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4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378" r:id="rId14"/>
    <p:sldId id="379" r:id="rId15"/>
    <p:sldId id="377" r:id="rId16"/>
    <p:sldId id="380" r:id="rId17"/>
    <p:sldId id="381" r:id="rId18"/>
    <p:sldId id="383" r:id="rId19"/>
    <p:sldId id="384" r:id="rId20"/>
    <p:sldId id="382" r:id="rId21"/>
    <p:sldId id="297" r:id="rId22"/>
    <p:sldId id="298" r:id="rId23"/>
    <p:sldId id="299" r:id="rId24"/>
    <p:sldId id="300" r:id="rId25"/>
    <p:sldId id="301" r:id="rId26"/>
    <p:sldId id="302" r:id="rId27"/>
    <p:sldId id="268" r:id="rId28"/>
    <p:sldId id="269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70" r:id="rId40"/>
    <p:sldId id="271" r:id="rId41"/>
    <p:sldId id="27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273" r:id="rId60"/>
    <p:sldId id="366" r:id="rId61"/>
    <p:sldId id="274" r:id="rId62"/>
    <p:sldId id="275" r:id="rId63"/>
    <p:sldId id="276" r:id="rId64"/>
    <p:sldId id="277" r:id="rId65"/>
    <p:sldId id="278" r:id="rId66"/>
    <p:sldId id="279" r:id="rId67"/>
    <p:sldId id="280" r:id="rId68"/>
    <p:sldId id="281" r:id="rId69"/>
    <p:sldId id="282" r:id="rId70"/>
    <p:sldId id="283" r:id="rId71"/>
    <p:sldId id="284" r:id="rId72"/>
    <p:sldId id="285" r:id="rId73"/>
    <p:sldId id="286" r:id="rId74"/>
    <p:sldId id="287" r:id="rId75"/>
    <p:sldId id="288" r:id="rId76"/>
    <p:sldId id="289" r:id="rId77"/>
    <p:sldId id="290" r:id="rId78"/>
    <p:sldId id="291" r:id="rId79"/>
    <p:sldId id="292" r:id="rId80"/>
    <p:sldId id="293" r:id="rId81"/>
    <p:sldId id="294" r:id="rId82"/>
    <p:sldId id="295" r:id="rId83"/>
    <p:sldId id="296" r:id="rId84"/>
    <p:sldId id="356" r:id="rId85"/>
    <p:sldId id="358" r:id="rId86"/>
    <p:sldId id="359" r:id="rId87"/>
    <p:sldId id="339" r:id="rId88"/>
    <p:sldId id="340" r:id="rId89"/>
    <p:sldId id="341" r:id="rId90"/>
    <p:sldId id="342" r:id="rId91"/>
    <p:sldId id="343" r:id="rId92"/>
    <p:sldId id="320" r:id="rId93"/>
    <p:sldId id="367" r:id="rId94"/>
    <p:sldId id="321" r:id="rId95"/>
    <p:sldId id="322" r:id="rId96"/>
    <p:sldId id="324" r:id="rId97"/>
    <p:sldId id="325" r:id="rId98"/>
    <p:sldId id="326" r:id="rId99"/>
    <p:sldId id="327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  <p:sldId id="352" r:id="rId108"/>
    <p:sldId id="368" r:id="rId109"/>
    <p:sldId id="369" r:id="rId110"/>
    <p:sldId id="370" r:id="rId111"/>
    <p:sldId id="371" r:id="rId112"/>
    <p:sldId id="372" r:id="rId113"/>
    <p:sldId id="373" r:id="rId114"/>
    <p:sldId id="375" r:id="rId115"/>
    <p:sldId id="345" r:id="rId116"/>
    <p:sldId id="346" r:id="rId117"/>
    <p:sldId id="347" r:id="rId118"/>
    <p:sldId id="348" r:id="rId119"/>
    <p:sldId id="349" r:id="rId120"/>
    <p:sldId id="350" r:id="rId121"/>
    <p:sldId id="351" r:id="rId122"/>
    <p:sldId id="374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Type hints" id="{9AC22D35-D3EF-4EC6-9520-F44D55A15DC6}">
          <p14:sldIdLst>
            <p14:sldId id="378"/>
            <p14:sldId id="379"/>
            <p14:sldId id="377"/>
            <p14:sldId id="380"/>
            <p14:sldId id="381"/>
            <p14:sldId id="383"/>
            <p14:sldId id="384"/>
            <p14:sldId id="382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C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59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readthedocs.io/en/latest/" TargetMode="External"/><Relationship Id="rId2" Type="http://schemas.openxmlformats.org/officeDocument/2006/relationships/hyperlink" Target="https://mypy.readthedocs.io/en/stable/cheat_sheet_py3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3D-33DF-0B0F-96EA-8584BB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7D63-BAE2-0C04-D80B-64462570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FA5A-3265-2BC8-17E4-5D1218A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7109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77BFB-EC1B-99A4-119C-B0E8E4A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F409-6841-DEAD-36ED-0608D3B4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verify correctness/catch potential bugs</a:t>
            </a:r>
          </a:p>
          <a:p>
            <a:r>
              <a:rPr lang="en-US" dirty="0"/>
              <a:t>Documents code</a:t>
            </a:r>
          </a:p>
          <a:p>
            <a:r>
              <a:rPr lang="en-US" dirty="0"/>
              <a:t>Only checked statically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performance impact</a:t>
            </a:r>
          </a:p>
          <a:p>
            <a:r>
              <a:rPr lang="en-US" dirty="0"/>
              <a:t>Can be added gradually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67D0-57D7-7D31-A719-2992E4B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76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E5A-33F1-F6A0-BF9F-984E2F7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AA68-DFE0-8174-8BD1-A7B0A5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type(s)</a:t>
            </a:r>
          </a:p>
          <a:p>
            <a:pPr lvl="1"/>
            <a:r>
              <a:rPr lang="en-US" dirty="0"/>
              <a:t>Return types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 (see functions)</a:t>
            </a:r>
          </a:p>
          <a:p>
            <a:r>
              <a:rPr lang="en-US" dirty="0"/>
              <a:t>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3151-4B1C-3A6B-E7BC-BA6EE8F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BF5-A2EA-8709-A75F-85A0A71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891-031F-E137-0BC8-7CA74D9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0472-5EFD-F89E-7CBB-6719E1447AAB}"/>
              </a:ext>
            </a:extLst>
          </p:cNvPr>
          <p:cNvSpPr txBox="1"/>
          <p:nvPr/>
        </p:nvSpPr>
        <p:spPr>
          <a:xfrm>
            <a:off x="3033186" y="2420060"/>
            <a:ext cx="625042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1F995-E62A-A732-9F03-8BFC9EBA18D3}"/>
              </a:ext>
            </a:extLst>
          </p:cNvPr>
          <p:cNvGrpSpPr/>
          <p:nvPr/>
        </p:nvGrpSpPr>
        <p:grpSpPr>
          <a:xfrm>
            <a:off x="3562379" y="2775154"/>
            <a:ext cx="1969477" cy="2135860"/>
            <a:chOff x="1173743" y="2625863"/>
            <a:chExt cx="1969477" cy="2135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B5AC62-CAAD-F5EB-3E2E-02E2D348DD0B}"/>
                </a:ext>
              </a:extLst>
            </p:cNvPr>
            <p:cNvSpPr/>
            <p:nvPr/>
          </p:nvSpPr>
          <p:spPr>
            <a:xfrm>
              <a:off x="1259633" y="2625863"/>
              <a:ext cx="167482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5C89B6-4F23-952B-386D-21401219B3D5}"/>
                </a:ext>
              </a:extLst>
            </p:cNvPr>
            <p:cNvSpPr/>
            <p:nvPr/>
          </p:nvSpPr>
          <p:spPr>
            <a:xfrm>
              <a:off x="1173743" y="4513227"/>
              <a:ext cx="196947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C95CE-88CC-BA83-0CB0-8900C52600B1}"/>
              </a:ext>
            </a:extLst>
          </p:cNvPr>
          <p:cNvSpPr/>
          <p:nvPr/>
        </p:nvSpPr>
        <p:spPr>
          <a:xfrm>
            <a:off x="7048919" y="3004459"/>
            <a:ext cx="602183" cy="248496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8B12E-377F-D56E-6572-63E744F46411}"/>
              </a:ext>
            </a:extLst>
          </p:cNvPr>
          <p:cNvGrpSpPr/>
          <p:nvPr/>
        </p:nvGrpSpPr>
        <p:grpSpPr>
          <a:xfrm>
            <a:off x="5145047" y="2775154"/>
            <a:ext cx="1143785" cy="1859371"/>
            <a:chOff x="2756411" y="2625863"/>
            <a:chExt cx="1143785" cy="18593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B1AC79-762A-7F4B-06B4-B6D64E9B824B}"/>
                </a:ext>
              </a:extLst>
            </p:cNvPr>
            <p:cNvSpPr/>
            <p:nvPr/>
          </p:nvSpPr>
          <p:spPr>
            <a:xfrm>
              <a:off x="3305229" y="3972052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E4518-C4DD-ED4C-D6E7-BBB4362AC059}"/>
                </a:ext>
              </a:extLst>
            </p:cNvPr>
            <p:cNvSpPr/>
            <p:nvPr/>
          </p:nvSpPr>
          <p:spPr>
            <a:xfrm>
              <a:off x="2756411" y="4236738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D63D24-B72B-E4DE-5E92-BA4AFDB8BCC8}"/>
                </a:ext>
              </a:extLst>
            </p:cNvPr>
            <p:cNvSpPr/>
            <p:nvPr/>
          </p:nvSpPr>
          <p:spPr>
            <a:xfrm>
              <a:off x="3002237" y="2625863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33E6F-54CF-00AF-584D-11D7E8F68AAA}"/>
              </a:ext>
            </a:extLst>
          </p:cNvPr>
          <p:cNvGrpSpPr/>
          <p:nvPr/>
        </p:nvGrpSpPr>
        <p:grpSpPr>
          <a:xfrm>
            <a:off x="5145047" y="2488645"/>
            <a:ext cx="3720145" cy="248496"/>
            <a:chOff x="2756411" y="2339354"/>
            <a:chExt cx="3720145" cy="248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E4DB4-D1FB-3EF9-1847-68B2A8E25637}"/>
                </a:ext>
              </a:extLst>
            </p:cNvPr>
            <p:cNvSpPr/>
            <p:nvPr/>
          </p:nvSpPr>
          <p:spPr>
            <a:xfrm>
              <a:off x="4632290" y="2339354"/>
              <a:ext cx="602183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5792FA-1092-CFB9-2FD6-E4A9E6E19477}"/>
                </a:ext>
              </a:extLst>
            </p:cNvPr>
            <p:cNvSpPr/>
            <p:nvPr/>
          </p:nvSpPr>
          <p:spPr>
            <a:xfrm>
              <a:off x="2756411" y="2339354"/>
              <a:ext cx="1274413" cy="248496"/>
            </a:xfrm>
            <a:prstGeom prst="roundRect">
              <a:avLst/>
            </a:prstGeom>
            <a:solidFill>
              <a:srgbClr val="FF0000">
                <a:alpha val="4196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C97B0-D1BC-FE80-3446-D12DCE48F582}"/>
                </a:ext>
              </a:extLst>
            </p:cNvPr>
            <p:cNvSpPr/>
            <p:nvPr/>
          </p:nvSpPr>
          <p:spPr>
            <a:xfrm>
              <a:off x="5371404" y="2339354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B258B0-E58C-B767-B8E2-D571CCB48ABB}"/>
                </a:ext>
              </a:extLst>
            </p:cNvPr>
            <p:cNvSpPr/>
            <p:nvPr/>
          </p:nvSpPr>
          <p:spPr>
            <a:xfrm>
              <a:off x="6012021" y="2339354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8156C-AC1B-D7AE-CFA1-D08BD293DFFD}"/>
              </a:ext>
            </a:extLst>
          </p:cNvPr>
          <p:cNvGrpSpPr/>
          <p:nvPr/>
        </p:nvGrpSpPr>
        <p:grpSpPr>
          <a:xfrm>
            <a:off x="6090780" y="2755963"/>
            <a:ext cx="902154" cy="1878562"/>
            <a:chOff x="3702144" y="2606672"/>
            <a:chExt cx="902154" cy="18785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6E6D9A-0CB9-C624-1DEE-84CFCA541CA9}"/>
                </a:ext>
              </a:extLst>
            </p:cNvPr>
            <p:cNvSpPr/>
            <p:nvPr/>
          </p:nvSpPr>
          <p:spPr>
            <a:xfrm>
              <a:off x="4372030" y="3956795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A5A0B5-21EE-C74E-8008-D8C51435EAC8}"/>
                </a:ext>
              </a:extLst>
            </p:cNvPr>
            <p:cNvSpPr/>
            <p:nvPr/>
          </p:nvSpPr>
          <p:spPr>
            <a:xfrm>
              <a:off x="3960486" y="4221481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D6511B-DFAA-5CD7-7CBF-7702AF35BE80}"/>
                </a:ext>
              </a:extLst>
            </p:cNvPr>
            <p:cNvSpPr/>
            <p:nvPr/>
          </p:nvSpPr>
          <p:spPr>
            <a:xfrm>
              <a:off x="3702144" y="2606672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75283-5B6C-43AE-BD63-F702D8F0EC90}"/>
              </a:ext>
            </a:extLst>
          </p:cNvPr>
          <p:cNvGrpSpPr/>
          <p:nvPr/>
        </p:nvGrpSpPr>
        <p:grpSpPr>
          <a:xfrm>
            <a:off x="5782254" y="1705032"/>
            <a:ext cx="3437381" cy="811605"/>
            <a:chOff x="2724539" y="1555741"/>
            <a:chExt cx="3437381" cy="81160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B9881E-5DCC-3929-1D7B-1FB121AE704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flipH="1">
              <a:off x="2724539" y="1740407"/>
              <a:ext cx="1306285" cy="626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8C8C55-5716-DD4C-1510-1490F3D4ADC1}"/>
                </a:ext>
              </a:extLst>
            </p:cNvPr>
            <p:cNvSpPr txBox="1"/>
            <p:nvPr/>
          </p:nvSpPr>
          <p:spPr>
            <a:xfrm>
              <a:off x="4030824" y="1555741"/>
              <a:ext cx="213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parameters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63E31-AEEB-8DA8-6968-046CD33EE869}"/>
              </a:ext>
            </a:extLst>
          </p:cNvPr>
          <p:cNvGrpSpPr/>
          <p:nvPr/>
        </p:nvGrpSpPr>
        <p:grpSpPr>
          <a:xfrm>
            <a:off x="6992934" y="1855406"/>
            <a:ext cx="3958410" cy="933986"/>
            <a:chOff x="7552769" y="1706115"/>
            <a:chExt cx="3958410" cy="933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2A60B-9D14-269B-F72A-23EF393BF560}"/>
                </a:ext>
              </a:extLst>
            </p:cNvPr>
            <p:cNvSpPr/>
            <p:nvPr/>
          </p:nvSpPr>
          <p:spPr>
            <a:xfrm>
              <a:off x="7552769" y="2270769"/>
              <a:ext cx="1920068" cy="369332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9A6332-B46C-A906-C090-3348C346DCEE}"/>
                </a:ext>
              </a:extLst>
            </p:cNvPr>
            <p:cNvGrpSpPr/>
            <p:nvPr/>
          </p:nvGrpSpPr>
          <p:grpSpPr>
            <a:xfrm>
              <a:off x="9472837" y="1706115"/>
              <a:ext cx="2038342" cy="749320"/>
              <a:chOff x="3284374" y="1555741"/>
              <a:chExt cx="2038342" cy="74932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C93E2E-7A5E-C651-982F-83A093C8F183}"/>
                  </a:ext>
                </a:extLst>
              </p:cNvPr>
              <p:cNvCxnSpPr>
                <a:cxnSpLocks/>
                <a:stCxn id="32" idx="1"/>
                <a:endCxn id="29" idx="3"/>
              </p:cNvCxnSpPr>
              <p:nvPr/>
            </p:nvCxnSpPr>
            <p:spPr>
              <a:xfrm flipH="1">
                <a:off x="3284374" y="1740407"/>
                <a:ext cx="746450" cy="5646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C1F6A7-72BE-97A5-46A1-6CF15D17AAF1}"/>
                  </a:ext>
                </a:extLst>
              </p:cNvPr>
              <p:cNvSpPr txBox="1"/>
              <p:nvPr/>
            </p:nvSpPr>
            <p:spPr>
              <a:xfrm>
                <a:off x="4030824" y="1555741"/>
                <a:ext cx="12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type</a:t>
                </a:r>
                <a:endParaRPr lang="LID4096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4BD26-C8A7-FD01-1CA9-2F0060CFF1F9}"/>
              </a:ext>
            </a:extLst>
          </p:cNvPr>
          <p:cNvGrpSpPr/>
          <p:nvPr/>
        </p:nvGrpSpPr>
        <p:grpSpPr>
          <a:xfrm>
            <a:off x="1079226" y="2740642"/>
            <a:ext cx="5593856" cy="633149"/>
            <a:chOff x="1639061" y="2591351"/>
            <a:chExt cx="5593856" cy="6331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D82743-1082-4B83-BF59-C43A7DD2C44A}"/>
                </a:ext>
              </a:extLst>
            </p:cNvPr>
            <p:cNvGrpSpPr/>
            <p:nvPr/>
          </p:nvGrpSpPr>
          <p:grpSpPr>
            <a:xfrm>
              <a:off x="1639061" y="2749283"/>
              <a:ext cx="2483153" cy="475217"/>
              <a:chOff x="4583797" y="1450008"/>
              <a:chExt cx="2483153" cy="4752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01EC88-2C27-98E6-F557-4FA3FFF677A4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 flipV="1">
                <a:off x="6002775" y="1450008"/>
                <a:ext cx="1064175" cy="29055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4B8DB-D439-A927-AAED-72B2E868174F}"/>
                  </a:ext>
                </a:extLst>
              </p:cNvPr>
              <p:cNvSpPr txBox="1"/>
              <p:nvPr/>
            </p:nvSpPr>
            <p:spPr>
              <a:xfrm>
                <a:off x="4583797" y="1555893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Variable type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0A16E7F-B4C1-7A4C-EBED-1A3E9CA33B24}"/>
                </a:ext>
              </a:extLst>
            </p:cNvPr>
            <p:cNvSpPr/>
            <p:nvPr/>
          </p:nvSpPr>
          <p:spPr>
            <a:xfrm>
              <a:off x="4122214" y="2591351"/>
              <a:ext cx="3110703" cy="315864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59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2FDE9-262D-CDBB-BC8C-B241138B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F54-16E4-100B-660E-C868B74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type statements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F61E-78E4-DE4D-1AC2-32EB47DD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5D17-3F99-AB2D-6C68-2641F5B1F053}"/>
              </a:ext>
            </a:extLst>
          </p:cNvPr>
          <p:cNvSpPr txBox="1"/>
          <p:nvPr/>
        </p:nvSpPr>
        <p:spPr>
          <a:xfrm>
            <a:off x="3033186" y="2420060"/>
            <a:ext cx="500970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Count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Count: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Count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269A9-6E0D-9EE2-9502-6EF19C7A908A}"/>
              </a:ext>
            </a:extLst>
          </p:cNvPr>
          <p:cNvGrpSpPr/>
          <p:nvPr/>
        </p:nvGrpSpPr>
        <p:grpSpPr>
          <a:xfrm>
            <a:off x="708294" y="2437311"/>
            <a:ext cx="6166959" cy="936480"/>
            <a:chOff x="1268129" y="2288020"/>
            <a:chExt cx="6166959" cy="93648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D437F9-3FF5-CD22-3E42-92FB3EFAA9E9}"/>
                </a:ext>
              </a:extLst>
            </p:cNvPr>
            <p:cNvGrpSpPr/>
            <p:nvPr/>
          </p:nvGrpSpPr>
          <p:grpSpPr>
            <a:xfrm>
              <a:off x="1268129" y="2449591"/>
              <a:ext cx="2324892" cy="774909"/>
              <a:chOff x="4212865" y="1150316"/>
              <a:chExt cx="2324892" cy="77490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D241EFB-3395-81C9-D658-3AF1BC82FFBA}"/>
                  </a:ext>
                </a:extLst>
              </p:cNvPr>
              <p:cNvCxnSpPr>
                <a:cxnSpLocks/>
                <a:stCxn id="33" idx="3"/>
                <a:endCxn id="24" idx="1"/>
              </p:cNvCxnSpPr>
              <p:nvPr/>
            </p:nvCxnSpPr>
            <p:spPr>
              <a:xfrm flipV="1">
                <a:off x="5955201" y="1150316"/>
                <a:ext cx="582556" cy="59024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B3673F-A262-84BE-1824-60ED8594AA48}"/>
                  </a:ext>
                </a:extLst>
              </p:cNvPr>
              <p:cNvSpPr txBox="1"/>
              <p:nvPr/>
            </p:nvSpPr>
            <p:spPr>
              <a:xfrm>
                <a:off x="4212865" y="1555893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2EECB8-A70F-8B7C-0839-81A36D2884A3}"/>
                </a:ext>
              </a:extLst>
            </p:cNvPr>
            <p:cNvSpPr/>
            <p:nvPr/>
          </p:nvSpPr>
          <p:spPr>
            <a:xfrm>
              <a:off x="3593021" y="2288020"/>
              <a:ext cx="384206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A1DD7-B145-86A7-67C7-FF0D75F54E83}"/>
              </a:ext>
            </a:extLst>
          </p:cNvPr>
          <p:cNvGrpSpPr/>
          <p:nvPr/>
        </p:nvGrpSpPr>
        <p:grpSpPr>
          <a:xfrm>
            <a:off x="4681622" y="3013086"/>
            <a:ext cx="3153067" cy="561330"/>
            <a:chOff x="4681622" y="3013086"/>
            <a:chExt cx="3153067" cy="56133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CCCC9B-09F6-72BB-D0AB-141552189406}"/>
                </a:ext>
              </a:extLst>
            </p:cNvPr>
            <p:cNvSpPr/>
            <p:nvPr/>
          </p:nvSpPr>
          <p:spPr>
            <a:xfrm>
              <a:off x="6978273" y="3013086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54FEED-42E5-ABA2-8526-D6D748893B86}"/>
                </a:ext>
              </a:extLst>
            </p:cNvPr>
            <p:cNvSpPr/>
            <p:nvPr/>
          </p:nvSpPr>
          <p:spPr>
            <a:xfrm>
              <a:off x="4681622" y="3283584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7693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67948-048D-3424-53DF-61654C60855F}"/>
              </a:ext>
            </a:extLst>
          </p:cNvPr>
          <p:cNvGrpSpPr/>
          <p:nvPr/>
        </p:nvGrpSpPr>
        <p:grpSpPr>
          <a:xfrm>
            <a:off x="672539" y="1263064"/>
            <a:ext cx="8042586" cy="5355312"/>
            <a:chOff x="672539" y="1263064"/>
            <a:chExt cx="8042586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B83807-0241-BBB2-FBA5-A913C9346725}"/>
                </a:ext>
              </a:extLst>
            </p:cNvPr>
            <p:cNvSpPr txBox="1"/>
            <p:nvPr/>
          </p:nvSpPr>
          <p:spPr>
            <a:xfrm>
              <a:off x="672539" y="1263064"/>
              <a:ext cx="804258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TYPE_CHECKING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TYPE_CHECKING: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from 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typeshed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int(data)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data(self) -&gt; int: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data(self, value: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int(value)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print(data)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B2DB00-FDAD-8C9F-8C15-F12ACD906B9C}"/>
                </a:ext>
              </a:extLst>
            </p:cNvPr>
            <p:cNvSpPr txBox="1"/>
            <p:nvPr/>
          </p:nvSpPr>
          <p:spPr>
            <a:xfrm>
              <a:off x="7805196" y="6310599"/>
              <a:ext cx="90992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classes.py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EB3A3-3F1C-3E4F-4999-7C984E99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0E822-A6A8-1094-CBF9-02A6118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4F3C5F-FD8A-AD98-E969-593F876AB340}"/>
              </a:ext>
            </a:extLst>
          </p:cNvPr>
          <p:cNvGrpSpPr/>
          <p:nvPr/>
        </p:nvGrpSpPr>
        <p:grpSpPr>
          <a:xfrm>
            <a:off x="4236836" y="1475030"/>
            <a:ext cx="6485436" cy="669602"/>
            <a:chOff x="3593022" y="1941559"/>
            <a:chExt cx="6485436" cy="6696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917BF-4831-C129-D41B-B15F92F5F26E}"/>
                </a:ext>
              </a:extLst>
            </p:cNvPr>
            <p:cNvGrpSpPr/>
            <p:nvPr/>
          </p:nvGrpSpPr>
          <p:grpSpPr>
            <a:xfrm>
              <a:off x="5887616" y="1941559"/>
              <a:ext cx="4190842" cy="508032"/>
              <a:chOff x="8832352" y="642284"/>
              <a:chExt cx="4190842" cy="5080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101AFD1-1657-4372-F550-FBBF7BEE5377}"/>
                  </a:ext>
                </a:extLst>
              </p:cNvPr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8832352" y="826950"/>
                <a:ext cx="2448506" cy="323366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FD931-0763-2F4D-1197-4C6150703497}"/>
                  </a:ext>
                </a:extLst>
              </p:cNvPr>
              <p:cNvSpPr txBox="1"/>
              <p:nvPr/>
            </p:nvSpPr>
            <p:spPr>
              <a:xfrm>
                <a:off x="11280858" y="642284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C2D240-936C-D6AB-CAC7-6E603CFEADC0}"/>
                </a:ext>
              </a:extLst>
            </p:cNvPr>
            <p:cNvSpPr/>
            <p:nvPr/>
          </p:nvSpPr>
          <p:spPr>
            <a:xfrm>
              <a:off x="3593022" y="2288020"/>
              <a:ext cx="229459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E6F9A-8B6F-83EC-11D1-A814B05D9C3C}"/>
              </a:ext>
            </a:extLst>
          </p:cNvPr>
          <p:cNvGrpSpPr/>
          <p:nvPr/>
        </p:nvGrpSpPr>
        <p:grpSpPr>
          <a:xfrm>
            <a:off x="4236836" y="2891401"/>
            <a:ext cx="3013051" cy="2528275"/>
            <a:chOff x="4236836" y="2891401"/>
            <a:chExt cx="3013051" cy="25282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2B83DC-456A-757B-2CDC-1B97C67480F1}"/>
                </a:ext>
              </a:extLst>
            </p:cNvPr>
            <p:cNvSpPr/>
            <p:nvPr/>
          </p:nvSpPr>
          <p:spPr>
            <a:xfrm>
              <a:off x="4684503" y="2891401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BC174F-9DE0-347B-A639-4A1502B8CA1A}"/>
                </a:ext>
              </a:extLst>
            </p:cNvPr>
            <p:cNvSpPr/>
            <p:nvPr/>
          </p:nvSpPr>
          <p:spPr>
            <a:xfrm>
              <a:off x="4236836" y="5096535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3902E8-A45B-58DF-57B6-0408EE447F52}"/>
              </a:ext>
            </a:extLst>
          </p:cNvPr>
          <p:cNvSpPr/>
          <p:nvPr/>
        </p:nvSpPr>
        <p:spPr>
          <a:xfrm>
            <a:off x="3717891" y="4045287"/>
            <a:ext cx="462962" cy="267158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F30713-210C-8D8A-6719-2C9E3B110C93}"/>
              </a:ext>
            </a:extLst>
          </p:cNvPr>
          <p:cNvSpPr/>
          <p:nvPr/>
        </p:nvSpPr>
        <p:spPr>
          <a:xfrm>
            <a:off x="3604548" y="5950145"/>
            <a:ext cx="976783" cy="323140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1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D8401C-D532-D382-1332-03D417CF6D02}"/>
              </a:ext>
            </a:extLst>
          </p:cNvPr>
          <p:cNvGrpSpPr/>
          <p:nvPr/>
        </p:nvGrpSpPr>
        <p:grpSpPr>
          <a:xfrm>
            <a:off x="672539" y="1263064"/>
            <a:ext cx="5285421" cy="5355312"/>
            <a:chOff x="672539" y="1263064"/>
            <a:chExt cx="5285421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C24D0-0228-6F66-2941-D679211E2790}"/>
                </a:ext>
              </a:extLst>
            </p:cNvPr>
            <p:cNvSpPr txBox="1"/>
            <p:nvPr/>
          </p:nvSpPr>
          <p:spPr>
            <a:xfrm>
              <a:off x="672539" y="1263064"/>
              <a:ext cx="5285421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Self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Node[T]: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_left: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_right: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_data: T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T):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self._right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data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left(self) -&gt; Self |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data(self, data: T) -&gt; None:</a:t>
              </a:r>
            </a:p>
            <a:p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self._data = 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58FD61-CF4A-21AF-121C-49C3DBFF831F}"/>
                </a:ext>
              </a:extLst>
            </p:cNvPr>
            <p:cNvSpPr txBox="1"/>
            <p:nvPr/>
          </p:nvSpPr>
          <p:spPr>
            <a:xfrm>
              <a:off x="5252382" y="1263064"/>
              <a:ext cx="7055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tree.py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7A43C-1AA7-FE37-DA1E-129E3FAD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8C94-66B5-14A9-296B-7493B6A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16E515-B60D-6046-EC3E-4E8B7CCCCB05}"/>
              </a:ext>
            </a:extLst>
          </p:cNvPr>
          <p:cNvGrpSpPr/>
          <p:nvPr/>
        </p:nvGrpSpPr>
        <p:grpSpPr>
          <a:xfrm>
            <a:off x="1520889" y="1821491"/>
            <a:ext cx="6694491" cy="1156675"/>
            <a:chOff x="1520889" y="1821491"/>
            <a:chExt cx="6694491" cy="11566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722B9C-8AFB-DE3E-11C0-58AB880FA7F7}"/>
                </a:ext>
              </a:extLst>
            </p:cNvPr>
            <p:cNvGrpSpPr/>
            <p:nvPr/>
          </p:nvGrpSpPr>
          <p:grpSpPr>
            <a:xfrm>
              <a:off x="1520889" y="1821491"/>
              <a:ext cx="6694491" cy="694495"/>
              <a:chOff x="877075" y="2288020"/>
              <a:chExt cx="6694491" cy="6944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7D5E8FB-DC04-3870-2BF4-55570CA1F53E}"/>
                  </a:ext>
                </a:extLst>
              </p:cNvPr>
              <p:cNvGrpSpPr/>
              <p:nvPr/>
            </p:nvGrpSpPr>
            <p:grpSpPr>
              <a:xfrm>
                <a:off x="1903442" y="2449591"/>
                <a:ext cx="5668124" cy="532924"/>
                <a:chOff x="4848178" y="1150316"/>
                <a:chExt cx="5668124" cy="532924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53929C5-2B75-72F9-B00E-5FA7517CBD11}"/>
                    </a:ext>
                  </a:extLst>
                </p:cNvPr>
                <p:cNvCxnSpPr>
                  <a:cxnSpLocks/>
                  <a:stCxn id="9" idx="1"/>
                  <a:endCxn id="7" idx="3"/>
                </p:cNvCxnSpPr>
                <p:nvPr/>
              </p:nvCxnSpPr>
              <p:spPr>
                <a:xfrm flipH="1" flipV="1">
                  <a:off x="4848178" y="1150316"/>
                  <a:ext cx="4282808" cy="34825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E7CC7-2E8D-189F-A5B8-77D79B7F7683}"/>
                    </a:ext>
                  </a:extLst>
                </p:cNvPr>
                <p:cNvSpPr txBox="1"/>
                <p:nvPr/>
              </p:nvSpPr>
              <p:spPr>
                <a:xfrm>
                  <a:off x="9130986" y="1313908"/>
                  <a:ext cx="1385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Generic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91D847B-19F3-B2FD-B5F8-16E11800ABAE}"/>
                  </a:ext>
                </a:extLst>
              </p:cNvPr>
              <p:cNvSpPr/>
              <p:nvPr/>
            </p:nvSpPr>
            <p:spPr>
              <a:xfrm>
                <a:off x="877075" y="2288020"/>
                <a:ext cx="1026367" cy="323141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F88062-A717-E822-A156-BA8BC4790313}"/>
                </a:ext>
              </a:extLst>
            </p:cNvPr>
            <p:cNvCxnSpPr>
              <a:cxnSpLocks/>
              <a:stCxn id="9" idx="1"/>
              <a:endCxn id="16" idx="3"/>
            </p:cNvCxnSpPr>
            <p:nvPr/>
          </p:nvCxnSpPr>
          <p:spPr>
            <a:xfrm flipH="1">
              <a:off x="2485050" y="2331320"/>
              <a:ext cx="4345014" cy="4852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705809-DE21-9A45-295C-E11558A8AA49}"/>
                </a:ext>
              </a:extLst>
            </p:cNvPr>
            <p:cNvSpPr/>
            <p:nvPr/>
          </p:nvSpPr>
          <p:spPr>
            <a:xfrm>
              <a:off x="2183363" y="2655025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BB6BD0-6275-1585-EF27-6168BF653A5D}"/>
              </a:ext>
            </a:extLst>
          </p:cNvPr>
          <p:cNvGrpSpPr/>
          <p:nvPr/>
        </p:nvGrpSpPr>
        <p:grpSpPr>
          <a:xfrm>
            <a:off x="4099249" y="3164854"/>
            <a:ext cx="859995" cy="3082136"/>
            <a:chOff x="4099249" y="3164854"/>
            <a:chExt cx="859995" cy="308213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A38928-396B-FFD7-469E-BDEEB5A75F11}"/>
                </a:ext>
              </a:extLst>
            </p:cNvPr>
            <p:cNvSpPr/>
            <p:nvPr/>
          </p:nvSpPr>
          <p:spPr>
            <a:xfrm>
              <a:off x="4657557" y="3164854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51366D-E3EC-994F-6750-42D34FD79E97}"/>
                </a:ext>
              </a:extLst>
            </p:cNvPr>
            <p:cNvSpPr/>
            <p:nvPr/>
          </p:nvSpPr>
          <p:spPr>
            <a:xfrm>
              <a:off x="4099249" y="5923849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D3687-EF73-DE0D-F721-67497D5947D5}"/>
              </a:ext>
            </a:extLst>
          </p:cNvPr>
          <p:cNvSpPr/>
          <p:nvPr/>
        </p:nvSpPr>
        <p:spPr>
          <a:xfrm>
            <a:off x="3752308" y="4840440"/>
            <a:ext cx="623751" cy="323141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04762-D7F7-0F15-37AB-07A5F7C8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E8E4-F653-B9C9-3571-8754E54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5D48-7FBF-475C-0DF7-C819AFE0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cheat sheet:</a:t>
            </a:r>
            <a:br>
              <a:rPr lang="en-US" dirty="0"/>
            </a:br>
            <a:r>
              <a:rPr lang="en-US" sz="2400" dirty="0">
                <a:hlinkClick r:id="rId2"/>
              </a:rPr>
              <a:t>https://mypy.readthedocs.io/en/stable/cheat_sheet_py3.html</a:t>
            </a:r>
            <a:endParaRPr lang="en-US" sz="2400" dirty="0"/>
          </a:p>
          <a:p>
            <a:r>
              <a:rPr lang="en-US" dirty="0"/>
              <a:t>Static typing with Python</a:t>
            </a:r>
            <a:br>
              <a:rPr lang="en-US" dirty="0"/>
            </a:br>
            <a:r>
              <a:rPr lang="en-US" sz="2400" dirty="0">
                <a:hlinkClick r:id="rId3"/>
              </a:rPr>
              <a:t>https://typing.readthedocs.io/en/latest/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9A4B-414A-ED3E-2220-BF9E14A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5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9462</Words>
  <Application>Microsoft Office PowerPoint</Application>
  <PresentationFormat>Widescreen</PresentationFormat>
  <Paragraphs>1609</Paragraphs>
  <Slides>121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3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Type hints</vt:lpstr>
      <vt:lpstr>Motivation</vt:lpstr>
      <vt:lpstr>Where to use?</vt:lpstr>
      <vt:lpstr>Example</vt:lpstr>
      <vt:lpstr>Better: type statements</vt:lpstr>
      <vt:lpstr>Classes</vt:lpstr>
      <vt:lpstr>Generic types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65</cp:revision>
  <dcterms:created xsi:type="dcterms:W3CDTF">2019-11-14T17:09:29Z</dcterms:created>
  <dcterms:modified xsi:type="dcterms:W3CDTF">2025-01-08T10:01:04Z</dcterms:modified>
</cp:coreProperties>
</file>