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6"/>
  </p:notesMasterIdLst>
  <p:sldIdLst>
    <p:sldId id="257" r:id="rId3"/>
    <p:sldId id="355" r:id="rId4"/>
    <p:sldId id="357" r:id="rId5"/>
    <p:sldId id="353" r:id="rId6"/>
    <p:sldId id="360" r:id="rId7"/>
    <p:sldId id="362" r:id="rId8"/>
    <p:sldId id="363" r:id="rId9"/>
    <p:sldId id="361" r:id="rId10"/>
    <p:sldId id="365" r:id="rId11"/>
    <p:sldId id="376" r:id="rId12"/>
    <p:sldId id="364" r:id="rId13"/>
    <p:sldId id="378" r:id="rId14"/>
    <p:sldId id="379" r:id="rId15"/>
    <p:sldId id="377" r:id="rId16"/>
    <p:sldId id="380" r:id="rId17"/>
    <p:sldId id="381" r:id="rId18"/>
    <p:sldId id="383" r:id="rId19"/>
    <p:sldId id="384" r:id="rId20"/>
    <p:sldId id="385" r:id="rId21"/>
    <p:sldId id="382" r:id="rId22"/>
    <p:sldId id="297" r:id="rId23"/>
    <p:sldId id="298" r:id="rId24"/>
    <p:sldId id="299" r:id="rId25"/>
    <p:sldId id="300" r:id="rId26"/>
    <p:sldId id="301" r:id="rId27"/>
    <p:sldId id="302" r:id="rId28"/>
    <p:sldId id="268" r:id="rId29"/>
    <p:sldId id="269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70" r:id="rId41"/>
    <p:sldId id="271" r:id="rId42"/>
    <p:sldId id="272" r:id="rId43"/>
    <p:sldId id="303" r:id="rId44"/>
    <p:sldId id="304" r:id="rId45"/>
    <p:sldId id="386" r:id="rId46"/>
    <p:sldId id="388" r:id="rId47"/>
    <p:sldId id="389" r:id="rId48"/>
    <p:sldId id="390" r:id="rId49"/>
    <p:sldId id="391" r:id="rId50"/>
    <p:sldId id="392" r:id="rId51"/>
    <p:sldId id="393" r:id="rId52"/>
    <p:sldId id="395" r:id="rId53"/>
    <p:sldId id="396" r:id="rId54"/>
    <p:sldId id="394" r:id="rId55"/>
    <p:sldId id="387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273" r:id="rId72"/>
    <p:sldId id="366" r:id="rId73"/>
    <p:sldId id="274" r:id="rId74"/>
    <p:sldId id="275" r:id="rId75"/>
    <p:sldId id="276" r:id="rId76"/>
    <p:sldId id="277" r:id="rId77"/>
    <p:sldId id="278" r:id="rId78"/>
    <p:sldId id="279" r:id="rId79"/>
    <p:sldId id="280" r:id="rId80"/>
    <p:sldId id="281" r:id="rId81"/>
    <p:sldId id="282" r:id="rId82"/>
    <p:sldId id="283" r:id="rId83"/>
    <p:sldId id="284" r:id="rId84"/>
    <p:sldId id="285" r:id="rId85"/>
    <p:sldId id="286" r:id="rId86"/>
    <p:sldId id="287" r:id="rId87"/>
    <p:sldId id="288" r:id="rId88"/>
    <p:sldId id="289" r:id="rId89"/>
    <p:sldId id="290" r:id="rId90"/>
    <p:sldId id="291" r:id="rId91"/>
    <p:sldId id="292" r:id="rId92"/>
    <p:sldId id="293" r:id="rId93"/>
    <p:sldId id="294" r:id="rId94"/>
    <p:sldId id="295" r:id="rId95"/>
    <p:sldId id="296" r:id="rId96"/>
    <p:sldId id="356" r:id="rId97"/>
    <p:sldId id="358" r:id="rId98"/>
    <p:sldId id="359" r:id="rId99"/>
    <p:sldId id="339" r:id="rId100"/>
    <p:sldId id="340" r:id="rId101"/>
    <p:sldId id="341" r:id="rId102"/>
    <p:sldId id="342" r:id="rId103"/>
    <p:sldId id="343" r:id="rId104"/>
    <p:sldId id="320" r:id="rId105"/>
    <p:sldId id="367" r:id="rId106"/>
    <p:sldId id="321" r:id="rId107"/>
    <p:sldId id="322" r:id="rId108"/>
    <p:sldId id="324" r:id="rId109"/>
    <p:sldId id="325" r:id="rId110"/>
    <p:sldId id="326" r:id="rId111"/>
    <p:sldId id="327" r:id="rId112"/>
    <p:sldId id="331" r:id="rId113"/>
    <p:sldId id="332" r:id="rId114"/>
    <p:sldId id="333" r:id="rId115"/>
    <p:sldId id="334" r:id="rId116"/>
    <p:sldId id="335" r:id="rId117"/>
    <p:sldId id="336" r:id="rId118"/>
    <p:sldId id="337" r:id="rId119"/>
    <p:sldId id="352" r:id="rId120"/>
    <p:sldId id="368" r:id="rId121"/>
    <p:sldId id="369" r:id="rId122"/>
    <p:sldId id="370" r:id="rId123"/>
    <p:sldId id="371" r:id="rId124"/>
    <p:sldId id="372" r:id="rId125"/>
    <p:sldId id="373" r:id="rId126"/>
    <p:sldId id="375" r:id="rId127"/>
    <p:sldId id="345" r:id="rId128"/>
    <p:sldId id="346" r:id="rId129"/>
    <p:sldId id="347" r:id="rId130"/>
    <p:sldId id="348" r:id="rId131"/>
    <p:sldId id="349" r:id="rId132"/>
    <p:sldId id="350" r:id="rId133"/>
    <p:sldId id="351" r:id="rId134"/>
    <p:sldId id="374" r:id="rId1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7"/>
            <p14:sldId id="353"/>
          </p14:sldIdLst>
        </p14:section>
        <p14:section name="Best practices" id="{B7F93EE8-9376-4A42-B125-2D30E4EA6881}">
          <p14:sldIdLst>
            <p14:sldId id="360"/>
            <p14:sldId id="362"/>
            <p14:sldId id="363"/>
            <p14:sldId id="361"/>
            <p14:sldId id="365"/>
            <p14:sldId id="376"/>
            <p14:sldId id="364"/>
          </p14:sldIdLst>
        </p14:section>
        <p14:section name="Type hints" id="{9AC22D35-D3EF-4EC6-9520-F44D55A15DC6}">
          <p14:sldIdLst>
            <p14:sldId id="378"/>
            <p14:sldId id="379"/>
            <p14:sldId id="377"/>
            <p14:sldId id="380"/>
            <p14:sldId id="381"/>
            <p14:sldId id="383"/>
            <p14:sldId id="384"/>
            <p14:sldId id="385"/>
            <p14:sldId id="382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  <p14:sldId id="268"/>
            <p14:sldId id="269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70"/>
            <p14:sldId id="271"/>
            <p14:sldId id="272"/>
          </p14:sldIdLst>
        </p14:section>
        <p14:section name="Unit testing" id="{7E877D27-F130-44C4-BFD2-77E74666C206}">
          <p14:sldIdLst>
            <p14:sldId id="303"/>
            <p14:sldId id="304"/>
            <p14:sldId id="386"/>
            <p14:sldId id="388"/>
            <p14:sldId id="389"/>
            <p14:sldId id="390"/>
            <p14:sldId id="391"/>
            <p14:sldId id="392"/>
            <p14:sldId id="393"/>
            <p14:sldId id="395"/>
            <p14:sldId id="396"/>
            <p14:sldId id="394"/>
            <p14:sldId id="387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Object oriented Python" id="{7E5409A3-BB52-4BFA-A61A-6CF0A072CD81}">
          <p14:sldIdLst>
            <p14:sldId id="273"/>
            <p14:sldId id="366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56"/>
            <p14:sldId id="358"/>
            <p14:sldId id="359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</p14:sldIdLst>
        </p14:section>
        <p14:section name="Functional programming" id="{9DC1A7A8-7441-4349-9D38-F6E824FD8545}">
          <p14:sldIdLst>
            <p14:sldId id="320"/>
            <p14:sldId id="367"/>
            <p14:sldId id="321"/>
            <p14:sldId id="322"/>
            <p14:sldId id="324"/>
            <p14:sldId id="325"/>
            <p14:sldId id="326"/>
            <p14:sldId id="327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  <p14:section name="Design patterns" id="{06C2C5E0-A291-416F-924E-D33E8EF5C917}">
          <p14:sldIdLst>
            <p14:sldId id="368"/>
            <p14:sldId id="369"/>
            <p14:sldId id="370"/>
            <p14:sldId id="371"/>
            <p14:sldId id="372"/>
            <p14:sldId id="373"/>
            <p14:sldId id="375"/>
            <p14:sldId id="345"/>
            <p14:sldId id="346"/>
            <p14:sldId id="347"/>
            <p14:sldId id="348"/>
            <p14:sldId id="349"/>
            <p14:sldId id="350"/>
            <p14:sldId id="351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0504D"/>
    <a:srgbClr val="00206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8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viewProps" Target="view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2025-01-10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71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7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10/01/2025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10/01/2025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10/01/2025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10/01/2025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10/01/2025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10/01/2025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10/01/2025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10/01/2025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10/01/2025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10/01/2025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10/01/2025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2025-01-10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10/01/2025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tral.sh/ruff/" TargetMode="External"/><Relationship Id="rId2" Type="http://schemas.openxmlformats.org/officeDocument/2006/relationships/hyperlink" Target="https://www.pylint.or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psf/black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functional-programming" TargetMode="Externa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blob/master/source-code/design-patters/decorator_design_pattern.ipynb" TargetMode="External"/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design-patterns/finite-state-parse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decorator_design_pattern.ipynb" TargetMode="External"/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strategy_design_pattern.ipynb" TargetMode="External"/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yping.readthedocs.io/en/latest/" TargetMode="External"/><Relationship Id="rId2" Type="http://schemas.openxmlformats.org/officeDocument/2006/relationships/hyperlink" Target="https://mypy.readthedocs.io/en/stable/cheat_sheet_py3.html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error-handling" TargetMode="Externa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organization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/DocTest" TargetMode="Externa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" TargetMode="Externa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est.org/en/stable/" TargetMode="Externa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classes/#more-flexible-data-classes" TargetMode="Externa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design-patterns/finite-state-parser" TargetMode="External"/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A280-12D5-031F-30E0-87BE6E04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535E-37F5-27EB-8DDF-E1B7BD83B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https://www.pylint.org/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</a:t>
            </a:r>
          </a:p>
          <a:p>
            <a:r>
              <a:rPr lang="en-US" dirty="0"/>
              <a:t>Ruff (</a:t>
            </a:r>
            <a:r>
              <a:rPr lang="en-US" dirty="0">
                <a:hlinkClick r:id="rId3"/>
              </a:rPr>
              <a:t>https://docs.astral.sh/ruff/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&amp; format</a:t>
            </a:r>
          </a:p>
          <a:p>
            <a:r>
              <a:rPr lang="en-US" dirty="0"/>
              <a:t>Black (</a:t>
            </a:r>
            <a:r>
              <a:rPr lang="en-US" dirty="0">
                <a:hlinkClick r:id="rId4"/>
              </a:rPr>
              <a:t>https://github.com/psf/black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585AD-49F8-9FF8-84EB-4BE1F5F1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82176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f'begin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f'{header}\n\t{data}\n{footer}'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https://github.com/gjbex/Python-software-engineering/tree/master/source-code/functional-programming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FF39-18C2-4386-86AB-DE58259B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04FF-AF7C-4993-AEA9-307D762B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effect free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r>
              <a:rPr lang="en-US" dirty="0"/>
              <a:t>Easier to reason on</a:t>
            </a:r>
          </a:p>
          <a:p>
            <a:r>
              <a:rPr lang="en-US" dirty="0"/>
              <a:t>Natural</a:t>
            </a:r>
          </a:p>
          <a:p>
            <a:pPr lvl="1"/>
            <a:r>
              <a:rPr lang="en-US" dirty="0"/>
              <a:t>Resembles mathematics</a:t>
            </a:r>
          </a:p>
          <a:p>
            <a:r>
              <a:rPr lang="en-US" dirty="0"/>
              <a:t>Promotes concurrency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258C8-4C22-4EB6-BB82-281282E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18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324985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9" y="432997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9" y="5592326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print(','.join([f'{number:.2f}'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9536" y="4587515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96008" y="5151686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 8</a:t>
            </a:r>
            <a:br>
              <a:rPr lang="en-US" dirty="0"/>
            </a:br>
            <a:r>
              <a:rPr lang="en-US" sz="2400" dirty="0">
                <a:hlinkClick r:id="rId2"/>
              </a:rPr>
              <a:t>https://www.python.org/dev/peps/pep-0008/</a:t>
            </a:r>
            <a:endParaRPr lang="en-US" sz="2400" dirty="0"/>
          </a:p>
          <a:p>
            <a:r>
              <a:rPr lang="en-US" dirty="0" err="1"/>
              <a:t>Jef</a:t>
            </a:r>
            <a:r>
              <a:rPr lang="en-US" dirty="0"/>
              <a:t> </a:t>
            </a:r>
            <a:r>
              <a:rPr lang="en-US" dirty="0" err="1"/>
              <a:t>Knupp</a:t>
            </a:r>
            <a:r>
              <a:rPr lang="en-US" dirty="0"/>
              <a:t> (2013) </a:t>
            </a:r>
            <a:r>
              <a:rPr lang="en-US" i="1" dirty="0"/>
              <a:t>Writing idiomatic Python 3</a:t>
            </a:r>
            <a:endParaRPr lang="en-US" dirty="0"/>
          </a:p>
          <a:p>
            <a:r>
              <a:rPr lang="en-US" dirty="0"/>
              <a:t>Mariano Anaya (2016) </a:t>
            </a:r>
            <a:r>
              <a:rPr lang="en-US" i="1" dirty="0"/>
              <a:t>Clean code in Python</a:t>
            </a:r>
            <a:r>
              <a:rPr lang="en-US" dirty="0"/>
              <a:t>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 (2015) </a:t>
            </a:r>
            <a:r>
              <a:rPr lang="en-US" i="1" dirty="0"/>
              <a:t>Fluent Python, </a:t>
            </a:r>
            <a:r>
              <a:rPr lang="en-US" dirty="0"/>
              <a:t>O’Reilly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08AC-69C4-4009-960E-C85FBD00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3709-5A8B-4C37-98D5-E8DFA4E0E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3"/>
              </a:rPr>
              <a:t>https://github.com/gjbex/Python-software-engineering/blob/master/source-code/design-patters/decorator_design_pattern.ipynb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4"/>
              </a:rPr>
              <a:t>https://github.com/gjbex/Python-software-engineering/tree/master/source-code/design-patterns/finite-state-parser</a:t>
            </a:r>
            <a:r>
              <a:rPr lang="en-US" sz="1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E5EB1-C499-4EBE-A65D-84E0A8F7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1473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943D-33DF-0B0F-96EA-8584BB5D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7D63-BAE2-0C04-D80B-644625708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FA5A-3265-2BC8-17E4-5D1218A1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271093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857F-BAC2-4433-A35E-50CE338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A083-12D2-4719-B209-2805ABC1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Configure, i.e., “build” an object step by step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mplemented</a:t>
            </a:r>
            <a:r>
              <a:rPr lang="en-US" dirty="0"/>
              <a:t> for </a:t>
            </a:r>
            <a:r>
              <a:rPr lang="en-US" dirty="0" err="1"/>
              <a:t>scipy’s</a:t>
            </a:r>
            <a:r>
              <a:rPr lang="en-US" dirty="0"/>
              <a:t> ODE solver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3CF8-C11E-4A0E-8B22-F23D59AD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12026-7D95-485E-B486-285EBF22D6A8}"/>
              </a:ext>
            </a:extLst>
          </p:cNvPr>
          <p:cNvSpPr txBox="1"/>
          <p:nvPr/>
        </p:nvSpPr>
        <p:spPr>
          <a:xfrm>
            <a:off x="609600" y="3005077"/>
            <a:ext cx="9316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('dopri5’)           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DD51B-117D-4D1E-955B-D90F0DDD935B}"/>
              </a:ext>
            </a:extLst>
          </p:cNvPr>
          <p:cNvSpPr txBox="1"/>
          <p:nvPr/>
        </p:nvSpPr>
        <p:spPr>
          <a:xfrm>
            <a:off x="7980319" y="4938042"/>
            <a:ext cx="3422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Solver is built step by step</a:t>
            </a:r>
          </a:p>
          <a:p>
            <a:pPr algn="ctr"/>
            <a:r>
              <a:rPr lang="en-US" sz="2400" dirty="0"/>
              <a:t>=</a:t>
            </a:r>
          </a:p>
          <a:p>
            <a:pPr algn="ctr"/>
            <a:r>
              <a:rPr lang="en-US" sz="2400" dirty="0"/>
              <a:t>Reduces risk of mistakes</a:t>
            </a:r>
          </a:p>
        </p:txBody>
      </p:sp>
    </p:spTree>
    <p:extLst>
      <p:ext uri="{BB962C8B-B14F-4D97-AF65-F5344CB8AC3E}">
        <p14:creationId xmlns:p14="http://schemas.microsoft.com/office/powerpoint/2010/main" val="206476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B8AC-C3F6-49BD-9235-6A6D3D66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0DA7-A0DF-442E-8DC6-5CF74ABE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factory objects</a:t>
            </a:r>
          </a:p>
          <a:p>
            <a:pPr lvl="1"/>
            <a:r>
              <a:rPr lang="en-US" dirty="0"/>
              <a:t>Encapsulate configuration in factory objects</a:t>
            </a:r>
          </a:p>
          <a:p>
            <a:pPr lvl="1"/>
            <a:r>
              <a:rPr lang="en-US" dirty="0"/>
              <a:t>Create new objects using factory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2B0AD-0102-4386-AF4A-8EFAF60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123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0FEA7-EE3B-43ED-A9DF-813003C617CF}"/>
              </a:ext>
            </a:extLst>
          </p:cNvPr>
          <p:cNvSpPr txBox="1"/>
          <p:nvPr/>
        </p:nvSpPr>
        <p:spPr>
          <a:xfrm>
            <a:off x="718657" y="4124960"/>
            <a:ext cx="10863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28533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objects that modify behavior of encapsulated objects</a:t>
            </a:r>
          </a:p>
          <a:p>
            <a:pPr lvl="1"/>
            <a:r>
              <a:rPr lang="en-US" dirty="0"/>
              <a:t>Intercept method calls to modify</a:t>
            </a:r>
          </a:p>
          <a:p>
            <a:pPr lvl="1"/>
            <a:r>
              <a:rPr lang="en-US" dirty="0"/>
              <a:t>Pass through all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https://github.com/gjbex/Python-software-engineering/blob/master/source-code/design-patters/decorator_design_pattern.ipynb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4538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selection of algorithms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125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https://github.com/gjbex/Python-software-engineering/blob/master/source-code/design-patters/strategy_design_pattern.ipynb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544790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6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State pattern: 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18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66160" y="985898"/>
            <a:ext cx="2697520" cy="511368"/>
            <a:chOff x="6291044" y="899428"/>
            <a:chExt cx="2697520" cy="511368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cxnSpLocks/>
              <a:stCxn id="10" idx="1"/>
            </p:cNvCxnSpPr>
            <p:nvPr/>
          </p:nvCxnSpPr>
          <p:spPr>
            <a:xfrm flipH="1">
              <a:off x="6291044" y="1084094"/>
              <a:ext cx="513204" cy="32670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9148495" y="1854117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6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9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D77BFB-EC1B-99A4-119C-B0E8E4A4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AF409-6841-DEAD-36ED-0608D3B4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to verify correctness/catch potential bugs</a:t>
            </a:r>
          </a:p>
          <a:p>
            <a:r>
              <a:rPr lang="en-US" dirty="0"/>
              <a:t>Documents code</a:t>
            </a:r>
          </a:p>
          <a:p>
            <a:r>
              <a:rPr lang="en-US" dirty="0"/>
              <a:t>Only checked statically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no performance impact</a:t>
            </a:r>
          </a:p>
          <a:p>
            <a:r>
              <a:rPr lang="en-US" dirty="0"/>
              <a:t>Can be added gradually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E67D0-57D7-7D31-A719-2992E4B2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376524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2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53450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638917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design patterns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r>
              <a:rPr lang="en-US" dirty="0" err="1"/>
              <a:t>Kamon</a:t>
            </a:r>
            <a:r>
              <a:rPr lang="en-US" dirty="0"/>
              <a:t> </a:t>
            </a:r>
            <a:r>
              <a:rPr lang="en-US" dirty="0" err="1"/>
              <a:t>Ayeva</a:t>
            </a:r>
            <a:r>
              <a:rPr lang="en-US" dirty="0"/>
              <a:t> and </a:t>
            </a:r>
            <a:r>
              <a:rPr lang="en-US" dirty="0" err="1"/>
              <a:t>Sakis</a:t>
            </a:r>
            <a:r>
              <a:rPr lang="en-US" dirty="0"/>
              <a:t> </a:t>
            </a:r>
            <a:r>
              <a:rPr lang="en-US" dirty="0" err="1"/>
              <a:t>Kesampalis</a:t>
            </a:r>
            <a:r>
              <a:rPr lang="en-US" dirty="0"/>
              <a:t> (2018) </a:t>
            </a:r>
            <a:r>
              <a:rPr lang="en-US" i="1" dirty="0"/>
              <a:t>Mastering Python Design patters, </a:t>
            </a:r>
            <a:r>
              <a:rPr lang="en-US" dirty="0" err="1"/>
              <a:t>Packt</a:t>
            </a:r>
            <a:r>
              <a:rPr lang="en-US" dirty="0"/>
              <a:t>&gt;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CE5A-33F1-F6A0-BF9F-984E2F70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AA68-DFE0-8174-8BD1-A7B0A592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Parameter type(s)</a:t>
            </a:r>
          </a:p>
          <a:p>
            <a:pPr lvl="1"/>
            <a:r>
              <a:rPr lang="en-US" dirty="0"/>
              <a:t>Return types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 (see functions)</a:t>
            </a:r>
          </a:p>
          <a:p>
            <a:r>
              <a:rPr lang="en-US" dirty="0"/>
              <a:t>Variables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C3151-4B1C-3A6B-E7BC-BA6EE8FE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406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6BF5-A2EA-8709-A75F-85A0A71D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BF891-031F-E137-0BC8-7CA74D9F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80472-5EFD-F89E-7CBB-6719E1447AAB}"/>
              </a:ext>
            </a:extLst>
          </p:cNvPr>
          <p:cNvSpPr txBox="1"/>
          <p:nvPr/>
        </p:nvSpPr>
        <p:spPr>
          <a:xfrm>
            <a:off x="3033186" y="2420060"/>
            <a:ext cx="625042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(text: str) -&gt;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[str, int]: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counts: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[str, int] = {}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words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(r'\W+', 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word in words: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word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word.lower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word not in counts: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counts[word]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counts[word]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counts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51F995-E62A-A732-9F03-8BFC9EBA18D3}"/>
              </a:ext>
            </a:extLst>
          </p:cNvPr>
          <p:cNvGrpSpPr/>
          <p:nvPr/>
        </p:nvGrpSpPr>
        <p:grpSpPr>
          <a:xfrm>
            <a:off x="3562379" y="2775154"/>
            <a:ext cx="1969477" cy="2135860"/>
            <a:chOff x="1173743" y="2625863"/>
            <a:chExt cx="1969477" cy="213586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4B5AC62-CAAD-F5EB-3E2E-02E2D348DD0B}"/>
                </a:ext>
              </a:extLst>
            </p:cNvPr>
            <p:cNvSpPr/>
            <p:nvPr/>
          </p:nvSpPr>
          <p:spPr>
            <a:xfrm>
              <a:off x="1259633" y="2625863"/>
              <a:ext cx="1674827" cy="248496"/>
            </a:xfrm>
            <a:prstGeom prst="roundRect">
              <a:avLst/>
            </a:prstGeom>
            <a:solidFill>
              <a:srgbClr val="4F81BD">
                <a:alpha val="4196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05C89B6-4F23-952B-386D-21401219B3D5}"/>
                </a:ext>
              </a:extLst>
            </p:cNvPr>
            <p:cNvSpPr/>
            <p:nvPr/>
          </p:nvSpPr>
          <p:spPr>
            <a:xfrm>
              <a:off x="1173743" y="4513227"/>
              <a:ext cx="1969477" cy="248496"/>
            </a:xfrm>
            <a:prstGeom prst="roundRect">
              <a:avLst/>
            </a:prstGeom>
            <a:solidFill>
              <a:srgbClr val="4F81BD">
                <a:alpha val="4196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5C95CE-88CC-BA83-0CB0-8900C52600B1}"/>
              </a:ext>
            </a:extLst>
          </p:cNvPr>
          <p:cNvSpPr/>
          <p:nvPr/>
        </p:nvSpPr>
        <p:spPr>
          <a:xfrm>
            <a:off x="7048919" y="3004459"/>
            <a:ext cx="602183" cy="248496"/>
          </a:xfrm>
          <a:prstGeom prst="roundRect">
            <a:avLst/>
          </a:prstGeom>
          <a:solidFill>
            <a:srgbClr val="FF0000">
              <a:alpha val="4196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78B12E-377F-D56E-6572-63E744F46411}"/>
              </a:ext>
            </a:extLst>
          </p:cNvPr>
          <p:cNvGrpSpPr/>
          <p:nvPr/>
        </p:nvGrpSpPr>
        <p:grpSpPr>
          <a:xfrm>
            <a:off x="5145047" y="2775154"/>
            <a:ext cx="1143785" cy="1859371"/>
            <a:chOff x="2756411" y="2625863"/>
            <a:chExt cx="1143785" cy="185937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3B1AC79-762A-7F4B-06B4-B6D64E9B824B}"/>
                </a:ext>
              </a:extLst>
            </p:cNvPr>
            <p:cNvSpPr/>
            <p:nvPr/>
          </p:nvSpPr>
          <p:spPr>
            <a:xfrm>
              <a:off x="3305229" y="3972052"/>
              <a:ext cx="594967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60E4518-C4DD-ED4C-D6E7-BBB4362AC059}"/>
                </a:ext>
              </a:extLst>
            </p:cNvPr>
            <p:cNvSpPr/>
            <p:nvPr/>
          </p:nvSpPr>
          <p:spPr>
            <a:xfrm>
              <a:off x="2756411" y="4236738"/>
              <a:ext cx="594967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DD63D24-B72B-E4DE-5E92-BA4AFDB8BCC8}"/>
                </a:ext>
              </a:extLst>
            </p:cNvPr>
            <p:cNvSpPr/>
            <p:nvPr/>
          </p:nvSpPr>
          <p:spPr>
            <a:xfrm>
              <a:off x="3002237" y="2625863"/>
              <a:ext cx="464535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B33E6F-54CF-00AF-584D-11D7E8F68AAA}"/>
              </a:ext>
            </a:extLst>
          </p:cNvPr>
          <p:cNvGrpSpPr/>
          <p:nvPr/>
        </p:nvGrpSpPr>
        <p:grpSpPr>
          <a:xfrm>
            <a:off x="5145047" y="2488645"/>
            <a:ext cx="3720145" cy="248496"/>
            <a:chOff x="2756411" y="2339354"/>
            <a:chExt cx="3720145" cy="24849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E6E4DB4-D1FB-3EF9-1847-68B2A8E25637}"/>
                </a:ext>
              </a:extLst>
            </p:cNvPr>
            <p:cNvSpPr/>
            <p:nvPr/>
          </p:nvSpPr>
          <p:spPr>
            <a:xfrm>
              <a:off x="4632290" y="2339354"/>
              <a:ext cx="602183" cy="248496"/>
            </a:xfrm>
            <a:prstGeom prst="roundRect">
              <a:avLst/>
            </a:prstGeom>
            <a:solidFill>
              <a:srgbClr val="4F81BD">
                <a:alpha val="4196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A5792FA-1092-CFB9-2FD6-E4A9E6E19477}"/>
                </a:ext>
              </a:extLst>
            </p:cNvPr>
            <p:cNvSpPr/>
            <p:nvPr/>
          </p:nvSpPr>
          <p:spPr>
            <a:xfrm>
              <a:off x="2756411" y="2339354"/>
              <a:ext cx="1274413" cy="248496"/>
            </a:xfrm>
            <a:prstGeom prst="roundRect">
              <a:avLst/>
            </a:prstGeom>
            <a:solidFill>
              <a:srgbClr val="FF0000">
                <a:alpha val="4196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F3C97B0-D1BC-FE80-3446-D12DCE48F582}"/>
                </a:ext>
              </a:extLst>
            </p:cNvPr>
            <p:cNvSpPr/>
            <p:nvPr/>
          </p:nvSpPr>
          <p:spPr>
            <a:xfrm>
              <a:off x="5371404" y="2339354"/>
              <a:ext cx="464535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DB258B0-E58C-B767-B8E2-D571CCB48ABB}"/>
                </a:ext>
              </a:extLst>
            </p:cNvPr>
            <p:cNvSpPr/>
            <p:nvPr/>
          </p:nvSpPr>
          <p:spPr>
            <a:xfrm>
              <a:off x="6012021" y="2339354"/>
              <a:ext cx="464535" cy="248496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F8156C-AC1B-D7AE-CFA1-D08BD293DFFD}"/>
              </a:ext>
            </a:extLst>
          </p:cNvPr>
          <p:cNvGrpSpPr/>
          <p:nvPr/>
        </p:nvGrpSpPr>
        <p:grpSpPr>
          <a:xfrm>
            <a:off x="6090780" y="2755963"/>
            <a:ext cx="902154" cy="1878562"/>
            <a:chOff x="3702144" y="2606672"/>
            <a:chExt cx="902154" cy="187856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36E6D9A-0CB9-C624-1DEE-84CFCA541CA9}"/>
                </a:ext>
              </a:extLst>
            </p:cNvPr>
            <p:cNvSpPr/>
            <p:nvPr/>
          </p:nvSpPr>
          <p:spPr>
            <a:xfrm>
              <a:off x="4372030" y="3956795"/>
              <a:ext cx="232268" cy="263753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BA5A0B5-21EE-C74E-8008-D8C51435EAC8}"/>
                </a:ext>
              </a:extLst>
            </p:cNvPr>
            <p:cNvSpPr/>
            <p:nvPr/>
          </p:nvSpPr>
          <p:spPr>
            <a:xfrm>
              <a:off x="3960486" y="4221481"/>
              <a:ext cx="232268" cy="263753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0D6511B-DFAA-5CD7-7CBF-7702AF35BE80}"/>
                </a:ext>
              </a:extLst>
            </p:cNvPr>
            <p:cNvSpPr/>
            <p:nvPr/>
          </p:nvSpPr>
          <p:spPr>
            <a:xfrm>
              <a:off x="3702144" y="2606672"/>
              <a:ext cx="464535" cy="248496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775283-5B6C-43AE-BD63-F702D8F0EC90}"/>
              </a:ext>
            </a:extLst>
          </p:cNvPr>
          <p:cNvGrpSpPr/>
          <p:nvPr/>
        </p:nvGrpSpPr>
        <p:grpSpPr>
          <a:xfrm>
            <a:off x="5782254" y="1705032"/>
            <a:ext cx="3437381" cy="811605"/>
            <a:chOff x="2724539" y="1555741"/>
            <a:chExt cx="3437381" cy="811605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FB9881E-5DCC-3929-1D7B-1FB121AE7040}"/>
                </a:ext>
              </a:extLst>
            </p:cNvPr>
            <p:cNvCxnSpPr>
              <a:cxnSpLocks/>
              <a:stCxn id="26" idx="1"/>
              <a:endCxn id="9" idx="0"/>
            </p:cNvCxnSpPr>
            <p:nvPr/>
          </p:nvCxnSpPr>
          <p:spPr>
            <a:xfrm flipH="1">
              <a:off x="2724539" y="1740407"/>
              <a:ext cx="1306285" cy="6269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8C8C55-5716-DD4C-1510-1490F3D4ADC1}"/>
                </a:ext>
              </a:extLst>
            </p:cNvPr>
            <p:cNvSpPr txBox="1"/>
            <p:nvPr/>
          </p:nvSpPr>
          <p:spPr>
            <a:xfrm>
              <a:off x="4030824" y="1555741"/>
              <a:ext cx="2131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parameters</a:t>
              </a:r>
              <a:endParaRPr lang="LID4096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8863E31-AEEB-8DA8-6968-046CD33EE869}"/>
              </a:ext>
            </a:extLst>
          </p:cNvPr>
          <p:cNvGrpSpPr/>
          <p:nvPr/>
        </p:nvGrpSpPr>
        <p:grpSpPr>
          <a:xfrm>
            <a:off x="6992934" y="1855406"/>
            <a:ext cx="3958410" cy="933986"/>
            <a:chOff x="7552769" y="1706115"/>
            <a:chExt cx="3958410" cy="93398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072A60B-9D14-269B-F72A-23EF393BF560}"/>
                </a:ext>
              </a:extLst>
            </p:cNvPr>
            <p:cNvSpPr/>
            <p:nvPr/>
          </p:nvSpPr>
          <p:spPr>
            <a:xfrm>
              <a:off x="7552769" y="2270769"/>
              <a:ext cx="1920068" cy="369332"/>
            </a:xfrm>
            <a:prstGeom prst="roundRect">
              <a:avLst/>
            </a:prstGeom>
            <a:solidFill>
              <a:srgbClr val="FFC000">
                <a:alpha val="23922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9A6332-B46C-A906-C090-3348C346DCEE}"/>
                </a:ext>
              </a:extLst>
            </p:cNvPr>
            <p:cNvGrpSpPr/>
            <p:nvPr/>
          </p:nvGrpSpPr>
          <p:grpSpPr>
            <a:xfrm>
              <a:off x="9472837" y="1706115"/>
              <a:ext cx="2038342" cy="749320"/>
              <a:chOff x="3284374" y="1555741"/>
              <a:chExt cx="2038342" cy="74932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FC93E2E-7A5E-C651-982F-83A093C8F183}"/>
                  </a:ext>
                </a:extLst>
              </p:cNvPr>
              <p:cNvCxnSpPr>
                <a:cxnSpLocks/>
                <a:stCxn id="32" idx="1"/>
                <a:endCxn id="29" idx="3"/>
              </p:cNvCxnSpPr>
              <p:nvPr/>
            </p:nvCxnSpPr>
            <p:spPr>
              <a:xfrm flipH="1">
                <a:off x="3284374" y="1740407"/>
                <a:ext cx="746450" cy="564654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C1F6A7-72BE-97A5-46A1-6CF15D17AAF1}"/>
                  </a:ext>
                </a:extLst>
              </p:cNvPr>
              <p:cNvSpPr txBox="1"/>
              <p:nvPr/>
            </p:nvSpPr>
            <p:spPr>
              <a:xfrm>
                <a:off x="4030824" y="1555741"/>
                <a:ext cx="1291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Return type</a:t>
                </a:r>
                <a:endParaRPr lang="LID4096" dirty="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F4BD26-C8A7-FD01-1CA9-2F0060CFF1F9}"/>
              </a:ext>
            </a:extLst>
          </p:cNvPr>
          <p:cNvGrpSpPr/>
          <p:nvPr/>
        </p:nvGrpSpPr>
        <p:grpSpPr>
          <a:xfrm>
            <a:off x="1079226" y="2740642"/>
            <a:ext cx="5593856" cy="633149"/>
            <a:chOff x="1639061" y="2591351"/>
            <a:chExt cx="5593856" cy="63314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FD82743-1082-4B83-BF59-C43A7DD2C44A}"/>
                </a:ext>
              </a:extLst>
            </p:cNvPr>
            <p:cNvGrpSpPr/>
            <p:nvPr/>
          </p:nvGrpSpPr>
          <p:grpSpPr>
            <a:xfrm>
              <a:off x="1639061" y="2749283"/>
              <a:ext cx="2483153" cy="475217"/>
              <a:chOff x="4583797" y="1450008"/>
              <a:chExt cx="2483153" cy="475217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501EC88-2C27-98E6-F557-4FA3FFF677A4}"/>
                  </a:ext>
                </a:extLst>
              </p:cNvPr>
              <p:cNvCxnSpPr>
                <a:cxnSpLocks/>
                <a:stCxn id="36" idx="3"/>
                <a:endCxn id="39" idx="1"/>
              </p:cNvCxnSpPr>
              <p:nvPr/>
            </p:nvCxnSpPr>
            <p:spPr>
              <a:xfrm flipV="1">
                <a:off x="6002775" y="1450008"/>
                <a:ext cx="1064175" cy="290551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94B8DB-D439-A927-AAED-72B2E868174F}"/>
                  </a:ext>
                </a:extLst>
              </p:cNvPr>
              <p:cNvSpPr txBox="1"/>
              <p:nvPr/>
            </p:nvSpPr>
            <p:spPr>
              <a:xfrm>
                <a:off x="4583797" y="1555893"/>
                <a:ext cx="1418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Variable type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0A16E7F-B4C1-7A4C-EBED-1A3E9CA33B24}"/>
                </a:ext>
              </a:extLst>
            </p:cNvPr>
            <p:cNvSpPr/>
            <p:nvPr/>
          </p:nvSpPr>
          <p:spPr>
            <a:xfrm>
              <a:off x="4122214" y="2591351"/>
              <a:ext cx="3110703" cy="315864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85906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2FDE9-262D-CDBB-BC8C-B241138B8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2F54-16E4-100B-660E-C868B74B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Better: type statements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EF61E-78E4-DE4D-1AC2-32EB47DD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25D17-3F99-AB2D-6C68-2641F5B1F053}"/>
              </a:ext>
            </a:extLst>
          </p:cNvPr>
          <p:cNvSpPr txBox="1"/>
          <p:nvPr/>
        </p:nvSpPr>
        <p:spPr>
          <a:xfrm>
            <a:off x="3844950" y="2420060"/>
            <a:ext cx="5009705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 Count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[str, int]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(text: str) -&gt; Count: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counts: Count = {}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words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(r'\W+', 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word in words: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word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word.lower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word not in counts: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counts[word]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counts[word]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counts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9269A9-6E0D-9EE2-9502-6EF19C7A908A}"/>
              </a:ext>
            </a:extLst>
          </p:cNvPr>
          <p:cNvGrpSpPr/>
          <p:nvPr/>
        </p:nvGrpSpPr>
        <p:grpSpPr>
          <a:xfrm>
            <a:off x="1520058" y="2437311"/>
            <a:ext cx="6166959" cy="936480"/>
            <a:chOff x="1268129" y="2288020"/>
            <a:chExt cx="6166959" cy="93648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AD437F9-3FF5-CD22-3E42-92FB3EFAA9E9}"/>
                </a:ext>
              </a:extLst>
            </p:cNvPr>
            <p:cNvGrpSpPr/>
            <p:nvPr/>
          </p:nvGrpSpPr>
          <p:grpSpPr>
            <a:xfrm>
              <a:off x="1268129" y="2449591"/>
              <a:ext cx="2324892" cy="774909"/>
              <a:chOff x="4212865" y="1150316"/>
              <a:chExt cx="2324892" cy="774909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D241EFB-3395-81C9-D658-3AF1BC82FFBA}"/>
                  </a:ext>
                </a:extLst>
              </p:cNvPr>
              <p:cNvCxnSpPr>
                <a:cxnSpLocks/>
                <a:stCxn id="33" idx="3"/>
                <a:endCxn id="24" idx="1"/>
              </p:cNvCxnSpPr>
              <p:nvPr/>
            </p:nvCxnSpPr>
            <p:spPr>
              <a:xfrm flipV="1">
                <a:off x="5955201" y="1150316"/>
                <a:ext cx="582556" cy="590243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2B3673F-A262-84BE-1824-60ED8594AA48}"/>
                  </a:ext>
                </a:extLst>
              </p:cNvPr>
              <p:cNvSpPr txBox="1"/>
              <p:nvPr/>
            </p:nvSpPr>
            <p:spPr>
              <a:xfrm>
                <a:off x="4212865" y="1555893"/>
                <a:ext cx="17423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Define type alias</a:t>
                </a:r>
                <a:endParaRPr lang="LID4096" dirty="0"/>
              </a:p>
            </p:txBody>
          </p: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92EECB8-A70F-8B7C-0839-81A36D2884A3}"/>
                </a:ext>
              </a:extLst>
            </p:cNvPr>
            <p:cNvSpPr/>
            <p:nvPr/>
          </p:nvSpPr>
          <p:spPr>
            <a:xfrm>
              <a:off x="3593021" y="2288020"/>
              <a:ext cx="384206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3A1DD7-B145-86A7-67C7-FF0D75F54E83}"/>
              </a:ext>
            </a:extLst>
          </p:cNvPr>
          <p:cNvGrpSpPr/>
          <p:nvPr/>
        </p:nvGrpSpPr>
        <p:grpSpPr>
          <a:xfrm>
            <a:off x="5493386" y="3013086"/>
            <a:ext cx="3153067" cy="561330"/>
            <a:chOff x="4681622" y="3013086"/>
            <a:chExt cx="3153067" cy="56133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ACCCC9B-09F6-72BB-D0AB-141552189406}"/>
                </a:ext>
              </a:extLst>
            </p:cNvPr>
            <p:cNvSpPr/>
            <p:nvPr/>
          </p:nvSpPr>
          <p:spPr>
            <a:xfrm>
              <a:off x="6978273" y="3013086"/>
              <a:ext cx="856416" cy="290832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254FEED-42E5-ABA2-8526-D6D748893B86}"/>
                </a:ext>
              </a:extLst>
            </p:cNvPr>
            <p:cNvSpPr/>
            <p:nvPr/>
          </p:nvSpPr>
          <p:spPr>
            <a:xfrm>
              <a:off x="4681622" y="3283584"/>
              <a:ext cx="856416" cy="290832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76939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A567948-048D-3424-53DF-61654C60855F}"/>
              </a:ext>
            </a:extLst>
          </p:cNvPr>
          <p:cNvGrpSpPr/>
          <p:nvPr/>
        </p:nvGrpSpPr>
        <p:grpSpPr>
          <a:xfrm>
            <a:off x="672539" y="1263064"/>
            <a:ext cx="8042586" cy="5355312"/>
            <a:chOff x="672539" y="1263064"/>
            <a:chExt cx="8042586" cy="535531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5B83807-0241-BBB2-FBA5-A913C9346725}"/>
                </a:ext>
              </a:extLst>
            </p:cNvPr>
            <p:cNvSpPr txBox="1"/>
            <p:nvPr/>
          </p:nvSpPr>
          <p:spPr>
            <a:xfrm>
              <a:off x="672539" y="1263064"/>
              <a:ext cx="8042586" cy="53553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typing import TYPE_CHECKING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TYPE_CHECKING: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from _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typeshed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ConvertibleToInt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__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__(self, data: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ConvertibleToInt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') -&gt;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int(data)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@property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data(self) -&gt; int: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@data.setter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data(self, value: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ConvertibleToInt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') -&gt;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int(value)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(data: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-&gt;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print(data)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B2DB00-FDAD-8C9F-8C15-F12ACD906B9C}"/>
                </a:ext>
              </a:extLst>
            </p:cNvPr>
            <p:cNvSpPr txBox="1"/>
            <p:nvPr/>
          </p:nvSpPr>
          <p:spPr>
            <a:xfrm>
              <a:off x="7805196" y="6310599"/>
              <a:ext cx="90992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classes.py</a:t>
              </a:r>
              <a:endParaRPr lang="LID4096" sz="1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EEB3A3-3F1C-3E4F-4999-7C984E99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0E822-A6A8-1094-CBF9-02A6118E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4F3C5F-FD8A-AD98-E969-593F876AB340}"/>
              </a:ext>
            </a:extLst>
          </p:cNvPr>
          <p:cNvGrpSpPr/>
          <p:nvPr/>
        </p:nvGrpSpPr>
        <p:grpSpPr>
          <a:xfrm>
            <a:off x="4236836" y="1475030"/>
            <a:ext cx="6485436" cy="669602"/>
            <a:chOff x="3593022" y="1941559"/>
            <a:chExt cx="6485436" cy="6696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A917BF-4831-C129-D41B-B15F92F5F26E}"/>
                </a:ext>
              </a:extLst>
            </p:cNvPr>
            <p:cNvGrpSpPr/>
            <p:nvPr/>
          </p:nvGrpSpPr>
          <p:grpSpPr>
            <a:xfrm>
              <a:off x="5887616" y="1941559"/>
              <a:ext cx="4190842" cy="508032"/>
              <a:chOff x="8832352" y="642284"/>
              <a:chExt cx="4190842" cy="508032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101AFD1-1657-4372-F550-FBBF7BEE5377}"/>
                  </a:ext>
                </a:extLst>
              </p:cNvPr>
              <p:cNvCxnSpPr>
                <a:cxnSpLocks/>
                <a:stCxn id="9" idx="1"/>
                <a:endCxn id="7" idx="3"/>
              </p:cNvCxnSpPr>
              <p:nvPr/>
            </p:nvCxnSpPr>
            <p:spPr>
              <a:xfrm flipH="1">
                <a:off x="8832352" y="826950"/>
                <a:ext cx="2448506" cy="323366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0FD931-0763-2F4D-1197-4C6150703497}"/>
                  </a:ext>
                </a:extLst>
              </p:cNvPr>
              <p:cNvSpPr txBox="1"/>
              <p:nvPr/>
            </p:nvSpPr>
            <p:spPr>
              <a:xfrm>
                <a:off x="11280858" y="642284"/>
                <a:ext cx="17423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Define type alias</a:t>
                </a:r>
                <a:endParaRPr lang="LID4096" dirty="0"/>
              </a:p>
            </p:txBody>
          </p: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4C2D240-936C-D6AB-CAC7-6E603CFEADC0}"/>
                </a:ext>
              </a:extLst>
            </p:cNvPr>
            <p:cNvSpPr/>
            <p:nvPr/>
          </p:nvSpPr>
          <p:spPr>
            <a:xfrm>
              <a:off x="3593022" y="2288020"/>
              <a:ext cx="2294594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1E6F9A-8B6F-83EC-11D1-A814B05D9C3C}"/>
              </a:ext>
            </a:extLst>
          </p:cNvPr>
          <p:cNvGrpSpPr/>
          <p:nvPr/>
        </p:nvGrpSpPr>
        <p:grpSpPr>
          <a:xfrm>
            <a:off x="4236836" y="2891401"/>
            <a:ext cx="3013051" cy="2528275"/>
            <a:chOff x="4236836" y="2891401"/>
            <a:chExt cx="3013051" cy="252827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42B83DC-456A-757B-2CDC-1B97C67480F1}"/>
                </a:ext>
              </a:extLst>
            </p:cNvPr>
            <p:cNvSpPr/>
            <p:nvPr/>
          </p:nvSpPr>
          <p:spPr>
            <a:xfrm>
              <a:off x="4684503" y="2891401"/>
              <a:ext cx="2565384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FBC174F-9DE0-347B-A639-4A1502B8CA1A}"/>
                </a:ext>
              </a:extLst>
            </p:cNvPr>
            <p:cNvSpPr/>
            <p:nvPr/>
          </p:nvSpPr>
          <p:spPr>
            <a:xfrm>
              <a:off x="4236836" y="5096535"/>
              <a:ext cx="2565384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53902E8-A45B-58DF-57B6-0408EE447F52}"/>
              </a:ext>
            </a:extLst>
          </p:cNvPr>
          <p:cNvSpPr/>
          <p:nvPr/>
        </p:nvSpPr>
        <p:spPr>
          <a:xfrm>
            <a:off x="3717891" y="4045287"/>
            <a:ext cx="462962" cy="267158"/>
          </a:xfrm>
          <a:prstGeom prst="roundRect">
            <a:avLst/>
          </a:prstGeom>
          <a:solidFill>
            <a:srgbClr val="FF0000">
              <a:alpha val="4196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F30713-210C-8D8A-6719-2C9E3B110C93}"/>
              </a:ext>
            </a:extLst>
          </p:cNvPr>
          <p:cNvSpPr/>
          <p:nvPr/>
        </p:nvSpPr>
        <p:spPr>
          <a:xfrm>
            <a:off x="3604548" y="5950145"/>
            <a:ext cx="976783" cy="323140"/>
          </a:xfrm>
          <a:prstGeom prst="roundRect">
            <a:avLst/>
          </a:prstGeom>
          <a:solidFill>
            <a:srgbClr val="00B050">
              <a:alpha val="41961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617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7D8401C-D532-D382-1332-03D417CF6D02}"/>
              </a:ext>
            </a:extLst>
          </p:cNvPr>
          <p:cNvGrpSpPr/>
          <p:nvPr/>
        </p:nvGrpSpPr>
        <p:grpSpPr>
          <a:xfrm>
            <a:off x="2538664" y="1263064"/>
            <a:ext cx="5285421" cy="5355312"/>
            <a:chOff x="672539" y="1263064"/>
            <a:chExt cx="5285421" cy="535531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C24D0-0228-6F66-2941-D679211E2790}"/>
                </a:ext>
              </a:extLst>
            </p:cNvPr>
            <p:cNvSpPr txBox="1"/>
            <p:nvPr/>
          </p:nvSpPr>
          <p:spPr>
            <a:xfrm>
              <a:off x="672539" y="1263064"/>
              <a:ext cx="5285421" cy="53553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typing import Self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Node[T]: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_left: Self |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_right: Self |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_data: T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__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__(self, data: T):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self._left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self._right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data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@property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left(self) -&gt; Self |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self._left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@data.setter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it-IT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data(self, data: T) -&gt; None:</a:t>
              </a:r>
            </a:p>
            <a:p>
              <a:r>
                <a:rPr lang="it-IT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self._data = data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58FD61-CF4A-21AF-121C-49C3DBFF831F}"/>
                </a:ext>
              </a:extLst>
            </p:cNvPr>
            <p:cNvSpPr txBox="1"/>
            <p:nvPr/>
          </p:nvSpPr>
          <p:spPr>
            <a:xfrm>
              <a:off x="5252382" y="1263064"/>
              <a:ext cx="7055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tree.py</a:t>
              </a:r>
              <a:endParaRPr lang="LID4096" sz="1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B7A43C-1AA7-FE37-DA1E-129E3FAD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types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618C94-66B5-14A9-296B-7493B6A6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16E515-B60D-6046-EC3E-4E8B7CCCCB05}"/>
              </a:ext>
            </a:extLst>
          </p:cNvPr>
          <p:cNvGrpSpPr/>
          <p:nvPr/>
        </p:nvGrpSpPr>
        <p:grpSpPr>
          <a:xfrm>
            <a:off x="3387014" y="1821491"/>
            <a:ext cx="6694491" cy="1156675"/>
            <a:chOff x="1520889" y="1821491"/>
            <a:chExt cx="6694491" cy="11566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8722B9C-8AFB-DE3E-11C0-58AB880FA7F7}"/>
                </a:ext>
              </a:extLst>
            </p:cNvPr>
            <p:cNvGrpSpPr/>
            <p:nvPr/>
          </p:nvGrpSpPr>
          <p:grpSpPr>
            <a:xfrm>
              <a:off x="1520889" y="1821491"/>
              <a:ext cx="6694491" cy="694495"/>
              <a:chOff x="877075" y="2288020"/>
              <a:chExt cx="6694491" cy="69449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7D5E8FB-DC04-3870-2BF4-55570CA1F53E}"/>
                  </a:ext>
                </a:extLst>
              </p:cNvPr>
              <p:cNvGrpSpPr/>
              <p:nvPr/>
            </p:nvGrpSpPr>
            <p:grpSpPr>
              <a:xfrm>
                <a:off x="1903442" y="2449591"/>
                <a:ext cx="5668124" cy="532924"/>
                <a:chOff x="4848178" y="1150316"/>
                <a:chExt cx="5668124" cy="532924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753929C5-2B75-72F9-B00E-5FA7517CBD11}"/>
                    </a:ext>
                  </a:extLst>
                </p:cNvPr>
                <p:cNvCxnSpPr>
                  <a:cxnSpLocks/>
                  <a:stCxn id="9" idx="1"/>
                  <a:endCxn id="7" idx="3"/>
                </p:cNvCxnSpPr>
                <p:nvPr/>
              </p:nvCxnSpPr>
              <p:spPr>
                <a:xfrm flipH="1" flipV="1">
                  <a:off x="4848178" y="1150316"/>
                  <a:ext cx="4282808" cy="348258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5E7CC7-2E8D-189F-A5B8-77D79B7F7683}"/>
                    </a:ext>
                  </a:extLst>
                </p:cNvPr>
                <p:cNvSpPr txBox="1"/>
                <p:nvPr/>
              </p:nvSpPr>
              <p:spPr>
                <a:xfrm>
                  <a:off x="9130986" y="1313908"/>
                  <a:ext cx="1385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Generic type</a:t>
                  </a:r>
                  <a:endParaRPr lang="LID4096" dirty="0"/>
                </a:p>
              </p:txBody>
            </p: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91D847B-19F3-B2FD-B5F8-16E11800ABAE}"/>
                  </a:ext>
                </a:extLst>
              </p:cNvPr>
              <p:cNvSpPr/>
              <p:nvPr/>
            </p:nvSpPr>
            <p:spPr>
              <a:xfrm>
                <a:off x="877075" y="2288020"/>
                <a:ext cx="1026367" cy="323141"/>
              </a:xfrm>
              <a:prstGeom prst="roundRect">
                <a:avLst/>
              </a:prstGeom>
              <a:solidFill>
                <a:srgbClr val="002060">
                  <a:alpha val="23922"/>
                </a:srgb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BF88062-A717-E822-A156-BA8BC4790313}"/>
                </a:ext>
              </a:extLst>
            </p:cNvPr>
            <p:cNvCxnSpPr>
              <a:cxnSpLocks/>
              <a:stCxn id="9" idx="1"/>
              <a:endCxn id="16" idx="3"/>
            </p:cNvCxnSpPr>
            <p:nvPr/>
          </p:nvCxnSpPr>
          <p:spPr>
            <a:xfrm flipH="1">
              <a:off x="2485050" y="2331320"/>
              <a:ext cx="4345014" cy="485276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705809-DE21-9A45-295C-E11558A8AA49}"/>
                </a:ext>
              </a:extLst>
            </p:cNvPr>
            <p:cNvSpPr/>
            <p:nvPr/>
          </p:nvSpPr>
          <p:spPr>
            <a:xfrm>
              <a:off x="2183363" y="2655025"/>
              <a:ext cx="30168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BB6BD0-6275-1585-EF27-6168BF653A5D}"/>
              </a:ext>
            </a:extLst>
          </p:cNvPr>
          <p:cNvGrpSpPr/>
          <p:nvPr/>
        </p:nvGrpSpPr>
        <p:grpSpPr>
          <a:xfrm>
            <a:off x="5965374" y="3164854"/>
            <a:ext cx="859995" cy="3082136"/>
            <a:chOff x="4099249" y="3164854"/>
            <a:chExt cx="859995" cy="308213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9A38928-396B-FFD7-469E-BDEEB5A75F11}"/>
                </a:ext>
              </a:extLst>
            </p:cNvPr>
            <p:cNvSpPr/>
            <p:nvPr/>
          </p:nvSpPr>
          <p:spPr>
            <a:xfrm>
              <a:off x="4657557" y="3164854"/>
              <a:ext cx="30168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351366D-E3EC-994F-6750-42D34FD79E97}"/>
                </a:ext>
              </a:extLst>
            </p:cNvPr>
            <p:cNvSpPr/>
            <p:nvPr/>
          </p:nvSpPr>
          <p:spPr>
            <a:xfrm>
              <a:off x="4099249" y="5923849"/>
              <a:ext cx="30168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ADD3687-EF73-DE0D-F721-67497D5947D5}"/>
              </a:ext>
            </a:extLst>
          </p:cNvPr>
          <p:cNvSpPr/>
          <p:nvPr/>
        </p:nvSpPr>
        <p:spPr>
          <a:xfrm>
            <a:off x="5618433" y="4840440"/>
            <a:ext cx="623751" cy="323141"/>
          </a:xfrm>
          <a:prstGeom prst="roundRect">
            <a:avLst/>
          </a:prstGeom>
          <a:solidFill>
            <a:srgbClr val="00B050">
              <a:alpha val="41961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87A09-C4A2-2251-697E-F5237517F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81B3DD3-B81C-8A38-ACCA-52119D866933}"/>
              </a:ext>
            </a:extLst>
          </p:cNvPr>
          <p:cNvGrpSpPr/>
          <p:nvPr/>
        </p:nvGrpSpPr>
        <p:grpSpPr>
          <a:xfrm>
            <a:off x="4502687" y="1557638"/>
            <a:ext cx="5009705" cy="3416320"/>
            <a:chOff x="672539" y="1263064"/>
            <a:chExt cx="5009705" cy="34163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2117FC-09FE-80A9-ADE8-CF9C21C9E652}"/>
                </a:ext>
              </a:extLst>
            </p:cNvPr>
            <p:cNvSpPr txBox="1"/>
            <p:nvPr/>
          </p:nvSpPr>
          <p:spPr>
            <a:xfrm>
              <a:off x="672539" y="1263064"/>
              <a:ext cx="5009705" cy="34163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typing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NewType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NewType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int)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Age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NewType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('Age', int)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Person: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age: Age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Person.age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Age(25)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Person.age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25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44CCFD-6959-5315-5F5C-8C8707C65D72}"/>
                </a:ext>
              </a:extLst>
            </p:cNvPr>
            <p:cNvSpPr txBox="1"/>
            <p:nvPr/>
          </p:nvSpPr>
          <p:spPr>
            <a:xfrm>
              <a:off x="4459280" y="1263064"/>
              <a:ext cx="12039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new_types.py</a:t>
              </a:r>
              <a:endParaRPr lang="LID4096" sz="1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3EC88A-4187-32CC-FA85-788DB299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types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8F5F32-7B45-2283-C55A-273C285E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319A4A-705B-A88D-46BB-0AE35D191739}"/>
              </a:ext>
            </a:extLst>
          </p:cNvPr>
          <p:cNvGrpSpPr/>
          <p:nvPr/>
        </p:nvGrpSpPr>
        <p:grpSpPr>
          <a:xfrm>
            <a:off x="1847739" y="2142361"/>
            <a:ext cx="3955899" cy="584933"/>
            <a:chOff x="-317213" y="-241250"/>
            <a:chExt cx="3955899" cy="58493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A2E081-5486-9977-17A1-5CCB504F0212}"/>
                </a:ext>
              </a:extLst>
            </p:cNvPr>
            <p:cNvGrpSpPr/>
            <p:nvPr/>
          </p:nvGrpSpPr>
          <p:grpSpPr>
            <a:xfrm>
              <a:off x="-317213" y="-241250"/>
              <a:ext cx="3955899" cy="482298"/>
              <a:chOff x="-961027" y="225279"/>
              <a:chExt cx="3955899" cy="48229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6A53CA-9DEB-6288-44D0-6AA30AACF2DE}"/>
                  </a:ext>
                </a:extLst>
              </p:cNvPr>
              <p:cNvGrpSpPr/>
              <p:nvPr/>
            </p:nvGrpSpPr>
            <p:grpSpPr>
              <a:xfrm>
                <a:off x="-961027" y="338245"/>
                <a:ext cx="2707400" cy="369332"/>
                <a:chOff x="1983709" y="-961030"/>
                <a:chExt cx="2707400" cy="369332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A01848A0-7859-F7F2-DAA7-F0EE86672563}"/>
                    </a:ext>
                  </a:extLst>
                </p:cNvPr>
                <p:cNvCxnSpPr>
                  <a:cxnSpLocks/>
                  <a:stCxn id="9" idx="3"/>
                  <a:endCxn id="7" idx="1"/>
                </p:cNvCxnSpPr>
                <p:nvPr/>
              </p:nvCxnSpPr>
              <p:spPr>
                <a:xfrm flipV="1">
                  <a:off x="3354597" y="-936861"/>
                  <a:ext cx="1336512" cy="160497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684F46B-1224-C05F-7795-CA10CD996C99}"/>
                    </a:ext>
                  </a:extLst>
                </p:cNvPr>
                <p:cNvSpPr txBox="1"/>
                <p:nvPr/>
              </p:nvSpPr>
              <p:spPr>
                <a:xfrm>
                  <a:off x="1983709" y="-961030"/>
                  <a:ext cx="13708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Specific type</a:t>
                  </a:r>
                  <a:endParaRPr lang="LID4096" dirty="0"/>
                </a:p>
              </p:txBody>
            </p: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2BEFB34-EBE6-5E03-49C6-5BCE2A215295}"/>
                  </a:ext>
                </a:extLst>
              </p:cNvPr>
              <p:cNvSpPr/>
              <p:nvPr/>
            </p:nvSpPr>
            <p:spPr>
              <a:xfrm>
                <a:off x="1746373" y="225279"/>
                <a:ext cx="1248499" cy="274270"/>
              </a:xfrm>
              <a:prstGeom prst="roundRect">
                <a:avLst/>
              </a:prstGeom>
              <a:solidFill>
                <a:srgbClr val="002060">
                  <a:alpha val="23922"/>
                </a:srgb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77A3790-852B-2352-EC89-25C8CF2272DC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>
              <a:off x="1053675" y="56382"/>
              <a:ext cx="1336512" cy="150166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8892795-F7F6-398F-45F9-C651A8C24BF6}"/>
                </a:ext>
              </a:extLst>
            </p:cNvPr>
            <p:cNvSpPr/>
            <p:nvPr/>
          </p:nvSpPr>
          <p:spPr>
            <a:xfrm>
              <a:off x="2390187" y="69413"/>
              <a:ext cx="523824" cy="274270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C2DC969-E552-157F-3DA3-E40CF419807E}"/>
              </a:ext>
            </a:extLst>
          </p:cNvPr>
          <p:cNvGrpSpPr/>
          <p:nvPr/>
        </p:nvGrpSpPr>
        <p:grpSpPr>
          <a:xfrm>
            <a:off x="4502687" y="4609322"/>
            <a:ext cx="2224684" cy="387998"/>
            <a:chOff x="4502687" y="4609322"/>
            <a:chExt cx="2224684" cy="38799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0843BE7-0677-CABA-09E0-622C29C485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5139" y="4609322"/>
              <a:ext cx="2172232" cy="3646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E462599-DA63-5345-101A-BD9C411C15A0}"/>
                </a:ext>
              </a:extLst>
            </p:cNvPr>
            <p:cNvCxnSpPr>
              <a:cxnSpLocks/>
            </p:cNvCxnSpPr>
            <p:nvPr/>
          </p:nvCxnSpPr>
          <p:spPr>
            <a:xfrm>
              <a:off x="4502687" y="4632684"/>
              <a:ext cx="2172232" cy="3646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379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04762-D7F7-0F15-37AB-07A5F7C8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E8E4-F653-B9C9-3571-8754E54A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45D48-7FBF-475C-0DF7-C819AFE0C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mypy</a:t>
            </a:r>
            <a:r>
              <a:rPr lang="en-US" dirty="0"/>
              <a:t> cheat sheet:</a:t>
            </a:r>
            <a:br>
              <a:rPr lang="en-US" dirty="0"/>
            </a:br>
            <a:r>
              <a:rPr lang="en-US" sz="2400" dirty="0">
                <a:hlinkClick r:id="rId2"/>
              </a:rPr>
              <a:t>https://mypy.readthedocs.io/en/stable/cheat_sheet_py3.html</a:t>
            </a:r>
            <a:endParaRPr lang="en-US" sz="2400" dirty="0"/>
          </a:p>
          <a:p>
            <a:r>
              <a:rPr lang="en-US" dirty="0"/>
              <a:t>Static typing with Python</a:t>
            </a:r>
            <a:br>
              <a:rPr lang="en-US" dirty="0"/>
            </a:br>
            <a:r>
              <a:rPr lang="en-US" sz="2400" dirty="0">
                <a:hlinkClick r:id="rId3"/>
              </a:rPr>
              <a:t>https://typing.readthedocs.io/en/latest/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9A4B-414A-ED3E-2220-BF9E14A1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852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https://github.com/gjbex/Python-software-engineering/tree/master/source-code/error-handling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573932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4524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file\n',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print(f"### I/O error on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}“,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8042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(n, int),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95157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5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https://github.com/gjbex/Python-software-engineering/tree/master/source-code/code-organization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9283311" cy="2031325"/>
            <a:chOff x="166760" y="2204864"/>
            <a:chExt cx="928331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9283311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'temp’])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=int(data[0]),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35670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CA63F-DBCF-43F5-93EC-26290F002DD5}"/>
              </a:ext>
            </a:extLst>
          </p:cNvPr>
          <p:cNvSpPr txBox="1"/>
          <p:nvPr/>
        </p:nvSpPr>
        <p:spPr>
          <a:xfrm rot="20468391">
            <a:off x="7364666" y="2362501"/>
            <a:ext cx="442460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Never, ever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https://github.com/gjbex/Python-software-engineering/tree/master/source-code/testing/DocTest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60281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6" y="4480095"/>
            <a:ext cx="77625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tuple[int, int, float]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23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 int(data[1]),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0041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63090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071" y="1268761"/>
            <a:ext cx="721543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int(data[1]),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195" y="349359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851" y="2720393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https://github.com/gjbex/Python-software-engineering/tree/master/source-code/testing</a:t>
            </a:r>
            <a:r>
              <a:rPr lang="nl-BE" sz="18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BA7E-3706-153D-1A4A-948A371E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pytest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7BBF-018B-6B2C-662D-442D8324E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B6E9F-3941-73C2-1F14-476D0274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83058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6938-33EA-801B-9BEF-BE645025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0BAF1-33C2-B770-2BC0-B850573D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file(s) that start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</a:t>
            </a:r>
          </a:p>
          <a:p>
            <a:r>
              <a:rPr lang="en-US" dirty="0"/>
              <a:t>Function with name that starts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</a:t>
            </a:r>
          </a:p>
          <a:p>
            <a:r>
              <a:rPr lang="en-US" dirty="0"/>
              <a:t>One or more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dirty="0"/>
              <a:t> statements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CB22-6729-5C22-4E55-699AE38D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3DCDE4-E868-3A34-9D13-EFD41D9A3C64}"/>
              </a:ext>
            </a:extLst>
          </p:cNvPr>
          <p:cNvGrpSpPr/>
          <p:nvPr/>
        </p:nvGrpSpPr>
        <p:grpSpPr>
          <a:xfrm>
            <a:off x="2094408" y="3429001"/>
            <a:ext cx="4992951" cy="3139321"/>
            <a:chOff x="570407" y="3429000"/>
            <a:chExt cx="4992951" cy="31393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A959CF-C341-AD20-F3B0-67FC28362ABF}"/>
                </a:ext>
              </a:extLst>
            </p:cNvPr>
            <p:cNvSpPr txBox="1"/>
            <p:nvPr/>
          </p:nvSpPr>
          <p:spPr>
            <a:xfrm>
              <a:off x="570407" y="3429000"/>
              <a:ext cx="4992951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fac import fac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test_fac_3():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fac(3) == 6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test_fac_0():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fac(0) == 1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test_fac_1():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fac(1) == 1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837B96-E8B5-BFC5-BD99-CA5C15E87BD5}"/>
                </a:ext>
              </a:extLst>
            </p:cNvPr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test_fac.py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F4E6BE-ECF2-9D57-C7FE-4FF08264C009}"/>
              </a:ext>
            </a:extLst>
          </p:cNvPr>
          <p:cNvGrpSpPr/>
          <p:nvPr/>
        </p:nvGrpSpPr>
        <p:grpSpPr>
          <a:xfrm>
            <a:off x="5274412" y="4808577"/>
            <a:ext cx="2374514" cy="421770"/>
            <a:chOff x="-565132" y="3511286"/>
            <a:chExt cx="2374514" cy="42177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CEF484-82A7-BF01-CEE7-BEB70AF5D5A3}"/>
                </a:ext>
              </a:extLst>
            </p:cNvPr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1DC3567-2F87-4BD8-D121-5AED40C42A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565132" y="3511286"/>
              <a:ext cx="744644" cy="2371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A63E78-0412-175A-9802-D812ED92396A}"/>
              </a:ext>
            </a:extLst>
          </p:cNvPr>
          <p:cNvGrpSpPr/>
          <p:nvPr/>
        </p:nvGrpSpPr>
        <p:grpSpPr>
          <a:xfrm>
            <a:off x="4366727" y="3298465"/>
            <a:ext cx="3023343" cy="874586"/>
            <a:chOff x="-2249069" y="2966955"/>
            <a:chExt cx="3023343" cy="8745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6EE840-674B-B266-7668-12821C45EABD}"/>
                </a:ext>
              </a:extLst>
            </p:cNvPr>
            <p:cNvSpPr txBox="1"/>
            <p:nvPr/>
          </p:nvSpPr>
          <p:spPr>
            <a:xfrm>
              <a:off x="-735819" y="2966955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637BAEC-8B05-F0D3-84C2-431FBE4F9BC9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-2249069" y="3151621"/>
              <a:ext cx="1513250" cy="6899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0BC6C1-CDD0-79EF-7FC8-47B61AA7B880}"/>
              </a:ext>
            </a:extLst>
          </p:cNvPr>
          <p:cNvGrpSpPr/>
          <p:nvPr/>
        </p:nvGrpSpPr>
        <p:grpSpPr>
          <a:xfrm>
            <a:off x="4525347" y="4133156"/>
            <a:ext cx="2202746" cy="498078"/>
            <a:chOff x="-662862" y="3563724"/>
            <a:chExt cx="2202746" cy="49807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603E67-BFE1-787B-57C0-99C3EE5D1183}"/>
                </a:ext>
              </a:extLst>
            </p:cNvPr>
            <p:cNvSpPr txBox="1"/>
            <p:nvPr/>
          </p:nvSpPr>
          <p:spPr>
            <a:xfrm>
              <a:off x="179512" y="3563724"/>
              <a:ext cx="13603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Value to test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4B3C7C-6804-D5F4-C89F-F93F09933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662862" y="3748390"/>
              <a:ext cx="842374" cy="3134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647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0C351-55D8-56C3-6AFB-EAC14E6CE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D864-1118-5496-ADB6-30FFA6E3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03E24-BEEA-544C-6C47-BFF53D585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031B9-3F90-FFC5-A7BD-3E843F1F3A17}"/>
              </a:ext>
            </a:extLst>
          </p:cNvPr>
          <p:cNvSpPr txBox="1"/>
          <p:nvPr/>
        </p:nvSpPr>
        <p:spPr>
          <a:xfrm>
            <a:off x="475159" y="2164644"/>
            <a:ext cx="10799751" cy="430887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pytest</a:t>
            </a:r>
            <a:endParaRPr lang="en-US" sz="1600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 test session starts =====================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platform 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-- Python 3.12.3, pytest-8.1.1, pluggy-1.4.0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sz="1600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collected 10 items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test_fac.py .........F     [100%]</a:t>
            </a:r>
          </a:p>
          <a:p>
            <a:endParaRPr lang="en-US" sz="1600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 FAILURES ================================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________________________ 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test_bad_fac_negative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___________________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def 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test_bad_fac_negative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       with 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pytest.raises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       Failed: DID NOT RAISE &lt;class '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endParaRPr lang="en-US" sz="1600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test_fac.py:35: Failed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 short test summary info =================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test_fac.py::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test_bad_fac_negative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- Failed: DID NOT RAISE &lt;class '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 1 failed, 9 passed in 0.23s =============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5CCF46-4E18-B0A6-D106-0DB05EA176AA}"/>
              </a:ext>
            </a:extLst>
          </p:cNvPr>
          <p:cNvSpPr/>
          <p:nvPr/>
        </p:nvSpPr>
        <p:spPr>
          <a:xfrm>
            <a:off x="2015412" y="3429001"/>
            <a:ext cx="1296955" cy="228600"/>
          </a:xfrm>
          <a:prstGeom prst="roundRect">
            <a:avLst/>
          </a:prstGeom>
          <a:solidFill>
            <a:srgbClr val="C0504D">
              <a:alpha val="16863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561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FD5E-0158-5215-543D-4709532E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7838-B4DE-A9FF-D64A-76945F32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Python's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pytest.approx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pytest.fail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Decorators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@pytest.mark.parameterize</a:t>
            </a:r>
          </a:p>
          <a:p>
            <a:r>
              <a:rPr lang="en-US" dirty="0"/>
              <a:t>Context managers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pytest.warns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602D3-F3CB-806B-27A5-51F1E9D3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7957A-4E76-DC6A-38D2-51BA8FBD2947}"/>
              </a:ext>
            </a:extLst>
          </p:cNvPr>
          <p:cNvSpPr txBox="1"/>
          <p:nvPr/>
        </p:nvSpPr>
        <p:spPr>
          <a:xfrm>
            <a:off x="5747657" y="2258009"/>
            <a:ext cx="38715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Remember: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(5)**2 != 5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6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C87BA-FEB1-DD73-B4EC-CD342644A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31AB-7CCE-F091-B713-EC200344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4FAD-4041-0D64-6BBC-6A5831725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dirty="0">
                <a:cs typeface="Courier New" panose="02070309020205020404" pitchFamily="49" charset="0"/>
              </a:rPr>
              <a:t> optional argument to filter on string representation of exception</a:t>
            </a: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96C68-6819-4297-E14B-785A6480066E}"/>
              </a:ext>
            </a:extLst>
          </p:cNvPr>
          <p:cNvSpPr txBox="1"/>
          <p:nvPr/>
        </p:nvSpPr>
        <p:spPr>
          <a:xfrm>
            <a:off x="2094408" y="2276873"/>
            <a:ext cx="500970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pytest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test_fib_negative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pytest.raises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_ = fib(-1)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C67BD6-40DA-05B5-8BBF-DDE7181DCAB6}"/>
              </a:ext>
            </a:extLst>
          </p:cNvPr>
          <p:cNvGrpSpPr/>
          <p:nvPr/>
        </p:nvGrpSpPr>
        <p:grpSpPr>
          <a:xfrm>
            <a:off x="6223519" y="2276873"/>
            <a:ext cx="4160065" cy="874586"/>
            <a:chOff x="-2249069" y="2966955"/>
            <a:chExt cx="4160065" cy="8745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E373F9-16E8-975E-97A9-5AF4387E07D2}"/>
                </a:ext>
              </a:extLst>
            </p:cNvPr>
            <p:cNvSpPr txBox="1"/>
            <p:nvPr/>
          </p:nvSpPr>
          <p:spPr>
            <a:xfrm>
              <a:off x="-735819" y="2966955"/>
              <a:ext cx="26468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Can be single exception or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of exceptions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A59D743-D1F4-CE44-A3BE-E97988020E1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2249069" y="3290121"/>
              <a:ext cx="1513250" cy="551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055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D3F35-7B12-4EA3-303D-7FF418D37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F266-42C0-00C7-B389-C22557A5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Parametrized tests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2EA0-E500-1A4C-967A-70E37DA9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arguments/expected values</a:t>
            </a:r>
            <a:endParaRPr lang="nl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A4DC5-05B2-1A67-75DD-F968D56A1A11}"/>
              </a:ext>
            </a:extLst>
          </p:cNvPr>
          <p:cNvSpPr txBox="1"/>
          <p:nvPr/>
        </p:nvSpPr>
        <p:spPr>
          <a:xfrm>
            <a:off x="2458300" y="2510126"/>
            <a:ext cx="583685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pytest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@pytest.mark.parametrize("n, expected", [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(0, 1),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(1, 1),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(2, 2),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8),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test_fib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(n, expected):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assert fib(n) == expected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60E4FC-E903-F649-C68A-71737E14D837}"/>
              </a:ext>
            </a:extLst>
          </p:cNvPr>
          <p:cNvGrpSpPr/>
          <p:nvPr/>
        </p:nvGrpSpPr>
        <p:grpSpPr>
          <a:xfrm>
            <a:off x="3166187" y="3088433"/>
            <a:ext cx="3169300" cy="2223794"/>
            <a:chOff x="1365379" y="2995127"/>
            <a:chExt cx="3169300" cy="222379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4843363-45FD-6F51-60AE-8F03EEAF9C52}"/>
                </a:ext>
              </a:extLst>
            </p:cNvPr>
            <p:cNvSpPr/>
            <p:nvPr/>
          </p:nvSpPr>
          <p:spPr>
            <a:xfrm>
              <a:off x="4264091" y="2995127"/>
              <a:ext cx="270588" cy="298579"/>
            </a:xfrm>
            <a:prstGeom prst="roundRect">
              <a:avLst/>
            </a:prstGeom>
            <a:solidFill>
              <a:srgbClr val="4F81BD">
                <a:alpha val="23137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3474C83-E717-F1B6-592D-43B8DFBA40D6}"/>
                </a:ext>
              </a:extLst>
            </p:cNvPr>
            <p:cNvSpPr/>
            <p:nvPr/>
          </p:nvSpPr>
          <p:spPr>
            <a:xfrm>
              <a:off x="1365379" y="3279710"/>
              <a:ext cx="270588" cy="1105678"/>
            </a:xfrm>
            <a:prstGeom prst="roundRect">
              <a:avLst/>
            </a:prstGeom>
            <a:solidFill>
              <a:srgbClr val="4F81BD">
                <a:alpha val="23137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9AFFF57-2C9C-F956-8113-50FC2B3F32DE}"/>
                </a:ext>
              </a:extLst>
            </p:cNvPr>
            <p:cNvSpPr/>
            <p:nvPr/>
          </p:nvSpPr>
          <p:spPr>
            <a:xfrm>
              <a:off x="2466391" y="4621763"/>
              <a:ext cx="270588" cy="298579"/>
            </a:xfrm>
            <a:prstGeom prst="roundRect">
              <a:avLst/>
            </a:prstGeom>
            <a:solidFill>
              <a:srgbClr val="4F81BD">
                <a:alpha val="23137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8CC2A07-66FB-AA06-084D-DABBDCE57433}"/>
                </a:ext>
              </a:extLst>
            </p:cNvPr>
            <p:cNvSpPr/>
            <p:nvPr/>
          </p:nvSpPr>
          <p:spPr>
            <a:xfrm>
              <a:off x="2732688" y="4920342"/>
              <a:ext cx="270588" cy="298579"/>
            </a:xfrm>
            <a:prstGeom prst="roundRect">
              <a:avLst/>
            </a:prstGeom>
            <a:solidFill>
              <a:srgbClr val="4F81BD">
                <a:alpha val="23137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E7B71-72CE-67E2-CA22-E36016071DE4}"/>
              </a:ext>
            </a:extLst>
          </p:cNvPr>
          <p:cNvGrpSpPr/>
          <p:nvPr/>
        </p:nvGrpSpPr>
        <p:grpSpPr>
          <a:xfrm>
            <a:off x="3589174" y="3088433"/>
            <a:ext cx="4071258" cy="2226903"/>
            <a:chOff x="1788366" y="2995127"/>
            <a:chExt cx="4071258" cy="222690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DFD1691-05D3-36F2-964F-65AE2ADD7725}"/>
                </a:ext>
              </a:extLst>
            </p:cNvPr>
            <p:cNvSpPr/>
            <p:nvPr/>
          </p:nvSpPr>
          <p:spPr>
            <a:xfrm>
              <a:off x="1788366" y="3279710"/>
              <a:ext cx="270588" cy="1105678"/>
            </a:xfrm>
            <a:prstGeom prst="roundRect">
              <a:avLst/>
            </a:prstGeom>
            <a:solidFill>
              <a:srgbClr val="FF0000">
                <a:alpha val="23137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50C9B26-FE1C-16B2-B5B1-FACA9B18DC65}"/>
                </a:ext>
              </a:extLst>
            </p:cNvPr>
            <p:cNvSpPr/>
            <p:nvPr/>
          </p:nvSpPr>
          <p:spPr>
            <a:xfrm>
              <a:off x="4582571" y="2995127"/>
              <a:ext cx="1277053" cy="298579"/>
            </a:xfrm>
            <a:prstGeom prst="roundRect">
              <a:avLst/>
            </a:prstGeom>
            <a:solidFill>
              <a:srgbClr val="FF0000">
                <a:alpha val="23137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5EA4069-2D1D-45CB-DB1B-450972FEBF1B}"/>
                </a:ext>
              </a:extLst>
            </p:cNvPr>
            <p:cNvSpPr/>
            <p:nvPr/>
          </p:nvSpPr>
          <p:spPr>
            <a:xfrm>
              <a:off x="2851192" y="4621763"/>
              <a:ext cx="1277053" cy="298579"/>
            </a:xfrm>
            <a:prstGeom prst="roundRect">
              <a:avLst/>
            </a:prstGeom>
            <a:solidFill>
              <a:srgbClr val="FF0000">
                <a:alpha val="23137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BB5701D-C887-7D3A-EC43-8030240B877B}"/>
                </a:ext>
              </a:extLst>
            </p:cNvPr>
            <p:cNvSpPr/>
            <p:nvPr/>
          </p:nvSpPr>
          <p:spPr>
            <a:xfrm>
              <a:off x="3575919" y="4923451"/>
              <a:ext cx="1277053" cy="298579"/>
            </a:xfrm>
            <a:prstGeom prst="roundRect">
              <a:avLst/>
            </a:prstGeom>
            <a:solidFill>
              <a:srgbClr val="FF0000">
                <a:alpha val="23137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9389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77FCE-4EE1-9E60-8AD2-60112DB62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57C2C-449B-5DB0-FAF8-6B80CA44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0F78-F5A5-05EB-4836-266ACBA9E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Scopes</a:t>
            </a:r>
          </a:p>
          <a:p>
            <a:pPr lvl="1"/>
            <a:r>
              <a:rPr lang="en-US" dirty="0"/>
              <a:t>Before/after any test in module is run: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/>
              <a:t> (default)</a:t>
            </a:r>
          </a:p>
          <a:p>
            <a:pPr lvl="1"/>
            <a:r>
              <a:rPr lang="en-US" dirty="0"/>
              <a:t>Before/after first/last test in module is run: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</a:p>
          <a:p>
            <a:pPr lvl="1"/>
            <a:r>
              <a:rPr lang="en-US" dirty="0"/>
              <a:t>Before/after first/last test in package is run: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</a:p>
          <a:p>
            <a:pPr lvl="1"/>
            <a:r>
              <a:rPr lang="en-US" dirty="0"/>
              <a:t>Before/after first/last test of the session is run: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239035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B26390-62D2-2E25-F11A-0783C66F6668}"/>
              </a:ext>
            </a:extLst>
          </p:cNvPr>
          <p:cNvGrpSpPr/>
          <p:nvPr/>
        </p:nvGrpSpPr>
        <p:grpSpPr>
          <a:xfrm>
            <a:off x="1525239" y="1228050"/>
            <a:ext cx="6526146" cy="5355312"/>
            <a:chOff x="1525239" y="1228050"/>
            <a:chExt cx="6526146" cy="53553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6D2A38-0D4F-E753-D1C0-F9729802F6B8}"/>
                </a:ext>
              </a:extLst>
            </p:cNvPr>
            <p:cNvSpPr txBox="1"/>
            <p:nvPr/>
          </p:nvSpPr>
          <p:spPr>
            <a:xfrm>
              <a:off x="1525239" y="1228050"/>
              <a:ext cx="6526146" cy="53553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pytest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@pytest.fixture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list(range(5))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test_pop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orig_len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[-1] ==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orig_len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non_empty_list.pop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==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orig_len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[-1] ==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orig_len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- 2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test_append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orig_len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[-1] ==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orig_len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non_empty_list.append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orig_len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==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orig_len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+ 1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non_empty_list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[-1] ==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orig_len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30A617-1B5F-1734-EB77-B911719BDF16}"/>
                </a:ext>
              </a:extLst>
            </p:cNvPr>
            <p:cNvSpPr txBox="1"/>
            <p:nvPr/>
          </p:nvSpPr>
          <p:spPr>
            <a:xfrm>
              <a:off x="6741364" y="1228050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test_list.py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1D86FE-92AB-5AF2-C6B7-72D4D915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Function-level fixtures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421FA-4BA7-25D0-F34E-B247AC78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883D5-7B0E-B767-A4BD-262BDEF1E853}"/>
              </a:ext>
            </a:extLst>
          </p:cNvPr>
          <p:cNvSpPr txBox="1"/>
          <p:nvPr/>
        </p:nvSpPr>
        <p:spPr>
          <a:xfrm>
            <a:off x="6567156" y="1819470"/>
            <a:ext cx="324973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Oops?!?</a:t>
            </a:r>
            <a:br>
              <a:rPr lang="en-US" sz="2800" dirty="0"/>
            </a:br>
            <a:r>
              <a:rPr lang="en-US" sz="2800" dirty="0"/>
              <a:t>Should test succeed?</a:t>
            </a:r>
            <a:endParaRPr lang="LID4096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F9B7B7-B42F-60C2-BE33-D9A82622469B}"/>
              </a:ext>
            </a:extLst>
          </p:cNvPr>
          <p:cNvSpPr txBox="1"/>
          <p:nvPr/>
        </p:nvSpPr>
        <p:spPr>
          <a:xfrm>
            <a:off x="7887582" y="4675843"/>
            <a:ext cx="385862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Yes!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non_empty_list</a:t>
            </a:r>
            <a:br>
              <a:rPr lang="en-US" sz="2800" dirty="0"/>
            </a:br>
            <a:r>
              <a:rPr lang="en-US" sz="2800" dirty="0"/>
              <a:t>is same for each test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31644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A39C3-5640-8A51-FBCE-B6B4FD5F4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8A1AC66-DA92-1EA7-9342-4BF51B3823C9}"/>
              </a:ext>
            </a:extLst>
          </p:cNvPr>
          <p:cNvGrpSpPr/>
          <p:nvPr/>
        </p:nvGrpSpPr>
        <p:grpSpPr>
          <a:xfrm>
            <a:off x="351698" y="1807429"/>
            <a:ext cx="5368777" cy="3046988"/>
            <a:chOff x="1525239" y="1228050"/>
            <a:chExt cx="5368777" cy="304698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B0361D-661A-D1FA-4DF7-A020106C6E7F}"/>
                </a:ext>
              </a:extLst>
            </p:cNvPr>
            <p:cNvSpPr txBox="1"/>
            <p:nvPr/>
          </p:nvSpPr>
          <p:spPr>
            <a:xfrm>
              <a:off x="1525239" y="1228050"/>
              <a:ext cx="5368777" cy="304698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pathlib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Path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pytest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@pytest.fixture(scope='module')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text_file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file_path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Path('my_text.txt')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nr_lines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nr_words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10, 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with open(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file_path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'w') as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out_file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yield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file_path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nr_lines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nr_words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file_path.unlink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D11EDE-053E-E8A3-86F2-13F3388794EF}"/>
                </a:ext>
              </a:extLst>
            </p:cNvPr>
            <p:cNvSpPr txBox="1"/>
            <p:nvPr/>
          </p:nvSpPr>
          <p:spPr>
            <a:xfrm>
              <a:off x="5758730" y="1228050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test_wc.py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8B8413-755F-FFBF-D85F-30D5DABD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 fixtures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86ED-7534-85D2-3112-81BB3064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B0739-C568-1052-0732-EA55BE3CA41A}"/>
              </a:ext>
            </a:extLst>
          </p:cNvPr>
          <p:cNvSpPr txBox="1"/>
          <p:nvPr/>
        </p:nvSpPr>
        <p:spPr>
          <a:xfrm>
            <a:off x="2249247" y="5503168"/>
            <a:ext cx="336912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File created only once</a:t>
            </a:r>
            <a:endParaRPr lang="LID4096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19CEEC-A2A8-F8A3-8D7E-FF4CE051A1FD}"/>
              </a:ext>
            </a:extLst>
          </p:cNvPr>
          <p:cNvGrpSpPr/>
          <p:nvPr/>
        </p:nvGrpSpPr>
        <p:grpSpPr>
          <a:xfrm>
            <a:off x="6007130" y="1541671"/>
            <a:ext cx="5739072" cy="1815882"/>
            <a:chOff x="1525239" y="1228050"/>
            <a:chExt cx="5739072" cy="18158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5DBD16-4E2F-3024-9185-9D315C172300}"/>
                </a:ext>
              </a:extLst>
            </p:cNvPr>
            <p:cNvSpPr txBox="1"/>
            <p:nvPr/>
          </p:nvSpPr>
          <p:spPr>
            <a:xfrm>
              <a:off x="1525239" y="1228050"/>
              <a:ext cx="5739072" cy="18158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test_wc_l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text_file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path,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nr_lines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_ =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text_file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output =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check_output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(['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'-l', path])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int(lines) ==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nr_lines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7D6793-29BF-9974-B9C0-17C603CAA3BF}"/>
                </a:ext>
              </a:extLst>
            </p:cNvPr>
            <p:cNvSpPr txBox="1"/>
            <p:nvPr/>
          </p:nvSpPr>
          <p:spPr>
            <a:xfrm>
              <a:off x="6130205" y="1228050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test_wc.py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650749-F996-9983-609F-049767D958B6}"/>
              </a:ext>
            </a:extLst>
          </p:cNvPr>
          <p:cNvGrpSpPr/>
          <p:nvPr/>
        </p:nvGrpSpPr>
        <p:grpSpPr>
          <a:xfrm>
            <a:off x="6007130" y="3583777"/>
            <a:ext cx="5739072" cy="1815882"/>
            <a:chOff x="1525239" y="1228050"/>
            <a:chExt cx="5739072" cy="18158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38521A-B9E2-6F6C-19FA-36948D827B50}"/>
                </a:ext>
              </a:extLst>
            </p:cNvPr>
            <p:cNvSpPr txBox="1"/>
            <p:nvPr/>
          </p:nvSpPr>
          <p:spPr>
            <a:xfrm>
              <a:off x="1525239" y="1228050"/>
              <a:ext cx="5739072" cy="18158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test_wc_w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text_file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path, _,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nr_words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text_file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output =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check_output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(['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'-w', path])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int(words) == </a:t>
              </a:r>
              <a:r>
                <a:rPr lang="en-US" sz="16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nr_words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E48E39-7AD6-7585-0C63-13F50BEE360B}"/>
                </a:ext>
              </a:extLst>
            </p:cNvPr>
            <p:cNvSpPr txBox="1"/>
            <p:nvPr/>
          </p:nvSpPr>
          <p:spPr>
            <a:xfrm>
              <a:off x="6130205" y="1228050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test_wc.py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635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7069F-3FAC-B156-544B-813EEDB9F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A3E3-9E3C-AE42-B1F4-0E58323C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5C09-A054-7437-C491-4091EFFA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</a:p>
          <a:p>
            <a:r>
              <a:rPr lang="en-US" dirty="0" err="1"/>
              <a:t>pytest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https://docs.pytest.org/en/stable/</a:t>
            </a:r>
            <a:r>
              <a:rPr lang="en-US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262284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1A7E1-AD76-F97A-0643-534C0B259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F988-A50B-E761-1032-C4017B60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unittest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7A96F-F0C7-AD5C-02E7-8040AFCC9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EC1E2-ECF7-BB2D-C59B-401F317C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87719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45700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Python is easy to read,</a:t>
            </a:r>
          </a:p>
          <a:p>
            <a:r>
              <a:rPr lang="en-US" sz="3600" dirty="0"/>
              <a:t>Take advantage of that!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Motivation: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279651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15147521">
            <a:off x="2926557" y="2997994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2495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2165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656139" y="1557339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20227" imgH="710891" progId="Equation.3">
                    <p:embed/>
                  </p:oleObj>
                </mc:Choice>
                <mc:Fallback>
                  <p:oleObj name="Equation" r:id="rId3" imgW="1320227" imgH="710891" progId="Equation.3">
                    <p:embed/>
                    <p:pic>
                      <p:nvPicPr>
                        <p:cNvPr id="820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959600" y="1557339"/>
            <a:ext cx="2860675" cy="3887787"/>
            <a:chOff x="3424" y="981"/>
            <a:chExt cx="1802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2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>
                  <a:latin typeface="Times New Roman" pitchFamily="18" charset="0"/>
                </a:rPr>
                <a:t>def</a:t>
              </a:r>
              <a:r>
                <a:rPr lang="en-US" altLang="nl-BE" sz="1800" dirty="0">
                  <a:latin typeface="Times New Roman" pitchFamily="18" charset="0"/>
                </a:rPr>
                <a:t> volume(object):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…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03388" y="5924551"/>
            <a:ext cx="8789586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525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5058391" cy="707886"/>
            <a:chOff x="3275856" y="1715233"/>
            <a:chExt cx="5058391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8342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r>
              <a:rPr lang="en-US" dirty="0"/>
              <a:t>PEP 8</a:t>
            </a:r>
          </a:p>
          <a:p>
            <a:pPr lvl="1"/>
            <a:r>
              <a:rPr lang="en-US" dirty="0"/>
              <a:t>Use tools to check: flake8, </a:t>
            </a:r>
            <a:r>
              <a:rPr lang="en-US" dirty="0" err="1"/>
              <a:t>pylint</a:t>
            </a:r>
            <a:endParaRPr lang="en-US" dirty="0"/>
          </a:p>
          <a:p>
            <a:pPr lvl="1"/>
            <a:r>
              <a:rPr lang="en-US" dirty="0"/>
              <a:t>Consistent formatting: black</a:t>
            </a:r>
          </a:p>
          <a:p>
            <a:pPr lvl="1"/>
            <a:r>
              <a:rPr lang="en-US" dirty="0"/>
              <a:t>IDE hooks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05841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344632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',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270769"/>
            <a:ext cx="418255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D516C-6117-4CC6-BAF5-BE1E6A1D9D47}"/>
              </a:ext>
            </a:extLst>
          </p:cNvPr>
          <p:cNvSpPr txBox="1"/>
          <p:nvPr/>
        </p:nvSpPr>
        <p:spPr>
          <a:xfrm>
            <a:off x="644549" y="4004834"/>
            <a:ext cx="294183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677757" y="2270768"/>
            <a:ext cx="514756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(my_list1)):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print(my_list1[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 my_list2[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DF42B-DF7B-4EC9-9F73-9AB5EF86D6AE}"/>
              </a:ext>
            </a:extLst>
          </p:cNvPr>
          <p:cNvSpPr txBox="1"/>
          <p:nvPr/>
        </p:nvSpPr>
        <p:spPr>
          <a:xfrm>
            <a:off x="5574891" y="4004834"/>
            <a:ext cx="625042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item1, item2 in zip(my_list1, my_list2):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print(item1 + item2)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26382" y="1833382"/>
            <a:ext cx="7053943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f'{super().__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139770" y="213455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39769" y="4582828"/>
            <a:ext cx="3557608" cy="954107"/>
            <a:chOff x="7937245" y="3320988"/>
            <a:chExt cx="3557608" cy="954107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45719" cy="43800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345447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repr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39770" y="355787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development, debugging, unambiguous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A345-C57E-4AA9-A7C5-CD644C0D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7F07-815C-4334-BF68-47557797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(named) tuples</a:t>
            </a:r>
          </a:p>
          <a:p>
            <a:pPr lvl="1"/>
            <a:r>
              <a:rPr lang="en-US" dirty="0"/>
              <a:t>Lightweight 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US" b="1" dirty="0">
              <a:solidFill>
                <a:srgbClr val="92D050"/>
              </a:solidFill>
            </a:endParaRPr>
          </a:p>
          <a:p>
            <a:pPr lvl="1"/>
            <a:r>
              <a:rPr lang="en-US" dirty="0"/>
              <a:t>No methods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</a:t>
            </a:r>
            <a:r>
              <a:rPr lang="en-US" dirty="0">
                <a:cs typeface="Courier New" panose="02070309020205020404" pitchFamily="49" charset="0"/>
              </a:rPr>
              <a:t> (P</a:t>
            </a:r>
            <a:r>
              <a:rPr lang="en-US" dirty="0"/>
              <a:t>ython 3.7+)</a:t>
            </a:r>
          </a:p>
          <a:p>
            <a:pPr lvl="1"/>
            <a:r>
              <a:rPr lang="en-US" dirty="0"/>
              <a:t>Methods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No private attributes, no validation, no factories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r>
              <a:rPr lang="en-US" dirty="0" err="1"/>
              <a:t>attr</a:t>
            </a:r>
            <a:endParaRPr lang="en-US" dirty="0"/>
          </a:p>
          <a:p>
            <a:pPr lvl="1"/>
            <a:r>
              <a:rPr lang="en-US" dirty="0"/>
              <a:t>Many features out of the box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Third party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DD06F-7EA0-4C1C-B62C-25A71BE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1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23DC-ABAE-47E1-BFCD-33B912E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4440-43E5-449E-9B8A-32E4AB8F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dataclasses</a:t>
            </a:r>
            <a:r>
              <a:rPr lang="en-US" dirty="0"/>
              <a:t>:</a:t>
            </a:r>
            <a:br>
              <a:rPr lang="en-US" dirty="0"/>
            </a:br>
            <a:r>
              <a:rPr lang="en-US" sz="1600" dirty="0">
                <a:hlinkClick r:id="rId2"/>
              </a:rPr>
              <a:t>https://realpython.com/python-data-classes/#more-flexible-data-classes</a:t>
            </a:r>
            <a:r>
              <a:rPr lang="en-US" sz="16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8EC45-6033-4D55-AD7E-3C1CED4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42144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https://github.com/gjbex/Python-software-engineering/tree/master/source-code/design-patterns/finite-state-parser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</TotalTime>
  <Words>10459</Words>
  <Application>Microsoft Office PowerPoint</Application>
  <PresentationFormat>Widescreen</PresentationFormat>
  <Paragraphs>1778</Paragraphs>
  <Slides>133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45" baseType="lpstr">
      <vt:lpstr>Arial</vt:lpstr>
      <vt:lpstr>Calibri</vt:lpstr>
      <vt:lpstr>Calibri Light</vt:lpstr>
      <vt:lpstr>Courier New</vt:lpstr>
      <vt:lpstr>Informal Roman</vt:lpstr>
      <vt:lpstr>Lucida Sans Typewriter</vt:lpstr>
      <vt:lpstr>Symbol</vt:lpstr>
      <vt:lpstr>Times New Roman</vt:lpstr>
      <vt:lpstr>Wingdings</vt:lpstr>
      <vt:lpstr>Office Theme</vt:lpstr>
      <vt:lpstr>1_Office Theme</vt:lpstr>
      <vt:lpstr>Equation</vt:lpstr>
      <vt:lpstr>Python software engineering</vt:lpstr>
      <vt:lpstr>PowerPoint Presentation</vt:lpstr>
      <vt:lpstr>PowerPoint Presentation</vt:lpstr>
      <vt:lpstr>Typographical conventions</vt:lpstr>
      <vt:lpstr>Best practices</vt:lpstr>
      <vt:lpstr>Code style matters</vt:lpstr>
      <vt:lpstr>Coding == story telling</vt:lpstr>
      <vt:lpstr>Coding conventions</vt:lpstr>
      <vt:lpstr>Use language idioms</vt:lpstr>
      <vt:lpstr>Tools</vt:lpstr>
      <vt:lpstr>Further reading</vt:lpstr>
      <vt:lpstr>Type hints</vt:lpstr>
      <vt:lpstr>Motivation</vt:lpstr>
      <vt:lpstr>Where to use?</vt:lpstr>
      <vt:lpstr>Example</vt:lpstr>
      <vt:lpstr>Better: type statements</vt:lpstr>
      <vt:lpstr>Classes</vt:lpstr>
      <vt:lpstr>Generic types</vt:lpstr>
      <vt:lpstr>New types</vt:lpstr>
      <vt:lpstr>Further reading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Assertions</vt:lpstr>
      <vt:lpstr>Assert use cases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Testing: meeting expectations</vt:lpstr>
      <vt:lpstr>Failing tests</vt:lpstr>
      <vt:lpstr>Further reading: documentation</vt:lpstr>
      <vt:lpstr>Unit testing</vt:lpstr>
      <vt:lpstr>Unit testing</vt:lpstr>
      <vt:lpstr>pytest</vt:lpstr>
      <vt:lpstr>Test</vt:lpstr>
      <vt:lpstr>Running tests</vt:lpstr>
      <vt:lpstr>Assertions</vt:lpstr>
      <vt:lpstr>Checking for expected failure</vt:lpstr>
      <vt:lpstr>Parametrized tests</vt:lpstr>
      <vt:lpstr>Fixtures</vt:lpstr>
      <vt:lpstr>Function-level fixtures</vt:lpstr>
      <vt:lpstr>Module-level fixtures</vt:lpstr>
      <vt:lpstr>Further reading</vt:lpstr>
      <vt:lpstr>unittest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Object-oriented Python</vt:lpstr>
      <vt:lpstr>Motivation: what is programming?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One more point</vt:lpstr>
      <vt:lpstr>Alternatives</vt:lpstr>
      <vt:lpstr>Further reading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Python functional programming</vt:lpstr>
      <vt:lpstr>Motivation</vt:lpstr>
      <vt:lpstr>Sorting a simple list</vt:lpstr>
      <vt:lpstr>Sorting a complex list: key function</vt:lpstr>
      <vt:lpstr>Going functional: mapping</vt:lpstr>
      <vt:lpstr>Going functional: filtering</vt:lpstr>
      <vt:lpstr>Going functional: aggregating</vt:lpstr>
      <vt:lpstr>Going functional: zip it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Design patterns</vt:lpstr>
      <vt:lpstr>Motivation</vt:lpstr>
      <vt:lpstr>Patterns</vt:lpstr>
      <vt:lpstr>Builder</vt:lpstr>
      <vt:lpstr>Factory</vt:lpstr>
      <vt:lpstr>Decorator</vt:lpstr>
      <vt:lpstr>Strategy</vt:lpstr>
      <vt:lpstr>State pattern: convert data</vt:lpstr>
      <vt:lpstr>State pattern: model the data</vt:lpstr>
      <vt:lpstr>State pattern: annotated data</vt:lpstr>
      <vt:lpstr>State pattern: improved model</vt:lpstr>
      <vt:lpstr>State pattern: computable model</vt:lpstr>
      <vt:lpstr>State pattern: class BlockParser</vt:lpstr>
      <vt:lpstr>State pattern: from model to code</vt:lpstr>
      <vt:lpstr>Further reading: design patterns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72</cp:revision>
  <dcterms:created xsi:type="dcterms:W3CDTF">2019-11-14T17:09:29Z</dcterms:created>
  <dcterms:modified xsi:type="dcterms:W3CDTF">2025-01-10T19:01:41Z</dcterms:modified>
</cp:coreProperties>
</file>