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1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381" r:id="rId18"/>
    <p:sldId id="383" r:id="rId19"/>
    <p:sldId id="384" r:id="rId20"/>
    <p:sldId id="385" r:id="rId21"/>
    <p:sldId id="382" r:id="rId22"/>
    <p:sldId id="297" r:id="rId23"/>
    <p:sldId id="298" r:id="rId24"/>
    <p:sldId id="299" r:id="rId25"/>
    <p:sldId id="300" r:id="rId26"/>
    <p:sldId id="301" r:id="rId27"/>
    <p:sldId id="302" r:id="rId28"/>
    <p:sldId id="268" r:id="rId29"/>
    <p:sldId id="269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70" r:id="rId41"/>
    <p:sldId id="271" r:id="rId42"/>
    <p:sldId id="272" r:id="rId43"/>
    <p:sldId id="303" r:id="rId44"/>
    <p:sldId id="304" r:id="rId45"/>
    <p:sldId id="386" r:id="rId46"/>
    <p:sldId id="388" r:id="rId47"/>
    <p:sldId id="389" r:id="rId48"/>
    <p:sldId id="390" r:id="rId49"/>
    <p:sldId id="391" r:id="rId50"/>
    <p:sldId id="392" r:id="rId51"/>
    <p:sldId id="393" r:id="rId52"/>
    <p:sldId id="395" r:id="rId53"/>
    <p:sldId id="396" r:id="rId54"/>
    <p:sldId id="397" r:id="rId55"/>
    <p:sldId id="401" r:id="rId56"/>
    <p:sldId id="398" r:id="rId57"/>
    <p:sldId id="399" r:id="rId58"/>
    <p:sldId id="400" r:id="rId59"/>
    <p:sldId id="394" r:id="rId60"/>
    <p:sldId id="387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273" r:id="rId77"/>
    <p:sldId id="366" r:id="rId78"/>
    <p:sldId id="274" r:id="rId79"/>
    <p:sldId id="275" r:id="rId80"/>
    <p:sldId id="276" r:id="rId81"/>
    <p:sldId id="277" r:id="rId82"/>
    <p:sldId id="278" r:id="rId83"/>
    <p:sldId id="279" r:id="rId84"/>
    <p:sldId id="280" r:id="rId85"/>
    <p:sldId id="281" r:id="rId86"/>
    <p:sldId id="282" r:id="rId87"/>
    <p:sldId id="283" r:id="rId88"/>
    <p:sldId id="284" r:id="rId89"/>
    <p:sldId id="285" r:id="rId90"/>
    <p:sldId id="286" r:id="rId91"/>
    <p:sldId id="287" r:id="rId92"/>
    <p:sldId id="288" r:id="rId93"/>
    <p:sldId id="289" r:id="rId94"/>
    <p:sldId id="290" r:id="rId95"/>
    <p:sldId id="291" r:id="rId96"/>
    <p:sldId id="292" r:id="rId97"/>
    <p:sldId id="293" r:id="rId98"/>
    <p:sldId id="294" r:id="rId99"/>
    <p:sldId id="295" r:id="rId100"/>
    <p:sldId id="296" r:id="rId101"/>
    <p:sldId id="356" r:id="rId102"/>
    <p:sldId id="358" r:id="rId103"/>
    <p:sldId id="359" r:id="rId104"/>
    <p:sldId id="339" r:id="rId105"/>
    <p:sldId id="340" r:id="rId106"/>
    <p:sldId id="341" r:id="rId107"/>
    <p:sldId id="342" r:id="rId108"/>
    <p:sldId id="343" r:id="rId109"/>
    <p:sldId id="320" r:id="rId110"/>
    <p:sldId id="367" r:id="rId111"/>
    <p:sldId id="321" r:id="rId112"/>
    <p:sldId id="322" r:id="rId113"/>
    <p:sldId id="324" r:id="rId114"/>
    <p:sldId id="325" r:id="rId115"/>
    <p:sldId id="326" r:id="rId116"/>
    <p:sldId id="327" r:id="rId117"/>
    <p:sldId id="331" r:id="rId118"/>
    <p:sldId id="332" r:id="rId119"/>
    <p:sldId id="333" r:id="rId120"/>
    <p:sldId id="334" r:id="rId121"/>
    <p:sldId id="335" r:id="rId122"/>
    <p:sldId id="336" r:id="rId123"/>
    <p:sldId id="337" r:id="rId124"/>
    <p:sldId id="352" r:id="rId125"/>
    <p:sldId id="368" r:id="rId126"/>
    <p:sldId id="369" r:id="rId127"/>
    <p:sldId id="370" r:id="rId128"/>
    <p:sldId id="371" r:id="rId129"/>
    <p:sldId id="372" r:id="rId130"/>
    <p:sldId id="373" r:id="rId131"/>
    <p:sldId id="375" r:id="rId132"/>
    <p:sldId id="345" r:id="rId133"/>
    <p:sldId id="346" r:id="rId134"/>
    <p:sldId id="347" r:id="rId135"/>
    <p:sldId id="348" r:id="rId136"/>
    <p:sldId id="349" r:id="rId137"/>
    <p:sldId id="350" r:id="rId138"/>
    <p:sldId id="351" r:id="rId139"/>
    <p:sldId id="374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  <p14:sldId id="381"/>
            <p14:sldId id="383"/>
            <p14:sldId id="384"/>
            <p14:sldId id="385"/>
            <p14:sldId id="382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86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7"/>
            <p14:sldId id="401"/>
            <p14:sldId id="398"/>
            <p14:sldId id="399"/>
            <p14:sldId id="400"/>
            <p14:sldId id="394"/>
            <p14:sldId id="387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00206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76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14/01/2025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14/01/2025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14/01/2025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14/01/2025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14/01/2025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14/01/2025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14/01/2025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readthedocs.io/en/latest/" TargetMode="External"/><Relationship Id="rId2" Type="http://schemas.openxmlformats.org/officeDocument/2006/relationships/hyperlink" Target="https://mypy.readthedocs.io/en/stable/cheat_sheet_py3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stable/" TargetMode="Externa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2FDE9-262D-CDBB-BC8C-B241138B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54-16E4-100B-660E-C868B74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type statements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F61E-78E4-DE4D-1AC2-32EB47DD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5D17-3F99-AB2D-6C68-2641F5B1F053}"/>
              </a:ext>
            </a:extLst>
          </p:cNvPr>
          <p:cNvSpPr txBox="1"/>
          <p:nvPr/>
        </p:nvSpPr>
        <p:spPr>
          <a:xfrm>
            <a:off x="3844950" y="2420060"/>
            <a:ext cx="5009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Count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Count: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Count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269A9-6E0D-9EE2-9502-6EF19C7A908A}"/>
              </a:ext>
            </a:extLst>
          </p:cNvPr>
          <p:cNvGrpSpPr/>
          <p:nvPr/>
        </p:nvGrpSpPr>
        <p:grpSpPr>
          <a:xfrm>
            <a:off x="1520058" y="2437311"/>
            <a:ext cx="6166959" cy="936480"/>
            <a:chOff x="1268129" y="2288020"/>
            <a:chExt cx="6166959" cy="9364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D437F9-3FF5-CD22-3E42-92FB3EFAA9E9}"/>
                </a:ext>
              </a:extLst>
            </p:cNvPr>
            <p:cNvGrpSpPr/>
            <p:nvPr/>
          </p:nvGrpSpPr>
          <p:grpSpPr>
            <a:xfrm>
              <a:off x="1268129" y="2449591"/>
              <a:ext cx="2324892" cy="774909"/>
              <a:chOff x="4212865" y="1150316"/>
              <a:chExt cx="2324892" cy="77490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D241EFB-3395-81C9-D658-3AF1BC82FFBA}"/>
                  </a:ext>
                </a:extLst>
              </p:cNvPr>
              <p:cNvCxnSpPr>
                <a:cxnSpLocks/>
                <a:stCxn id="33" idx="3"/>
                <a:endCxn id="24" idx="1"/>
              </p:cNvCxnSpPr>
              <p:nvPr/>
            </p:nvCxnSpPr>
            <p:spPr>
              <a:xfrm flipV="1">
                <a:off x="5955201" y="1150316"/>
                <a:ext cx="582556" cy="5902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B3673F-A262-84BE-1824-60ED8594AA48}"/>
                  </a:ext>
                </a:extLst>
              </p:cNvPr>
              <p:cNvSpPr txBox="1"/>
              <p:nvPr/>
            </p:nvSpPr>
            <p:spPr>
              <a:xfrm>
                <a:off x="4212865" y="1555893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2EECB8-A70F-8B7C-0839-81A36D2884A3}"/>
                </a:ext>
              </a:extLst>
            </p:cNvPr>
            <p:cNvSpPr/>
            <p:nvPr/>
          </p:nvSpPr>
          <p:spPr>
            <a:xfrm>
              <a:off x="3593021" y="2288020"/>
              <a:ext cx="384206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A1DD7-B145-86A7-67C7-FF0D75F54E83}"/>
              </a:ext>
            </a:extLst>
          </p:cNvPr>
          <p:cNvGrpSpPr/>
          <p:nvPr/>
        </p:nvGrpSpPr>
        <p:grpSpPr>
          <a:xfrm>
            <a:off x="5493386" y="3013086"/>
            <a:ext cx="3153067" cy="561330"/>
            <a:chOff x="4681622" y="3013086"/>
            <a:chExt cx="3153067" cy="56133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CCCC9B-09F6-72BB-D0AB-141552189406}"/>
                </a:ext>
              </a:extLst>
            </p:cNvPr>
            <p:cNvSpPr/>
            <p:nvPr/>
          </p:nvSpPr>
          <p:spPr>
            <a:xfrm>
              <a:off x="6978273" y="3013086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54FEED-42E5-ABA2-8526-D6D748893B86}"/>
                </a:ext>
              </a:extLst>
            </p:cNvPr>
            <p:cNvSpPr/>
            <p:nvPr/>
          </p:nvSpPr>
          <p:spPr>
            <a:xfrm>
              <a:off x="4681622" y="3283584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769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7948-048D-3424-53DF-61654C60855F}"/>
              </a:ext>
            </a:extLst>
          </p:cNvPr>
          <p:cNvGrpSpPr/>
          <p:nvPr/>
        </p:nvGrpSpPr>
        <p:grpSpPr>
          <a:xfrm>
            <a:off x="672539" y="1263064"/>
            <a:ext cx="8042586" cy="5355312"/>
            <a:chOff x="672539" y="1263064"/>
            <a:chExt cx="8042586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B83807-0241-BBB2-FBA5-A913C9346725}"/>
                </a:ext>
              </a:extLst>
            </p:cNvPr>
            <p:cNvSpPr txBox="1"/>
            <p:nvPr/>
          </p:nvSpPr>
          <p:spPr>
            <a:xfrm>
              <a:off x="672539" y="1263064"/>
              <a:ext cx="804258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TYPE_CHECKING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TYPE_CHECKING: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from 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typeshed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int(data)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data(self) -&gt; int: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data(self, value: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int(value)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print(data)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B2DB00-FDAD-8C9F-8C15-F12ACD906B9C}"/>
                </a:ext>
              </a:extLst>
            </p:cNvPr>
            <p:cNvSpPr txBox="1"/>
            <p:nvPr/>
          </p:nvSpPr>
          <p:spPr>
            <a:xfrm>
              <a:off x="7805196" y="6310599"/>
              <a:ext cx="90992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classes.py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EB3A3-3F1C-3E4F-4999-7C984E99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0E822-A6A8-1094-CBF9-02A6118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F3C5F-FD8A-AD98-E969-593F876AB340}"/>
              </a:ext>
            </a:extLst>
          </p:cNvPr>
          <p:cNvGrpSpPr/>
          <p:nvPr/>
        </p:nvGrpSpPr>
        <p:grpSpPr>
          <a:xfrm>
            <a:off x="4236836" y="1475030"/>
            <a:ext cx="6485436" cy="669602"/>
            <a:chOff x="3593022" y="1941559"/>
            <a:chExt cx="6485436" cy="6696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917BF-4831-C129-D41B-B15F92F5F26E}"/>
                </a:ext>
              </a:extLst>
            </p:cNvPr>
            <p:cNvGrpSpPr/>
            <p:nvPr/>
          </p:nvGrpSpPr>
          <p:grpSpPr>
            <a:xfrm>
              <a:off x="5887616" y="1941559"/>
              <a:ext cx="4190842" cy="508032"/>
              <a:chOff x="8832352" y="642284"/>
              <a:chExt cx="4190842" cy="5080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101AFD1-1657-4372-F550-FBBF7BEE5377}"/>
                  </a:ext>
                </a:extLst>
              </p:cNvPr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8832352" y="826950"/>
                <a:ext cx="2448506" cy="323366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FD931-0763-2F4D-1197-4C6150703497}"/>
                  </a:ext>
                </a:extLst>
              </p:cNvPr>
              <p:cNvSpPr txBox="1"/>
              <p:nvPr/>
            </p:nvSpPr>
            <p:spPr>
              <a:xfrm>
                <a:off x="11280858" y="642284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C2D240-936C-D6AB-CAC7-6E603CFEADC0}"/>
                </a:ext>
              </a:extLst>
            </p:cNvPr>
            <p:cNvSpPr/>
            <p:nvPr/>
          </p:nvSpPr>
          <p:spPr>
            <a:xfrm>
              <a:off x="3593022" y="2288020"/>
              <a:ext cx="229459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E6F9A-8B6F-83EC-11D1-A814B05D9C3C}"/>
              </a:ext>
            </a:extLst>
          </p:cNvPr>
          <p:cNvGrpSpPr/>
          <p:nvPr/>
        </p:nvGrpSpPr>
        <p:grpSpPr>
          <a:xfrm>
            <a:off x="4236836" y="2891401"/>
            <a:ext cx="3013051" cy="2528275"/>
            <a:chOff x="4236836" y="2891401"/>
            <a:chExt cx="3013051" cy="25282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2B83DC-456A-757B-2CDC-1B97C67480F1}"/>
                </a:ext>
              </a:extLst>
            </p:cNvPr>
            <p:cNvSpPr/>
            <p:nvPr/>
          </p:nvSpPr>
          <p:spPr>
            <a:xfrm>
              <a:off x="4684503" y="2891401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BC174F-9DE0-347B-A639-4A1502B8CA1A}"/>
                </a:ext>
              </a:extLst>
            </p:cNvPr>
            <p:cNvSpPr/>
            <p:nvPr/>
          </p:nvSpPr>
          <p:spPr>
            <a:xfrm>
              <a:off x="4236836" y="5096535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3902E8-A45B-58DF-57B6-0408EE447F52}"/>
              </a:ext>
            </a:extLst>
          </p:cNvPr>
          <p:cNvSpPr/>
          <p:nvPr/>
        </p:nvSpPr>
        <p:spPr>
          <a:xfrm>
            <a:off x="3717891" y="4045287"/>
            <a:ext cx="462962" cy="267158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F30713-210C-8D8A-6719-2C9E3B110C93}"/>
              </a:ext>
            </a:extLst>
          </p:cNvPr>
          <p:cNvSpPr/>
          <p:nvPr/>
        </p:nvSpPr>
        <p:spPr>
          <a:xfrm>
            <a:off x="3604548" y="5950145"/>
            <a:ext cx="976783" cy="323140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1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401C-D532-D382-1332-03D417CF6D02}"/>
              </a:ext>
            </a:extLst>
          </p:cNvPr>
          <p:cNvGrpSpPr/>
          <p:nvPr/>
        </p:nvGrpSpPr>
        <p:grpSpPr>
          <a:xfrm>
            <a:off x="2538664" y="1263064"/>
            <a:ext cx="5285421" cy="5355312"/>
            <a:chOff x="672539" y="1263064"/>
            <a:chExt cx="5285421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C24D0-0228-6F66-2941-D679211E2790}"/>
                </a:ext>
              </a:extLst>
            </p:cNvPr>
            <p:cNvSpPr txBox="1"/>
            <p:nvPr/>
          </p:nvSpPr>
          <p:spPr>
            <a:xfrm>
              <a:off x="672539" y="1263064"/>
              <a:ext cx="5285421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Self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Node[T]: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_left: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_right: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_data: T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T):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self._right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data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left(self) -&gt; Self |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data(self, data: T) -&gt; None:</a:t>
              </a:r>
            </a:p>
            <a:p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self._data = 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58FD61-CF4A-21AF-121C-49C3DBFF831F}"/>
                </a:ext>
              </a:extLst>
            </p:cNvPr>
            <p:cNvSpPr txBox="1"/>
            <p:nvPr/>
          </p:nvSpPr>
          <p:spPr>
            <a:xfrm>
              <a:off x="5252382" y="1263064"/>
              <a:ext cx="7055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tree.py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7A43C-1AA7-FE37-DA1E-129E3FAD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8C94-66B5-14A9-296B-7493B6A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16E515-B60D-6046-EC3E-4E8B7CCCCB05}"/>
              </a:ext>
            </a:extLst>
          </p:cNvPr>
          <p:cNvGrpSpPr/>
          <p:nvPr/>
        </p:nvGrpSpPr>
        <p:grpSpPr>
          <a:xfrm>
            <a:off x="3387014" y="1821491"/>
            <a:ext cx="6694491" cy="1156675"/>
            <a:chOff x="1520889" y="1821491"/>
            <a:chExt cx="6694491" cy="1156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722B9C-8AFB-DE3E-11C0-58AB880FA7F7}"/>
                </a:ext>
              </a:extLst>
            </p:cNvPr>
            <p:cNvGrpSpPr/>
            <p:nvPr/>
          </p:nvGrpSpPr>
          <p:grpSpPr>
            <a:xfrm>
              <a:off x="1520889" y="1821491"/>
              <a:ext cx="6694491" cy="694495"/>
              <a:chOff x="877075" y="2288020"/>
              <a:chExt cx="6694491" cy="6944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D5E8FB-DC04-3870-2BF4-55570CA1F53E}"/>
                  </a:ext>
                </a:extLst>
              </p:cNvPr>
              <p:cNvGrpSpPr/>
              <p:nvPr/>
            </p:nvGrpSpPr>
            <p:grpSpPr>
              <a:xfrm>
                <a:off x="1903442" y="2449591"/>
                <a:ext cx="5668124" cy="532924"/>
                <a:chOff x="4848178" y="1150316"/>
                <a:chExt cx="5668124" cy="5329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929C5-2B75-72F9-B00E-5FA7517CBD11}"/>
                    </a:ext>
                  </a:extLst>
                </p:cNvPr>
                <p:cNvCxnSpPr>
                  <a:cxnSpLocks/>
                  <a:stCxn id="9" idx="1"/>
                  <a:endCxn id="7" idx="3"/>
                </p:cNvCxnSpPr>
                <p:nvPr/>
              </p:nvCxnSpPr>
              <p:spPr>
                <a:xfrm flipH="1" flipV="1">
                  <a:off x="4848178" y="1150316"/>
                  <a:ext cx="4282808" cy="34825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E7CC7-2E8D-189F-A5B8-77D79B7F7683}"/>
                    </a:ext>
                  </a:extLst>
                </p:cNvPr>
                <p:cNvSpPr txBox="1"/>
                <p:nvPr/>
              </p:nvSpPr>
              <p:spPr>
                <a:xfrm>
                  <a:off x="9130986" y="1313908"/>
                  <a:ext cx="1385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Generic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1D847B-19F3-B2FD-B5F8-16E11800ABAE}"/>
                  </a:ext>
                </a:extLst>
              </p:cNvPr>
              <p:cNvSpPr/>
              <p:nvPr/>
            </p:nvSpPr>
            <p:spPr>
              <a:xfrm>
                <a:off x="877075" y="2288020"/>
                <a:ext cx="1026367" cy="323141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F88062-A717-E822-A156-BA8BC4790313}"/>
                </a:ext>
              </a:extLst>
            </p:cNvPr>
            <p:cNvCxnSpPr>
              <a:cxnSpLocks/>
              <a:stCxn id="9" idx="1"/>
              <a:endCxn id="16" idx="3"/>
            </p:cNvCxnSpPr>
            <p:nvPr/>
          </p:nvCxnSpPr>
          <p:spPr>
            <a:xfrm flipH="1">
              <a:off x="2485050" y="2331320"/>
              <a:ext cx="4345014" cy="4852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705809-DE21-9A45-295C-E11558A8AA49}"/>
                </a:ext>
              </a:extLst>
            </p:cNvPr>
            <p:cNvSpPr/>
            <p:nvPr/>
          </p:nvSpPr>
          <p:spPr>
            <a:xfrm>
              <a:off x="2183363" y="2655025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BB6BD0-6275-1585-EF27-6168BF653A5D}"/>
              </a:ext>
            </a:extLst>
          </p:cNvPr>
          <p:cNvGrpSpPr/>
          <p:nvPr/>
        </p:nvGrpSpPr>
        <p:grpSpPr>
          <a:xfrm>
            <a:off x="5965374" y="3164854"/>
            <a:ext cx="859995" cy="3082136"/>
            <a:chOff x="4099249" y="3164854"/>
            <a:chExt cx="859995" cy="308213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A38928-396B-FFD7-469E-BDEEB5A75F11}"/>
                </a:ext>
              </a:extLst>
            </p:cNvPr>
            <p:cNvSpPr/>
            <p:nvPr/>
          </p:nvSpPr>
          <p:spPr>
            <a:xfrm>
              <a:off x="4657557" y="3164854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51366D-E3EC-994F-6750-42D34FD79E97}"/>
                </a:ext>
              </a:extLst>
            </p:cNvPr>
            <p:cNvSpPr/>
            <p:nvPr/>
          </p:nvSpPr>
          <p:spPr>
            <a:xfrm>
              <a:off x="4099249" y="5923849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D3687-EF73-DE0D-F721-67497D5947D5}"/>
              </a:ext>
            </a:extLst>
          </p:cNvPr>
          <p:cNvSpPr/>
          <p:nvPr/>
        </p:nvSpPr>
        <p:spPr>
          <a:xfrm>
            <a:off x="5618433" y="4840440"/>
            <a:ext cx="623751" cy="323141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87A09-C4A2-2251-697E-F5237517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81B3DD3-B81C-8A38-ACCA-52119D866933}"/>
              </a:ext>
            </a:extLst>
          </p:cNvPr>
          <p:cNvGrpSpPr/>
          <p:nvPr/>
        </p:nvGrpSpPr>
        <p:grpSpPr>
          <a:xfrm>
            <a:off x="4502687" y="1557638"/>
            <a:ext cx="5009705" cy="3416320"/>
            <a:chOff x="672539" y="1263064"/>
            <a:chExt cx="5009705" cy="3416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2117FC-09FE-80A9-ADE8-CF9C21C9E652}"/>
                </a:ext>
              </a:extLst>
            </p:cNvPr>
            <p:cNvSpPr txBox="1"/>
            <p:nvPr/>
          </p:nvSpPr>
          <p:spPr>
            <a:xfrm>
              <a:off x="672539" y="1263064"/>
              <a:ext cx="5009705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int)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('Age', int)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Person: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age: Age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Age(25)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CCFD-6959-5315-5F5C-8C8707C65D72}"/>
                </a:ext>
              </a:extLst>
            </p:cNvPr>
            <p:cNvSpPr txBox="1"/>
            <p:nvPr/>
          </p:nvSpPr>
          <p:spPr>
            <a:xfrm>
              <a:off x="4459280" y="1263064"/>
              <a:ext cx="12039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new_types.py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3EC88A-4187-32CC-FA85-788DB29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F5F32-7B45-2283-C55A-273C285E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319A4A-705B-A88D-46BB-0AE35D191739}"/>
              </a:ext>
            </a:extLst>
          </p:cNvPr>
          <p:cNvGrpSpPr/>
          <p:nvPr/>
        </p:nvGrpSpPr>
        <p:grpSpPr>
          <a:xfrm>
            <a:off x="1847739" y="2142361"/>
            <a:ext cx="3955899" cy="584933"/>
            <a:chOff x="-317213" y="-241250"/>
            <a:chExt cx="3955899" cy="5849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A2E081-5486-9977-17A1-5CCB504F0212}"/>
                </a:ext>
              </a:extLst>
            </p:cNvPr>
            <p:cNvGrpSpPr/>
            <p:nvPr/>
          </p:nvGrpSpPr>
          <p:grpSpPr>
            <a:xfrm>
              <a:off x="-317213" y="-241250"/>
              <a:ext cx="3955899" cy="482298"/>
              <a:chOff x="-961027" y="225279"/>
              <a:chExt cx="3955899" cy="48229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6A53CA-9DEB-6288-44D0-6AA30AACF2DE}"/>
                  </a:ext>
                </a:extLst>
              </p:cNvPr>
              <p:cNvGrpSpPr/>
              <p:nvPr/>
            </p:nvGrpSpPr>
            <p:grpSpPr>
              <a:xfrm>
                <a:off x="-961027" y="338245"/>
                <a:ext cx="2707400" cy="369332"/>
                <a:chOff x="1983709" y="-961030"/>
                <a:chExt cx="2707400" cy="36933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01848A0-7859-F7F2-DAA7-F0EE86672563}"/>
                    </a:ext>
                  </a:extLst>
                </p:cNvPr>
                <p:cNvCxnSpPr>
                  <a:cxnSpLocks/>
                  <a:stCxn id="9" idx="3"/>
                  <a:endCxn id="7" idx="1"/>
                </p:cNvCxnSpPr>
                <p:nvPr/>
              </p:nvCxnSpPr>
              <p:spPr>
                <a:xfrm flipV="1">
                  <a:off x="3354597" y="-936861"/>
                  <a:ext cx="1336512" cy="16049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84F46B-1224-C05F-7795-CA10CD996C99}"/>
                    </a:ext>
                  </a:extLst>
                </p:cNvPr>
                <p:cNvSpPr txBox="1"/>
                <p:nvPr/>
              </p:nvSpPr>
              <p:spPr>
                <a:xfrm>
                  <a:off x="1983709" y="-961030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Specific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BEFB34-EBE6-5E03-49C6-5BCE2A215295}"/>
                  </a:ext>
                </a:extLst>
              </p:cNvPr>
              <p:cNvSpPr/>
              <p:nvPr/>
            </p:nvSpPr>
            <p:spPr>
              <a:xfrm>
                <a:off x="1746373" y="225279"/>
                <a:ext cx="1248499" cy="274270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A3790-852B-2352-EC89-25C8CF2272DC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1053675" y="56382"/>
              <a:ext cx="1336512" cy="15016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892795-F7F6-398F-45F9-C651A8C24BF6}"/>
                </a:ext>
              </a:extLst>
            </p:cNvPr>
            <p:cNvSpPr/>
            <p:nvPr/>
          </p:nvSpPr>
          <p:spPr>
            <a:xfrm>
              <a:off x="2390187" y="69413"/>
              <a:ext cx="523824" cy="274270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2DC969-E552-157F-3DA3-E40CF419807E}"/>
              </a:ext>
            </a:extLst>
          </p:cNvPr>
          <p:cNvGrpSpPr/>
          <p:nvPr/>
        </p:nvGrpSpPr>
        <p:grpSpPr>
          <a:xfrm>
            <a:off x="4502687" y="4609322"/>
            <a:ext cx="2224684" cy="387998"/>
            <a:chOff x="4502687" y="4609322"/>
            <a:chExt cx="2224684" cy="38799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843BE7-0677-CABA-09E0-622C29C48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5139" y="4609322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462599-DA63-5345-101A-BD9C411C15A0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87" y="4632684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7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4762-D7F7-0F15-37AB-07A5F7C8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8E4-F653-B9C9-3571-8754E54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5D48-7FBF-475C-0DF7-C819AFE0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cheat sheet:</a:t>
            </a:r>
            <a:br>
              <a:rPr lang="en-US" dirty="0"/>
            </a:br>
            <a:r>
              <a:rPr lang="en-US" sz="2400" dirty="0">
                <a:hlinkClick r:id="rId2"/>
              </a:rPr>
              <a:t>https://mypy.readthedocs.io/en/stable/cheat_sheet_py3.html</a:t>
            </a:r>
            <a:endParaRPr lang="en-US" sz="2400" dirty="0"/>
          </a:p>
          <a:p>
            <a:r>
              <a:rPr lang="en-US" dirty="0"/>
              <a:t>Static typing with Python</a:t>
            </a:r>
            <a:br>
              <a:rPr lang="en-US" dirty="0"/>
            </a:br>
            <a:r>
              <a:rPr lang="en-US" sz="2400" dirty="0">
                <a:hlinkClick r:id="rId3"/>
              </a:rPr>
              <a:t>https://typing.readthedocs.io/en/latest/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9A4B-414A-ED3E-2220-BF9E14A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5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r>
              <a:rPr lang="en-US" dirty="0"/>
              <a:t>, </a:t>
            </a:r>
            <a:r>
              <a:rPr lang="en-US" dirty="0" err="1"/>
              <a:t>pytest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BA7E-3706-153D-1A4A-948A371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7BBF-018B-6B2C-662D-442D8324E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6E9F-3941-73C2-1F14-476D027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305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6938-33EA-801B-9BEF-BE645025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0BAF1-33C2-B770-2BC0-B850573D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file(s) that 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Function with name that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dirty="0"/>
              <a:t> statements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CB22-6729-5C22-4E55-699AE38D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3DCDE4-E868-3A34-9D13-EFD41D9A3C64}"/>
              </a:ext>
            </a:extLst>
          </p:cNvPr>
          <p:cNvGrpSpPr/>
          <p:nvPr/>
        </p:nvGrpSpPr>
        <p:grpSpPr>
          <a:xfrm>
            <a:off x="2094408" y="3429001"/>
            <a:ext cx="4992951" cy="3139321"/>
            <a:chOff x="570407" y="3429000"/>
            <a:chExt cx="4992951" cy="31393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959CF-C341-AD20-F3B0-67FC28362ABF}"/>
                </a:ext>
              </a:extLst>
            </p:cNvPr>
            <p:cNvSpPr txBox="1"/>
            <p:nvPr/>
          </p:nvSpPr>
          <p:spPr>
            <a:xfrm>
              <a:off x="570407" y="3429000"/>
              <a:ext cx="4992951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fac import fac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test_fac_3():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fac(3) == 6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test_fac_0():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fac(0) == 1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test_fac_1():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fac(1) == 1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37B96-E8B5-BFC5-BD99-CA5C15E87BD5}"/>
                </a:ext>
              </a:extLst>
            </p:cNvPr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test_fac.py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4E6BE-ECF2-9D57-C7FE-4FF08264C009}"/>
              </a:ext>
            </a:extLst>
          </p:cNvPr>
          <p:cNvGrpSpPr/>
          <p:nvPr/>
        </p:nvGrpSpPr>
        <p:grpSpPr>
          <a:xfrm>
            <a:off x="5274412" y="4808577"/>
            <a:ext cx="2374514" cy="421770"/>
            <a:chOff x="-565132" y="3511286"/>
            <a:chExt cx="2374514" cy="421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CEF484-82A7-BF01-CEE7-BEB70AF5D5A3}"/>
                </a:ext>
              </a:extLst>
            </p:cNvPr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DC3567-2F87-4BD8-D121-5AED40C42A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65132" y="3511286"/>
              <a:ext cx="744644" cy="237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A63E78-0412-175A-9802-D812ED92396A}"/>
              </a:ext>
            </a:extLst>
          </p:cNvPr>
          <p:cNvGrpSpPr/>
          <p:nvPr/>
        </p:nvGrpSpPr>
        <p:grpSpPr>
          <a:xfrm>
            <a:off x="4366727" y="3298465"/>
            <a:ext cx="3023343" cy="874586"/>
            <a:chOff x="-2249069" y="2966955"/>
            <a:chExt cx="3023343" cy="8745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EE840-674B-B266-7668-12821C45EABD}"/>
                </a:ext>
              </a:extLst>
            </p:cNvPr>
            <p:cNvSpPr txBox="1"/>
            <p:nvPr/>
          </p:nvSpPr>
          <p:spPr>
            <a:xfrm>
              <a:off x="-735819" y="2966955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37BAEC-8B05-F0D3-84C2-431FBE4F9BC9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-2249069" y="3151621"/>
              <a:ext cx="1513250" cy="689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0BC6C1-CDD0-79EF-7FC8-47B61AA7B880}"/>
              </a:ext>
            </a:extLst>
          </p:cNvPr>
          <p:cNvGrpSpPr/>
          <p:nvPr/>
        </p:nvGrpSpPr>
        <p:grpSpPr>
          <a:xfrm>
            <a:off x="4525347" y="4133156"/>
            <a:ext cx="2202746" cy="498078"/>
            <a:chOff x="-662862" y="3563724"/>
            <a:chExt cx="2202746" cy="4980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603E67-BFE1-787B-57C0-99C3EE5D1183}"/>
                </a:ext>
              </a:extLst>
            </p:cNvPr>
            <p:cNvSpPr txBox="1"/>
            <p:nvPr/>
          </p:nvSpPr>
          <p:spPr>
            <a:xfrm>
              <a:off x="179512" y="3563724"/>
              <a:ext cx="13603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Value to test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4B3C7C-6804-D5F4-C89F-F93F09933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62862" y="3748390"/>
              <a:ext cx="842374" cy="313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4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0C351-55D8-56C3-6AFB-EAC14E6CE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864-1118-5496-ADB6-30FFA6E3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3E24-BEEA-544C-6C47-BFF53D58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031B9-3F90-FFC5-A7BD-3E843F1F3A17}"/>
              </a:ext>
            </a:extLst>
          </p:cNvPr>
          <p:cNvSpPr txBox="1"/>
          <p:nvPr/>
        </p:nvSpPr>
        <p:spPr>
          <a:xfrm>
            <a:off x="475159" y="2164644"/>
            <a:ext cx="10799751" cy="430887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test session starts 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platform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-- Python 3.12.3, pytest-8.1.1, pluggy-1.4.0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collected 10 items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 .........F     [100%]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FAILURES ================================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________________________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___________________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       with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      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test_fac.py:35: Failed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short test summary info 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test_fac.py::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1 failed, 9 passed in 0.23s =============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CCF46-4E18-B0A6-D106-0DB05EA176AA}"/>
              </a:ext>
            </a:extLst>
          </p:cNvPr>
          <p:cNvSpPr/>
          <p:nvPr/>
        </p:nvSpPr>
        <p:spPr>
          <a:xfrm>
            <a:off x="2015412" y="3429001"/>
            <a:ext cx="1296955" cy="228600"/>
          </a:xfrm>
          <a:prstGeom prst="roundRect">
            <a:avLst/>
          </a:prstGeom>
          <a:solidFill>
            <a:srgbClr val="C0504D">
              <a:alpha val="1686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56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FD5E-0158-5215-543D-4709532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7838-B4DE-A9FF-D64A-76945F3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pytest.approx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pytest.fail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Decorators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@pytest.mark.parameterize</a:t>
            </a:r>
          </a:p>
          <a:p>
            <a:r>
              <a:rPr lang="en-US" dirty="0"/>
              <a:t>Context managers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pytest.warns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02D3-F3CB-806B-27A5-51F1E9D3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957A-4E76-DC6A-38D2-51BA8FBD2947}"/>
              </a:ext>
            </a:extLst>
          </p:cNvPr>
          <p:cNvSpPr txBox="1"/>
          <p:nvPr/>
        </p:nvSpPr>
        <p:spPr>
          <a:xfrm>
            <a:off x="5747657" y="2258009"/>
            <a:ext cx="38715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Remember: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(5)**2 != 5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87BA-FEB1-DD73-B4EC-CD342644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31AB-7CCE-F091-B713-EC200344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4FAD-4041-0D64-6BBC-6A583172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cs typeface="Courier New" panose="02070309020205020404" pitchFamily="49" charset="0"/>
              </a:rPr>
              <a:t> optional argument to filter on string representation of exception</a:t>
            </a: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96C68-6819-4297-E14B-785A6480066E}"/>
              </a:ext>
            </a:extLst>
          </p:cNvPr>
          <p:cNvSpPr txBox="1"/>
          <p:nvPr/>
        </p:nvSpPr>
        <p:spPr>
          <a:xfrm>
            <a:off x="2094408" y="2276873"/>
            <a:ext cx="500970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test_fib_negative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 = fib(-1)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C67BD6-40DA-05B5-8BBF-DDE7181DCAB6}"/>
              </a:ext>
            </a:extLst>
          </p:cNvPr>
          <p:cNvGrpSpPr/>
          <p:nvPr/>
        </p:nvGrpSpPr>
        <p:grpSpPr>
          <a:xfrm>
            <a:off x="6223519" y="2276873"/>
            <a:ext cx="4160065" cy="874586"/>
            <a:chOff x="-2249069" y="2966955"/>
            <a:chExt cx="4160065" cy="8745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E373F9-16E8-975E-97A9-5AF4387E07D2}"/>
                </a:ext>
              </a:extLst>
            </p:cNvPr>
            <p:cNvSpPr txBox="1"/>
            <p:nvPr/>
          </p:nvSpPr>
          <p:spPr>
            <a:xfrm>
              <a:off x="-735819" y="2966955"/>
              <a:ext cx="26468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be single exception or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of exceptions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59D743-D1F4-CE44-A3BE-E97988020E1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2249069" y="3290121"/>
              <a:ext cx="1513250" cy="551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5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3F35-7B12-4EA3-303D-7FF418D3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F266-42C0-00C7-B389-C22557A5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2EA0-E500-1A4C-967A-70E37DA9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arguments/expected values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A4DC5-05B2-1A67-75DD-F968D56A1A11}"/>
              </a:ext>
            </a:extLst>
          </p:cNvPr>
          <p:cNvSpPr txBox="1"/>
          <p:nvPr/>
        </p:nvSpPr>
        <p:spPr>
          <a:xfrm>
            <a:off x="2458300" y="2510126"/>
            <a:ext cx="583685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@pytest.mark.parametrize("n, expected",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(0, 1),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(1, 1),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(2, 2),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8),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test_fib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expected):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assert fib(n) == expected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60E4FC-E903-F649-C68A-71737E14D837}"/>
              </a:ext>
            </a:extLst>
          </p:cNvPr>
          <p:cNvGrpSpPr/>
          <p:nvPr/>
        </p:nvGrpSpPr>
        <p:grpSpPr>
          <a:xfrm>
            <a:off x="3166187" y="3088433"/>
            <a:ext cx="3169300" cy="2223794"/>
            <a:chOff x="1365379" y="2995127"/>
            <a:chExt cx="3169300" cy="22237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843363-45FD-6F51-60AE-8F03EEAF9C52}"/>
                </a:ext>
              </a:extLst>
            </p:cNvPr>
            <p:cNvSpPr/>
            <p:nvPr/>
          </p:nvSpPr>
          <p:spPr>
            <a:xfrm>
              <a:off x="4264091" y="2995127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474C83-E717-F1B6-592D-43B8DFBA40D6}"/>
                </a:ext>
              </a:extLst>
            </p:cNvPr>
            <p:cNvSpPr/>
            <p:nvPr/>
          </p:nvSpPr>
          <p:spPr>
            <a:xfrm>
              <a:off x="1365379" y="3279710"/>
              <a:ext cx="270588" cy="1105678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AFFF57-2C9C-F956-8113-50FC2B3F32DE}"/>
                </a:ext>
              </a:extLst>
            </p:cNvPr>
            <p:cNvSpPr/>
            <p:nvPr/>
          </p:nvSpPr>
          <p:spPr>
            <a:xfrm>
              <a:off x="2466391" y="4621763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CC2A07-66FB-AA06-084D-DABBDCE57433}"/>
                </a:ext>
              </a:extLst>
            </p:cNvPr>
            <p:cNvSpPr/>
            <p:nvPr/>
          </p:nvSpPr>
          <p:spPr>
            <a:xfrm>
              <a:off x="2732688" y="4920342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E7B71-72CE-67E2-CA22-E36016071DE4}"/>
              </a:ext>
            </a:extLst>
          </p:cNvPr>
          <p:cNvGrpSpPr/>
          <p:nvPr/>
        </p:nvGrpSpPr>
        <p:grpSpPr>
          <a:xfrm>
            <a:off x="3589174" y="3088433"/>
            <a:ext cx="4071258" cy="2226903"/>
            <a:chOff x="1788366" y="2995127"/>
            <a:chExt cx="4071258" cy="22269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FD1691-05D3-36F2-964F-65AE2ADD7725}"/>
                </a:ext>
              </a:extLst>
            </p:cNvPr>
            <p:cNvSpPr/>
            <p:nvPr/>
          </p:nvSpPr>
          <p:spPr>
            <a:xfrm>
              <a:off x="1788366" y="3279710"/>
              <a:ext cx="270588" cy="1105678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0C9B26-FE1C-16B2-B5B1-FACA9B18DC65}"/>
                </a:ext>
              </a:extLst>
            </p:cNvPr>
            <p:cNvSpPr/>
            <p:nvPr/>
          </p:nvSpPr>
          <p:spPr>
            <a:xfrm>
              <a:off x="4582571" y="2995127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EA4069-2D1D-45CB-DB1B-450972FEBF1B}"/>
                </a:ext>
              </a:extLst>
            </p:cNvPr>
            <p:cNvSpPr/>
            <p:nvPr/>
          </p:nvSpPr>
          <p:spPr>
            <a:xfrm>
              <a:off x="2851192" y="4621763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B5701D-C887-7D3A-EC43-8030240B877B}"/>
                </a:ext>
              </a:extLst>
            </p:cNvPr>
            <p:cNvSpPr/>
            <p:nvPr/>
          </p:nvSpPr>
          <p:spPr>
            <a:xfrm>
              <a:off x="3575919" y="4923451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938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77FCE-4EE1-9E60-8AD2-60112DB62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C2C-449B-5DB0-FAF8-6B80CA44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0F78-F5A5-05EB-4836-266ACBA9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Scopes</a:t>
            </a:r>
          </a:p>
          <a:p>
            <a:pPr lvl="1"/>
            <a:r>
              <a:rPr lang="en-US" dirty="0"/>
              <a:t>Before/after any test in module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 (default)</a:t>
            </a:r>
          </a:p>
          <a:p>
            <a:pPr lvl="1"/>
            <a:r>
              <a:rPr lang="en-US" dirty="0"/>
              <a:t>Before/after first/last test in module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 lvl="1"/>
            <a:r>
              <a:rPr lang="en-US" dirty="0"/>
              <a:t>Before/after first/last test in package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</a:p>
          <a:p>
            <a:pPr lvl="1"/>
            <a:r>
              <a:rPr lang="en-US" dirty="0"/>
              <a:t>Before/after first/last test of the session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3903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B26390-62D2-2E25-F11A-0783C66F6668}"/>
              </a:ext>
            </a:extLst>
          </p:cNvPr>
          <p:cNvGrpSpPr/>
          <p:nvPr/>
        </p:nvGrpSpPr>
        <p:grpSpPr>
          <a:xfrm>
            <a:off x="1525239" y="1228050"/>
            <a:ext cx="6526146" cy="5355312"/>
            <a:chOff x="1525239" y="1228050"/>
            <a:chExt cx="6526146" cy="5355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6D2A38-0D4F-E753-D1C0-F9729802F6B8}"/>
                </a:ext>
              </a:extLst>
            </p:cNvPr>
            <p:cNvSpPr txBox="1"/>
            <p:nvPr/>
          </p:nvSpPr>
          <p:spPr>
            <a:xfrm>
              <a:off x="1525239" y="1228050"/>
              <a:ext cx="652614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@pytest.fixture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list(range(5))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test_pop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non_empty_list.pop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- 2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test_append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non_empty_list.append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30A617-1B5F-1734-EB77-B911719BDF16}"/>
                </a:ext>
              </a:extLst>
            </p:cNvPr>
            <p:cNvSpPr txBox="1"/>
            <p:nvPr/>
          </p:nvSpPr>
          <p:spPr>
            <a:xfrm>
              <a:off x="6741364" y="1228050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test_list.py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1D86FE-92AB-5AF2-C6B7-72D4D915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Function-level fixtures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421FA-4BA7-25D0-F34E-B247AC78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883D5-7B0E-B767-A4BD-262BDEF1E853}"/>
              </a:ext>
            </a:extLst>
          </p:cNvPr>
          <p:cNvSpPr txBox="1"/>
          <p:nvPr/>
        </p:nvSpPr>
        <p:spPr>
          <a:xfrm>
            <a:off x="6567156" y="1819470"/>
            <a:ext cx="324973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Oops?!?</a:t>
            </a:r>
            <a:br>
              <a:rPr lang="en-US" sz="2800" dirty="0"/>
            </a:br>
            <a:r>
              <a:rPr lang="en-US" sz="2800" dirty="0"/>
              <a:t>Should test succeed?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9B7B7-B42F-60C2-BE33-D9A82622469B}"/>
              </a:ext>
            </a:extLst>
          </p:cNvPr>
          <p:cNvSpPr txBox="1"/>
          <p:nvPr/>
        </p:nvSpPr>
        <p:spPr>
          <a:xfrm>
            <a:off x="7887582" y="4675843"/>
            <a:ext cx="385862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Yes!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non_empty_list</a:t>
            </a:r>
            <a:br>
              <a:rPr lang="en-US" sz="2800" dirty="0"/>
            </a:br>
            <a:r>
              <a:rPr lang="en-US" sz="2800" dirty="0"/>
              <a:t>is same for each test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3164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A39C3-5640-8A51-FBCE-B6B4FD5F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A1AC66-DA92-1EA7-9342-4BF51B3823C9}"/>
              </a:ext>
            </a:extLst>
          </p:cNvPr>
          <p:cNvGrpSpPr/>
          <p:nvPr/>
        </p:nvGrpSpPr>
        <p:grpSpPr>
          <a:xfrm>
            <a:off x="351698" y="1807429"/>
            <a:ext cx="5368777" cy="3046988"/>
            <a:chOff x="1525239" y="1228050"/>
            <a:chExt cx="5368777" cy="30469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0361D-661A-D1FA-4DF7-A020106C6E7F}"/>
                </a:ext>
              </a:extLst>
            </p:cNvPr>
            <p:cNvSpPr txBox="1"/>
            <p:nvPr/>
          </p:nvSpPr>
          <p:spPr>
            <a:xfrm>
              <a:off x="1525239" y="1228050"/>
              <a:ext cx="5368777" cy="30469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pathlib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Path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pytest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@pytest.fixture(scope='module')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Path('my_text.txt')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10, 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'w') as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yield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file_path.unlink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11EDE-053E-E8A3-86F2-13F3388794EF}"/>
                </a:ext>
              </a:extLst>
            </p:cNvPr>
            <p:cNvSpPr txBox="1"/>
            <p:nvPr/>
          </p:nvSpPr>
          <p:spPr>
            <a:xfrm>
              <a:off x="5758730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B8413-755F-FFBF-D85F-30D5DABD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 fixtures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86ED-7534-85D2-3112-81BB3064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B0739-C568-1052-0732-EA55BE3CA41A}"/>
              </a:ext>
            </a:extLst>
          </p:cNvPr>
          <p:cNvSpPr txBox="1"/>
          <p:nvPr/>
        </p:nvSpPr>
        <p:spPr>
          <a:xfrm>
            <a:off x="2249247" y="5503168"/>
            <a:ext cx="336912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File created only once</a:t>
            </a:r>
            <a:endParaRPr lang="LID4096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9CEEC-A2A8-F8A3-8D7E-FF4CE051A1FD}"/>
              </a:ext>
            </a:extLst>
          </p:cNvPr>
          <p:cNvGrpSpPr/>
          <p:nvPr/>
        </p:nvGrpSpPr>
        <p:grpSpPr>
          <a:xfrm>
            <a:off x="6007130" y="1541671"/>
            <a:ext cx="5739072" cy="1815882"/>
            <a:chOff x="1525239" y="1228050"/>
            <a:chExt cx="5739072" cy="18158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5DBD16-4E2F-3024-9185-9D315C172300}"/>
                </a:ext>
              </a:extLst>
            </p:cNvPr>
            <p:cNvSpPr txBox="1"/>
            <p:nvPr/>
          </p:nvSpPr>
          <p:spPr>
            <a:xfrm>
              <a:off x="1525239" y="1228050"/>
              <a:ext cx="5739072" cy="18158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test_wc_l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path,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_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output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check_output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(['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'-l', path])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int(lines) ==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7D6793-29BF-9974-B9C0-17C603CAA3BF}"/>
                </a:ext>
              </a:extLst>
            </p:cNvPr>
            <p:cNvSpPr txBox="1"/>
            <p:nvPr/>
          </p:nvSpPr>
          <p:spPr>
            <a:xfrm>
              <a:off x="6130205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650749-F996-9983-609F-049767D958B6}"/>
              </a:ext>
            </a:extLst>
          </p:cNvPr>
          <p:cNvGrpSpPr/>
          <p:nvPr/>
        </p:nvGrpSpPr>
        <p:grpSpPr>
          <a:xfrm>
            <a:off x="6007130" y="3583777"/>
            <a:ext cx="5739072" cy="1815882"/>
            <a:chOff x="1525239" y="1228050"/>
            <a:chExt cx="5739072" cy="18158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38521A-B9E2-6F6C-19FA-36948D827B50}"/>
                </a:ext>
              </a:extLst>
            </p:cNvPr>
            <p:cNvSpPr txBox="1"/>
            <p:nvPr/>
          </p:nvSpPr>
          <p:spPr>
            <a:xfrm>
              <a:off x="1525239" y="1228050"/>
              <a:ext cx="5739072" cy="18158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test_wc_w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path, _,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output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check_output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(['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'-w', path])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int(words) ==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E48E39-7AD6-7585-0C63-13F50BEE360B}"/>
                </a:ext>
              </a:extLst>
            </p:cNvPr>
            <p:cNvSpPr txBox="1"/>
            <p:nvPr/>
          </p:nvSpPr>
          <p:spPr>
            <a:xfrm>
              <a:off x="6130205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3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F4C9-21B8-B1F6-8C87-A3377BCA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Tear down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6ADC6-5CC0-B3B9-9A97-D3742B69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fixture creates resources, should clean up, e.g.,</a:t>
            </a:r>
          </a:p>
          <a:p>
            <a:pPr lvl="1"/>
            <a:r>
              <a:rPr lang="en-US" dirty="0"/>
              <a:t>Close database connection</a:t>
            </a:r>
          </a:p>
          <a:p>
            <a:pPr lvl="1"/>
            <a:r>
              <a:rPr lang="en-US" dirty="0"/>
              <a:t>Remove test file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1EC9F-D54A-4130-11AF-78EDC971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11FB28-CED2-78B4-8FD9-C71DD431F452}"/>
              </a:ext>
            </a:extLst>
          </p:cNvPr>
          <p:cNvGrpSpPr/>
          <p:nvPr/>
        </p:nvGrpSpPr>
        <p:grpSpPr>
          <a:xfrm>
            <a:off x="836330" y="3401264"/>
            <a:ext cx="5368777" cy="3046988"/>
            <a:chOff x="1525239" y="1228050"/>
            <a:chExt cx="5368777" cy="30469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85D3F2-525F-F1EF-E67E-EBA36CD8F05F}"/>
                </a:ext>
              </a:extLst>
            </p:cNvPr>
            <p:cNvSpPr txBox="1"/>
            <p:nvPr/>
          </p:nvSpPr>
          <p:spPr>
            <a:xfrm>
              <a:off x="1525239" y="1228050"/>
              <a:ext cx="5368777" cy="30469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pathlib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Path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pytest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@pytest.fixture(scope='module')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Path('my_text.txt')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10, 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'w') as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yield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file_path.unlink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BABA65-8544-DCF8-237C-B6A9D7F0A3BF}"/>
                </a:ext>
              </a:extLst>
            </p:cNvPr>
            <p:cNvSpPr txBox="1"/>
            <p:nvPr/>
          </p:nvSpPr>
          <p:spPr>
            <a:xfrm>
              <a:off x="5758730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676046-BFF1-BF55-1C84-BA97FA591BB5}"/>
              </a:ext>
            </a:extLst>
          </p:cNvPr>
          <p:cNvGrpSpPr/>
          <p:nvPr/>
        </p:nvGrpSpPr>
        <p:grpSpPr>
          <a:xfrm>
            <a:off x="6431773" y="4727275"/>
            <a:ext cx="1320716" cy="1104182"/>
            <a:chOff x="6431773" y="4727275"/>
            <a:chExt cx="1320716" cy="1104182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2ABF897F-9DE7-D18D-2F1B-048CB7209F3E}"/>
                </a:ext>
              </a:extLst>
            </p:cNvPr>
            <p:cNvSpPr/>
            <p:nvPr/>
          </p:nvSpPr>
          <p:spPr>
            <a:xfrm>
              <a:off x="6431773" y="4727275"/>
              <a:ext cx="227819" cy="1104182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0D51B6-DCFF-8B4C-C12A-AAC7C23F63F0}"/>
                </a:ext>
              </a:extLst>
            </p:cNvPr>
            <p:cNvSpPr txBox="1"/>
            <p:nvPr/>
          </p:nvSpPr>
          <p:spPr>
            <a:xfrm>
              <a:off x="6779209" y="5048533"/>
              <a:ext cx="973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Set up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A6DC40-4E71-A962-BCA8-1DFC685B77DD}"/>
              </a:ext>
            </a:extLst>
          </p:cNvPr>
          <p:cNvGrpSpPr/>
          <p:nvPr/>
        </p:nvGrpSpPr>
        <p:grpSpPr>
          <a:xfrm>
            <a:off x="6431773" y="5893013"/>
            <a:ext cx="1837203" cy="461665"/>
            <a:chOff x="6431773" y="4703023"/>
            <a:chExt cx="1837203" cy="461665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A3DC03AA-73D6-2730-9EC8-DE78B924757F}"/>
                </a:ext>
              </a:extLst>
            </p:cNvPr>
            <p:cNvSpPr/>
            <p:nvPr/>
          </p:nvSpPr>
          <p:spPr>
            <a:xfrm>
              <a:off x="6431773" y="4727276"/>
              <a:ext cx="227819" cy="32125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A18BDC-8458-B4C9-CA50-E9266100DE0C}"/>
                </a:ext>
              </a:extLst>
            </p:cNvPr>
            <p:cNvSpPr txBox="1"/>
            <p:nvPr/>
          </p:nvSpPr>
          <p:spPr>
            <a:xfrm>
              <a:off x="6779209" y="4703023"/>
              <a:ext cx="1489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Tear down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57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6F788-1F6C-949F-F243-32E73163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EC3F-9B65-18D8-1440-D7210DB0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1157-3F76-3D26-1F5D-E935F883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tests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1C1D4-AB92-26AB-7F83-340B3E48D280}"/>
              </a:ext>
            </a:extLst>
          </p:cNvPr>
          <p:cNvSpPr txBox="1"/>
          <p:nvPr/>
        </p:nvSpPr>
        <p:spPr>
          <a:xfrm>
            <a:off x="2855639" y="2389805"/>
            <a:ext cx="34104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./test_fib.py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1E77F-BF51-DDD6-CBF7-C6B72E28BD90}"/>
              </a:ext>
            </a:extLst>
          </p:cNvPr>
          <p:cNvSpPr txBox="1"/>
          <p:nvPr/>
        </p:nvSpPr>
        <p:spPr>
          <a:xfrm>
            <a:off x="2855640" y="4114455"/>
            <a:ext cx="341040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0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00AC9-C199-11EB-8672-A80A4DCF6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ABE9-7ABE-56D5-4CCF-C0D41CD6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0C14-4E47-A911-61DB-902B7C1D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54CD-1ABA-73B3-A86E-E420F452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99FFD-775F-B495-6BBD-30AE6EA5B46C}"/>
              </a:ext>
            </a:extLst>
          </p:cNvPr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4326654-040B-C044-5661-9E8E111634CE}"/>
                </a:ext>
              </a:extLst>
            </p:cNvPr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544A90-576B-B203-B980-A089DF4C72D8}"/>
                </a:ext>
              </a:extLst>
            </p:cNvPr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C80E3-A326-4EF5-8816-5CCE2ABD0858}"/>
                </a:ext>
              </a:extLst>
            </p:cNvPr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09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8F9DE-1ECD-553F-1598-BE91E2F9F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8309-AEEE-F621-0C3A-64CC059C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68FC-C6E4-60AA-9A08-1469A1CD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B4F60-C58A-2ADE-A8CD-1CF9158B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7D27F-7C19-81A4-A5D3-95AA73BF1FE2}"/>
              </a:ext>
            </a:extLst>
          </p:cNvPr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DBA895-CB41-F0F1-5F0C-CA8585C3BB2B}"/>
              </a:ext>
            </a:extLst>
          </p:cNvPr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2CCBE0-1C09-103D-9EFE-84B14BA90DB8}"/>
              </a:ext>
            </a:extLst>
          </p:cNvPr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FA5C69-D131-3369-4613-56642EB95918}"/>
                </a:ext>
              </a:extLst>
            </p:cNvPr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3D309F3-8A02-D59C-8FD6-9BFA8388D28B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C7A49A-5F53-3D69-A38D-86374CBD847B}"/>
              </a:ext>
            </a:extLst>
          </p:cNvPr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ECAB6-9E57-4AEA-1AD1-48C6F45F3B3E}"/>
                </a:ext>
              </a:extLst>
            </p:cNvPr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A1C904-5F30-344A-DF42-95D49021111A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40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A3F4F-E0AD-62E0-4CEE-9BB144DE7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F109-8EC5-CC93-7D0E-2AE2943A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D548-9AA6-78A8-E0B0-C416AE3D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F9C3E-0A36-B6D3-AA63-20DB32BD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8B232-4173-2DBD-E10B-CA4BDA3CA610}"/>
              </a:ext>
            </a:extLst>
          </p:cNvPr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B1ADE9-0C0E-94E5-DA51-05F9BD1EAD1B}"/>
              </a:ext>
            </a:extLst>
          </p:cNvPr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9D9E65-BC63-A27F-F30F-783D5F0EC1E3}"/>
                </a:ext>
              </a:extLst>
            </p:cNvPr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A4B953-0E08-A90C-E1B2-F7236010C59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EAE65E-3257-B0A9-3E6C-636C67906E7F}"/>
              </a:ext>
            </a:extLst>
          </p:cNvPr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3EF2A1-7D92-FC95-6309-683966E75615}"/>
              </a:ext>
            </a:extLst>
          </p:cNvPr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4ABE8A3D-EA96-A3E2-7577-F290AD4513CC}"/>
                </a:ext>
              </a:extLst>
            </p:cNvPr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E5EF3-9664-14A9-F84E-D659CC747870}"/>
                </a:ext>
              </a:extLst>
            </p:cNvPr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AB8BB7-F341-46E8-0090-00C6E8356AE6}"/>
              </a:ext>
            </a:extLst>
          </p:cNvPr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D3A92B17-E9FD-410C-B162-6841C7C5D013}"/>
                </a:ext>
              </a:extLst>
            </p:cNvPr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89D3AA-8B2C-979B-E3B2-D45346184F62}"/>
                </a:ext>
              </a:extLst>
            </p:cNvPr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FC2F5AC-21BB-4047-4819-E321A0827628}"/>
              </a:ext>
            </a:extLst>
          </p:cNvPr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262327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7069F-3FAC-B156-544B-813EEDB9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A3E3-9E3C-AE42-B1F4-0E58323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5C09-A054-7437-C491-4091EFFA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</a:p>
          <a:p>
            <a:r>
              <a:rPr lang="en-US" dirty="0" err="1"/>
              <a:t>pytest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https://docs.pytest.org/en/stable/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62284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A7E1-AD76-F97A-0643-534C0B25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F988-A50B-E761-1032-C4017B60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A96F-F0C7-AD5C-02E7-8040AFCC9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C1E2-ECF7-BB2D-C59B-401F317C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877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10791</Words>
  <Application>Microsoft Office PowerPoint</Application>
  <PresentationFormat>Widescreen</PresentationFormat>
  <Paragraphs>1860</Paragraphs>
  <Slides>138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50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Better: type statements</vt:lpstr>
      <vt:lpstr>Classes</vt:lpstr>
      <vt:lpstr>Generic types</vt:lpstr>
      <vt:lpstr>New types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pytest</vt:lpstr>
      <vt:lpstr>Test</vt:lpstr>
      <vt:lpstr>Running tests</vt:lpstr>
      <vt:lpstr>Assertions</vt:lpstr>
      <vt:lpstr>Checking for expected failure</vt:lpstr>
      <vt:lpstr>Parametrized tests</vt:lpstr>
      <vt:lpstr>Fixtures</vt:lpstr>
      <vt:lpstr>Function-level fixtures</vt:lpstr>
      <vt:lpstr>Module-level fixtures</vt:lpstr>
      <vt:lpstr>Tear down</vt:lpstr>
      <vt:lpstr>Running tests</vt:lpstr>
      <vt:lpstr>Test coverage</vt:lpstr>
      <vt:lpstr>Coverage usage</vt:lpstr>
      <vt:lpstr>Coverage usage</vt:lpstr>
      <vt:lpstr>Further reading</vt:lpstr>
      <vt:lpstr>unittest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73</cp:revision>
  <dcterms:created xsi:type="dcterms:W3CDTF">2019-11-14T17:09:29Z</dcterms:created>
  <dcterms:modified xsi:type="dcterms:W3CDTF">2025-01-14T13:37:25Z</dcterms:modified>
</cp:coreProperties>
</file>