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2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490" r:id="rId26"/>
    <p:sldId id="491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453" r:id="rId64"/>
    <p:sldId id="454" r:id="rId65"/>
    <p:sldId id="314" r:id="rId66"/>
    <p:sldId id="315" r:id="rId67"/>
    <p:sldId id="316" r:id="rId68"/>
    <p:sldId id="317" r:id="rId69"/>
    <p:sldId id="318" r:id="rId70"/>
    <p:sldId id="452" r:id="rId71"/>
    <p:sldId id="462" r:id="rId72"/>
    <p:sldId id="468" r:id="rId73"/>
    <p:sldId id="469" r:id="rId74"/>
    <p:sldId id="470" r:id="rId75"/>
    <p:sldId id="471" r:id="rId76"/>
    <p:sldId id="319" r:id="rId77"/>
    <p:sldId id="320" r:id="rId78"/>
    <p:sldId id="321" r:id="rId79"/>
    <p:sldId id="322" r:id="rId80"/>
    <p:sldId id="323" r:id="rId81"/>
    <p:sldId id="324" r:id="rId82"/>
    <p:sldId id="325" r:id="rId83"/>
    <p:sldId id="326" r:id="rId84"/>
    <p:sldId id="327" r:id="rId85"/>
    <p:sldId id="328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485" r:id="rId96"/>
    <p:sldId id="338" r:id="rId97"/>
    <p:sldId id="339" r:id="rId98"/>
    <p:sldId id="340" r:id="rId99"/>
    <p:sldId id="341" r:id="rId100"/>
    <p:sldId id="342" r:id="rId101"/>
    <p:sldId id="343" r:id="rId102"/>
    <p:sldId id="344" r:id="rId103"/>
    <p:sldId id="345" r:id="rId104"/>
    <p:sldId id="346" r:id="rId105"/>
    <p:sldId id="347" r:id="rId106"/>
    <p:sldId id="348" r:id="rId107"/>
    <p:sldId id="349" r:id="rId108"/>
    <p:sldId id="350" r:id="rId109"/>
    <p:sldId id="351" r:id="rId110"/>
    <p:sldId id="352" r:id="rId111"/>
    <p:sldId id="353" r:id="rId112"/>
    <p:sldId id="354" r:id="rId113"/>
    <p:sldId id="355" r:id="rId114"/>
    <p:sldId id="356" r:id="rId115"/>
    <p:sldId id="357" r:id="rId116"/>
    <p:sldId id="358" r:id="rId117"/>
    <p:sldId id="359" r:id="rId118"/>
    <p:sldId id="360" r:id="rId119"/>
    <p:sldId id="361" r:id="rId120"/>
    <p:sldId id="362" r:id="rId121"/>
    <p:sldId id="363" r:id="rId122"/>
    <p:sldId id="364" r:id="rId123"/>
    <p:sldId id="365" r:id="rId124"/>
    <p:sldId id="366" r:id="rId125"/>
    <p:sldId id="367" r:id="rId126"/>
    <p:sldId id="368" r:id="rId127"/>
    <p:sldId id="369" r:id="rId128"/>
    <p:sldId id="370" r:id="rId129"/>
    <p:sldId id="371" r:id="rId130"/>
    <p:sldId id="372" r:id="rId131"/>
    <p:sldId id="473" r:id="rId132"/>
    <p:sldId id="474" r:id="rId133"/>
    <p:sldId id="258" r:id="rId134"/>
    <p:sldId id="475" r:id="rId135"/>
    <p:sldId id="476" r:id="rId136"/>
    <p:sldId id="477" r:id="rId137"/>
    <p:sldId id="478" r:id="rId138"/>
    <p:sldId id="479" r:id="rId139"/>
    <p:sldId id="480" r:id="rId140"/>
    <p:sldId id="481" r:id="rId141"/>
    <p:sldId id="482" r:id="rId142"/>
    <p:sldId id="483" r:id="rId143"/>
    <p:sldId id="484" r:id="rId144"/>
    <p:sldId id="373" r:id="rId145"/>
    <p:sldId id="374" r:id="rId146"/>
    <p:sldId id="375" r:id="rId147"/>
    <p:sldId id="376" r:id="rId148"/>
    <p:sldId id="378" r:id="rId149"/>
    <p:sldId id="379" r:id="rId150"/>
    <p:sldId id="381" r:id="rId151"/>
    <p:sldId id="464" r:id="rId152"/>
    <p:sldId id="465" r:id="rId153"/>
    <p:sldId id="382" r:id="rId154"/>
    <p:sldId id="383" r:id="rId155"/>
    <p:sldId id="384" r:id="rId156"/>
    <p:sldId id="386" r:id="rId157"/>
    <p:sldId id="387" r:id="rId158"/>
    <p:sldId id="388" r:id="rId159"/>
    <p:sldId id="389" r:id="rId160"/>
    <p:sldId id="390" r:id="rId161"/>
    <p:sldId id="392" r:id="rId162"/>
    <p:sldId id="393" r:id="rId163"/>
    <p:sldId id="395" r:id="rId164"/>
    <p:sldId id="396" r:id="rId165"/>
    <p:sldId id="398" r:id="rId166"/>
    <p:sldId id="399" r:id="rId167"/>
    <p:sldId id="401" r:id="rId168"/>
    <p:sldId id="402" r:id="rId169"/>
    <p:sldId id="403" r:id="rId170"/>
    <p:sldId id="405" r:id="rId171"/>
    <p:sldId id="406" r:id="rId172"/>
    <p:sldId id="408" r:id="rId173"/>
    <p:sldId id="409" r:id="rId174"/>
    <p:sldId id="411" r:id="rId175"/>
    <p:sldId id="412" r:id="rId176"/>
    <p:sldId id="414" r:id="rId177"/>
    <p:sldId id="416" r:id="rId178"/>
    <p:sldId id="417" r:id="rId179"/>
    <p:sldId id="418" r:id="rId180"/>
    <p:sldId id="420" r:id="rId181"/>
    <p:sldId id="421" r:id="rId182"/>
    <p:sldId id="422" r:id="rId183"/>
    <p:sldId id="423" r:id="rId184"/>
    <p:sldId id="424" r:id="rId185"/>
    <p:sldId id="425" r:id="rId186"/>
    <p:sldId id="426" r:id="rId187"/>
    <p:sldId id="487" r:id="rId188"/>
    <p:sldId id="488" r:id="rId189"/>
    <p:sldId id="489" r:id="rId190"/>
    <p:sldId id="427" r:id="rId191"/>
    <p:sldId id="428" r:id="rId192"/>
    <p:sldId id="429" r:id="rId193"/>
    <p:sldId id="430" r:id="rId194"/>
    <p:sldId id="431" r:id="rId195"/>
    <p:sldId id="432" r:id="rId196"/>
    <p:sldId id="433" r:id="rId197"/>
    <p:sldId id="434" r:id="rId198"/>
    <p:sldId id="435" r:id="rId199"/>
    <p:sldId id="436" r:id="rId200"/>
    <p:sldId id="437" r:id="rId201"/>
    <p:sldId id="438" r:id="rId202"/>
    <p:sldId id="439" r:id="rId203"/>
    <p:sldId id="440" r:id="rId204"/>
    <p:sldId id="441" r:id="rId205"/>
    <p:sldId id="442" r:id="rId206"/>
    <p:sldId id="443" r:id="rId207"/>
    <p:sldId id="444" r:id="rId208"/>
    <p:sldId id="445" r:id="rId209"/>
    <p:sldId id="455" r:id="rId210"/>
    <p:sldId id="456" r:id="rId211"/>
    <p:sldId id="457" r:id="rId212"/>
    <p:sldId id="458" r:id="rId213"/>
    <p:sldId id="446" r:id="rId214"/>
    <p:sldId id="448" r:id="rId215"/>
    <p:sldId id="449" r:id="rId216"/>
    <p:sldId id="451" r:id="rId217"/>
    <p:sldId id="450" r:id="rId218"/>
    <p:sldId id="486" r:id="rId219"/>
    <p:sldId id="463" r:id="rId220"/>
    <p:sldId id="459" r:id="rId2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490"/>
            <p14:sldId id="491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87"/>
            <p14:sldId id="488"/>
            <p14:sldId id="489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86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>
        <p:scale>
          <a:sx n="76" d="100"/>
          <a:sy n="76" d="100"/>
        </p:scale>
        <p:origin x="634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viewProps" Target="view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2025-03-26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2025-03-26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2025-03-26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2025-03-26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2025-03-26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2025-03-26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2025-03-26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github.io/CppCoreGuidelines/CppCoreGuidelines#main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ocpp.org/wiki/faq" TargetMode="External"/><Relationship Id="rId4" Type="http://schemas.openxmlformats.org/officeDocument/2006/relationships/hyperlink" Target="https://google.github.io/styleguide/cppguide.html" TargetMode="Externa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13" Type="http://schemas.openxmlformats.org/officeDocument/2006/relationships/hyperlink" Target="https://code.visualstudio.com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jetbrains.com/clion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://cppcheck.sourceforge.net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s://replit.com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Relationship Id="rId14" Type="http://schemas.openxmlformats.org/officeDocument/2006/relationships/hyperlink" Target="https://www.eclipse.org/ide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942160"/>
            <a:ext cx="8309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C++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D9611-2EC0-3DCE-C63E-18C75117FAA0}"/>
              </a:ext>
            </a:extLst>
          </p:cNvPr>
          <p:cNvSpPr txBox="1"/>
          <p:nvPr/>
        </p:nvSpPr>
        <p:spPr>
          <a:xfrm>
            <a:off x="7984908" y="3702894"/>
            <a:ext cx="8563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hello.cpp</a:t>
            </a: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 (</a:t>
            </a:r>
            <a:r>
              <a:rPr lang="en-US">
                <a:cs typeface="Courier New" pitchFamily="49" charset="0"/>
              </a:rPr>
              <a:t>except newline)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must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62701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a third-party library.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&lt;iomanip&gt;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4052127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5291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5013352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53920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2.1f;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10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push/peek/pop: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178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4EB2-8C6F-12EB-CE87-49EAF72E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8EC6-E52F-6300-1002-8E984BEA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C++17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C++20 introduces ranges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BA800-917F-D51E-AC4B-C146A716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E932-B6CC-0C71-AD38-3D03AF91BB55}"/>
              </a:ext>
            </a:extLst>
          </p:cNvPr>
          <p:cNvSpPr txBox="1"/>
          <p:nvPr/>
        </p:nvSpPr>
        <p:spPr>
          <a:xfrm>
            <a:off x="852167" y="2329109"/>
            <a:ext cx="641223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data(20);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t1;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copy_if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data.begin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data.end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        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back_inserter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t2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(t1.begin() + skip, t1.end());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t2.rbegin();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t2.rend(); ++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*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B36E4-8EC4-DD6F-E55E-54113A8643AA}"/>
              </a:ext>
            </a:extLst>
          </p:cNvPr>
          <p:cNvSpPr txBox="1"/>
          <p:nvPr/>
        </p:nvSpPr>
        <p:spPr>
          <a:xfrm>
            <a:off x="852167" y="486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AF02A-CA46-C121-8FBF-FFDA634CF71E}"/>
              </a:ext>
            </a:extLst>
          </p:cNvPr>
          <p:cNvSpPr txBox="1"/>
          <p:nvPr/>
        </p:nvSpPr>
        <p:spPr>
          <a:xfrm>
            <a:off x="6766858" y="2474893"/>
            <a:ext cx="174849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Temporary</a:t>
            </a:r>
            <a:br>
              <a:rPr lang="en-US" sz="2800" dirty="0"/>
            </a:br>
            <a:r>
              <a:rPr lang="en-US" sz="2800" dirty="0"/>
              <a:t>variables!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339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EE8F-5F9E-99DC-9CCC-DD55E0ED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C70B0-53A9-2073-CE88-4FB8D096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Ranges: inside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Views: more clear (some C++23 feature)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EDB31-352C-237C-8DAE-5CD74466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97C1E-B7D7-F18C-279C-23C3F29A31FD}"/>
              </a:ext>
            </a:extLst>
          </p:cNvPr>
          <p:cNvSpPr txBox="1"/>
          <p:nvPr/>
        </p:nvSpPr>
        <p:spPr>
          <a:xfrm>
            <a:off x="852167" y="232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C8050-45A9-EF3C-7704-1FE09E87DEC7}"/>
              </a:ext>
            </a:extLst>
          </p:cNvPr>
          <p:cNvSpPr txBox="1"/>
          <p:nvPr/>
        </p:nvSpPr>
        <p:spPr>
          <a:xfrm>
            <a:off x="852167" y="4889718"/>
            <a:ext cx="6412233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data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::drop(skip)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::reverse)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16A5A-DB21-CE88-87AD-06BB951AA2D9}"/>
              </a:ext>
            </a:extLst>
          </p:cNvPr>
          <p:cNvSpPr txBox="1"/>
          <p:nvPr/>
        </p:nvSpPr>
        <p:spPr>
          <a:xfrm>
            <a:off x="6060559" y="5045373"/>
            <a:ext cx="265309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Much more</a:t>
            </a:r>
            <a:br>
              <a:rPr lang="en-US" sz="2800" dirty="0"/>
            </a:br>
            <a:r>
              <a:rPr lang="en-US" sz="2800" dirty="0"/>
              <a:t>compact/elegant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23D59-8576-CAA1-6CAA-735A7EFC1928}"/>
              </a:ext>
            </a:extLst>
          </p:cNvPr>
          <p:cNvSpPr txBox="1"/>
          <p:nvPr/>
        </p:nvSpPr>
        <p:spPr>
          <a:xfrm>
            <a:off x="5286639" y="550853"/>
            <a:ext cx="308334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Performance boost!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3192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0436-F66F-DE01-1A74-6EA3FE66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Python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6BB9F-2CEE-0061-B191-D9730F0A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E62DF-3F65-A1B5-BDF4-DCB84692A871}"/>
              </a:ext>
            </a:extLst>
          </p:cNvPr>
          <p:cNvSpPr txBox="1"/>
          <p:nvPr/>
        </p:nvSpPr>
        <p:spPr>
          <a:xfrm>
            <a:off x="852167" y="2425517"/>
            <a:ext cx="7663183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&lt;char&gt; data {'a', 'b', 'd', 'z’};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auto [id, value]: std::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(data)) {</a:t>
            </a: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::cout &lt;&lt; id &lt;&lt; " -&gt; " &lt;&lt; value &lt;&lt; "\n";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303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pPr lvl="1"/>
            <a:r>
              <a:rPr lang="en-US" dirty="0"/>
              <a:t>Ranges, views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64454"/>
              </p:ext>
            </p:extLst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single-line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9.1, -3.3};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t, sigma, R,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</a:t>
            </a:r>
            <a:r>
              <a:rPr lang="en-US" i="1" dirty="0"/>
              <a:t>3</a:t>
            </a:r>
            <a:r>
              <a:rPr lang="en-GB" i="1" baseline="30000" dirty="0"/>
              <a:t>r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2022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dirty="0">
                <a:hlinkClick r:id="rId2"/>
              </a:rPr>
              <a:t>C++ reference</a:t>
            </a:r>
            <a:endParaRPr lang="en-US" dirty="0"/>
          </a:p>
          <a:p>
            <a:r>
              <a:rPr lang="en-US" i="1" dirty="0">
                <a:hlinkClick r:id="rId3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4"/>
              </a:rPr>
              <a:t>G</a:t>
            </a:r>
            <a:r>
              <a:rPr lang="en-GB" dirty="0">
                <a:hlinkClick r:id="rId4"/>
              </a:rPr>
              <a:t>o</a:t>
            </a:r>
            <a:r>
              <a:rPr lang="en-BE" dirty="0">
                <a:hlinkClick r:id="rId4"/>
              </a:rPr>
              <a:t>o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C</a:t>
            </a:r>
            <a:r>
              <a:rPr lang="en-BE" dirty="0">
                <a:hlinkClick r:id="rId4"/>
              </a:rPr>
              <a:t>++ St</a:t>
            </a:r>
            <a:r>
              <a:rPr lang="en-GB" dirty="0">
                <a:hlinkClick r:id="rId4"/>
              </a:rPr>
              <a:t>y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u</a:t>
            </a:r>
            <a:r>
              <a:rPr lang="en-GB" dirty="0" err="1">
                <a:hlinkClick r:id="rId4"/>
              </a:rPr>
              <a:t>i</a:t>
            </a:r>
            <a:r>
              <a:rPr lang="en-BE" dirty="0">
                <a:hlinkClick r:id="rId4"/>
              </a:rPr>
              <a:t>d</a:t>
            </a:r>
            <a:r>
              <a:rPr lang="en-GB" dirty="0">
                <a:hlinkClick r:id="rId4"/>
              </a:rPr>
              <a:t>e</a:t>
            </a:r>
            <a:endParaRPr lang="en-US" dirty="0"/>
          </a:p>
          <a:p>
            <a:r>
              <a:rPr lang="en-US" dirty="0">
                <a:hlinkClick r:id="rId5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8C9F-8C55-A8F5-DE3D-DDAC36BF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A358-FDE9-526D-F88A-1E84E239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C++ templates: the complete guide</a:t>
            </a:r>
            <a:r>
              <a:rPr lang="en-BE" i="1" dirty="0"/>
              <a:t>, </a:t>
            </a:r>
            <a:r>
              <a:rPr lang="en-US" i="1" dirty="0"/>
              <a:t>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/>
              <a:t>tion</a:t>
            </a:r>
            <a:br>
              <a:rPr lang="en-US" dirty="0"/>
            </a:br>
            <a:r>
              <a:rPr lang="en-US" dirty="0"/>
              <a:t>David </a:t>
            </a:r>
            <a:r>
              <a:rPr lang="en-US" dirty="0" err="1"/>
              <a:t>Vandevoorde</a:t>
            </a:r>
            <a:r>
              <a:rPr lang="en-US" dirty="0"/>
              <a:t>, Nicolas M. </a:t>
            </a:r>
            <a:r>
              <a:rPr lang="en-US" dirty="0" err="1"/>
              <a:t>Jossutis</a:t>
            </a:r>
            <a:r>
              <a:rPr lang="en-US" dirty="0"/>
              <a:t>, Douglas Gregor</a:t>
            </a:r>
            <a:br>
              <a:rPr lang="en-US" dirty="0"/>
            </a:br>
            <a:r>
              <a:rPr lang="en-US" dirty="0"/>
              <a:t>Addison-Wesley, 2018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Introduction to algorithms,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Rivest and Clifford Stein</a:t>
            </a:r>
            <a:br>
              <a:rPr lang="en-US" dirty="0"/>
            </a:br>
            <a:r>
              <a:rPr lang="en-US" dirty="0"/>
              <a:t>MIT Press,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7B554-AA60-D7DB-7DF5-F843B821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0415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OneAPI</a:t>
            </a:r>
            <a:r>
              <a:rPr lang="en-US" dirty="0"/>
              <a:t> compilers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pPr lvl="1"/>
            <a:r>
              <a:rPr lang="en-US" sz="1900" dirty="0" err="1"/>
              <a:t>Replit</a:t>
            </a:r>
            <a:r>
              <a:rPr lang="en-US" sz="1900" dirty="0"/>
              <a:t> (</a:t>
            </a:r>
            <a:r>
              <a:rPr lang="en-US" sz="1900" dirty="0">
                <a:hlinkClick r:id="rId10"/>
              </a:rPr>
              <a:t>https://replit.com/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https://www.jetbrains.com/clion/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Microsoft Visual Code (</a:t>
            </a:r>
            <a:r>
              <a:rPr lang="en-US" sz="1800" dirty="0">
                <a:hlinkClick r:id="rId13"/>
              </a:rPr>
              <a:t>https://code.visualstudio.com/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4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93420"/>
            <a:ext cx="450379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4777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9708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502392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966EC0B-6893-856E-4212-6C5794901B13}"/>
              </a:ext>
            </a:extLst>
          </p:cNvPr>
          <p:cNvGrpSpPr/>
          <p:nvPr/>
        </p:nvGrpSpPr>
        <p:grpSpPr>
          <a:xfrm>
            <a:off x="5020102" y="1775157"/>
            <a:ext cx="3458884" cy="1738311"/>
            <a:chOff x="4572001" y="1777764"/>
            <a:chExt cx="3458884" cy="173831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A2659A5-B21D-576E-C7FA-1CE0D1502DAD}"/>
                </a:ext>
              </a:extLst>
            </p:cNvPr>
            <p:cNvSpPr/>
            <p:nvPr/>
          </p:nvSpPr>
          <p:spPr>
            <a:xfrm>
              <a:off x="4572001" y="1777764"/>
              <a:ext cx="3458884" cy="1738311"/>
            </a:xfrm>
            <a:prstGeom prst="roundRect">
              <a:avLst/>
            </a:prstGeom>
            <a:solidFill>
              <a:schemeClr val="accent1">
                <a:alpha val="6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DD23E1-1FF4-9B7F-1043-A725AAA8CEEB}"/>
                </a:ext>
              </a:extLst>
            </p:cNvPr>
            <p:cNvSpPr txBox="1"/>
            <p:nvPr/>
          </p:nvSpPr>
          <p:spPr>
            <a:xfrm>
              <a:off x="7125566" y="1919378"/>
              <a:ext cx="69281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RAM</a:t>
              </a:r>
              <a:endParaRPr lang="LID4096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7C07C3-16A0-929E-FF05-56E9643C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value: illustration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55181-1C59-99EE-679B-CB9A0868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0462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ECE97-C9E3-48B7-8EC3-B649FFB70065}"/>
              </a:ext>
            </a:extLst>
          </p:cNvPr>
          <p:cNvSpPr txBox="1"/>
          <p:nvPr/>
        </p:nvSpPr>
        <p:spPr>
          <a:xfrm>
            <a:off x="550842" y="3224895"/>
            <a:ext cx="4098208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swap(int  x, int 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AD9B31-7FE0-6903-5ADD-34EF58419FEE}"/>
              </a:ext>
            </a:extLst>
          </p:cNvPr>
          <p:cNvGrpSpPr/>
          <p:nvPr/>
        </p:nvGrpSpPr>
        <p:grpSpPr>
          <a:xfrm>
            <a:off x="2451327" y="2158834"/>
            <a:ext cx="3289118" cy="1480647"/>
            <a:chOff x="2118815" y="2158834"/>
            <a:chExt cx="3289118" cy="14806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6C28B7-9F91-0C50-0835-E132DD40E214}"/>
                </a:ext>
              </a:extLst>
            </p:cNvPr>
            <p:cNvSpPr txBox="1"/>
            <p:nvPr/>
          </p:nvSpPr>
          <p:spPr>
            <a:xfrm>
              <a:off x="5106247" y="215883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C1B0327-4E9B-5B1A-C644-8B9835F26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815" y="2527006"/>
              <a:ext cx="2868822" cy="1112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B86B78-24FB-6DB7-84A6-30728EC3D005}"/>
              </a:ext>
            </a:extLst>
          </p:cNvPr>
          <p:cNvGrpSpPr/>
          <p:nvPr/>
        </p:nvGrpSpPr>
        <p:grpSpPr>
          <a:xfrm>
            <a:off x="2456568" y="2157674"/>
            <a:ext cx="3853378" cy="1700899"/>
            <a:chOff x="2124056" y="2157674"/>
            <a:chExt cx="3853378" cy="17008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5C5BEF-3E55-8DC4-F36F-5639F597210C}"/>
                </a:ext>
              </a:extLst>
            </p:cNvPr>
            <p:cNvSpPr txBox="1"/>
            <p:nvPr/>
          </p:nvSpPr>
          <p:spPr>
            <a:xfrm>
              <a:off x="5675748" y="215767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LID4096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176B1F-A808-282C-384A-4F20836F2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4056" y="2606477"/>
              <a:ext cx="3551692" cy="1252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321653-0D98-0E7D-2DBC-1859DAE83937}"/>
              </a:ext>
            </a:extLst>
          </p:cNvPr>
          <p:cNvGrpSpPr/>
          <p:nvPr/>
        </p:nvGrpSpPr>
        <p:grpSpPr>
          <a:xfrm>
            <a:off x="2680858" y="3022477"/>
            <a:ext cx="4333587" cy="2326977"/>
            <a:chOff x="2348346" y="3022477"/>
            <a:chExt cx="4333587" cy="23269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3E0C2-CE9E-2EE8-4EDC-94B720778AB2}"/>
                </a:ext>
              </a:extLst>
            </p:cNvPr>
            <p:cNvSpPr txBox="1"/>
            <p:nvPr/>
          </p:nvSpPr>
          <p:spPr>
            <a:xfrm>
              <a:off x="6380247" y="3022477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EB21940-42B9-4B39-D675-CD173223C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8346" y="3391809"/>
              <a:ext cx="3948545" cy="19576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CA639C-3789-99BF-4701-AF34C78E5FF9}"/>
              </a:ext>
            </a:extLst>
          </p:cNvPr>
          <p:cNvGrpSpPr/>
          <p:nvPr/>
        </p:nvGrpSpPr>
        <p:grpSpPr>
          <a:xfrm>
            <a:off x="2680858" y="3002504"/>
            <a:ext cx="3675210" cy="2005914"/>
            <a:chOff x="2680858" y="3002504"/>
            <a:chExt cx="3675210" cy="200591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663BC0B-0BDC-993F-1FDF-1FD1F74C3B8F}"/>
                </a:ext>
              </a:extLst>
            </p:cNvPr>
            <p:cNvGrpSpPr/>
            <p:nvPr/>
          </p:nvGrpSpPr>
          <p:grpSpPr>
            <a:xfrm>
              <a:off x="2680858" y="3003664"/>
              <a:ext cx="3105709" cy="1917252"/>
              <a:chOff x="2348346" y="3003664"/>
              <a:chExt cx="3105709" cy="1917252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01444FC-90A4-D3D8-D781-A07436FF11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8346" y="3371836"/>
                <a:ext cx="2735005" cy="15490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72FA85-3477-8FB6-20F8-EB16DA435499}"/>
                  </a:ext>
                </a:extLst>
              </p:cNvPr>
              <p:cNvSpPr txBox="1"/>
              <p:nvPr/>
            </p:nvSpPr>
            <p:spPr>
              <a:xfrm>
                <a:off x="5152369" y="3003664"/>
                <a:ext cx="301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LID4096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5905777-0693-5DB3-B2D9-237EE6A86562}"/>
                </a:ext>
              </a:extLst>
            </p:cNvPr>
            <p:cNvGrpSpPr/>
            <p:nvPr/>
          </p:nvGrpSpPr>
          <p:grpSpPr>
            <a:xfrm>
              <a:off x="3640285" y="3002504"/>
              <a:ext cx="2715783" cy="2005914"/>
              <a:chOff x="3307773" y="3002504"/>
              <a:chExt cx="2715783" cy="2005914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0D93F9-2B85-A619-A8BB-5860DE3EFE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07773" y="3444144"/>
                <a:ext cx="2445099" cy="15642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FFA7F0-0A73-E7C6-8BD8-2C65DFB7F100}"/>
                  </a:ext>
                </a:extLst>
              </p:cNvPr>
              <p:cNvSpPr txBox="1"/>
              <p:nvPr/>
            </p:nvSpPr>
            <p:spPr>
              <a:xfrm>
                <a:off x="5721870" y="3002504"/>
                <a:ext cx="301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LID4096" dirty="0"/>
              </a:p>
            </p:txBody>
          </p:sp>
        </p:grp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C9A9901-3D7E-B76B-35BF-C3DF1054B08A}"/>
              </a:ext>
            </a:extLst>
          </p:cNvPr>
          <p:cNvSpPr/>
          <p:nvPr/>
        </p:nvSpPr>
        <p:spPr>
          <a:xfrm>
            <a:off x="229641" y="3541775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61BCCB-E7BF-C6E0-C161-A5AEE6B8BB41}"/>
              </a:ext>
            </a:extLst>
          </p:cNvPr>
          <p:cNvSpPr txBox="1"/>
          <p:nvPr/>
        </p:nvSpPr>
        <p:spPr>
          <a:xfrm>
            <a:off x="6063265" y="2985559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LID4096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8E9C89A-64CE-63DD-6876-A639DFC0FFDE}"/>
              </a:ext>
            </a:extLst>
          </p:cNvPr>
          <p:cNvSpPr/>
          <p:nvPr/>
        </p:nvSpPr>
        <p:spPr>
          <a:xfrm>
            <a:off x="229641" y="380821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43B0369-36C8-2F74-8952-C9D14A126DE9}"/>
              </a:ext>
            </a:extLst>
          </p:cNvPr>
          <p:cNvSpPr/>
          <p:nvPr/>
        </p:nvSpPr>
        <p:spPr>
          <a:xfrm>
            <a:off x="229641" y="4074651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95BAC74-19D3-F488-0A70-E219805C29F6}"/>
              </a:ext>
            </a:extLst>
          </p:cNvPr>
          <p:cNvSpPr/>
          <p:nvPr/>
        </p:nvSpPr>
        <p:spPr>
          <a:xfrm>
            <a:off x="229641" y="527139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C3D49AA-F679-9B6E-CD8D-CEEB1AB0CB2B}"/>
              </a:ext>
            </a:extLst>
          </p:cNvPr>
          <p:cNvSpPr/>
          <p:nvPr/>
        </p:nvSpPr>
        <p:spPr>
          <a:xfrm>
            <a:off x="229641" y="5528226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86839-FDF0-AAB0-49B7-D506B445E53C}"/>
              </a:ext>
            </a:extLst>
          </p:cNvPr>
          <p:cNvSpPr txBox="1"/>
          <p:nvPr/>
        </p:nvSpPr>
        <p:spPr>
          <a:xfrm>
            <a:off x="5495658" y="3002504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LID4096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AEEC66A-09EE-C25B-C329-0051A10D1022}"/>
              </a:ext>
            </a:extLst>
          </p:cNvPr>
          <p:cNvSpPr/>
          <p:nvPr/>
        </p:nvSpPr>
        <p:spPr>
          <a:xfrm>
            <a:off x="229641" y="578506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BB8CD13-0895-6FD9-95AF-B21E642C32A2}"/>
              </a:ext>
            </a:extLst>
          </p:cNvPr>
          <p:cNvSpPr/>
          <p:nvPr/>
        </p:nvSpPr>
        <p:spPr>
          <a:xfrm>
            <a:off x="229641" y="434109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420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1" grpId="1" animBg="1"/>
      <p:bldP spid="13" grpId="0" animBg="1"/>
      <p:bldP spid="13" grpId="1" animBg="1"/>
      <p:bldP spid="32" grpId="0" animBg="1"/>
      <p:bldP spid="32" grpId="1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72FFA-9726-786F-7E3B-5CF46310D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64C26D0-9296-9EEB-0951-F9FD33C02FD5}"/>
              </a:ext>
            </a:extLst>
          </p:cNvPr>
          <p:cNvGrpSpPr/>
          <p:nvPr/>
        </p:nvGrpSpPr>
        <p:grpSpPr>
          <a:xfrm>
            <a:off x="5020102" y="1775157"/>
            <a:ext cx="3458884" cy="1738311"/>
            <a:chOff x="4572001" y="1777764"/>
            <a:chExt cx="3458884" cy="173831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753EB6-F6CE-3B0D-971C-0D5C5D65B184}"/>
                </a:ext>
              </a:extLst>
            </p:cNvPr>
            <p:cNvSpPr/>
            <p:nvPr/>
          </p:nvSpPr>
          <p:spPr>
            <a:xfrm>
              <a:off x="4572001" y="1777764"/>
              <a:ext cx="3458884" cy="1738311"/>
            </a:xfrm>
            <a:prstGeom prst="roundRect">
              <a:avLst/>
            </a:prstGeom>
            <a:solidFill>
              <a:schemeClr val="accent1">
                <a:alpha val="6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DC4763-8DC2-0CE8-11ED-E81933594800}"/>
                </a:ext>
              </a:extLst>
            </p:cNvPr>
            <p:cNvSpPr txBox="1"/>
            <p:nvPr/>
          </p:nvSpPr>
          <p:spPr>
            <a:xfrm>
              <a:off x="7125566" y="1919378"/>
              <a:ext cx="69281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RAM</a:t>
              </a:r>
              <a:endParaRPr lang="LID4096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DBCC88-80CF-6F3B-9BB3-4A57C2E7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reference: illustration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6B03E-1E43-04B7-7D6F-990183FC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0462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B6B06-6E77-06E5-5719-491919ED7AB7}"/>
              </a:ext>
            </a:extLst>
          </p:cNvPr>
          <p:cNvSpPr txBox="1"/>
          <p:nvPr/>
        </p:nvSpPr>
        <p:spPr>
          <a:xfrm>
            <a:off x="550842" y="3224895"/>
            <a:ext cx="4098208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swap(int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int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A08566-E922-DBCD-4662-A9DF65933E95}"/>
              </a:ext>
            </a:extLst>
          </p:cNvPr>
          <p:cNvGrpSpPr/>
          <p:nvPr/>
        </p:nvGrpSpPr>
        <p:grpSpPr>
          <a:xfrm>
            <a:off x="2451327" y="2158834"/>
            <a:ext cx="3289118" cy="1480647"/>
            <a:chOff x="2118815" y="2158834"/>
            <a:chExt cx="3289118" cy="14806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075F22-DBBB-6EA1-82BC-141DCB4F3A09}"/>
                </a:ext>
              </a:extLst>
            </p:cNvPr>
            <p:cNvSpPr txBox="1"/>
            <p:nvPr/>
          </p:nvSpPr>
          <p:spPr>
            <a:xfrm>
              <a:off x="5106247" y="215883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CEA2B4E-1B5B-66F2-F0A2-89E095FC6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815" y="2527006"/>
              <a:ext cx="2868822" cy="1112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4F9D69-4A07-2FE5-5F55-DCFFAAA51A40}"/>
              </a:ext>
            </a:extLst>
          </p:cNvPr>
          <p:cNvGrpSpPr/>
          <p:nvPr/>
        </p:nvGrpSpPr>
        <p:grpSpPr>
          <a:xfrm>
            <a:off x="2456568" y="2157674"/>
            <a:ext cx="3853378" cy="1700899"/>
            <a:chOff x="2124056" y="2157674"/>
            <a:chExt cx="3853378" cy="17008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9B79FC-C2C1-6B5A-3CBD-3839CE2E8AB2}"/>
                </a:ext>
              </a:extLst>
            </p:cNvPr>
            <p:cNvSpPr txBox="1"/>
            <p:nvPr/>
          </p:nvSpPr>
          <p:spPr>
            <a:xfrm>
              <a:off x="5675748" y="215767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LID4096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431EA4-9FE4-95CA-9EA5-C0ABE68E1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4056" y="2606477"/>
              <a:ext cx="3551692" cy="1252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837D33-32B2-8E57-019F-B6F78AD3CCEC}"/>
              </a:ext>
            </a:extLst>
          </p:cNvPr>
          <p:cNvGrpSpPr/>
          <p:nvPr/>
        </p:nvGrpSpPr>
        <p:grpSpPr>
          <a:xfrm>
            <a:off x="2680858" y="3022477"/>
            <a:ext cx="4333587" cy="2326977"/>
            <a:chOff x="2348346" y="3022477"/>
            <a:chExt cx="4333587" cy="23269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ED3BDE-5C7A-9A87-A0B2-C89E32F23883}"/>
                </a:ext>
              </a:extLst>
            </p:cNvPr>
            <p:cNvSpPr txBox="1"/>
            <p:nvPr/>
          </p:nvSpPr>
          <p:spPr>
            <a:xfrm>
              <a:off x="6380247" y="3022477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48ADA08-3D44-3F91-8D42-74E7770C4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8346" y="3391809"/>
              <a:ext cx="3948545" cy="19576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474996-0FA3-E2BE-D9AC-FC20011A33FD}"/>
              </a:ext>
            </a:extLst>
          </p:cNvPr>
          <p:cNvGrpSpPr/>
          <p:nvPr/>
        </p:nvGrpSpPr>
        <p:grpSpPr>
          <a:xfrm>
            <a:off x="2680858" y="2643437"/>
            <a:ext cx="3432712" cy="2364981"/>
            <a:chOff x="2680858" y="2643437"/>
            <a:chExt cx="3432712" cy="236498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98C4238-B0B5-A11E-459E-5EE69F8A3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0858" y="2643437"/>
              <a:ext cx="2769294" cy="22774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8CABFA5-5ED7-0C50-5268-2B0BA8CCD1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0285" y="2693920"/>
              <a:ext cx="2473285" cy="23144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13B60CA-FB12-DAC6-59A7-B1EF4D69D8C4}"/>
              </a:ext>
            </a:extLst>
          </p:cNvPr>
          <p:cNvSpPr/>
          <p:nvPr/>
        </p:nvSpPr>
        <p:spPr>
          <a:xfrm>
            <a:off x="229641" y="3541775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E8961-341C-B6FD-C11C-5AC2E6CB8C05}"/>
              </a:ext>
            </a:extLst>
          </p:cNvPr>
          <p:cNvSpPr txBox="1"/>
          <p:nvPr/>
        </p:nvSpPr>
        <p:spPr>
          <a:xfrm>
            <a:off x="6002165" y="2143526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LID4096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97BA695-A6BB-CB77-CBCE-6CD6B5682F6A}"/>
              </a:ext>
            </a:extLst>
          </p:cNvPr>
          <p:cNvSpPr/>
          <p:nvPr/>
        </p:nvSpPr>
        <p:spPr>
          <a:xfrm>
            <a:off x="229641" y="380821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68A9F57-F1DA-1565-FCDF-2FFAE42D8DDE}"/>
              </a:ext>
            </a:extLst>
          </p:cNvPr>
          <p:cNvSpPr/>
          <p:nvPr/>
        </p:nvSpPr>
        <p:spPr>
          <a:xfrm>
            <a:off x="229641" y="4074651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EABE743-A179-52EA-2E85-1B61AB2B382D}"/>
              </a:ext>
            </a:extLst>
          </p:cNvPr>
          <p:cNvSpPr/>
          <p:nvPr/>
        </p:nvSpPr>
        <p:spPr>
          <a:xfrm>
            <a:off x="229641" y="527139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E186B71-5E1E-9CDB-157D-E0EEACABE0A7}"/>
              </a:ext>
            </a:extLst>
          </p:cNvPr>
          <p:cNvSpPr/>
          <p:nvPr/>
        </p:nvSpPr>
        <p:spPr>
          <a:xfrm>
            <a:off x="229641" y="5528226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2E87E-5FEA-5C68-D3D2-A8B2E1398123}"/>
              </a:ext>
            </a:extLst>
          </p:cNvPr>
          <p:cNvSpPr txBox="1"/>
          <p:nvPr/>
        </p:nvSpPr>
        <p:spPr>
          <a:xfrm>
            <a:off x="5433566" y="2167548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LID4096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8AEE263-DB0A-B27C-3BB1-0E91E05EE14A}"/>
              </a:ext>
            </a:extLst>
          </p:cNvPr>
          <p:cNvSpPr/>
          <p:nvPr/>
        </p:nvSpPr>
        <p:spPr>
          <a:xfrm>
            <a:off x="229641" y="578506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10D6688-43C6-7C68-4BBF-F9D7168C1956}"/>
              </a:ext>
            </a:extLst>
          </p:cNvPr>
          <p:cNvSpPr/>
          <p:nvPr/>
        </p:nvSpPr>
        <p:spPr>
          <a:xfrm>
            <a:off x="229641" y="434109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954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4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1" grpId="1" animBg="1"/>
      <p:bldP spid="13" grpId="0" animBg="1"/>
      <p:bldP spid="32" grpId="0" animBg="1"/>
      <p:bldP spid="32" grpId="1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343174"/>
            <a:ext cx="3839762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85143" y="482648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85143" y="383543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85143" y="577809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85143" y="6142622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73108" y="2507937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A5FC5B-D009-5ED5-2010-5559C91E384D}"/>
              </a:ext>
            </a:extLst>
          </p:cNvPr>
          <p:cNvGrpSpPr/>
          <p:nvPr/>
        </p:nvGrpSpPr>
        <p:grpSpPr>
          <a:xfrm>
            <a:off x="4185143" y="4333058"/>
            <a:ext cx="1535482" cy="338554"/>
            <a:chOff x="6409603" y="4128799"/>
            <a:chExt cx="1535482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A9B431-5B87-7D8C-B640-3EB53776BB20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825A76-2900-8512-B1CB-9F6CC9BB7C11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A6645B-2FE3-BA03-2D02-9FF5307BE118}"/>
              </a:ext>
            </a:extLst>
          </p:cNvPr>
          <p:cNvGrpSpPr/>
          <p:nvPr/>
        </p:nvGrpSpPr>
        <p:grpSpPr>
          <a:xfrm>
            <a:off x="4185143" y="5262091"/>
            <a:ext cx="1535482" cy="338554"/>
            <a:chOff x="6409603" y="4128799"/>
            <a:chExt cx="1535482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A4C37-02C4-B978-61B0-1FFA042B1D5A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A0ED2A-E63F-AA1E-4F6B-7DA241162E96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0.5,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  <a:p>
            <a:pPr lvl="2"/>
            <a:r>
              <a:rPr lang="en-US" dirty="0"/>
              <a:t>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3915" y="1761362"/>
            <a:ext cx="7028505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lots of new features, not fully supported yet</a:t>
            </a:r>
          </a:p>
          <a:p>
            <a:pPr lvl="1"/>
            <a:r>
              <a:rPr lang="en-US" dirty="0"/>
              <a:t>C++23: some new features, not fully supported yet</a:t>
            </a:r>
          </a:p>
          <a:p>
            <a:r>
              <a:rPr lang="en-US" dirty="0"/>
              <a:t>Here, C++20 (a bit of C++23) + quite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767015"/>
            <a:ext cx="713188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r>
              <a:rPr lang="en-US" sz="2400" dirty="0"/>
              <a:t> , </a:t>
            </a:r>
            <a:r>
              <a:rPr lang="en-US" sz="2400" i="1" dirty="0"/>
              <a:t>A tour of C++, </a:t>
            </a:r>
            <a:r>
              <a:rPr lang="en-US" sz="2400" dirty="0"/>
              <a:t>Addison-Wesley,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0" y="213361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-–build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500970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--build .  --target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 build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500970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 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</a:t>
            </a:r>
            <a:r>
              <a:rPr lang="nn-NO" sz="1600">
                <a:latin typeface="Courier New" pitchFamily="49" charset="0"/>
                <a:cs typeface="Courier New" pitchFamily="49" charset="0"/>
              </a:rPr>
              <a:t>_argument&amp;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3482" y="1684174"/>
            <a:ext cx="6961853" cy="3053503"/>
            <a:chOff x="628650" y="1684174"/>
            <a:chExt cx="6961853" cy="3053503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684174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023943"/>
            <a:ext cx="6500197" cy="2214073"/>
            <a:chOff x="1060808" y="4080315"/>
            <a:chExt cx="6500197" cy="2214073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5696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45653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std::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"\n";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2425</TotalTime>
  <Words>17041</Words>
  <Application>Microsoft Office PowerPoint</Application>
  <PresentationFormat>On-screen Show (4:3)</PresentationFormat>
  <Paragraphs>3232</Paragraphs>
  <Slides>220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220</vt:i4>
      </vt:variant>
    </vt:vector>
  </HeadingPairs>
  <TitlesOfParts>
    <vt:vector size="234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Call by value: illustration</vt:lpstr>
      <vt:lpstr>Call by reference: illustration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Object attributes</vt:lpstr>
      <vt:lpstr>Object methods</vt:lpstr>
      <vt:lpstr>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Ranges</vt:lpstr>
      <vt:lpstr>Views</vt:lpstr>
      <vt:lpstr>Almost Python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More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193</cp:revision>
  <dcterms:created xsi:type="dcterms:W3CDTF">2017-02-14T13:57:03Z</dcterms:created>
  <dcterms:modified xsi:type="dcterms:W3CDTF">2025-03-26T08:53:04Z</dcterms:modified>
</cp:coreProperties>
</file>