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2016-05-13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2016-05-13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2016-05-13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2016-05-13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2016-05-13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2016-05-13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2016-05-13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2016-05-13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2016-05-13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2016-05-13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2016-05-13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2016-05-13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Diffusion in 1D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6124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905000" y="5486400"/>
            <a:ext cx="5334000" cy="152400"/>
            <a:chOff x="1905000" y="5486400"/>
            <a:chExt cx="5334000" cy="1524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905000" y="5562600"/>
              <a:ext cx="53340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495800" y="5486400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937760" y="5486400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379720" y="5486400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821680" y="5486400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263640" y="5486400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053840" y="5486400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611880" y="5486400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69920" y="5486400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727960" y="5486400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286000" y="5486400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705600" y="5486400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walk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move in 1D</a:t>
            </a:r>
          </a:p>
          <a:p>
            <a:pPr lvl="1"/>
            <a:r>
              <a:rPr lang="en-US" dirty="0" smtClean="0"/>
              <a:t>start in origin</a:t>
            </a:r>
          </a:p>
          <a:p>
            <a:pPr lvl="1"/>
            <a:r>
              <a:rPr lang="en-US" dirty="0" smtClean="0"/>
              <a:t>discrete steps (unit length), discrete time steps </a:t>
            </a:r>
            <a:r>
              <a:rPr lang="en-US" i="1" dirty="0" smtClean="0"/>
              <a:t>t</a:t>
            </a:r>
          </a:p>
          <a:p>
            <a:pPr lvl="1"/>
            <a:r>
              <a:rPr lang="en-US" dirty="0" smtClean="0"/>
              <a:t>probability right = probability left = 1/2</a:t>
            </a:r>
          </a:p>
          <a:p>
            <a:r>
              <a:rPr lang="en-US" dirty="0" smtClean="0"/>
              <a:t>Markov process</a:t>
            </a:r>
          </a:p>
          <a:p>
            <a:pPr lvl="1"/>
            <a:r>
              <a:rPr lang="en-US" dirty="0" smtClean="0"/>
              <a:t>next position only depends on previous position</a:t>
            </a:r>
            <a:endParaRPr lang="nl-BE" dirty="0"/>
          </a:p>
        </p:txBody>
      </p:sp>
      <p:sp>
        <p:nvSpPr>
          <p:cNvPr id="6" name="Oval 5"/>
          <p:cNvSpPr/>
          <p:nvPr/>
        </p:nvSpPr>
        <p:spPr>
          <a:xfrm>
            <a:off x="4463700" y="5527963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xtBox 18"/>
          <p:cNvSpPr txBox="1"/>
          <p:nvPr/>
        </p:nvSpPr>
        <p:spPr>
          <a:xfrm>
            <a:off x="4800600" y="571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5181600" y="5715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nl-BE" dirty="0"/>
          </a:p>
        </p:txBody>
      </p:sp>
      <p:sp>
        <p:nvSpPr>
          <p:cNvPr id="22" name="TextBox 21"/>
          <p:cNvSpPr txBox="1"/>
          <p:nvPr/>
        </p:nvSpPr>
        <p:spPr>
          <a:xfrm>
            <a:off x="5602698" y="5715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+2</a:t>
            </a:r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4267200" y="57150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nl-BE" dirty="0"/>
          </a:p>
        </p:txBody>
      </p:sp>
      <p:sp>
        <p:nvSpPr>
          <p:cNvPr id="24" name="TextBox 23"/>
          <p:cNvSpPr txBox="1"/>
          <p:nvPr/>
        </p:nvSpPr>
        <p:spPr>
          <a:xfrm>
            <a:off x="3810000" y="57150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</a:t>
            </a:r>
            <a:endParaRPr lang="nl-BE" dirty="0"/>
          </a:p>
        </p:txBody>
      </p:sp>
      <p:cxnSp>
        <p:nvCxnSpPr>
          <p:cNvPr id="27" name="Curved Connector 26"/>
          <p:cNvCxnSpPr/>
          <p:nvPr/>
        </p:nvCxnSpPr>
        <p:spPr>
          <a:xfrm rot="5400000" flipH="1" flipV="1">
            <a:off x="4719780" y="5338270"/>
            <a:ext cx="12700" cy="435960"/>
          </a:xfrm>
          <a:prstGeom prst="curvedConnector4">
            <a:avLst>
              <a:gd name="adj1" fmla="val 2290913"/>
              <a:gd name="adj2" fmla="val 85355"/>
            </a:avLst>
          </a:prstGeom>
          <a:ln w="19050">
            <a:solidFill>
              <a:srgbClr val="C0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6200000" flipV="1">
            <a:off x="4271470" y="5350971"/>
            <a:ext cx="12700" cy="435960"/>
          </a:xfrm>
          <a:prstGeom prst="curvedConnector4">
            <a:avLst>
              <a:gd name="adj1" fmla="val 2290913"/>
              <a:gd name="adj2" fmla="val 85355"/>
            </a:avLst>
          </a:prstGeom>
          <a:ln w="19050">
            <a:solidFill>
              <a:srgbClr val="C0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75794" y="4953000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) = 1/2</a:t>
            </a:r>
            <a:endParaRPr lang="nl-BE" dirty="0"/>
          </a:p>
        </p:txBody>
      </p:sp>
      <p:sp>
        <p:nvSpPr>
          <p:cNvPr id="35" name="TextBox 34"/>
          <p:cNvSpPr txBox="1"/>
          <p:nvPr/>
        </p:nvSpPr>
        <p:spPr>
          <a:xfrm>
            <a:off x="2895600" y="4953000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smtClean="0">
                <a:sym typeface="Symbol"/>
              </a:rPr>
              <a:t></a:t>
            </a:r>
            <a:r>
              <a:rPr lang="en-US" dirty="0" smtClean="0"/>
              <a:t>) = 1/2</a:t>
            </a:r>
            <a:endParaRPr lang="nl-BE" dirty="0"/>
          </a:p>
        </p:txBody>
      </p:sp>
      <p:sp>
        <p:nvSpPr>
          <p:cNvPr id="36" name="TextBox 35"/>
          <p:cNvSpPr txBox="1"/>
          <p:nvPr/>
        </p:nvSpPr>
        <p:spPr>
          <a:xfrm>
            <a:off x="7107348" y="5562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x</a:t>
            </a:r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169379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        as a function of </a:t>
            </a:r>
            <a:r>
              <a:rPr lang="en-US" i="1" dirty="0" smtClean="0"/>
              <a:t>t</a:t>
            </a:r>
          </a:p>
          <a:p>
            <a:r>
              <a:rPr lang="en-US" dirty="0"/>
              <a:t>Plot         as a function of </a:t>
            </a:r>
            <a:r>
              <a:rPr lang="en-US" i="1" dirty="0" smtClean="0"/>
              <a:t>t</a:t>
            </a:r>
          </a:p>
          <a:p>
            <a:r>
              <a:rPr lang="en-US" dirty="0" smtClean="0"/>
              <a:t>For some values of </a:t>
            </a:r>
            <a:r>
              <a:rPr lang="en-US" i="1" dirty="0" smtClean="0"/>
              <a:t>t</a:t>
            </a:r>
            <a:r>
              <a:rPr lang="en-US" dirty="0" smtClean="0"/>
              <a:t>, plot </a:t>
            </a:r>
            <a:endParaRPr lang="nl-BE" dirty="0"/>
          </a:p>
          <a:p>
            <a:endParaRPr lang="nl-BE" i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029924"/>
              </p:ext>
            </p:extLst>
          </p:nvPr>
        </p:nvGraphicFramePr>
        <p:xfrm>
          <a:off x="1634836" y="1587830"/>
          <a:ext cx="685800" cy="653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Vergelijking" r:id="rId3" imgW="266400" imgH="253800" progId="Equation.3">
                  <p:embed/>
                </p:oleObj>
              </mc:Choice>
              <mc:Fallback>
                <p:oleObj name="Vergelijking" r:id="rId3" imgW="26640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4836" y="1587830"/>
                        <a:ext cx="685800" cy="653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087227"/>
              </p:ext>
            </p:extLst>
          </p:nvPr>
        </p:nvGraphicFramePr>
        <p:xfrm>
          <a:off x="1574656" y="2132013"/>
          <a:ext cx="7842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Vergelijking" r:id="rId5" imgW="304560" imgH="279360" progId="Equation.3">
                  <p:embed/>
                </p:oleObj>
              </mc:Choice>
              <mc:Fallback>
                <p:oleObj name="Vergelijking" r:id="rId5" imgW="304560" imgH="279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656" y="2132013"/>
                        <a:ext cx="7842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107049"/>
              </p:ext>
            </p:extLst>
          </p:nvPr>
        </p:nvGraphicFramePr>
        <p:xfrm>
          <a:off x="5084619" y="2775527"/>
          <a:ext cx="9144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Vergelijking" r:id="rId7" imgW="355320" imgH="228600" progId="Equation.3">
                  <p:embed/>
                </p:oleObj>
              </mc:Choice>
              <mc:Fallback>
                <p:oleObj name="Vergelijking" r:id="rId7" imgW="35532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4619" y="2775527"/>
                        <a:ext cx="9144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45254" y="3962400"/>
            <a:ext cx="669311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Remember: simulation of stochastic process,</a:t>
            </a:r>
            <a:br>
              <a:rPr lang="en-US" sz="2800" dirty="0" smtClean="0"/>
            </a:br>
            <a:r>
              <a:rPr lang="en-US" sz="2800" dirty="0" smtClean="0"/>
              <a:t>                      average over independent runs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9010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Entropy at time </a:t>
            </a:r>
            <a:r>
              <a:rPr lang="en-US" i="1" dirty="0" smtClean="0"/>
              <a:t>t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Plot entropy as function of time</a:t>
            </a:r>
            <a:endParaRPr lang="nl-BE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058251"/>
              </p:ext>
            </p:extLst>
          </p:nvPr>
        </p:nvGraphicFramePr>
        <p:xfrm>
          <a:off x="1714500" y="2403475"/>
          <a:ext cx="359251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ergelijking" r:id="rId3" imgW="1396800" imgH="368280" progId="Equation.3">
                  <p:embed/>
                </p:oleObj>
              </mc:Choice>
              <mc:Fallback>
                <p:oleObj name="Vergelijking" r:id="rId3" imgW="1396800" imgH="368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403475"/>
                        <a:ext cx="3592513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485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Particles in a box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                      for all </a:t>
            </a:r>
            <a:r>
              <a:rPr lang="en-US" i="1" dirty="0" smtClean="0"/>
              <a:t>t</a:t>
            </a:r>
          </a:p>
          <a:p>
            <a:r>
              <a:rPr lang="en-US" dirty="0" smtClean="0"/>
              <a:t>Questions</a:t>
            </a:r>
          </a:p>
          <a:p>
            <a:pPr lvl="1"/>
            <a:r>
              <a:rPr lang="en-US" dirty="0"/>
              <a:t>Plot         as a function of </a:t>
            </a:r>
            <a:r>
              <a:rPr lang="en-US" i="1" dirty="0"/>
              <a:t>t</a:t>
            </a:r>
          </a:p>
          <a:p>
            <a:pPr lvl="1"/>
            <a:r>
              <a:rPr lang="en-US" dirty="0"/>
              <a:t>Plot         as a function of </a:t>
            </a:r>
            <a:r>
              <a:rPr lang="en-US" i="1" dirty="0"/>
              <a:t>t</a:t>
            </a:r>
          </a:p>
          <a:p>
            <a:pPr lvl="1"/>
            <a:r>
              <a:rPr lang="en-US" dirty="0"/>
              <a:t>For some values of </a:t>
            </a:r>
            <a:r>
              <a:rPr lang="en-US" i="1" dirty="0"/>
              <a:t>t</a:t>
            </a:r>
            <a:r>
              <a:rPr lang="en-US" dirty="0"/>
              <a:t>, plot </a:t>
            </a:r>
            <a:endParaRPr lang="en-US" dirty="0" smtClean="0"/>
          </a:p>
          <a:p>
            <a:pPr lvl="1"/>
            <a:r>
              <a:rPr lang="en-US" dirty="0"/>
              <a:t>Plot entropy as function of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Compare results</a:t>
            </a:r>
            <a:endParaRPr lang="nl-BE" dirty="0"/>
          </a:p>
          <a:p>
            <a:pPr lvl="1"/>
            <a:endParaRPr lang="nl-BE" dirty="0"/>
          </a:p>
          <a:p>
            <a:pPr lvl="1"/>
            <a:endParaRPr lang="nl-BE" i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469515"/>
              </p:ext>
            </p:extLst>
          </p:nvPr>
        </p:nvGraphicFramePr>
        <p:xfrm>
          <a:off x="2384425" y="1620837"/>
          <a:ext cx="195897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Vergelijking" r:id="rId3" imgW="761760" imgH="228600" progId="Equation.3">
                  <p:embed/>
                </p:oleObj>
              </mc:Choice>
              <mc:Fallback>
                <p:oleObj name="Vergelijking" r:id="rId3" imgW="76176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425" y="1620837"/>
                        <a:ext cx="195897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01233"/>
              </p:ext>
            </p:extLst>
          </p:nvPr>
        </p:nvGraphicFramePr>
        <p:xfrm>
          <a:off x="1889125" y="2732808"/>
          <a:ext cx="660831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Vergelijking" r:id="rId5" imgW="266400" imgH="253800" progId="Equation.3">
                  <p:embed/>
                </p:oleObj>
              </mc:Choice>
              <mc:Fallback>
                <p:oleObj name="Vergelijking" r:id="rId5" imgW="26640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2732808"/>
                        <a:ext cx="660831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168268"/>
              </p:ext>
            </p:extLst>
          </p:nvPr>
        </p:nvGraphicFramePr>
        <p:xfrm>
          <a:off x="1891147" y="3243119"/>
          <a:ext cx="685800" cy="63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Vergelijking" r:id="rId7" imgW="304560" imgH="279360" progId="Equation.3">
                  <p:embed/>
                </p:oleObj>
              </mc:Choice>
              <mc:Fallback>
                <p:oleObj name="Vergelijking" r:id="rId7" imgW="30456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1147" y="3243119"/>
                        <a:ext cx="685800" cy="630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361800"/>
              </p:ext>
            </p:extLst>
          </p:nvPr>
        </p:nvGraphicFramePr>
        <p:xfrm>
          <a:off x="5029200" y="3754582"/>
          <a:ext cx="9144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Vergelijking" r:id="rId9" imgW="355320" imgH="228600" progId="Equation.3">
                  <p:embed/>
                </p:oleObj>
              </mc:Choice>
              <mc:Fallback>
                <p:oleObj name="Vergelijking" r:id="rId9" imgW="35532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754582"/>
                        <a:ext cx="9144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33870" y="5569803"/>
            <a:ext cx="50527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Does it tally with what you know about</a:t>
            </a:r>
            <a:br>
              <a:rPr lang="en-US" sz="2400" dirty="0" smtClean="0"/>
            </a:br>
            <a:r>
              <a:rPr lang="en-US" sz="2400" dirty="0" smtClean="0"/>
              <a:t>diffusion/statistical physics?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2073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146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Office Theme</vt:lpstr>
      <vt:lpstr>Vergelijking</vt:lpstr>
      <vt:lpstr>Microsoft Vergelijking 3.0</vt:lpstr>
      <vt:lpstr>Diffusion in 1D</vt:lpstr>
      <vt:lpstr>Random walk</vt:lpstr>
      <vt:lpstr>Questions</vt:lpstr>
      <vt:lpstr>Entropy</vt:lpstr>
      <vt:lpstr>Particles in a box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in 1D</dc:title>
  <dc:creator>lucg5005</dc:creator>
  <cp:lastModifiedBy>Geert Jan Bex</cp:lastModifiedBy>
  <cp:revision>6</cp:revision>
  <dcterms:created xsi:type="dcterms:W3CDTF">2006-08-16T00:00:00Z</dcterms:created>
  <dcterms:modified xsi:type="dcterms:W3CDTF">2016-05-13T14:47:48Z</dcterms:modified>
</cp:coreProperties>
</file>