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2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695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0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65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31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311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054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72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16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462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62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777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E130-16EC-4CD3-A9F4-C80743A7BFDA}" type="datetimeFigureOut">
              <a:rPr lang="nl-BE" smtClean="0"/>
              <a:t>25/03/2016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844F-3D7F-479D-918C-0E3FABACBF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31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Firing cannons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22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endParaRPr lang="nl-B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15616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4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maximum range of the cannon</a:t>
            </a:r>
          </a:p>
          <a:p>
            <a:pPr lvl="1"/>
            <a:r>
              <a:rPr lang="en-US" dirty="0" smtClean="0"/>
              <a:t>at which angle should it be fired?</a:t>
            </a:r>
          </a:p>
          <a:p>
            <a:r>
              <a:rPr lang="en-US" dirty="0" smtClean="0"/>
              <a:t>Find the maximum altitude of the shell</a:t>
            </a:r>
          </a:p>
          <a:p>
            <a:pPr lvl="1"/>
            <a:r>
              <a:rPr lang="en-US" dirty="0" smtClean="0"/>
              <a:t>at which angle should it be fired?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231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99592" y="3356992"/>
            <a:ext cx="1440160" cy="1440160"/>
            <a:chOff x="899592" y="3356992"/>
            <a:chExt cx="1440160" cy="1440160"/>
          </a:xfrm>
        </p:grpSpPr>
        <p:pic>
          <p:nvPicPr>
            <p:cNvPr id="3076" name="Picture 4" descr="https://image.freepik.com/free-icon/cannon_318-1014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60000">
              <a:off x="899592" y="3356992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Oval 24"/>
            <p:cNvSpPr/>
            <p:nvPr/>
          </p:nvSpPr>
          <p:spPr>
            <a:xfrm>
              <a:off x="1115616" y="3952739"/>
              <a:ext cx="189735" cy="206732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1892497"/>
            <a:ext cx="6264696" cy="2481899"/>
            <a:chOff x="1331640" y="1892497"/>
            <a:chExt cx="6264696" cy="248189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619672" y="4045899"/>
              <a:ext cx="5976664" cy="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618943" y="1892497"/>
              <a:ext cx="0" cy="213262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331640" y="189249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y</a:t>
              </a:r>
              <a:endParaRPr lang="nl-BE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5466" y="400506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endParaRPr lang="nl-BE" i="1" dirty="0"/>
            </a:p>
          </p:txBody>
        </p:sp>
      </p:grpSp>
      <p:sp>
        <p:nvSpPr>
          <p:cNvPr id="12" name="Freeform 11"/>
          <p:cNvSpPr/>
          <p:nvPr/>
        </p:nvSpPr>
        <p:spPr>
          <a:xfrm>
            <a:off x="1901536" y="2204864"/>
            <a:ext cx="4956464" cy="1857981"/>
          </a:xfrm>
          <a:custGeom>
            <a:avLst/>
            <a:gdLst>
              <a:gd name="connsiteX0" fmla="*/ 0 w 5091546"/>
              <a:gd name="connsiteY0" fmla="*/ 1448731 h 1698113"/>
              <a:gd name="connsiteX1" fmla="*/ 1631373 w 5091546"/>
              <a:gd name="connsiteY1" fmla="*/ 243385 h 1698113"/>
              <a:gd name="connsiteX2" fmla="*/ 2909455 w 5091546"/>
              <a:gd name="connsiteY2" fmla="*/ 14785 h 1698113"/>
              <a:gd name="connsiteX3" fmla="*/ 3875809 w 5091546"/>
              <a:gd name="connsiteY3" fmla="*/ 482376 h 1698113"/>
              <a:gd name="connsiteX4" fmla="*/ 4883728 w 5091546"/>
              <a:gd name="connsiteY4" fmla="*/ 1490294 h 1698113"/>
              <a:gd name="connsiteX5" fmla="*/ 5091546 w 5091546"/>
              <a:gd name="connsiteY5" fmla="*/ 1698113 h 1698113"/>
              <a:gd name="connsiteX0" fmla="*/ 0 w 4998028"/>
              <a:gd name="connsiteY0" fmla="*/ 1448731 h 1707662"/>
              <a:gd name="connsiteX1" fmla="*/ 1631373 w 4998028"/>
              <a:gd name="connsiteY1" fmla="*/ 243385 h 1707662"/>
              <a:gd name="connsiteX2" fmla="*/ 2909455 w 4998028"/>
              <a:gd name="connsiteY2" fmla="*/ 14785 h 1707662"/>
              <a:gd name="connsiteX3" fmla="*/ 3875809 w 4998028"/>
              <a:gd name="connsiteY3" fmla="*/ 482376 h 1707662"/>
              <a:gd name="connsiteX4" fmla="*/ 4883728 w 4998028"/>
              <a:gd name="connsiteY4" fmla="*/ 1490294 h 1707662"/>
              <a:gd name="connsiteX5" fmla="*/ 4998028 w 4998028"/>
              <a:gd name="connsiteY5" fmla="*/ 1707662 h 1707662"/>
              <a:gd name="connsiteX0" fmla="*/ 0 w 4998028"/>
              <a:gd name="connsiteY0" fmla="*/ 1448731 h 1707662"/>
              <a:gd name="connsiteX1" fmla="*/ 1631373 w 4998028"/>
              <a:gd name="connsiteY1" fmla="*/ 243385 h 1707662"/>
              <a:gd name="connsiteX2" fmla="*/ 2909455 w 4998028"/>
              <a:gd name="connsiteY2" fmla="*/ 14785 h 1707662"/>
              <a:gd name="connsiteX3" fmla="*/ 3875809 w 4998028"/>
              <a:gd name="connsiteY3" fmla="*/ 482376 h 1707662"/>
              <a:gd name="connsiteX4" fmla="*/ 4520046 w 4998028"/>
              <a:gd name="connsiteY4" fmla="*/ 1108284 h 1707662"/>
              <a:gd name="connsiteX5" fmla="*/ 4998028 w 4998028"/>
              <a:gd name="connsiteY5" fmla="*/ 1707662 h 1707662"/>
              <a:gd name="connsiteX0" fmla="*/ 0 w 4956464"/>
              <a:gd name="connsiteY0" fmla="*/ 1448731 h 1707662"/>
              <a:gd name="connsiteX1" fmla="*/ 1631373 w 4956464"/>
              <a:gd name="connsiteY1" fmla="*/ 243385 h 1707662"/>
              <a:gd name="connsiteX2" fmla="*/ 2909455 w 4956464"/>
              <a:gd name="connsiteY2" fmla="*/ 14785 h 1707662"/>
              <a:gd name="connsiteX3" fmla="*/ 3875809 w 4956464"/>
              <a:gd name="connsiteY3" fmla="*/ 482376 h 1707662"/>
              <a:gd name="connsiteX4" fmla="*/ 4520046 w 4956464"/>
              <a:gd name="connsiteY4" fmla="*/ 1108284 h 1707662"/>
              <a:gd name="connsiteX5" fmla="*/ 4956464 w 4956464"/>
              <a:gd name="connsiteY5" fmla="*/ 1707662 h 170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6464" h="1707662">
                <a:moveTo>
                  <a:pt x="0" y="1448731"/>
                </a:moveTo>
                <a:cubicBezTo>
                  <a:pt x="573232" y="965553"/>
                  <a:pt x="1146464" y="482376"/>
                  <a:pt x="1631373" y="243385"/>
                </a:cubicBezTo>
                <a:cubicBezTo>
                  <a:pt x="2116282" y="4394"/>
                  <a:pt x="2535382" y="-25047"/>
                  <a:pt x="2909455" y="14785"/>
                </a:cubicBezTo>
                <a:cubicBezTo>
                  <a:pt x="3283528" y="54617"/>
                  <a:pt x="3607377" y="300126"/>
                  <a:pt x="3875809" y="482376"/>
                </a:cubicBezTo>
                <a:cubicBezTo>
                  <a:pt x="4144241" y="664626"/>
                  <a:pt x="4339937" y="904070"/>
                  <a:pt x="4520046" y="1108284"/>
                </a:cubicBezTo>
                <a:cubicBezTo>
                  <a:pt x="4700155" y="1312498"/>
                  <a:pt x="4907973" y="1692076"/>
                  <a:pt x="4956464" y="1707662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6732240" y="40677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</a:t>
            </a:r>
            <a:endParaRPr lang="nl-BE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53538" y="2204864"/>
            <a:ext cx="306494" cy="1841035"/>
            <a:chOff x="4553538" y="2204864"/>
            <a:chExt cx="306494" cy="184103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572863" y="2204864"/>
              <a:ext cx="0" cy="18410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53538" y="2915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h</a:t>
              </a:r>
              <a:endParaRPr lang="nl-BE" i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79712" y="3491716"/>
            <a:ext cx="762588" cy="1089412"/>
            <a:chOff x="1979712" y="3491716"/>
            <a:chExt cx="762588" cy="1089412"/>
          </a:xfrm>
        </p:grpSpPr>
        <p:sp>
          <p:nvSpPr>
            <p:cNvPr id="19" name="Arc 18"/>
            <p:cNvSpPr/>
            <p:nvPr/>
          </p:nvSpPr>
          <p:spPr>
            <a:xfrm>
              <a:off x="1979712" y="3491716"/>
              <a:ext cx="504056" cy="1089412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1760" y="350100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i="1" dirty="0" smtClean="0">
                  <a:sym typeface="Symbol"/>
                </a:rPr>
                <a:t></a:t>
              </a:r>
              <a:endParaRPr lang="nl-BE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54263" y="4595813"/>
            <a:ext cx="3316287" cy="1354137"/>
            <a:chOff x="2354263" y="4595813"/>
            <a:chExt cx="3316287" cy="1354137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1207103"/>
                </p:ext>
              </p:extLst>
            </p:nvPr>
          </p:nvGraphicFramePr>
          <p:xfrm>
            <a:off x="2354263" y="4595813"/>
            <a:ext cx="2363787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Vergelijking" r:id="rId4" imgW="1041120" imgH="228600" progId="Equation.3">
                    <p:embed/>
                  </p:oleObj>
                </mc:Choice>
                <mc:Fallback>
                  <p:oleObj name="Vergelijking" r:id="rId4" imgW="104112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263" y="4595813"/>
                          <a:ext cx="2363787" cy="519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0771552"/>
                </p:ext>
              </p:extLst>
            </p:nvPr>
          </p:nvGraphicFramePr>
          <p:xfrm>
            <a:off x="2354263" y="5056188"/>
            <a:ext cx="3316287" cy="893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Vergelijking" r:id="rId6" imgW="1460160" imgH="393480" progId="Equation.3">
                    <p:embed/>
                  </p:oleObj>
                </mc:Choice>
                <mc:Fallback>
                  <p:oleObj name="Vergelijking" r:id="rId6" imgW="1460160" imgH="393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263" y="5056188"/>
                          <a:ext cx="3316287" cy="893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52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Position:</a:t>
            </a:r>
          </a:p>
          <a:p>
            <a:r>
              <a:rPr lang="en-US" dirty="0" smtClean="0"/>
              <a:t>Velocity:</a:t>
            </a:r>
          </a:p>
          <a:p>
            <a:r>
              <a:rPr lang="en-US" dirty="0" smtClean="0"/>
              <a:t>Initial conditions:</a:t>
            </a:r>
          </a:p>
          <a:p>
            <a:endParaRPr lang="en-US" dirty="0" smtClean="0"/>
          </a:p>
          <a:p>
            <a:r>
              <a:rPr lang="en-US" dirty="0" smtClean="0"/>
              <a:t>Equations of motion: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852886"/>
              </p:ext>
            </p:extLst>
          </p:nvPr>
        </p:nvGraphicFramePr>
        <p:xfrm>
          <a:off x="2554039" y="1700808"/>
          <a:ext cx="1384920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Vergelijking" r:id="rId3" imgW="609480" imgH="203040" progId="Equation.3">
                  <p:embed/>
                </p:oleObj>
              </mc:Choice>
              <mc:Fallback>
                <p:oleObj name="Vergelijking" r:id="rId3" imgW="6094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4039" y="1700808"/>
                        <a:ext cx="1384920" cy="46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126582"/>
              </p:ext>
            </p:extLst>
          </p:nvPr>
        </p:nvGraphicFramePr>
        <p:xfrm>
          <a:off x="2554039" y="2276872"/>
          <a:ext cx="15859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Vergelijking" r:id="rId5" imgW="698400" imgH="241200" progId="Equation.3">
                  <p:embed/>
                </p:oleObj>
              </mc:Choice>
              <mc:Fallback>
                <p:oleObj name="Vergelijking" r:id="rId5" imgW="6984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039" y="2276872"/>
                        <a:ext cx="15859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865065" y="2824163"/>
            <a:ext cx="4819480" cy="1108893"/>
            <a:chOff x="3865065" y="2824163"/>
            <a:chExt cx="4819480" cy="1108893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4059937"/>
                </p:ext>
              </p:extLst>
            </p:nvPr>
          </p:nvGraphicFramePr>
          <p:xfrm>
            <a:off x="3994150" y="2824163"/>
            <a:ext cx="1355725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Vergelijking" r:id="rId7" imgW="596880" imgH="228600" progId="Equation.3">
                    <p:embed/>
                  </p:oleObj>
                </mc:Choice>
                <mc:Fallback>
                  <p:oleObj name="Vergelijking" r:id="rId7" imgW="5968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150" y="2824163"/>
                          <a:ext cx="1355725" cy="519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424946"/>
                </p:ext>
              </p:extLst>
            </p:nvPr>
          </p:nvGraphicFramePr>
          <p:xfrm>
            <a:off x="3985545" y="3400425"/>
            <a:ext cx="469900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Vergelijking" r:id="rId9" imgW="2070000" imgH="228600" progId="Equation.3">
                    <p:embed/>
                  </p:oleObj>
                </mc:Choice>
                <mc:Fallback>
                  <p:oleObj name="Vergelijking" r:id="rId9" imgW="20700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545" y="3400425"/>
                          <a:ext cx="469900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eft Brace 9"/>
            <p:cNvSpPr/>
            <p:nvPr/>
          </p:nvSpPr>
          <p:spPr>
            <a:xfrm>
              <a:off x="3865065" y="2852936"/>
              <a:ext cx="130871" cy="1080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99992" y="4005263"/>
            <a:ext cx="1572196" cy="1787525"/>
            <a:chOff x="4499992" y="4005263"/>
            <a:chExt cx="1572196" cy="178752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7210207"/>
                </p:ext>
              </p:extLst>
            </p:nvPr>
          </p:nvGraphicFramePr>
          <p:xfrm>
            <a:off x="4773613" y="4005263"/>
            <a:ext cx="1298575" cy="178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Vergelijking" r:id="rId11" imgW="571320" imgH="787320" progId="Equation.3">
                    <p:embed/>
                  </p:oleObj>
                </mc:Choice>
                <mc:Fallback>
                  <p:oleObj name="Vergelijking" r:id="rId11" imgW="571320" imgH="7873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613" y="4005263"/>
                          <a:ext cx="1298575" cy="178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eft Brace 10"/>
            <p:cNvSpPr/>
            <p:nvPr/>
          </p:nvSpPr>
          <p:spPr>
            <a:xfrm>
              <a:off x="4499992" y="4077072"/>
              <a:ext cx="130871" cy="165618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51486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scheme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time steps: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633271"/>
              </p:ext>
            </p:extLst>
          </p:nvPr>
        </p:nvGraphicFramePr>
        <p:xfrm>
          <a:off x="827088" y="2276475"/>
          <a:ext cx="1412875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Vergelijking" r:id="rId3" imgW="622080" imgH="1549080" progId="Equation.3">
                  <p:embed/>
                </p:oleObj>
              </mc:Choice>
              <mc:Fallback>
                <p:oleObj name="Vergelijking" r:id="rId3" imgW="622080" imgH="1549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1412875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26694"/>
              </p:ext>
            </p:extLst>
          </p:nvPr>
        </p:nvGraphicFramePr>
        <p:xfrm>
          <a:off x="4210620" y="1700213"/>
          <a:ext cx="4333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Vergelijking" r:id="rId5" imgW="190440" imgH="177480" progId="Equation.3">
                  <p:embed/>
                </p:oleObj>
              </mc:Choice>
              <mc:Fallback>
                <p:oleObj name="Vergelijking" r:id="rId5" imgW="19044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620" y="1700213"/>
                        <a:ext cx="43338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>
            <a:off x="467544" y="2312876"/>
            <a:ext cx="144016" cy="34563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2483768" y="2312876"/>
            <a:ext cx="3169691" cy="3456384"/>
            <a:chOff x="2483768" y="2312876"/>
            <a:chExt cx="3169691" cy="345638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1476008"/>
                </p:ext>
              </p:extLst>
            </p:nvPr>
          </p:nvGraphicFramePr>
          <p:xfrm>
            <a:off x="3230934" y="2478485"/>
            <a:ext cx="2422525" cy="311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" name="Vergelijking" r:id="rId7" imgW="1066680" imgH="1371600" progId="Equation.3">
                    <p:embed/>
                  </p:oleObj>
                </mc:Choice>
                <mc:Fallback>
                  <p:oleObj name="Vergelijking" r:id="rId7" imgW="1066680" imgH="1371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934" y="2478485"/>
                          <a:ext cx="2422525" cy="311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11"/>
            <p:cNvGrpSpPr/>
            <p:nvPr/>
          </p:nvGrpSpPr>
          <p:grpSpPr>
            <a:xfrm>
              <a:off x="2483768" y="2312876"/>
              <a:ext cx="576064" cy="3456384"/>
              <a:chOff x="2483768" y="2276872"/>
              <a:chExt cx="576064" cy="345638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483768" y="3758966"/>
                <a:ext cx="487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400" dirty="0" smtClean="0">
                    <a:sym typeface="Symbol"/>
                  </a:rPr>
                  <a:t></a:t>
                </a:r>
                <a:endParaRPr lang="nl-BE" sz="2400" dirty="0"/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2915816" y="2276872"/>
                <a:ext cx="144016" cy="3456384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796136" y="2478484"/>
            <a:ext cx="2736304" cy="3113088"/>
            <a:chOff x="5796136" y="2478484"/>
            <a:chExt cx="2736304" cy="3113088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5518284"/>
                </p:ext>
              </p:extLst>
            </p:nvPr>
          </p:nvGraphicFramePr>
          <p:xfrm>
            <a:off x="6543302" y="2478484"/>
            <a:ext cx="1989138" cy="311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" name="Vergelijking" r:id="rId9" imgW="876240" imgH="1371600" progId="Equation.3">
                    <p:embed/>
                  </p:oleObj>
                </mc:Choice>
                <mc:Fallback>
                  <p:oleObj name="Vergelijking" r:id="rId9" imgW="876240" imgH="1371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3302" y="2478484"/>
                          <a:ext cx="1989138" cy="311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5796136" y="3851756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with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59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Oops?!?</a:t>
            </a:r>
            <a:endParaRPr lang="nl-B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57" y="3717033"/>
            <a:ext cx="5023832" cy="3014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1174"/>
            <a:ext cx="4799856" cy="2879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2060848"/>
            <a:ext cx="1847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quite correct,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let's</a:t>
            </a:r>
            <a:r>
              <a:rPr lang="nl-BE" dirty="0" smtClean="0"/>
              <a:t> check energy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77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energy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Discrete time steps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912606"/>
              </p:ext>
            </p:extLst>
          </p:nvPr>
        </p:nvGraphicFramePr>
        <p:xfrm>
          <a:off x="1733550" y="2245618"/>
          <a:ext cx="30273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Vergelijking" r:id="rId3" imgW="1333440" imgH="393480" progId="Equation.3">
                  <p:embed/>
                </p:oleObj>
              </mc:Choice>
              <mc:Fallback>
                <p:oleObj name="Vergelijking" r:id="rId3" imgW="13334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245618"/>
                        <a:ext cx="30273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211876"/>
              </p:ext>
            </p:extLst>
          </p:nvPr>
        </p:nvGraphicFramePr>
        <p:xfrm>
          <a:off x="1790700" y="4029075"/>
          <a:ext cx="3948113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Vergelijking" r:id="rId5" imgW="1739880" imgH="812520" progId="Equation.3">
                  <p:embed/>
                </p:oleObj>
              </mc:Choice>
              <mc:Fallback>
                <p:oleObj name="Vergelijking" r:id="rId5" imgW="173988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029075"/>
                        <a:ext cx="3948113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389428" y="4941168"/>
            <a:ext cx="1224136" cy="1008112"/>
          </a:xfrm>
          <a:prstGeom prst="roundRect">
            <a:avLst/>
          </a:prstGeom>
          <a:solidFill>
            <a:srgbClr val="C00000">
              <a:alpha val="2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68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(in this case)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17232"/>
              </p:ext>
            </p:extLst>
          </p:nvPr>
        </p:nvGraphicFramePr>
        <p:xfrm>
          <a:off x="1546225" y="2317750"/>
          <a:ext cx="34020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ergelijking" r:id="rId3" imgW="1498320" imgH="393480" progId="Equation.3">
                  <p:embed/>
                </p:oleObj>
              </mc:Choice>
              <mc:Fallback>
                <p:oleObj name="Vergelijking" r:id="rId3" imgW="14983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317750"/>
                        <a:ext cx="34020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55776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87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drag…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air drag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03925"/>
              </p:ext>
            </p:extLst>
          </p:nvPr>
        </p:nvGraphicFramePr>
        <p:xfrm>
          <a:off x="1862584" y="2276475"/>
          <a:ext cx="2565400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ergelijking" r:id="rId3" imgW="1130040" imgH="1549080" progId="Equation.3">
                  <p:embed/>
                </p:oleObj>
              </mc:Choice>
              <mc:Fallback>
                <p:oleObj name="Vergelijking" r:id="rId3" imgW="1130040" imgH="1549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584" y="2276475"/>
                        <a:ext cx="2565400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59409"/>
              </p:ext>
            </p:extLst>
          </p:nvPr>
        </p:nvGraphicFramePr>
        <p:xfrm>
          <a:off x="5634881" y="3111500"/>
          <a:ext cx="22494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Vergelijking" r:id="rId5" imgW="990360" imgH="393480" progId="Equation.3">
                  <p:embed/>
                </p:oleObj>
              </mc:Choice>
              <mc:Fallback>
                <p:oleObj name="Vergelijking" r:id="rId5" imgW="9903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881" y="3111500"/>
                        <a:ext cx="22494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87478" y="3284984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28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for air density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 density varies with altitude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Corrected air drag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863725" y="2522538"/>
            <a:ext cx="4368800" cy="550862"/>
            <a:chOff x="1863725" y="2522538"/>
            <a:chExt cx="4368800" cy="550862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4845309"/>
                </p:ext>
              </p:extLst>
            </p:nvPr>
          </p:nvGraphicFramePr>
          <p:xfrm>
            <a:off x="1863725" y="2522538"/>
            <a:ext cx="17605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Vergelijking" r:id="rId3" imgW="774360" imgH="241200" progId="Equation.3">
                    <p:embed/>
                  </p:oleObj>
                </mc:Choice>
                <mc:Fallback>
                  <p:oleObj name="Vergelijking" r:id="rId3" imgW="774360" imgH="24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725" y="2522538"/>
                          <a:ext cx="1760538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707904" y="2564904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with</a:t>
              </a:r>
              <a:endParaRPr lang="nl-BE" sz="2400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081685"/>
                </p:ext>
              </p:extLst>
            </p:nvPr>
          </p:nvGraphicFramePr>
          <p:xfrm>
            <a:off x="4702175" y="2524125"/>
            <a:ext cx="153035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Vergelijking" r:id="rId5" imgW="672840" imgH="241200" progId="Equation.3">
                    <p:embed/>
                  </p:oleObj>
                </mc:Choice>
                <mc:Fallback>
                  <p:oleObj name="Vergelijking" r:id="rId5" imgW="672840" imgH="241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175" y="2524125"/>
                          <a:ext cx="1530350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777536"/>
              </p:ext>
            </p:extLst>
          </p:nvPr>
        </p:nvGraphicFramePr>
        <p:xfrm>
          <a:off x="1547664" y="4030513"/>
          <a:ext cx="30591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Vergelijking" r:id="rId7" imgW="1346040" imgH="431640" progId="Equation.3">
                  <p:embed/>
                </p:oleObj>
              </mc:Choice>
              <mc:Fallback>
                <p:oleObj name="Vergelijking" r:id="rId7" imgW="13460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30513"/>
                        <a:ext cx="30591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88934"/>
              </p:ext>
            </p:extLst>
          </p:nvPr>
        </p:nvGraphicFramePr>
        <p:xfrm>
          <a:off x="1547664" y="5197946"/>
          <a:ext cx="27701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Vergelijking" r:id="rId9" imgW="1218960" imgH="393480" progId="Equation.3">
                  <p:embed/>
                </p:oleObj>
              </mc:Choice>
              <mc:Fallback>
                <p:oleObj name="Vergelijking" r:id="rId9" imgW="12189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197946"/>
                        <a:ext cx="277018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50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107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Vergelijking</vt:lpstr>
      <vt:lpstr>Firing cannons</vt:lpstr>
      <vt:lpstr>Problem setting</vt:lpstr>
      <vt:lpstr>Equations of motion</vt:lpstr>
      <vt:lpstr>Iterative scheme</vt:lpstr>
      <vt:lpstr>Oops?!?</vt:lpstr>
      <vt:lpstr>Energy</vt:lpstr>
      <vt:lpstr>Correction</vt:lpstr>
      <vt:lpstr>It's a drag…</vt:lpstr>
      <vt:lpstr>Correcting for air density</vt:lpstr>
      <vt:lpstr>Comparing</vt:lpstr>
      <vt:lpstr>Range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Firing cannons</dc:title>
  <dc:creator>Geert Jan Bex</dc:creator>
  <cp:lastModifiedBy>Geert Jan Bex</cp:lastModifiedBy>
  <cp:revision>21</cp:revision>
  <dcterms:created xsi:type="dcterms:W3CDTF">2015-12-21T16:44:57Z</dcterms:created>
  <dcterms:modified xsi:type="dcterms:W3CDTF">2016-03-25T11:24:44Z</dcterms:modified>
</cp:coreProperties>
</file>