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2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266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7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446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5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79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632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54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49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208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50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073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CA77-0ED7-402C-9FB4-74692815C99D}" type="datetimeFigureOut">
              <a:rPr lang="nl-BE" smtClean="0"/>
              <a:t>28/06/2018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0062-95E9-49EE-9FEF-05F394A205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747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8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2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Following circuits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46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circuit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813619" y="3068960"/>
            <a:ext cx="360040" cy="72008"/>
            <a:chOff x="1547664" y="3284984"/>
            <a:chExt cx="360040" cy="7200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47664" y="328498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7674" y="3356992"/>
              <a:ext cx="1800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V="1">
            <a:off x="993639" y="177281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93639" y="3140968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3639" y="1772816"/>
            <a:ext cx="2066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3639" y="4437112"/>
            <a:ext cx="2066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59832" y="1772816"/>
            <a:ext cx="0" cy="36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59832" y="4076343"/>
            <a:ext cx="0" cy="360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9792" y="2996223"/>
            <a:ext cx="802479" cy="216024"/>
            <a:chOff x="6084168" y="2420888"/>
            <a:chExt cx="802479" cy="21602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228184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300192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380584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452592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16216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588224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668616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740624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14639" y="2431279"/>
              <a:ext cx="72008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156176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084168" y="2513678"/>
              <a:ext cx="72008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59832" y="2142518"/>
            <a:ext cx="961717" cy="967277"/>
            <a:chOff x="4932040" y="2431279"/>
            <a:chExt cx="961717" cy="967277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932040" y="2431279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2675545">
              <a:off x="5010035" y="2799950"/>
              <a:ext cx="802479" cy="216024"/>
              <a:chOff x="6084168" y="2420888"/>
              <a:chExt cx="802479" cy="21602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62281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63001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3805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64525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5162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5882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6686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67406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814639" y="2431279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615617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084168" y="2513678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5703346" y="3208145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098115" y="3109066"/>
            <a:ext cx="961717" cy="967277"/>
            <a:chOff x="4932040" y="2431279"/>
            <a:chExt cx="961717" cy="967277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932040" y="2431279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 rot="2675545">
              <a:off x="5010035" y="2799950"/>
              <a:ext cx="802479" cy="216024"/>
              <a:chOff x="6084168" y="2420888"/>
              <a:chExt cx="802479" cy="216024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2281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63001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3805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64525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5162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65882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6686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67406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814639" y="2431279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615617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084168" y="2513678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5703346" y="3208145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H="1">
            <a:off x="3049441" y="3109066"/>
            <a:ext cx="961717" cy="967277"/>
            <a:chOff x="4932040" y="2431279"/>
            <a:chExt cx="961717" cy="967277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4932040" y="2431279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 rot="2675545">
              <a:off x="5010035" y="2799950"/>
              <a:ext cx="802479" cy="216024"/>
              <a:chOff x="6084168" y="2420888"/>
              <a:chExt cx="802479" cy="216024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62281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3001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3805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64525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5162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65882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6686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67406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814639" y="2431279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615617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084168" y="2513678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5703346" y="3208145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flipH="1">
            <a:off x="2102946" y="2122465"/>
            <a:ext cx="961717" cy="967277"/>
            <a:chOff x="4932040" y="2431279"/>
            <a:chExt cx="961717" cy="96727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4932040" y="2431279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 rot="2675545">
              <a:off x="5010035" y="2799950"/>
              <a:ext cx="802479" cy="216024"/>
              <a:chOff x="6084168" y="2420888"/>
              <a:chExt cx="802479" cy="216024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62281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63001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3805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64525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5162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5882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6686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67406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814639" y="2431279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15617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084168" y="2513678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/>
            <p:nvPr/>
          </p:nvCxnSpPr>
          <p:spPr>
            <a:xfrm>
              <a:off x="5703346" y="3208145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/>
          <p:cNvCxnSpPr/>
          <p:nvPr/>
        </p:nvCxnSpPr>
        <p:spPr>
          <a:xfrm>
            <a:off x="2102946" y="3109066"/>
            <a:ext cx="623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90059" y="3109066"/>
            <a:ext cx="53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028659" y="212246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l 106"/>
          <p:cNvSpPr/>
          <p:nvPr/>
        </p:nvSpPr>
        <p:spPr>
          <a:xfrm>
            <a:off x="3028659" y="40258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l 107"/>
          <p:cNvSpPr/>
          <p:nvPr/>
        </p:nvSpPr>
        <p:spPr>
          <a:xfrm>
            <a:off x="3944710" y="30689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l 108"/>
          <p:cNvSpPr/>
          <p:nvPr/>
        </p:nvSpPr>
        <p:spPr>
          <a:xfrm>
            <a:off x="2092555" y="30689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746728"/>
              </p:ext>
            </p:extLst>
          </p:nvPr>
        </p:nvGraphicFramePr>
        <p:xfrm>
          <a:off x="2051720" y="2132856"/>
          <a:ext cx="4048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Vergelijking" r:id="rId3" imgW="177480" imgH="215640" progId="Equation.3">
                  <p:embed/>
                </p:oleObj>
              </mc:Choice>
              <mc:Fallback>
                <p:oleObj name="Vergelijking" r:id="rId3" imgW="1774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132856"/>
                        <a:ext cx="4048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75905"/>
              </p:ext>
            </p:extLst>
          </p:nvPr>
        </p:nvGraphicFramePr>
        <p:xfrm>
          <a:off x="3685084" y="2130903"/>
          <a:ext cx="4333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Vergelijking" r:id="rId5" imgW="190440" imgH="215640" progId="Equation.3">
                  <p:embed/>
                </p:oleObj>
              </mc:Choice>
              <mc:Fallback>
                <p:oleObj name="Vergelijking" r:id="rId5" imgW="190440" imgH="21564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084" y="2130903"/>
                        <a:ext cx="4333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515644"/>
              </p:ext>
            </p:extLst>
          </p:nvPr>
        </p:nvGraphicFramePr>
        <p:xfrm>
          <a:off x="3707904" y="3573016"/>
          <a:ext cx="4333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Vergelijking" r:id="rId7" imgW="190440" imgH="215640" progId="Equation.3">
                  <p:embed/>
                </p:oleObj>
              </mc:Choice>
              <mc:Fallback>
                <p:oleObj name="Vergelijking" r:id="rId7" imgW="190440" imgH="21564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573016"/>
                        <a:ext cx="4333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093975"/>
              </p:ext>
            </p:extLst>
          </p:nvPr>
        </p:nvGraphicFramePr>
        <p:xfrm>
          <a:off x="2052092" y="3559051"/>
          <a:ext cx="433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Vergelijking" r:id="rId9" imgW="190440" imgH="228600" progId="Equation.3">
                  <p:embed/>
                </p:oleObj>
              </mc:Choice>
              <mc:Fallback>
                <p:oleObj name="Vergelijking" r:id="rId9" imgW="190440" imgH="22860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092" y="3559051"/>
                        <a:ext cx="4333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612482"/>
              </p:ext>
            </p:extLst>
          </p:nvPr>
        </p:nvGraphicFramePr>
        <p:xfrm>
          <a:off x="2843808" y="3140968"/>
          <a:ext cx="433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Vergelijking" r:id="rId11" imgW="190440" imgH="228600" progId="Equation.3">
                  <p:embed/>
                </p:oleObj>
              </mc:Choice>
              <mc:Fallback>
                <p:oleObj name="Vergelijking" r:id="rId11" imgW="190440" imgH="22860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140968"/>
                        <a:ext cx="4333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117613"/>
              </p:ext>
            </p:extLst>
          </p:nvPr>
        </p:nvGraphicFramePr>
        <p:xfrm>
          <a:off x="467544" y="2708151"/>
          <a:ext cx="3460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Vergelijking" r:id="rId13" imgW="152280" imgH="164880" progId="Equation.3">
                  <p:embed/>
                </p:oleObj>
              </mc:Choice>
              <mc:Fallback>
                <p:oleObj name="Vergelijking" r:id="rId13" imgW="152280" imgH="16488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08151"/>
                        <a:ext cx="3460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025496"/>
              </p:ext>
            </p:extLst>
          </p:nvPr>
        </p:nvGraphicFramePr>
        <p:xfrm>
          <a:off x="5159375" y="1700808"/>
          <a:ext cx="1733550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Vergelijking" r:id="rId15" imgW="761760" imgH="1346040" progId="Equation.3">
                  <p:embed/>
                </p:oleObj>
              </mc:Choice>
              <mc:Fallback>
                <p:oleObj name="Vergelijking" r:id="rId15" imgW="761760" imgH="134604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1700808"/>
                        <a:ext cx="1733550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669649"/>
              </p:ext>
            </p:extLst>
          </p:nvPr>
        </p:nvGraphicFramePr>
        <p:xfrm>
          <a:off x="2981007" y="2575295"/>
          <a:ext cx="346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Vergelijking" r:id="rId17" imgW="152280" imgH="228600" progId="Equation.3">
                  <p:embed/>
                </p:oleObj>
              </mc:Choice>
              <mc:Fallback>
                <p:oleObj name="Vergelijking" r:id="rId17" imgW="152280" imgH="2286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007" y="2575295"/>
                        <a:ext cx="3460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" name="Group 123"/>
          <p:cNvGrpSpPr/>
          <p:nvPr/>
        </p:nvGrpSpPr>
        <p:grpSpPr>
          <a:xfrm>
            <a:off x="1331640" y="5157192"/>
            <a:ext cx="4516756" cy="539864"/>
            <a:chOff x="3756624" y="5642084"/>
            <a:chExt cx="4516756" cy="539864"/>
          </a:xfrm>
        </p:grpSpPr>
        <p:sp>
          <p:nvSpPr>
            <p:cNvPr id="121" name="TextBox 120"/>
            <p:cNvSpPr txBox="1"/>
            <p:nvPr/>
          </p:nvSpPr>
          <p:spPr>
            <a:xfrm>
              <a:off x="3756624" y="5642084"/>
              <a:ext cx="3563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Determine    </a:t>
              </a:r>
              <a:r>
                <a:rPr lang="en-US" sz="2400" dirty="0" smtClean="0"/>
                <a:t>   such that </a:t>
              </a:r>
              <a:endParaRPr lang="nl-BE" sz="2400" dirty="0"/>
            </a:p>
          </p:txBody>
        </p:sp>
        <p:graphicFrame>
          <p:nvGraphicFramePr>
            <p:cNvPr id="122" name="Object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1249028"/>
                </p:ext>
              </p:extLst>
            </p:nvPr>
          </p:nvGraphicFramePr>
          <p:xfrm>
            <a:off x="5436096" y="5674767"/>
            <a:ext cx="433388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Vergelijking" r:id="rId19" imgW="190440" imgH="215640" progId="Equation.3">
                    <p:embed/>
                  </p:oleObj>
                </mc:Choice>
                <mc:Fallback>
                  <p:oleObj name="Vergelijking" r:id="rId19" imgW="190440" imgH="21564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5674767"/>
                          <a:ext cx="433388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" name="Object 1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4547067"/>
                </p:ext>
              </p:extLst>
            </p:nvPr>
          </p:nvGraphicFramePr>
          <p:xfrm>
            <a:off x="7092280" y="5661248"/>
            <a:ext cx="1181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Vergelijking" r:id="rId21" imgW="520560" imgH="228600" progId="Equation.3">
                    <p:embed/>
                  </p:oleObj>
                </mc:Choice>
                <mc:Fallback>
                  <p:oleObj name="Vergelijking" r:id="rId21" imgW="520560" imgH="22860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280" y="5661248"/>
                          <a:ext cx="118110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" name="TextBox 124"/>
          <p:cNvSpPr txBox="1"/>
          <p:nvPr/>
        </p:nvSpPr>
        <p:spPr>
          <a:xfrm>
            <a:off x="5878378" y="5805264"/>
            <a:ext cx="2582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Wheatstone bridge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603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Kirchhoff's laws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813619" y="3068960"/>
            <a:ext cx="360040" cy="72008"/>
            <a:chOff x="1547664" y="3284984"/>
            <a:chExt cx="360040" cy="7200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47664" y="3284984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7674" y="3356992"/>
              <a:ext cx="1800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V="1">
            <a:off x="993639" y="177281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93639" y="3140968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3639" y="1772816"/>
            <a:ext cx="2066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3639" y="4437112"/>
            <a:ext cx="2066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59832" y="1772816"/>
            <a:ext cx="0" cy="36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59832" y="4076343"/>
            <a:ext cx="0" cy="360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9792" y="2996223"/>
            <a:ext cx="802479" cy="216024"/>
            <a:chOff x="6084168" y="2420888"/>
            <a:chExt cx="802479" cy="21602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228184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300192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380584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452592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16216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588224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668616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6740624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14639" y="2431279"/>
              <a:ext cx="72008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156176" y="242088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084168" y="2513678"/>
              <a:ext cx="72008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59832" y="2142518"/>
            <a:ext cx="961717" cy="967277"/>
            <a:chOff x="4932040" y="2431279"/>
            <a:chExt cx="961717" cy="967277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932040" y="2431279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2675545">
              <a:off x="5010035" y="2799950"/>
              <a:ext cx="802479" cy="216024"/>
              <a:chOff x="6084168" y="2420888"/>
              <a:chExt cx="802479" cy="21602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62281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63001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3805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64525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5162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5882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6686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67406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814639" y="2431279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615617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084168" y="2513678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5703346" y="3208145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2098115" y="3109066"/>
            <a:ext cx="961717" cy="967277"/>
            <a:chOff x="4932040" y="2431279"/>
            <a:chExt cx="961717" cy="967277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932040" y="2431279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 rot="2675545">
              <a:off x="5010035" y="2799950"/>
              <a:ext cx="802479" cy="216024"/>
              <a:chOff x="6084168" y="2420888"/>
              <a:chExt cx="802479" cy="216024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2281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63001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3805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64525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5162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65882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6686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67406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814639" y="2431279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615617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084168" y="2513678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5703346" y="3208145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H="1">
            <a:off x="3049441" y="3109066"/>
            <a:ext cx="961717" cy="967277"/>
            <a:chOff x="4932040" y="2431279"/>
            <a:chExt cx="961717" cy="967277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4932040" y="2431279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 rot="2675545">
              <a:off x="5010035" y="2799950"/>
              <a:ext cx="802479" cy="216024"/>
              <a:chOff x="6084168" y="2420888"/>
              <a:chExt cx="802479" cy="216024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62281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3001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3805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64525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5162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65882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6686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67406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814639" y="2431279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615617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084168" y="2513678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>
              <a:off x="5703346" y="3208145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flipH="1">
            <a:off x="2102946" y="2122465"/>
            <a:ext cx="961717" cy="967277"/>
            <a:chOff x="4932040" y="2431279"/>
            <a:chExt cx="961717" cy="96727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4932040" y="2431279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 rot="2675545">
              <a:off x="5010035" y="2799950"/>
              <a:ext cx="802479" cy="216024"/>
              <a:chOff x="6084168" y="2420888"/>
              <a:chExt cx="802479" cy="216024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62281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63001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38058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6452592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5162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5882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66861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6740624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814639" y="2431279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6156176" y="2420888"/>
                <a:ext cx="72008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6084168" y="2513678"/>
                <a:ext cx="72008" cy="108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/>
            <p:nvPr/>
          </p:nvCxnSpPr>
          <p:spPr>
            <a:xfrm>
              <a:off x="5703346" y="3208145"/>
              <a:ext cx="190411" cy="19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Connector 99"/>
          <p:cNvCxnSpPr/>
          <p:nvPr/>
        </p:nvCxnSpPr>
        <p:spPr>
          <a:xfrm>
            <a:off x="2102946" y="3109066"/>
            <a:ext cx="623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90059" y="3109066"/>
            <a:ext cx="53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028659" y="212246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l 106"/>
          <p:cNvSpPr/>
          <p:nvPr/>
        </p:nvSpPr>
        <p:spPr>
          <a:xfrm>
            <a:off x="3028659" y="40258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l 107"/>
          <p:cNvSpPr/>
          <p:nvPr/>
        </p:nvSpPr>
        <p:spPr>
          <a:xfrm>
            <a:off x="3944710" y="30689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l 108"/>
          <p:cNvSpPr/>
          <p:nvPr/>
        </p:nvSpPr>
        <p:spPr>
          <a:xfrm>
            <a:off x="2092555" y="30689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467890"/>
              </p:ext>
            </p:extLst>
          </p:nvPr>
        </p:nvGraphicFramePr>
        <p:xfrm>
          <a:off x="2051720" y="2132856"/>
          <a:ext cx="4048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Vergelijking" r:id="rId3" imgW="177480" imgH="215640" progId="Equation.3">
                  <p:embed/>
                </p:oleObj>
              </mc:Choice>
              <mc:Fallback>
                <p:oleObj name="Vergelijking" r:id="rId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132856"/>
                        <a:ext cx="4048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463916"/>
              </p:ext>
            </p:extLst>
          </p:nvPr>
        </p:nvGraphicFramePr>
        <p:xfrm>
          <a:off x="3685084" y="2130903"/>
          <a:ext cx="4333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Vergelijking" r:id="rId5" imgW="190440" imgH="215640" progId="Equation.3">
                  <p:embed/>
                </p:oleObj>
              </mc:Choice>
              <mc:Fallback>
                <p:oleObj name="Vergelijking" r:id="rId5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084" y="2130903"/>
                        <a:ext cx="4333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531028"/>
              </p:ext>
            </p:extLst>
          </p:nvPr>
        </p:nvGraphicFramePr>
        <p:xfrm>
          <a:off x="3707904" y="3573016"/>
          <a:ext cx="4333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Vergelijking" r:id="rId7" imgW="190440" imgH="215640" progId="Equation.3">
                  <p:embed/>
                </p:oleObj>
              </mc:Choice>
              <mc:Fallback>
                <p:oleObj name="Vergelijking" r:id="rId7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573016"/>
                        <a:ext cx="4333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684427"/>
              </p:ext>
            </p:extLst>
          </p:nvPr>
        </p:nvGraphicFramePr>
        <p:xfrm>
          <a:off x="2052092" y="3559051"/>
          <a:ext cx="433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Vergelijking" r:id="rId9" imgW="190440" imgH="228600" progId="Equation.3">
                  <p:embed/>
                </p:oleObj>
              </mc:Choice>
              <mc:Fallback>
                <p:oleObj name="Vergelijking" r:id="rId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092" y="3559051"/>
                        <a:ext cx="4333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365358"/>
              </p:ext>
            </p:extLst>
          </p:nvPr>
        </p:nvGraphicFramePr>
        <p:xfrm>
          <a:off x="2843808" y="3140968"/>
          <a:ext cx="433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Vergelijking" r:id="rId11" imgW="190440" imgH="228600" progId="Equation.3">
                  <p:embed/>
                </p:oleObj>
              </mc:Choice>
              <mc:Fallback>
                <p:oleObj name="Vergelijking" r:id="rId11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140968"/>
                        <a:ext cx="4333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18218"/>
              </p:ext>
            </p:extLst>
          </p:nvPr>
        </p:nvGraphicFramePr>
        <p:xfrm>
          <a:off x="467544" y="2708151"/>
          <a:ext cx="3460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Vergelijking" r:id="rId13" imgW="152280" imgH="164880" progId="Equation.3">
                  <p:embed/>
                </p:oleObj>
              </mc:Choice>
              <mc:Fallback>
                <p:oleObj name="Vergelijking" r:id="rId1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08151"/>
                        <a:ext cx="3460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101725" y="2341644"/>
            <a:ext cx="374650" cy="599994"/>
            <a:chOff x="1101725" y="2341644"/>
            <a:chExt cx="374650" cy="599994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115616" y="2341644"/>
              <a:ext cx="0" cy="4828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6110078"/>
                </p:ext>
              </p:extLst>
            </p:nvPr>
          </p:nvGraphicFramePr>
          <p:xfrm>
            <a:off x="1101725" y="2420938"/>
            <a:ext cx="37465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8" name="Vergelijking" r:id="rId15" imgW="164880" imgH="228600" progId="Equation.3">
                    <p:embed/>
                  </p:oleObj>
                </mc:Choice>
                <mc:Fallback>
                  <p:oleObj name="Vergelijking" r:id="rId15" imgW="164880" imgH="22860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725" y="2420938"/>
                          <a:ext cx="374650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3262966" y="1858963"/>
            <a:ext cx="459722" cy="578036"/>
            <a:chOff x="3262966" y="1858963"/>
            <a:chExt cx="459722" cy="578036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3262966" y="2136214"/>
              <a:ext cx="351656" cy="3007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5884783"/>
                </p:ext>
              </p:extLst>
            </p:nvPr>
          </p:nvGraphicFramePr>
          <p:xfrm>
            <a:off x="3348038" y="1858963"/>
            <a:ext cx="37465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" name="Vergelijking" r:id="rId17" imgW="164880" imgH="215640" progId="Equation.3">
                    <p:embed/>
                  </p:oleObj>
                </mc:Choice>
                <mc:Fallback>
                  <p:oleObj name="Vergelijking" r:id="rId17" imgW="16488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038" y="1858963"/>
                          <a:ext cx="374650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2"/>
          <p:cNvGrpSpPr/>
          <p:nvPr/>
        </p:nvGrpSpPr>
        <p:grpSpPr>
          <a:xfrm>
            <a:off x="3275856" y="3776287"/>
            <a:ext cx="446658" cy="588817"/>
            <a:chOff x="3275856" y="3776287"/>
            <a:chExt cx="446658" cy="588817"/>
          </a:xfrm>
        </p:grpSpPr>
        <p:cxnSp>
          <p:nvCxnSpPr>
            <p:cNvPr id="116" name="Straight Arrow Connector 115"/>
            <p:cNvCxnSpPr/>
            <p:nvPr/>
          </p:nvCxnSpPr>
          <p:spPr>
            <a:xfrm flipH="1">
              <a:off x="3275856" y="3776287"/>
              <a:ext cx="351656" cy="30078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8728425"/>
                </p:ext>
              </p:extLst>
            </p:nvPr>
          </p:nvGraphicFramePr>
          <p:xfrm>
            <a:off x="3347864" y="3872979"/>
            <a:ext cx="37465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" name="Vergelijking" r:id="rId19" imgW="164880" imgH="215640" progId="Equation.3">
                    <p:embed/>
                  </p:oleObj>
                </mc:Choice>
                <mc:Fallback>
                  <p:oleObj name="Vergelijking" r:id="rId19" imgW="1648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3872979"/>
                          <a:ext cx="374650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2425700" y="1773238"/>
            <a:ext cx="409724" cy="647650"/>
            <a:chOff x="2425700" y="1773238"/>
            <a:chExt cx="409724" cy="647650"/>
          </a:xfrm>
        </p:grpSpPr>
        <p:cxnSp>
          <p:nvCxnSpPr>
            <p:cNvPr id="117" name="Straight Arrow Connector 116"/>
            <p:cNvCxnSpPr/>
            <p:nvPr/>
          </p:nvCxnSpPr>
          <p:spPr>
            <a:xfrm flipH="1">
              <a:off x="2483768" y="2120103"/>
              <a:ext cx="351656" cy="30078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2943500"/>
                </p:ext>
              </p:extLst>
            </p:nvPr>
          </p:nvGraphicFramePr>
          <p:xfrm>
            <a:off x="2425700" y="1773238"/>
            <a:ext cx="31591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" name="Vergelijking" r:id="rId21" imgW="139680" imgH="215640" progId="Equation.3">
                    <p:embed/>
                  </p:oleObj>
                </mc:Choice>
                <mc:Fallback>
                  <p:oleObj name="Vergelijking" r:id="rId21" imgW="1396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700" y="1773238"/>
                          <a:ext cx="315913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2498725" y="3789040"/>
            <a:ext cx="408707" cy="578173"/>
            <a:chOff x="2498725" y="3789040"/>
            <a:chExt cx="408707" cy="578173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2555776" y="3789040"/>
              <a:ext cx="351656" cy="30078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2224662"/>
                </p:ext>
              </p:extLst>
            </p:nvPr>
          </p:nvGraphicFramePr>
          <p:xfrm>
            <a:off x="2498725" y="3846513"/>
            <a:ext cx="344488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" name="Vergelijking" r:id="rId23" imgW="152280" imgH="228600" progId="Equation.3">
                    <p:embed/>
                  </p:oleObj>
                </mc:Choice>
                <mc:Fallback>
                  <p:oleObj name="Vergelijking" r:id="rId23" imgW="15228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8725" y="3846513"/>
                          <a:ext cx="344488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3"/>
          <p:cNvGrpSpPr/>
          <p:nvPr/>
        </p:nvGrpSpPr>
        <p:grpSpPr>
          <a:xfrm>
            <a:off x="2843808" y="2420888"/>
            <a:ext cx="483274" cy="520700"/>
            <a:chOff x="2843808" y="2420888"/>
            <a:chExt cx="483274" cy="520700"/>
          </a:xfrm>
        </p:grpSpPr>
        <p:graphicFrame>
          <p:nvGraphicFramePr>
            <p:cNvPr id="120" name="Object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833925"/>
                </p:ext>
              </p:extLst>
            </p:nvPr>
          </p:nvGraphicFramePr>
          <p:xfrm>
            <a:off x="2981007" y="2420888"/>
            <a:ext cx="346075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3" name="Vergelijking" r:id="rId25" imgW="152280" imgH="228600" progId="Equation.3">
                    <p:embed/>
                  </p:oleObj>
                </mc:Choice>
                <mc:Fallback>
                  <p:oleObj name="Vergelijking" r:id="rId25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1007" y="2420888"/>
                          <a:ext cx="346075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" name="Straight Arrow Connector 124"/>
            <p:cNvCxnSpPr/>
            <p:nvPr/>
          </p:nvCxnSpPr>
          <p:spPr>
            <a:xfrm rot="16200000" flipV="1">
              <a:off x="3085239" y="2683513"/>
              <a:ext cx="0" cy="4828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153546" y="1484784"/>
            <a:ext cx="3090862" cy="3175000"/>
            <a:chOff x="5153546" y="1484784"/>
            <a:chExt cx="3090862" cy="3175000"/>
          </a:xfrm>
        </p:grpSpPr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490293"/>
                </p:ext>
              </p:extLst>
            </p:nvPr>
          </p:nvGraphicFramePr>
          <p:xfrm>
            <a:off x="5153546" y="1484784"/>
            <a:ext cx="3090862" cy="317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4" name="Equation" r:id="rId27" imgW="1358640" imgH="1396800" progId="Equation.3">
                    <p:embed/>
                  </p:oleObj>
                </mc:Choice>
                <mc:Fallback>
                  <p:oleObj name="Equation" r:id="rId27" imgW="1358640" imgH="1396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3546" y="1484784"/>
                          <a:ext cx="3090862" cy="317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Connector 6"/>
            <p:cNvCxnSpPr/>
            <p:nvPr/>
          </p:nvCxnSpPr>
          <p:spPr>
            <a:xfrm flipH="1">
              <a:off x="5407621" y="3310633"/>
              <a:ext cx="19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300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nl-BE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36166"/>
              </p:ext>
            </p:extLst>
          </p:nvPr>
        </p:nvGraphicFramePr>
        <p:xfrm>
          <a:off x="323528" y="1556792"/>
          <a:ext cx="5040560" cy="416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2616120" imgH="2158920" progId="Equation.3">
                  <p:embed/>
                </p:oleObj>
              </mc:Choice>
              <mc:Fallback>
                <p:oleObj name="Equation" r:id="rId3" imgW="2616120" imgH="21589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56792"/>
                        <a:ext cx="5040560" cy="4160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80866"/>
              </p:ext>
            </p:extLst>
          </p:nvPr>
        </p:nvGraphicFramePr>
        <p:xfrm>
          <a:off x="5940152" y="1772816"/>
          <a:ext cx="1651938" cy="291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Vergelijking" r:id="rId5" imgW="761760" imgH="1346040" progId="Equation.3">
                  <p:embed/>
                </p:oleObj>
              </mc:Choice>
              <mc:Fallback>
                <p:oleObj name="Vergelijking" r:id="rId5" imgW="761760" imgH="134604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772816"/>
                        <a:ext cx="1651938" cy="2915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724128" y="4797152"/>
            <a:ext cx="3168352" cy="1584176"/>
            <a:chOff x="5580112" y="5085184"/>
            <a:chExt cx="3168352" cy="1584176"/>
          </a:xfrm>
        </p:grpSpPr>
        <p:grpSp>
          <p:nvGrpSpPr>
            <p:cNvPr id="8" name="Group 7"/>
            <p:cNvGrpSpPr/>
            <p:nvPr/>
          </p:nvGrpSpPr>
          <p:grpSpPr>
            <a:xfrm>
              <a:off x="5671418" y="5085184"/>
              <a:ext cx="2717006" cy="523220"/>
              <a:chOff x="5580112" y="5210036"/>
              <a:chExt cx="2717006" cy="52322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580112" y="5210036"/>
                <a:ext cx="24593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Pick a value for </a:t>
                </a:r>
                <a:endParaRPr lang="nl-BE" dirty="0"/>
              </a:p>
            </p:txBody>
          </p: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2951698"/>
                  </p:ext>
                </p:extLst>
              </p:nvPr>
            </p:nvGraphicFramePr>
            <p:xfrm>
              <a:off x="7884368" y="5256140"/>
              <a:ext cx="412750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Vergelijking" r:id="rId7" imgW="190440" imgH="215640" progId="Equation.3">
                      <p:embed/>
                    </p:oleObj>
                  </mc:Choice>
                  <mc:Fallback>
                    <p:oleObj name="Vergelijking" r:id="rId7" imgW="190440" imgH="21564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84368" y="5256140"/>
                            <a:ext cx="412750" cy="4667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TextBox 8"/>
            <p:cNvSpPr txBox="1"/>
            <p:nvPr/>
          </p:nvSpPr>
          <p:spPr>
            <a:xfrm>
              <a:off x="5671418" y="5553236"/>
              <a:ext cx="2484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Solve equations</a:t>
              </a:r>
              <a:endParaRPr lang="nl-BE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671418" y="6021288"/>
              <a:ext cx="3005038" cy="527150"/>
              <a:chOff x="5580112" y="5210036"/>
              <a:chExt cx="3005038" cy="5271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580112" y="5210036"/>
                <a:ext cx="19478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Repeat until</a:t>
                </a:r>
                <a:endParaRPr lang="nl-BE" dirty="0"/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3859272"/>
                  </p:ext>
                </p:extLst>
              </p:nvPr>
            </p:nvGraphicFramePr>
            <p:xfrm>
              <a:off x="7458025" y="5243473"/>
              <a:ext cx="1127125" cy="493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Vergelijking" r:id="rId9" imgW="520560" imgH="228600" progId="Equation.3">
                      <p:embed/>
                    </p:oleObj>
                  </mc:Choice>
                  <mc:Fallback>
                    <p:oleObj name="Vergelijking" r:id="rId9" imgW="52056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8025" y="5243473"/>
                            <a:ext cx="1127125" cy="4937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Rectangle 13"/>
            <p:cNvSpPr/>
            <p:nvPr/>
          </p:nvSpPr>
          <p:spPr>
            <a:xfrm>
              <a:off x="5580112" y="5085184"/>
              <a:ext cx="316835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H="1">
            <a:off x="4878504" y="3986592"/>
            <a:ext cx="1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9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 decomposition</a:t>
            </a:r>
            <a:endParaRPr lang="nl-BE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7544" y="1556792"/>
            <a:ext cx="4531320" cy="523220"/>
            <a:chOff x="251520" y="2545740"/>
            <a:chExt cx="4531320" cy="523220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2213634"/>
                </p:ext>
              </p:extLst>
            </p:nvPr>
          </p:nvGraphicFramePr>
          <p:xfrm>
            <a:off x="3131840" y="2613025"/>
            <a:ext cx="16510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Vergelijking" r:id="rId3" imgW="761760" imgH="177480" progId="Equation.3">
                    <p:embed/>
                  </p:oleObj>
                </mc:Choice>
                <mc:Fallback>
                  <p:oleObj name="Vergelijking" r:id="rId3" imgW="7617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2613025"/>
                          <a:ext cx="1651000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51520" y="2545740"/>
              <a:ext cx="30065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LU decomposition:</a:t>
              </a:r>
              <a:endParaRPr lang="nl-BE" dirty="0"/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596078"/>
              </p:ext>
            </p:extLst>
          </p:nvPr>
        </p:nvGraphicFramePr>
        <p:xfrm>
          <a:off x="107504" y="2204864"/>
          <a:ext cx="3933825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Vergelijking" r:id="rId5" imgW="1815840" imgH="1777680" progId="Equation.3">
                  <p:embed/>
                </p:oleObj>
              </mc:Choice>
              <mc:Fallback>
                <p:oleObj name="Vergelijking" r:id="rId5" imgW="181584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204864"/>
                        <a:ext cx="3933825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141446"/>
              </p:ext>
            </p:extLst>
          </p:nvPr>
        </p:nvGraphicFramePr>
        <p:xfrm>
          <a:off x="4527550" y="2205038"/>
          <a:ext cx="4456113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Vergelijking" r:id="rId7" imgW="2057400" imgH="1777680" progId="Equation.3">
                  <p:embed/>
                </p:oleObj>
              </mc:Choice>
              <mc:Fallback>
                <p:oleObj name="Vergelijking" r:id="rId7" imgW="2057400" imgH="1777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2205038"/>
                        <a:ext cx="4456113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449984" y="6165304"/>
            <a:ext cx="3418160" cy="523220"/>
            <a:chOff x="251520" y="2545740"/>
            <a:chExt cx="3418160" cy="523220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478524"/>
                </p:ext>
              </p:extLst>
            </p:nvPr>
          </p:nvGraphicFramePr>
          <p:xfrm>
            <a:off x="3339480" y="2625091"/>
            <a:ext cx="330200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Vergelijking" r:id="rId9" imgW="152280" imgH="164880" progId="Equation.3">
                    <p:embed/>
                  </p:oleObj>
                </mc:Choice>
                <mc:Fallback>
                  <p:oleObj name="Vergelijking" r:id="rId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480" y="2625091"/>
                          <a:ext cx="330200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251520" y="2545740"/>
              <a:ext cx="3122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Permutation matrix: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0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 based on LU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539552" y="1628800"/>
            <a:ext cx="4588867" cy="1443608"/>
            <a:chOff x="539552" y="1628800"/>
            <a:chExt cx="4588867" cy="1443608"/>
          </a:xfrm>
        </p:grpSpPr>
        <p:sp>
          <p:nvSpPr>
            <p:cNvPr id="4" name="TextBox 3"/>
            <p:cNvSpPr txBox="1"/>
            <p:nvPr/>
          </p:nvSpPr>
          <p:spPr>
            <a:xfrm>
              <a:off x="539552" y="1628800"/>
              <a:ext cx="1718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Equations:</a:t>
              </a:r>
              <a:endParaRPr lang="nl-BE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202433"/>
                </p:ext>
              </p:extLst>
            </p:nvPr>
          </p:nvGraphicFramePr>
          <p:xfrm>
            <a:off x="2267744" y="1700808"/>
            <a:ext cx="2860675" cy="137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Vergelijking" r:id="rId3" imgW="1320480" imgH="634680" progId="Equation.3">
                    <p:embed/>
                  </p:oleObj>
                </mc:Choice>
                <mc:Fallback>
                  <p:oleObj name="Vergelijking" r:id="rId3" imgW="1320480" imgH="634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744" y="1700808"/>
                          <a:ext cx="2860675" cy="1371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577776" y="3121804"/>
            <a:ext cx="3202855" cy="523220"/>
            <a:chOff x="251520" y="2545740"/>
            <a:chExt cx="3202855" cy="523220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466329"/>
                </p:ext>
              </p:extLst>
            </p:nvPr>
          </p:nvGraphicFramePr>
          <p:xfrm>
            <a:off x="1941488" y="2618831"/>
            <a:ext cx="1512887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name="Vergelijking" r:id="rId5" imgW="698400" imgH="203040" progId="Equation.3">
                    <p:embed/>
                  </p:oleObj>
                </mc:Choice>
                <mc:Fallback>
                  <p:oleObj name="Vergelijking" r:id="rId5" imgW="698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488" y="2618831"/>
                          <a:ext cx="1512887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251520" y="2545740"/>
              <a:ext cx="1733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First solve:</a:t>
              </a:r>
              <a:endParaRPr lang="nl-B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7057" y="3697868"/>
            <a:ext cx="3051968" cy="523220"/>
            <a:chOff x="251520" y="2545740"/>
            <a:chExt cx="3051968" cy="523220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1276287"/>
                </p:ext>
              </p:extLst>
            </p:nvPr>
          </p:nvGraphicFramePr>
          <p:xfrm>
            <a:off x="2092226" y="2618755"/>
            <a:ext cx="1211262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Vergelijking" r:id="rId7" imgW="558720" imgH="203040" progId="Equation.3">
                    <p:embed/>
                  </p:oleObj>
                </mc:Choice>
                <mc:Fallback>
                  <p:oleObj name="Vergelijking" r:id="rId7" imgW="558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226" y="2618755"/>
                          <a:ext cx="1211262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251520" y="2545740"/>
              <a:ext cx="18418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Then solve: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65489" y="3771037"/>
            <a:ext cx="3576557" cy="954107"/>
            <a:chOff x="4465489" y="3481844"/>
            <a:chExt cx="3576557" cy="954107"/>
          </a:xfrm>
        </p:grpSpPr>
        <p:grpSp>
          <p:nvGrpSpPr>
            <p:cNvPr id="17" name="Group 16"/>
            <p:cNvGrpSpPr/>
            <p:nvPr/>
          </p:nvGrpSpPr>
          <p:grpSpPr>
            <a:xfrm>
              <a:off x="4465489" y="3481844"/>
              <a:ext cx="3576557" cy="954107"/>
              <a:chOff x="251520" y="2545740"/>
              <a:chExt cx="3576557" cy="95410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51520" y="2545740"/>
                <a:ext cx="3576557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Note: both      and</a:t>
                </a:r>
                <a:br>
                  <a:rPr lang="en-US" sz="2800" dirty="0" smtClean="0"/>
                </a:br>
                <a:r>
                  <a:rPr lang="en-US" sz="2800" dirty="0" smtClean="0"/>
                  <a:t>are triangular matrices </a:t>
                </a:r>
                <a:endParaRPr lang="nl-BE" dirty="0"/>
              </a:p>
            </p:txBody>
          </p:sp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6734278"/>
                  </p:ext>
                </p:extLst>
              </p:nvPr>
            </p:nvGraphicFramePr>
            <p:xfrm>
              <a:off x="1999034" y="2618983"/>
              <a:ext cx="303213" cy="357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0" name="Vergelijking" r:id="rId9" imgW="139680" imgH="164880" progId="Equation.3">
                      <p:embed/>
                    </p:oleObj>
                  </mc:Choice>
                  <mc:Fallback>
                    <p:oleObj name="Vergelijking" r:id="rId9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9034" y="2618983"/>
                            <a:ext cx="303213" cy="357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0428447"/>
                </p:ext>
              </p:extLst>
            </p:nvPr>
          </p:nvGraphicFramePr>
          <p:xfrm>
            <a:off x="7239148" y="3560763"/>
            <a:ext cx="357188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1" name="Vergelijking" r:id="rId11" imgW="164880" imgH="177480" progId="Equation.3">
                    <p:embed/>
                  </p:oleObj>
                </mc:Choice>
                <mc:Fallback>
                  <p:oleObj name="Vergelijking" r:id="rId11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148" y="3560763"/>
                          <a:ext cx="357188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048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Sanity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the current       for values of</a:t>
            </a:r>
          </a:p>
          <a:p>
            <a:r>
              <a:rPr lang="en-US" dirty="0" smtClean="0"/>
              <a:t>Analytic result: 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62604"/>
              </p:ext>
            </p:extLst>
          </p:nvPr>
        </p:nvGraphicFramePr>
        <p:xfrm>
          <a:off x="3635896" y="1684338"/>
          <a:ext cx="346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Vergelijking" r:id="rId3" imgW="152280" imgH="228600" progId="Equation.3">
                  <p:embed/>
                </p:oleObj>
              </mc:Choice>
              <mc:Fallback>
                <p:oleObj name="Vergelijking" r:id="rId3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684338"/>
                        <a:ext cx="3460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17944"/>
              </p:ext>
            </p:extLst>
          </p:nvPr>
        </p:nvGraphicFramePr>
        <p:xfrm>
          <a:off x="6372200" y="1680026"/>
          <a:ext cx="23653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Vergelijking" r:id="rId5" imgW="1041120" imgH="215640" progId="Equation.3">
                  <p:embed/>
                </p:oleObj>
              </mc:Choice>
              <mc:Fallback>
                <p:oleObj name="Vergelijking" r:id="rId5" imgW="1041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680026"/>
                        <a:ext cx="23653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558493"/>
              </p:ext>
            </p:extLst>
          </p:nvPr>
        </p:nvGraphicFramePr>
        <p:xfrm>
          <a:off x="3487465" y="2924944"/>
          <a:ext cx="24526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Vergelijking" r:id="rId7" imgW="1079280" imgH="431640" progId="Equation.3">
                  <p:embed/>
                </p:oleObj>
              </mc:Choice>
              <mc:Fallback>
                <p:oleObj name="Vergelijking" r:id="rId7" imgW="1079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65" y="2924944"/>
                        <a:ext cx="2452687" cy="9842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9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Office Theme</vt:lpstr>
      <vt:lpstr>Vergelijking</vt:lpstr>
      <vt:lpstr>Equation</vt:lpstr>
      <vt:lpstr>Following circuits</vt:lpstr>
      <vt:lpstr>Electrical circuit</vt:lpstr>
      <vt:lpstr>Kirchhoff's laws</vt:lpstr>
      <vt:lpstr>Equations</vt:lpstr>
      <vt:lpstr>LU decomposition</vt:lpstr>
      <vt:lpstr>Solving equations based on LU</vt:lpstr>
      <vt:lpstr>Sanity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Following circuits</dc:title>
  <dc:creator>Geert Jan Bex</dc:creator>
  <cp:lastModifiedBy>Geert Jan Bex</cp:lastModifiedBy>
  <cp:revision>20</cp:revision>
  <dcterms:created xsi:type="dcterms:W3CDTF">2015-12-21T23:39:54Z</dcterms:created>
  <dcterms:modified xsi:type="dcterms:W3CDTF">2018-06-28T15:28:16Z</dcterms:modified>
</cp:coreProperties>
</file>