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2017-04-21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Tree_2k</a:t>
            </a:r>
            <a:br>
              <a:rPr lang="en-US" dirty="0" smtClean="0"/>
            </a:br>
            <a:r>
              <a:rPr lang="en-US" dirty="0" smtClean="0"/>
              <a:t>spatial data structure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922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charge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Construction of tree takes time</a:t>
            </a:r>
            <a:endParaRPr lang="nl-B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47783"/>
            <a:ext cx="6400800" cy="44842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9515" y="6519857"/>
            <a:ext cx="144776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number of points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 rot="16200000" flipH="1">
            <a:off x="384109" y="4136914"/>
            <a:ext cx="151778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 for inserts (s)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73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time vs. memory overhead</a:t>
            </a:r>
          </a:p>
          <a:p>
            <a:r>
              <a:rPr lang="en-US" dirty="0" smtClean="0"/>
              <a:t>Number of queries vs. time to build tree</a:t>
            </a:r>
          </a:p>
          <a:p>
            <a:r>
              <a:rPr lang="en-US" dirty="0" smtClean="0"/>
              <a:t>Number of expected results vs. query method</a:t>
            </a:r>
          </a:p>
          <a:p>
            <a:r>
              <a:rPr lang="en-US" dirty="0" smtClean="0"/>
              <a:t>Bucket size vs. query time</a:t>
            </a:r>
          </a:p>
          <a:p>
            <a:r>
              <a:rPr lang="en-US" dirty="0" smtClean="0"/>
              <a:t>Bucket size vs. memory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24391" y="5014403"/>
            <a:ext cx="82997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Subtle considerations:</a:t>
            </a:r>
          </a:p>
          <a:p>
            <a:pPr algn="ctr"/>
            <a:r>
              <a:rPr lang="en-US" sz="3600" dirty="0" smtClean="0"/>
              <a:t>know your problem, know your algorithms!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88218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improvement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removing points?</a:t>
            </a:r>
          </a:p>
          <a:p>
            <a:pPr lvl="1"/>
            <a:r>
              <a:rPr lang="en-US" dirty="0" smtClean="0"/>
              <a:t>again, tradeoff between memory and compute time</a:t>
            </a:r>
          </a:p>
          <a:p>
            <a:r>
              <a:rPr lang="en-US" dirty="0" smtClean="0"/>
              <a:t>Is the data structure optimal?</a:t>
            </a:r>
          </a:p>
          <a:p>
            <a:pPr lvl="1"/>
            <a:r>
              <a:rPr lang="en-US" dirty="0" smtClean="0"/>
              <a:t>many allocations, but easily avoided (how?)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448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points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in 2D, 3D,…,</a:t>
            </a:r>
            <a:r>
              <a:rPr lang="en-US" i="1" dirty="0" err="1" smtClean="0"/>
              <a:t>k</a:t>
            </a:r>
            <a:r>
              <a:rPr lang="en-US" dirty="0" err="1" smtClean="0"/>
              <a:t>D</a:t>
            </a:r>
            <a:r>
              <a:rPr lang="en-US" dirty="0" smtClean="0"/>
              <a:t>, given extent</a:t>
            </a:r>
          </a:p>
          <a:p>
            <a:pPr lvl="1"/>
            <a:r>
              <a:rPr lang="en-US" dirty="0" smtClean="0"/>
              <a:t>Find all points at Euclidean distance less than given radius </a:t>
            </a:r>
            <a:r>
              <a:rPr lang="en-US" i="1" dirty="0" smtClean="0"/>
              <a:t>r</a:t>
            </a:r>
            <a:r>
              <a:rPr lang="en-US" dirty="0" smtClean="0"/>
              <a:t> around </a:t>
            </a:r>
            <a:r>
              <a:rPr lang="en-US" i="1" dirty="0" err="1" smtClean="0">
                <a:solidFill>
                  <a:srgbClr val="C00000"/>
                </a:solidFill>
              </a:rPr>
              <a:t>p</a:t>
            </a:r>
            <a:r>
              <a:rPr lang="en-US" i="1" baseline="-25000" dirty="0" err="1" smtClean="0">
                <a:solidFill>
                  <a:srgbClr val="C00000"/>
                </a:solidFill>
              </a:rPr>
              <a:t>q</a:t>
            </a:r>
            <a:endParaRPr lang="en-US" i="1" baseline="-25000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Many queries</a:t>
            </a:r>
          </a:p>
          <a:p>
            <a:r>
              <a:rPr lang="en-US" dirty="0" smtClean="0"/>
              <a:t>E.g., in 2D</a:t>
            </a:r>
            <a:endParaRPr lang="nl-BE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44164" y="4267200"/>
            <a:ext cx="4328236" cy="2157191"/>
            <a:chOff x="3444164" y="4267200"/>
            <a:chExt cx="4328236" cy="2157191"/>
          </a:xfrm>
        </p:grpSpPr>
        <p:sp>
          <p:nvSpPr>
            <p:cNvPr id="34" name="Rectangle 33"/>
            <p:cNvSpPr/>
            <p:nvPr/>
          </p:nvSpPr>
          <p:spPr>
            <a:xfrm>
              <a:off x="3444164" y="4267200"/>
              <a:ext cx="4328236" cy="21571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815764" y="4724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901364" y="57912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4968164" y="48768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5653964" y="4796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994764" y="4760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053645" y="5342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415964" y="5270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796964" y="4572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12964" y="5073491"/>
            <a:ext cx="914400" cy="914400"/>
            <a:chOff x="4191000" y="4724400"/>
            <a:chExt cx="914400" cy="914400"/>
          </a:xfrm>
        </p:grpSpPr>
        <p:sp>
          <p:nvSpPr>
            <p:cNvPr id="32" name="Oval 31"/>
            <p:cNvSpPr/>
            <p:nvPr/>
          </p:nvSpPr>
          <p:spPr>
            <a:xfrm>
              <a:off x="4191000" y="4724400"/>
              <a:ext cx="914400" cy="914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2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4612200" y="514560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64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for each point 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compute Euclidean distance d(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q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d(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p</a:t>
            </a:r>
            <a:r>
              <a:rPr lang="en-US" i="1" baseline="-25000" dirty="0" err="1"/>
              <a:t>q</a:t>
            </a:r>
            <a:r>
              <a:rPr lang="en-US" dirty="0" smtClean="0"/>
              <a:t>)</a:t>
            </a:r>
            <a:r>
              <a:rPr lang="nl-BE" dirty="0" smtClean="0"/>
              <a:t> &lt; </a:t>
            </a:r>
            <a:r>
              <a:rPr lang="nl-BE" i="1" dirty="0" smtClean="0"/>
              <a:t>r</a:t>
            </a:r>
            <a:r>
              <a:rPr lang="nl-BE" dirty="0" smtClean="0"/>
              <a:t>,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nl-BE" dirty="0" smtClean="0"/>
              <a:t> in </a:t>
            </a:r>
            <a:r>
              <a:rPr lang="nl-BE" dirty="0" err="1" smtClean="0"/>
              <a:t>result</a:t>
            </a:r>
            <a:endParaRPr lang="nl-BE" dirty="0"/>
          </a:p>
          <a:p>
            <a:r>
              <a:rPr lang="en-US" dirty="0" smtClean="0"/>
              <a:t>Complexity: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Too expensive in, e.g., many body simulations</a:t>
            </a:r>
          </a:p>
          <a:p>
            <a:r>
              <a:rPr lang="en-US" dirty="0" smtClean="0"/>
              <a:t>Better: in </a:t>
            </a:r>
            <a:r>
              <a:rPr lang="en-US" dirty="0"/>
              <a:t>2D, use quad-tree; In 3D, use </a:t>
            </a:r>
            <a:r>
              <a:rPr lang="en-US" dirty="0" err="1"/>
              <a:t>octo</a:t>
            </a:r>
            <a:r>
              <a:rPr lang="en-US" dirty="0"/>
              <a:t>-tree; In </a:t>
            </a:r>
            <a:r>
              <a:rPr lang="en-US" i="1" dirty="0" err="1"/>
              <a:t>k</a:t>
            </a:r>
            <a:r>
              <a:rPr lang="en-US" dirty="0" err="1"/>
              <a:t>D</a:t>
            </a:r>
            <a:r>
              <a:rPr lang="en-US" dirty="0"/>
              <a:t>, use 2</a:t>
            </a:r>
            <a:r>
              <a:rPr lang="en-US" i="1" baseline="30000" dirty="0"/>
              <a:t>k</a:t>
            </a:r>
            <a:r>
              <a:rPr lang="en-US" dirty="0"/>
              <a:t>-tree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9067" y="3972580"/>
            <a:ext cx="32402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Expensive for large </a:t>
            </a:r>
            <a:r>
              <a:rPr lang="en-US" sz="2800" i="1" dirty="0" smtClean="0"/>
              <a:t>N</a:t>
            </a:r>
            <a:endParaRPr lang="nl-BE" sz="2800" i="1" dirty="0"/>
          </a:p>
        </p:txBody>
      </p:sp>
    </p:spTree>
    <p:extLst>
      <p:ext uri="{BB962C8B-B14F-4D97-AF65-F5344CB8AC3E}">
        <p14:creationId xmlns:p14="http://schemas.microsoft.com/office/powerpoint/2010/main" val="32854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building algorithm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2D initialization</a:t>
            </a:r>
          </a:p>
          <a:p>
            <a:r>
              <a:rPr lang="en-US" dirty="0" smtClean="0"/>
              <a:t>initialize tree with one empty region</a:t>
            </a:r>
          </a:p>
          <a:p>
            <a:r>
              <a:rPr lang="en-US" dirty="0" smtClean="0"/>
              <a:t>for each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 smtClean="0"/>
              <a:t> in region</a:t>
            </a:r>
          </a:p>
          <a:p>
            <a:pPr lvl="1"/>
            <a:r>
              <a:rPr lang="en-US" dirty="0" smtClean="0"/>
              <a:t>add it to region</a:t>
            </a:r>
          </a:p>
          <a:p>
            <a:pPr lvl="2"/>
            <a:r>
              <a:rPr lang="en-US" dirty="0" smtClean="0"/>
              <a:t>if region has </a:t>
            </a:r>
            <a:r>
              <a:rPr lang="en-US" dirty="0" err="1" smtClean="0"/>
              <a:t>subregions</a:t>
            </a:r>
            <a:r>
              <a:rPr lang="en-US" dirty="0" smtClean="0"/>
              <a:t>, add to appropriate </a:t>
            </a:r>
            <a:r>
              <a:rPr lang="en-US" dirty="0" err="1" smtClean="0"/>
              <a:t>subregion</a:t>
            </a:r>
            <a:endParaRPr lang="en-US" dirty="0" smtClean="0"/>
          </a:p>
          <a:p>
            <a:pPr lvl="2"/>
            <a:r>
              <a:rPr lang="en-US" dirty="0" smtClean="0"/>
              <a:t>else if region is "full", split region into 4 new </a:t>
            </a:r>
            <a:r>
              <a:rPr lang="en-US" dirty="0" err="1" smtClean="0"/>
              <a:t>subregions</a:t>
            </a:r>
            <a:endParaRPr lang="en-US" dirty="0" smtClean="0"/>
          </a:p>
          <a:p>
            <a:pPr lvl="2"/>
            <a:r>
              <a:rPr lang="en-US" dirty="0" smtClean="0"/>
              <a:t>else add it to bucket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21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building tree</a:t>
            </a:r>
            <a:endParaRPr lang="nl-BE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438400" y="2209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524000" y="32766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590800" y="23622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276600" y="2281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617400" y="2245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676281" y="2827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038600" y="2755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419600" y="20574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066800" y="1752600"/>
            <a:ext cx="432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5" name="Group 24"/>
          <p:cNvGrpSpPr/>
          <p:nvPr/>
        </p:nvGrpSpPr>
        <p:grpSpPr>
          <a:xfrm>
            <a:off x="1066800" y="1752600"/>
            <a:ext cx="4314382" cy="2157191"/>
            <a:chOff x="990600" y="4406400"/>
            <a:chExt cx="4314382" cy="2157191"/>
          </a:xfrm>
        </p:grpSpPr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990600" y="4406400"/>
              <a:ext cx="2160000" cy="108000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3144982" y="4406400"/>
              <a:ext cx="2160000" cy="10800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990600" y="5483591"/>
              <a:ext cx="2160000" cy="10800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3144982" y="5483591"/>
              <a:ext cx="2160000" cy="10800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10791" y="1752600"/>
            <a:ext cx="2170391" cy="1086600"/>
            <a:chOff x="5917200" y="1898400"/>
            <a:chExt cx="2170391" cy="1086600"/>
          </a:xfrm>
        </p:grpSpPr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7007591" y="1898400"/>
              <a:ext cx="1080000" cy="5400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5917200" y="1905000"/>
              <a:ext cx="1080000" cy="54000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7007591" y="2438400"/>
              <a:ext cx="1080000" cy="5400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5917200" y="2445000"/>
              <a:ext cx="1080000" cy="5400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19800" y="1764268"/>
            <a:ext cx="1775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bucket size 2</a:t>
            </a:r>
            <a:endParaRPr lang="nl-BE" sz="2400" dirty="0"/>
          </a:p>
        </p:txBody>
      </p:sp>
      <p:sp>
        <p:nvSpPr>
          <p:cNvPr id="32" name="Oval 31"/>
          <p:cNvSpPr/>
          <p:nvPr/>
        </p:nvSpPr>
        <p:spPr>
          <a:xfrm>
            <a:off x="6705600" y="2743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69" name="Group 68"/>
          <p:cNvGrpSpPr/>
          <p:nvPr/>
        </p:nvGrpSpPr>
        <p:grpSpPr>
          <a:xfrm>
            <a:off x="5953991" y="2895600"/>
            <a:ext cx="1711036" cy="1655618"/>
            <a:chOff x="5953991" y="2895600"/>
            <a:chExt cx="1711036" cy="1655618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6019800" y="3238500"/>
              <a:ext cx="1551710" cy="640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953991" y="2895600"/>
              <a:ext cx="1711036" cy="1655618"/>
              <a:chOff x="5953991" y="2895600"/>
              <a:chExt cx="1711036" cy="1655618"/>
            </a:xfrm>
          </p:grpSpPr>
          <p:cxnSp>
            <p:nvCxnSpPr>
              <p:cNvPr id="34" name="Straight Connector 33"/>
              <p:cNvCxnSpPr>
                <a:stCxn id="32" idx="4"/>
              </p:cNvCxnSpPr>
              <p:nvPr/>
            </p:nvCxnSpPr>
            <p:spPr>
              <a:xfrm>
                <a:off x="6781800" y="2895600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477000" y="3332018"/>
                <a:ext cx="6096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023264" y="3899400"/>
                <a:ext cx="0" cy="381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477000" y="3352800"/>
                <a:ext cx="0" cy="5126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086600" y="3875809"/>
                <a:ext cx="0" cy="5126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588827" y="3231573"/>
                <a:ext cx="0" cy="381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5953991" y="4305299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400800" y="3879272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512627" y="3626427"/>
                <a:ext cx="152400" cy="152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010400" y="4398818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6979227" y="3789218"/>
            <a:ext cx="1305791" cy="1655618"/>
            <a:chOff x="6989618" y="3810000"/>
            <a:chExt cx="1305791" cy="165561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599218" y="3810000"/>
              <a:ext cx="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294418" y="4246418"/>
              <a:ext cx="6096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7065818" y="4246418"/>
              <a:ext cx="1143000" cy="4779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065818" y="47244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294418" y="4267200"/>
              <a:ext cx="0" cy="5126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904018" y="4790209"/>
              <a:ext cx="0" cy="5126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208818" y="42672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989618" y="5105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2" name="Oval 61"/>
            <p:cNvSpPr/>
            <p:nvPr/>
          </p:nvSpPr>
          <p:spPr>
            <a:xfrm>
              <a:off x="7218218" y="4793672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3" name="Oval 62"/>
            <p:cNvSpPr/>
            <p:nvPr/>
          </p:nvSpPr>
          <p:spPr>
            <a:xfrm>
              <a:off x="8143009" y="465166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4" name="Oval 63"/>
            <p:cNvSpPr/>
            <p:nvPr/>
          </p:nvSpPr>
          <p:spPr>
            <a:xfrm>
              <a:off x="7827818" y="5313218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9938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point?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Pun intended…</a:t>
            </a:r>
          </a:p>
          <a:p>
            <a:r>
              <a:rPr lang="en-US" dirty="0" smtClean="0"/>
              <a:t>Queries are fast!</a:t>
            </a:r>
            <a:endParaRPr lang="nl-BE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438400" y="35814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524000" y="46482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590800" y="3733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3276600" y="3429000"/>
            <a:ext cx="1215000" cy="842400"/>
            <a:chOff x="3276600" y="3429000"/>
            <a:chExt cx="1215000" cy="84240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3276600" y="3653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617400" y="3617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3676281" y="4199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038600" y="4127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419600" y="3429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4" name="Rectangle 13"/>
          <p:cNvSpPr>
            <a:spLocks noChangeAspect="1"/>
          </p:cNvSpPr>
          <p:nvPr/>
        </p:nvSpPr>
        <p:spPr>
          <a:xfrm>
            <a:off x="1066800" y="3124200"/>
            <a:ext cx="2160000" cy="108000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1066800" y="4201391"/>
            <a:ext cx="2160000" cy="1080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1" name="Group 30"/>
          <p:cNvGrpSpPr/>
          <p:nvPr/>
        </p:nvGrpSpPr>
        <p:grpSpPr>
          <a:xfrm>
            <a:off x="3235036" y="3124200"/>
            <a:ext cx="2160000" cy="2157191"/>
            <a:chOff x="3221182" y="3124200"/>
            <a:chExt cx="2160000" cy="2157191"/>
          </a:xfrm>
        </p:grpSpPr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3221182" y="3124200"/>
              <a:ext cx="2160000" cy="10800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3221182" y="4201391"/>
              <a:ext cx="2160000" cy="10800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5600" y="3930491"/>
            <a:ext cx="914400" cy="914400"/>
            <a:chOff x="4191000" y="4724400"/>
            <a:chExt cx="914400" cy="914400"/>
          </a:xfrm>
        </p:grpSpPr>
        <p:sp>
          <p:nvSpPr>
            <p:cNvPr id="24" name="Oval 23"/>
            <p:cNvSpPr/>
            <p:nvPr/>
          </p:nvSpPr>
          <p:spPr>
            <a:xfrm>
              <a:off x="4191000" y="4724400"/>
              <a:ext cx="914400" cy="914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2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612200" y="514560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48600" y="2590800"/>
            <a:ext cx="2032582" cy="3352800"/>
            <a:chOff x="3348600" y="2590800"/>
            <a:chExt cx="2032582" cy="3352800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3348600" y="2590800"/>
              <a:ext cx="1833000" cy="33528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53400" y="2711291"/>
              <a:ext cx="1727782" cy="30799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867400" y="3617893"/>
            <a:ext cx="2971800" cy="95410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Only few distances to calculate: fast!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37496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algorithm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</a:t>
            </a:r>
            <a:r>
              <a:rPr lang="en-US" dirty="0" smtClean="0"/>
              <a:t>nitialize empty region list</a:t>
            </a:r>
          </a:p>
          <a:p>
            <a:r>
              <a:rPr lang="en-US" dirty="0" smtClean="0"/>
              <a:t>start at top region</a:t>
            </a:r>
          </a:p>
          <a:p>
            <a:r>
              <a:rPr lang="en-US" dirty="0" smtClean="0"/>
              <a:t>in region</a:t>
            </a:r>
          </a:p>
          <a:p>
            <a:pPr lvl="1"/>
            <a:r>
              <a:rPr lang="en-US" dirty="0" smtClean="0"/>
              <a:t>if query cannot return points in region, stop</a:t>
            </a:r>
          </a:p>
          <a:p>
            <a:pPr lvl="1"/>
            <a:r>
              <a:rPr lang="en-US" dirty="0" smtClean="0"/>
              <a:t>else if region is leaf, add node to region list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lse query each </a:t>
            </a:r>
            <a:r>
              <a:rPr lang="en-US" dirty="0" err="1" smtClean="0"/>
              <a:t>subregion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nitialize empty point list</a:t>
            </a:r>
          </a:p>
          <a:p>
            <a:r>
              <a:rPr lang="en-US" dirty="0" smtClean="0"/>
              <a:t>for each region in region list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 distance to query point for each point, if less than radius, add point to point list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68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faster?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txBody>
          <a:bodyPr/>
          <a:lstStyle/>
          <a:p>
            <a:r>
              <a:rPr lang="en-US" dirty="0" smtClean="0"/>
              <a:t>Depends on</a:t>
            </a:r>
          </a:p>
          <a:p>
            <a:pPr lvl="1"/>
            <a:r>
              <a:rPr lang="en-US" dirty="0" smtClean="0"/>
              <a:t>number of</a:t>
            </a:r>
            <a:br>
              <a:rPr lang="en-US" dirty="0" smtClean="0"/>
            </a:b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number of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118" y="1752600"/>
            <a:ext cx="6172200" cy="446499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352800" y="4572000"/>
            <a:ext cx="5715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39000" y="4572000"/>
            <a:ext cx="0" cy="1371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56194" y="6083867"/>
            <a:ext cx="28017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fraction of points returned by query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 rot="16200000" flipH="1">
            <a:off x="1469468" y="3153504"/>
            <a:ext cx="309520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ratio of naïve versus tree_2k query time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239000" y="2514600"/>
            <a:ext cx="1752600" cy="335280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247064" y="5153799"/>
            <a:ext cx="936977" cy="713601"/>
            <a:chOff x="6247064" y="5153799"/>
            <a:chExt cx="936977" cy="713601"/>
          </a:xfrm>
        </p:grpSpPr>
        <p:sp>
          <p:nvSpPr>
            <p:cNvPr id="10" name="TextBox 9"/>
            <p:cNvSpPr txBox="1"/>
            <p:nvPr/>
          </p:nvSpPr>
          <p:spPr>
            <a:xfrm>
              <a:off x="6247064" y="5153799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10 %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0" idx="2"/>
            </p:cNvCxnSpPr>
            <p:nvPr/>
          </p:nvCxnSpPr>
          <p:spPr>
            <a:xfrm>
              <a:off x="6565421" y="5523131"/>
              <a:ext cx="618620" cy="34426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838200" y="2353607"/>
            <a:ext cx="3200400" cy="2984858"/>
            <a:chOff x="838200" y="2353607"/>
            <a:chExt cx="3200400" cy="2984858"/>
          </a:xfrm>
        </p:grpSpPr>
        <p:sp>
          <p:nvSpPr>
            <p:cNvPr id="7" name="TextBox 6"/>
            <p:cNvSpPr txBox="1"/>
            <p:nvPr/>
          </p:nvSpPr>
          <p:spPr>
            <a:xfrm>
              <a:off x="838200" y="4876800"/>
              <a:ext cx="3024161" cy="461665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Can be a factor of 100!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038600" y="2353607"/>
              <a:ext cx="0" cy="2218393"/>
            </a:xfrm>
            <a:prstGeom prst="straightConnector1">
              <a:avLst/>
            </a:prstGeom>
            <a:ln w="60325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540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lunch?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</a:t>
            </a:r>
            <a:r>
              <a:rPr lang="en-US" dirty="0" err="1" smtClean="0"/>
              <a:t>ain't</a:t>
            </a:r>
            <a:r>
              <a:rPr lang="en-US" dirty="0" smtClean="0"/>
              <a:t> such thing as a free lunch!</a:t>
            </a:r>
          </a:p>
          <a:p>
            <a:pPr lvl="1"/>
            <a:r>
              <a:rPr lang="en-US" dirty="0" smtClean="0"/>
              <a:t>Memory overhead!</a:t>
            </a:r>
          </a:p>
          <a:p>
            <a:pPr lvl="1"/>
            <a:endParaRPr lang="en-US" dirty="0"/>
          </a:p>
          <a:p>
            <a:r>
              <a:rPr lang="en-US" dirty="0" smtClean="0"/>
              <a:t>For 10</a:t>
            </a:r>
            <a:r>
              <a:rPr lang="en-US" baseline="30000" dirty="0" smtClean="0"/>
              <a:t>6</a:t>
            </a:r>
            <a:r>
              <a:rPr lang="en-US" dirty="0" smtClean="0"/>
              <a:t> points in 2D: factor of 1.8</a:t>
            </a:r>
          </a:p>
          <a:p>
            <a:pPr lvl="1"/>
            <a:r>
              <a:rPr lang="nl-BE" dirty="0" smtClean="0"/>
              <a:t>54.3 GB</a:t>
            </a:r>
          </a:p>
          <a:p>
            <a:pPr lvl="1"/>
            <a:r>
              <a:rPr lang="en-US" dirty="0" smtClean="0"/>
              <a:t>includes</a:t>
            </a:r>
          </a:p>
          <a:p>
            <a:pPr lvl="2"/>
            <a:r>
              <a:rPr lang="en-US" dirty="0"/>
              <a:t>tree (</a:t>
            </a:r>
            <a:r>
              <a:rPr lang="en-US" dirty="0" smtClean="0"/>
              <a:t>3.2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10</a:t>
            </a:r>
            <a:r>
              <a:rPr lang="en-US" baseline="30000" dirty="0" smtClean="0"/>
              <a:t>5</a:t>
            </a:r>
            <a:r>
              <a:rPr lang="en-US" dirty="0" smtClean="0"/>
              <a:t> nodes of which 2.4</a:t>
            </a:r>
            <a:r>
              <a:rPr lang="en-US" dirty="0">
                <a:sym typeface="Symbol"/>
              </a:rPr>
              <a:t>  </a:t>
            </a:r>
            <a:r>
              <a:rPr lang="en-US" dirty="0" smtClean="0"/>
              <a:t>10</a:t>
            </a:r>
            <a:r>
              <a:rPr lang="en-US" baseline="30000" dirty="0" smtClean="0"/>
              <a:t>5</a:t>
            </a:r>
            <a:r>
              <a:rPr lang="en-US" dirty="0" smtClean="0"/>
              <a:t> leaf nodes)</a:t>
            </a:r>
          </a:p>
          <a:p>
            <a:pPr lvl="2"/>
            <a:r>
              <a:rPr lang="en-US" dirty="0" smtClean="0"/>
              <a:t>coordinates of each point</a:t>
            </a:r>
          </a:p>
          <a:p>
            <a:pPr lvl="2"/>
            <a:r>
              <a:rPr lang="en-US" dirty="0" smtClean="0"/>
              <a:t>address for additional data for each point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81546" y="2133600"/>
            <a:ext cx="2899063" cy="45720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057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416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Symbol</vt:lpstr>
      <vt:lpstr>Office Theme</vt:lpstr>
      <vt:lpstr>Tree_2k spatial data structure</vt:lpstr>
      <vt:lpstr>Problem setting</vt:lpstr>
      <vt:lpstr>Naïve solution</vt:lpstr>
      <vt:lpstr>Tree building algorithm</vt:lpstr>
      <vt:lpstr>Illustration of building tree</vt:lpstr>
      <vt:lpstr>What's the point?</vt:lpstr>
      <vt:lpstr>Query algorithm</vt:lpstr>
      <vt:lpstr>How much faster?</vt:lpstr>
      <vt:lpstr>Free lunch?</vt:lpstr>
      <vt:lpstr>Cover charge</vt:lpstr>
      <vt:lpstr>Tradeoffs</vt:lpstr>
      <vt:lpstr>Room for improvement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Tree_2k spatial data structure</dc:title>
  <dc:creator>lucg5005</dc:creator>
  <cp:lastModifiedBy>Geert Jan Bex</cp:lastModifiedBy>
  <cp:revision>29</cp:revision>
  <dcterms:created xsi:type="dcterms:W3CDTF">2006-08-16T00:00:00Z</dcterms:created>
  <dcterms:modified xsi:type="dcterms:W3CDTF">2017-04-21T10:39:58Z</dcterms:modified>
</cp:coreProperties>
</file>