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9" r:id="rId2"/>
    <p:sldId id="27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F266AE6-9C55-4038-8010-7753976CE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81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A250CB3-2E9C-423F-8313-82465976BC49}" type="slidenum">
              <a:rPr lang="en-US" altLang="nl-BE"/>
              <a:pPr eaLnBrk="1" hangingPunct="1"/>
              <a:t>3</a:t>
            </a:fld>
            <a:endParaRPr lang="en-US" altLang="nl-BE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2971862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17424BD-DBC4-473C-BA49-ECD384BB2D80}" type="slidenum">
              <a:rPr lang="en-US" altLang="nl-BE"/>
              <a:pPr eaLnBrk="1" hangingPunct="1"/>
              <a:t>12</a:t>
            </a:fld>
            <a:endParaRPr lang="en-US" altLang="nl-BE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938618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DCF1C8E-1DFF-44C8-9FB2-E183A94A9AAD}" type="slidenum">
              <a:rPr lang="en-US" altLang="nl-BE"/>
              <a:pPr eaLnBrk="1" hangingPunct="1"/>
              <a:t>4</a:t>
            </a:fld>
            <a:endParaRPr lang="en-US" altLang="nl-BE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4069518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C1AD5F0-3619-45D2-AF90-E96F52F0396A}" type="slidenum">
              <a:rPr lang="en-US" altLang="nl-BE"/>
              <a:pPr eaLnBrk="1" hangingPunct="1"/>
              <a:t>5</a:t>
            </a:fld>
            <a:endParaRPr lang="en-US" altLang="nl-B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2696540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74391CB-D75D-4A10-8AE3-29269AC53701}" type="slidenum">
              <a:rPr lang="en-US" altLang="nl-BE"/>
              <a:pPr eaLnBrk="1" hangingPunct="1"/>
              <a:t>6</a:t>
            </a:fld>
            <a:endParaRPr lang="en-US" altLang="nl-BE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362458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6AD68FF-43F6-4256-9623-887D108DF53B}" type="slidenum">
              <a:rPr lang="en-US" altLang="nl-BE"/>
              <a:pPr eaLnBrk="1" hangingPunct="1"/>
              <a:t>7</a:t>
            </a:fld>
            <a:endParaRPr lang="en-US" altLang="nl-BE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171913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9B4C97-1FA8-4818-8484-B4EDE707DDF7}" type="slidenum">
              <a:rPr lang="en-US" altLang="nl-BE"/>
              <a:pPr eaLnBrk="1" hangingPunct="1"/>
              <a:t>8</a:t>
            </a:fld>
            <a:endParaRPr lang="en-US" altLang="nl-BE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3137914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433A96F-321F-4019-8B5E-024899B68E0A}" type="slidenum">
              <a:rPr lang="en-US" altLang="nl-BE"/>
              <a:pPr eaLnBrk="1" hangingPunct="1"/>
              <a:t>9</a:t>
            </a:fld>
            <a:endParaRPr lang="en-US" altLang="nl-BE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3525622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CD6DA2F-F09E-4699-9CF4-84F42D51C277}" type="slidenum">
              <a:rPr lang="en-US" altLang="nl-BE"/>
              <a:pPr eaLnBrk="1" hangingPunct="1"/>
              <a:t>10</a:t>
            </a:fld>
            <a:endParaRPr lang="en-US" altLang="nl-BE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43681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51CA53B-5D9E-4402-8B38-BAF6255EEBA6}" type="slidenum">
              <a:rPr lang="en-US" altLang="nl-BE"/>
              <a:pPr eaLnBrk="1" hangingPunct="1"/>
              <a:t>11</a:t>
            </a:fld>
            <a:endParaRPr lang="en-US" altLang="nl-BE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57830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7DCF3-D71A-4760-8BCA-6120C4581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8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F1E65-C79F-4B2F-B876-0BF22B4B4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8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96441-EE1C-4914-BD84-AFDA20001E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EB7A8-877D-4597-971F-E45D700EF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1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153EB-77F2-4221-B24F-258E6E15A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9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8B558-9274-4A18-884D-540CE5DF0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1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0E886-18A1-4B9D-B220-AF1D3D43DD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8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428C9-F092-43C0-80DB-23305917D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8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6EF22-CECE-4D0C-80FB-B11EA7466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5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792A2-916F-4E44-863A-D6F5EFEBCA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1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457BB-C8FC-4149-95ED-21C2E5767E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8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 smtClean="0"/>
              <a:t>Click to edit Master text styles</a:t>
            </a:r>
          </a:p>
          <a:p>
            <a:pPr lvl="1"/>
            <a:r>
              <a:rPr lang="en-US" altLang="nl-BE" smtClean="0"/>
              <a:t>Second level</a:t>
            </a:r>
          </a:p>
          <a:p>
            <a:pPr lvl="2"/>
            <a:r>
              <a:rPr lang="en-US" altLang="nl-BE" smtClean="0"/>
              <a:t>Third level</a:t>
            </a:r>
          </a:p>
          <a:p>
            <a:pPr lvl="3"/>
            <a:r>
              <a:rPr lang="en-US" altLang="nl-BE" smtClean="0"/>
              <a:t>Fourth level</a:t>
            </a:r>
          </a:p>
          <a:p>
            <a:pPr lvl="4"/>
            <a:r>
              <a:rPr lang="en-US" altLang="nl-BE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922D05C-0425-4CC4-894B-0091C5A291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nl-BE" smtClean="0"/>
              <a:t>Computational physics</a:t>
            </a:r>
            <a:endParaRPr lang="nl-BE" altLang="nl-BE" smtClean="0"/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nl-BE" smtClean="0"/>
              <a:t>Geert Jan Bex</a:t>
            </a:r>
          </a:p>
          <a:p>
            <a:r>
              <a:rPr lang="en-US" altLang="nl-BE" smtClean="0">
                <a:hlinkClick r:id="rId2"/>
              </a:rPr>
              <a:t>geertjan.bex@uhasselt.be</a:t>
            </a:r>
            <a:r>
              <a:rPr lang="en-US" altLang="nl-BE" smtClean="0"/>
              <a:t> </a:t>
            </a:r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414637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Equivalence of </a:t>
            </a:r>
            <a:r>
              <a:rPr lang="en-US" altLang="nl-BE" smtClean="0">
                <a:latin typeface="Times New Roman" pitchFamily="18" charset="0"/>
              </a:rPr>
              <a:t>for</a:t>
            </a:r>
            <a:r>
              <a:rPr lang="en-US" altLang="nl-BE" smtClean="0"/>
              <a:t> and </a:t>
            </a:r>
            <a:r>
              <a:rPr lang="en-US" altLang="nl-BE" smtClean="0">
                <a:latin typeface="Times New Roman" pitchFamily="18" charset="0"/>
              </a:rPr>
              <a:t>while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1355725" y="1268413"/>
            <a:ext cx="2063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unsigned i;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for (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i &lt; 5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printf("%u", i)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524375" y="1268413"/>
            <a:ext cx="169227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unsigned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while (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i &lt; 5</a:t>
            </a:r>
            <a:r>
              <a:rPr lang="en-US" altLang="nl-BE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printf("%u", i)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790950" y="1603375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31763" y="3079750"/>
            <a:ext cx="345757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unsigned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, pos, n = strlen(str);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int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found = False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while (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!found &amp;&amp; i &lt; n</a:t>
            </a:r>
            <a:r>
              <a:rPr lang="en-US" altLang="nl-BE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519613" y="3079750"/>
            <a:ext cx="4630737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unsigned i, pos, n = strlen(str);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int found;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for (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,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found = False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!found &amp;&amp; i &lt; n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)</a:t>
            </a:r>
            <a:br>
              <a:rPr lang="en-US" altLang="nl-BE">
                <a:latin typeface="Times New Roman" pitchFamily="18" charset="0"/>
              </a:rPr>
            </a:br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3795713" y="4484688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 flipV="1">
            <a:off x="4716463" y="1268413"/>
            <a:ext cx="1368425" cy="1368425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H="1" flipV="1">
            <a:off x="4643438" y="3068638"/>
            <a:ext cx="3600450" cy="338455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/>
      <p:bldP spid="26631" grpId="0"/>
      <p:bldP spid="26632" grpId="0"/>
      <p:bldP spid="26633" grpId="0"/>
      <p:bldP spid="26634" grpId="0"/>
      <p:bldP spid="26635" grpId="0" animBg="1"/>
      <p:bldP spid="266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break</a:t>
            </a:r>
            <a:r>
              <a:rPr lang="en-US" altLang="nl-BE" smtClean="0"/>
              <a:t> versus condition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07950" y="1303338"/>
            <a:ext cx="414655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unsigned i, pos, n = strlen(str);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int found;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for (i = 0, found = False; !found &amp;&amp; i &lt; n; i++)</a:t>
            </a:r>
            <a:br>
              <a:rPr lang="en-US" altLang="nl-BE" sz="1600">
                <a:latin typeface="Times New Roman" pitchFamily="18" charset="0"/>
              </a:rPr>
            </a:br>
            <a:r>
              <a:rPr lang="en-US" altLang="nl-BE" sz="1600"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}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H="1" flipV="1">
            <a:off x="539750" y="762000"/>
            <a:ext cx="3600450" cy="338455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5148263" y="1308100"/>
            <a:ext cx="278447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 dirty="0" err="1">
                <a:latin typeface="Times New Roman" pitchFamily="18" charset="0"/>
              </a:rPr>
              <a:t>int</a:t>
            </a:r>
            <a:r>
              <a:rPr lang="en-US" altLang="nl-BE" sz="1600" dirty="0">
                <a:latin typeface="Times New Roman" pitchFamily="18" charset="0"/>
              </a:rPr>
              <a:t> </a:t>
            </a:r>
            <a:r>
              <a:rPr lang="en-US" altLang="nl-BE" sz="1600" dirty="0" err="1">
                <a:latin typeface="Times New Roman" pitchFamily="18" charset="0"/>
              </a:rPr>
              <a:t>indexOf</a:t>
            </a:r>
            <a:r>
              <a:rPr lang="en-US" altLang="nl-BE" sz="1600" dirty="0">
                <a:latin typeface="Times New Roman" pitchFamily="18" charset="0"/>
              </a:rPr>
              <a:t>(char c, char 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[]) {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unsigned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, </a:t>
            </a:r>
            <a:r>
              <a:rPr lang="en-US" altLang="nl-BE" sz="1600" dirty="0" err="1">
                <a:latin typeface="Times New Roman" pitchFamily="18" charset="0"/>
              </a:rPr>
              <a:t>pos</a:t>
            </a:r>
            <a:r>
              <a:rPr lang="en-US" altLang="nl-BE" sz="1600" dirty="0">
                <a:latin typeface="Times New Roman" pitchFamily="18" charset="0"/>
              </a:rPr>
              <a:t>, n = </a:t>
            </a:r>
            <a:r>
              <a:rPr lang="en-US" altLang="nl-BE" sz="1600" dirty="0" err="1">
                <a:latin typeface="Times New Roman" pitchFamily="18" charset="0"/>
              </a:rPr>
              <a:t>strlen</a:t>
            </a:r>
            <a:r>
              <a:rPr lang="en-US" altLang="nl-BE" sz="1600" dirty="0">
                <a:latin typeface="Times New Roman" pitchFamily="18" charset="0"/>
              </a:rPr>
              <a:t>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for (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= 0;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&lt; n;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++)</a:t>
            </a:r>
            <a:br>
              <a:rPr lang="en-US" altLang="nl-BE" sz="1600" dirty="0">
                <a:latin typeface="Times New Roman" pitchFamily="18" charset="0"/>
              </a:rPr>
            </a:br>
            <a:r>
              <a:rPr lang="en-US" altLang="nl-BE" sz="1600" dirty="0">
                <a:latin typeface="Times New Roman" pitchFamily="18" charset="0"/>
              </a:rPr>
              <a:t>    if 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] == c) {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  </a:t>
            </a:r>
            <a:r>
              <a:rPr lang="en-US" altLang="nl-BE" sz="1600" dirty="0" err="1">
                <a:latin typeface="Times New Roman" pitchFamily="18" charset="0"/>
              </a:rPr>
              <a:t>pos</a:t>
            </a:r>
            <a:r>
              <a:rPr lang="en-US" altLang="nl-BE" sz="1600" dirty="0">
                <a:latin typeface="Times New Roman" pitchFamily="18" charset="0"/>
              </a:rPr>
              <a:t> =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  break;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return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&lt; n ? </a:t>
            </a:r>
            <a:r>
              <a:rPr lang="en-US" altLang="nl-BE" sz="1600" dirty="0" err="1">
                <a:latin typeface="Times New Roman" pitchFamily="18" charset="0"/>
              </a:rPr>
              <a:t>pos</a:t>
            </a:r>
            <a:r>
              <a:rPr lang="en-US" altLang="nl-BE" sz="1600" dirty="0">
                <a:latin typeface="Times New Roman" pitchFamily="18" charset="0"/>
              </a:rPr>
              <a:t> : -1;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}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4284663" y="2324100"/>
            <a:ext cx="430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7235825" y="5516563"/>
            <a:ext cx="1196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for purists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148263" y="3716338"/>
            <a:ext cx="3101975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unsigned </a:t>
            </a:r>
            <a:r>
              <a:rPr lang="en-US" altLang="nl-BE" sz="1600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 sz="1600">
                <a:latin typeface="Times New Roman" pitchFamily="18" charset="0"/>
              </a:rPr>
              <a:t>, pos, n = strlen(str);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int </a:t>
            </a:r>
            <a:r>
              <a:rPr lang="en-US" altLang="nl-BE" sz="1600">
                <a:solidFill>
                  <a:srgbClr val="FF3300"/>
                </a:solidFill>
                <a:latin typeface="Times New Roman" pitchFamily="18" charset="0"/>
              </a:rPr>
              <a:t>found = False</a:t>
            </a:r>
            <a:r>
              <a:rPr lang="en-US" altLang="nl-BE" sz="160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while (</a:t>
            </a:r>
            <a:r>
              <a:rPr lang="en-US" altLang="nl-BE" sz="1600">
                <a:solidFill>
                  <a:srgbClr val="0000FF"/>
                </a:solidFill>
                <a:latin typeface="Times New Roman" pitchFamily="18" charset="0"/>
              </a:rPr>
              <a:t>!found &amp;&amp; i &lt; n</a:t>
            </a:r>
            <a:r>
              <a:rPr lang="en-US" altLang="nl-BE" sz="1600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</a:t>
            </a:r>
            <a:r>
              <a:rPr lang="en-US" altLang="nl-BE" sz="1600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 sz="160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}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}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4284663" y="4484688"/>
            <a:ext cx="430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2184400" y="3599357"/>
            <a:ext cx="2895600" cy="984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nl-BE" sz="2800"/>
              <a:t>Do whatever you</a:t>
            </a:r>
          </a:p>
          <a:p>
            <a:pPr algn="ctr" eaLnBrk="1" hangingPunct="1"/>
            <a:r>
              <a:rPr lang="en-US" altLang="nl-BE" sz="2800"/>
              <a:t>understand best!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9750" y="4731874"/>
            <a:ext cx="276389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 dirty="0" err="1">
                <a:latin typeface="Times New Roman" pitchFamily="18" charset="0"/>
              </a:rPr>
              <a:t>int</a:t>
            </a:r>
            <a:r>
              <a:rPr lang="en-US" altLang="nl-BE" sz="1600" dirty="0">
                <a:latin typeface="Times New Roman" pitchFamily="18" charset="0"/>
              </a:rPr>
              <a:t> </a:t>
            </a:r>
            <a:r>
              <a:rPr lang="en-US" altLang="nl-BE" sz="1600" dirty="0" err="1">
                <a:latin typeface="Times New Roman" pitchFamily="18" charset="0"/>
              </a:rPr>
              <a:t>indexOf</a:t>
            </a:r>
            <a:r>
              <a:rPr lang="en-US" altLang="nl-BE" sz="1600" dirty="0">
                <a:latin typeface="Times New Roman" pitchFamily="18" charset="0"/>
              </a:rPr>
              <a:t>(char c, char 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[]) {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unsigned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, </a:t>
            </a:r>
            <a:r>
              <a:rPr lang="en-US" altLang="nl-BE" sz="1600" dirty="0" smtClean="0">
                <a:latin typeface="Times New Roman" pitchFamily="18" charset="0"/>
              </a:rPr>
              <a:t>n </a:t>
            </a:r>
            <a:r>
              <a:rPr lang="en-US" altLang="nl-BE" sz="1600" dirty="0">
                <a:latin typeface="Times New Roman" pitchFamily="18" charset="0"/>
              </a:rPr>
              <a:t>= </a:t>
            </a:r>
            <a:r>
              <a:rPr lang="en-US" altLang="nl-BE" sz="1600" dirty="0" err="1">
                <a:latin typeface="Times New Roman" pitchFamily="18" charset="0"/>
              </a:rPr>
              <a:t>strlen</a:t>
            </a:r>
            <a:r>
              <a:rPr lang="en-US" altLang="nl-BE" sz="1600" dirty="0">
                <a:latin typeface="Times New Roman" pitchFamily="18" charset="0"/>
              </a:rPr>
              <a:t>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for (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= 0;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&lt; n;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++)</a:t>
            </a:r>
            <a:br>
              <a:rPr lang="en-US" altLang="nl-BE" sz="1600" dirty="0">
                <a:latin typeface="Times New Roman" pitchFamily="18" charset="0"/>
              </a:rPr>
            </a:br>
            <a:r>
              <a:rPr lang="en-US" altLang="nl-BE" sz="1600" dirty="0">
                <a:latin typeface="Times New Roman" pitchFamily="18" charset="0"/>
              </a:rPr>
              <a:t>    if 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] == c</a:t>
            </a:r>
            <a:r>
              <a:rPr lang="en-US" altLang="nl-BE" sz="1600" dirty="0" smtClean="0">
                <a:latin typeface="Times New Roman" pitchFamily="18" charset="0"/>
              </a:rPr>
              <a:t>)</a:t>
            </a:r>
            <a:endParaRPr lang="en-US" altLang="nl-BE" sz="1600" dirty="0">
              <a:latin typeface="Times New Roman" pitchFamily="18" charset="0"/>
            </a:endParaRP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  </a:t>
            </a:r>
            <a:r>
              <a:rPr lang="en-US" altLang="nl-BE" sz="1600" dirty="0" smtClean="0">
                <a:latin typeface="Times New Roman" pitchFamily="18" charset="0"/>
              </a:rPr>
              <a:t>return</a:t>
            </a:r>
            <a:r>
              <a:rPr lang="en-US" altLang="nl-BE" sz="1600" dirty="0" smtClean="0">
                <a:latin typeface="Times New Roman" pitchFamily="18" charset="0"/>
              </a:rPr>
              <a:t>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 dirty="0" smtClean="0">
                <a:latin typeface="Times New Roman" pitchFamily="18" charset="0"/>
              </a:rPr>
              <a:t>  </a:t>
            </a:r>
            <a:r>
              <a:rPr lang="en-US" altLang="nl-BE" sz="1600" dirty="0">
                <a:latin typeface="Times New Roman" pitchFamily="18" charset="0"/>
              </a:rPr>
              <a:t>return </a:t>
            </a:r>
            <a:r>
              <a:rPr lang="en-US" altLang="nl-BE" sz="1600" dirty="0" smtClean="0">
                <a:latin typeface="Times New Roman" pitchFamily="18" charset="0"/>
              </a:rPr>
              <a:t>1</a:t>
            </a:r>
            <a:r>
              <a:rPr lang="en-US" altLang="nl-BE" sz="16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}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75407" y="5246945"/>
            <a:ext cx="430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nimBg="1"/>
      <p:bldP spid="29705" grpId="0"/>
      <p:bldP spid="29706" grpId="0"/>
      <p:bldP spid="29709" grpId="0" animBg="1"/>
      <p:bldP spid="29710" grpId="0"/>
      <p:bldP spid="29711" grpId="0"/>
      <p:bldP spid="29712" grpId="0" animBg="1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err="1" smtClean="0">
                <a:latin typeface="Times New Roman" pitchFamily="18" charset="0"/>
              </a:rPr>
              <a:t>goto</a:t>
            </a:r>
            <a:r>
              <a:rPr lang="en-US" altLang="nl-BE" dirty="0" smtClean="0"/>
              <a:t> &amp; labels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3600450" y="4549750"/>
            <a:ext cx="2051050" cy="679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3600" dirty="0"/>
              <a:t>no </a:t>
            </a:r>
            <a:r>
              <a:rPr lang="en-US" altLang="nl-BE" sz="3600" dirty="0" err="1">
                <a:latin typeface="Times New Roman" pitchFamily="18" charset="0"/>
              </a:rPr>
              <a:t>goto</a:t>
            </a:r>
            <a:r>
              <a:rPr lang="en-US" altLang="nl-BE" sz="3600" dirty="0"/>
              <a:t>!!!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2300679"/>
            <a:ext cx="65678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</a:t>
            </a:r>
            <a:r>
              <a:rPr lang="en-US" sz="2400" dirty="0" smtClean="0"/>
              <a:t>eads to unstructured code that is hard to read</a:t>
            </a:r>
          </a:p>
          <a:p>
            <a:pPr algn="ctr"/>
            <a:r>
              <a:rPr lang="en-US" sz="2400" dirty="0" smtClean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 smtClean="0"/>
              <a:t>spaghetti code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in C:</a:t>
            </a:r>
            <a:br>
              <a:rPr lang="en-US" dirty="0" smtClean="0"/>
            </a:br>
            <a:r>
              <a:rPr lang="en-US" dirty="0" smtClean="0"/>
              <a:t>control flow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dirty="0" smtClean="0"/>
              <a:t>K&amp;R, Chapter 3, Control flow</a:t>
            </a:r>
            <a:endParaRPr lang="nl-BE" altLang="nl-BE" dirty="0" smtClean="0"/>
          </a:p>
        </p:txBody>
      </p:sp>
    </p:spTree>
    <p:extLst>
      <p:ext uri="{BB962C8B-B14F-4D97-AF65-F5344CB8AC3E}">
        <p14:creationId xmlns:p14="http://schemas.microsoft.com/office/powerpoint/2010/main" val="368417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Blocks &amp; scope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33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400" dirty="0" smtClean="0"/>
              <a:t>use '</a:t>
            </a:r>
            <a:r>
              <a:rPr lang="en-US" altLang="nl-BE" sz="2400" dirty="0" smtClean="0">
                <a:latin typeface="Times New Roman" pitchFamily="18" charset="0"/>
              </a:rPr>
              <a:t>;</a:t>
            </a:r>
            <a:r>
              <a:rPr lang="en-US" altLang="nl-BE" sz="2400" dirty="0" smtClean="0"/>
              <a:t>' to </a:t>
            </a:r>
            <a:r>
              <a:rPr lang="en-US" altLang="nl-BE" sz="2400" i="1" dirty="0" smtClean="0"/>
              <a:t>end</a:t>
            </a:r>
            <a:r>
              <a:rPr lang="en-US" altLang="nl-BE" sz="2400" dirty="0" smtClean="0"/>
              <a:t> statements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dirty="0" smtClean="0"/>
              <a:t>multiple statements grouped in block</a:t>
            </a:r>
            <a:br>
              <a:rPr lang="en-US" altLang="nl-BE" sz="2400" dirty="0" smtClean="0"/>
            </a:br>
            <a:r>
              <a:rPr lang="en-US" altLang="nl-BE" sz="2400" dirty="0" smtClean="0"/>
              <a:t>by '</a:t>
            </a:r>
            <a:r>
              <a:rPr lang="en-US" altLang="nl-BE" sz="2400" dirty="0" smtClean="0">
                <a:latin typeface="Times New Roman" pitchFamily="18" charset="0"/>
              </a:rPr>
              <a:t>{</a:t>
            </a:r>
            <a:r>
              <a:rPr lang="en-US" altLang="nl-BE" sz="2400" dirty="0" smtClean="0"/>
              <a:t>', '</a:t>
            </a:r>
            <a:r>
              <a:rPr lang="en-US" altLang="nl-BE" sz="2400" dirty="0" smtClean="0">
                <a:latin typeface="Times New Roman" pitchFamily="18" charset="0"/>
              </a:rPr>
              <a:t>}</a:t>
            </a:r>
            <a:r>
              <a:rPr lang="en-US" altLang="nl-BE" sz="2400" dirty="0" smtClean="0"/>
              <a:t>'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dirty="0" smtClean="0"/>
              <a:t>blocks can be nested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dirty="0" smtClean="0"/>
              <a:t>block scope: variables can be declared/defined in each block at any level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nl-BE" sz="2400" dirty="0" smtClean="0"/>
          </a:p>
        </p:txBody>
      </p:sp>
      <p:sp>
        <p:nvSpPr>
          <p:cNvPr id="4106" name="Text Box 4"/>
          <p:cNvSpPr txBox="1">
            <a:spLocks noChangeArrowheads="1"/>
          </p:cNvSpPr>
          <p:nvPr/>
        </p:nvSpPr>
        <p:spPr bwMode="auto">
          <a:xfrm>
            <a:off x="6116638" y="4152900"/>
            <a:ext cx="1195387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nl-BE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3;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err="1">
                <a:solidFill>
                  <a:srgbClr val="FF3300"/>
                </a:solidFill>
                <a:latin typeface="Times New Roman" pitchFamily="18" charset="0"/>
              </a:rPr>
              <a:t>int</a:t>
            </a:r>
            <a:r>
              <a:rPr lang="en-US" altLang="nl-BE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altLang="nl-BE" dirty="0" err="1">
                <a:solidFill>
                  <a:srgbClr val="FF3300"/>
                </a:solidFill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5;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45063" y="4294188"/>
            <a:ext cx="3984625" cy="2159000"/>
            <a:chOff x="4945063" y="4294188"/>
            <a:chExt cx="3984625" cy="2159000"/>
          </a:xfrm>
        </p:grpSpPr>
        <p:grpSp>
          <p:nvGrpSpPr>
            <p:cNvPr id="4107" name="Group 7"/>
            <p:cNvGrpSpPr>
              <a:grpSpLocks/>
            </p:cNvGrpSpPr>
            <p:nvPr/>
          </p:nvGrpSpPr>
          <p:grpSpPr bwMode="auto">
            <a:xfrm>
              <a:off x="4945063" y="4294188"/>
              <a:ext cx="955675" cy="503237"/>
              <a:chOff x="1507" y="2705"/>
              <a:chExt cx="602" cy="317"/>
            </a:xfrm>
          </p:grpSpPr>
          <p:sp>
            <p:nvSpPr>
              <p:cNvPr id="4114" name="AutoShape 5"/>
              <p:cNvSpPr>
                <a:spLocks/>
              </p:cNvSpPr>
              <p:nvPr/>
            </p:nvSpPr>
            <p:spPr bwMode="auto">
              <a:xfrm>
                <a:off x="2018" y="2705"/>
                <a:ext cx="91" cy="317"/>
              </a:xfrm>
              <a:prstGeom prst="leftBrace">
                <a:avLst>
                  <a:gd name="adj1" fmla="val 2902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nl-BE" altLang="nl-BE"/>
              </a:p>
            </p:txBody>
          </p:sp>
          <p:sp>
            <p:nvSpPr>
              <p:cNvPr id="4115" name="Text Box 6"/>
              <p:cNvSpPr txBox="1">
                <a:spLocks noChangeArrowheads="1"/>
              </p:cNvSpPr>
              <p:nvPr/>
            </p:nvSpPr>
            <p:spPr bwMode="auto">
              <a:xfrm>
                <a:off x="1507" y="2745"/>
                <a:ext cx="4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>
                    <a:latin typeface="Times New Roman" pitchFamily="18" charset="0"/>
                  </a:rPr>
                  <a:t>i == 3</a:t>
                </a:r>
              </a:p>
            </p:txBody>
          </p:sp>
        </p:grpSp>
        <p:grpSp>
          <p:nvGrpSpPr>
            <p:cNvPr id="4108" name="Group 8"/>
            <p:cNvGrpSpPr>
              <a:grpSpLocks/>
            </p:cNvGrpSpPr>
            <p:nvPr/>
          </p:nvGrpSpPr>
          <p:grpSpPr bwMode="auto">
            <a:xfrm>
              <a:off x="4945063" y="5949950"/>
              <a:ext cx="955675" cy="503238"/>
              <a:chOff x="1507" y="2705"/>
              <a:chExt cx="602" cy="317"/>
            </a:xfrm>
          </p:grpSpPr>
          <p:sp>
            <p:nvSpPr>
              <p:cNvPr id="4112" name="AutoShape 9"/>
              <p:cNvSpPr>
                <a:spLocks/>
              </p:cNvSpPr>
              <p:nvPr/>
            </p:nvSpPr>
            <p:spPr bwMode="auto">
              <a:xfrm>
                <a:off x="2018" y="2705"/>
                <a:ext cx="91" cy="317"/>
              </a:xfrm>
              <a:prstGeom prst="leftBrace">
                <a:avLst>
                  <a:gd name="adj1" fmla="val 2902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nl-BE" altLang="nl-BE"/>
              </a:p>
            </p:txBody>
          </p:sp>
          <p:sp>
            <p:nvSpPr>
              <p:cNvPr id="4113" name="Text Box 10"/>
              <p:cNvSpPr txBox="1">
                <a:spLocks noChangeArrowheads="1"/>
              </p:cNvSpPr>
              <p:nvPr/>
            </p:nvSpPr>
            <p:spPr bwMode="auto">
              <a:xfrm>
                <a:off x="1507" y="2745"/>
                <a:ext cx="4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>
                    <a:latin typeface="Times New Roman" pitchFamily="18" charset="0"/>
                  </a:rPr>
                  <a:t>i == 3</a:t>
                </a:r>
              </a:p>
            </p:txBody>
          </p:sp>
        </p:grpSp>
        <p:grpSp>
          <p:nvGrpSpPr>
            <p:cNvPr id="4109" name="Group 13"/>
            <p:cNvGrpSpPr>
              <a:grpSpLocks/>
            </p:cNvGrpSpPr>
            <p:nvPr/>
          </p:nvGrpSpPr>
          <p:grpSpPr bwMode="auto">
            <a:xfrm>
              <a:off x="7916863" y="5013325"/>
              <a:ext cx="1012825" cy="576263"/>
              <a:chOff x="3379" y="3158"/>
              <a:chExt cx="638" cy="363"/>
            </a:xfrm>
          </p:grpSpPr>
          <p:sp>
            <p:nvSpPr>
              <p:cNvPr id="4110" name="AutoShape 11"/>
              <p:cNvSpPr>
                <a:spLocks/>
              </p:cNvSpPr>
              <p:nvPr/>
            </p:nvSpPr>
            <p:spPr bwMode="auto">
              <a:xfrm>
                <a:off x="3379" y="3158"/>
                <a:ext cx="91" cy="363"/>
              </a:xfrm>
              <a:prstGeom prst="rightBrace">
                <a:avLst>
                  <a:gd name="adj1" fmla="val 3324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nl-BE" altLang="nl-BE"/>
              </a:p>
            </p:txBody>
          </p:sp>
          <p:sp>
            <p:nvSpPr>
              <p:cNvPr id="4111" name="Text Box 12"/>
              <p:cNvSpPr txBox="1">
                <a:spLocks noChangeArrowheads="1"/>
              </p:cNvSpPr>
              <p:nvPr/>
            </p:nvSpPr>
            <p:spPr bwMode="auto">
              <a:xfrm>
                <a:off x="3555" y="3219"/>
                <a:ext cx="4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>
                    <a:latin typeface="Times New Roman" pitchFamily="18" charset="0"/>
                  </a:rPr>
                  <a:t>i == 5</a:t>
                </a:r>
              </a:p>
            </p:txBody>
          </p:sp>
        </p:grpSp>
      </p:grp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1814513" y="4143375"/>
            <a:ext cx="9747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nl-BE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3;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</p:txBody>
      </p:sp>
      <p:grpSp>
        <p:nvGrpSpPr>
          <p:cNvPr id="4103" name="Group 7"/>
          <p:cNvGrpSpPr>
            <a:grpSpLocks/>
          </p:cNvGrpSpPr>
          <p:nvPr/>
        </p:nvGrpSpPr>
        <p:grpSpPr bwMode="auto">
          <a:xfrm>
            <a:off x="642938" y="4284663"/>
            <a:ext cx="1000125" cy="1573212"/>
            <a:chOff x="1507" y="2705"/>
            <a:chExt cx="630" cy="991"/>
          </a:xfrm>
        </p:grpSpPr>
        <p:sp>
          <p:nvSpPr>
            <p:cNvPr id="4104" name="AutoShape 5"/>
            <p:cNvSpPr>
              <a:spLocks/>
            </p:cNvSpPr>
            <p:nvPr/>
          </p:nvSpPr>
          <p:spPr bwMode="auto">
            <a:xfrm>
              <a:off x="2018" y="2705"/>
              <a:ext cx="119" cy="991"/>
            </a:xfrm>
            <a:prstGeom prst="leftBrace">
              <a:avLst>
                <a:gd name="adj1" fmla="val 2903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nl-BE" altLang="nl-BE"/>
            </a:p>
          </p:txBody>
        </p:sp>
        <p:sp>
          <p:nvSpPr>
            <p:cNvPr id="4105" name="Text Box 6"/>
            <p:cNvSpPr txBox="1">
              <a:spLocks noChangeArrowheads="1"/>
            </p:cNvSpPr>
            <p:nvPr/>
          </p:nvSpPr>
          <p:spPr bwMode="auto">
            <a:xfrm>
              <a:off x="1507" y="3150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 == 3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929438" y="4177795"/>
            <a:ext cx="1979612" cy="2176298"/>
            <a:chOff x="6929438" y="4177795"/>
            <a:chExt cx="1979612" cy="2176298"/>
          </a:xfrm>
        </p:grpSpPr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6929438" y="5949280"/>
              <a:ext cx="1979612" cy="4048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don't tempt fate!!!</a:t>
              </a:r>
            </a:p>
          </p:txBody>
        </p:sp>
        <p:pic>
          <p:nvPicPr>
            <p:cNvPr id="21" name="Picture 20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6" y="4177795"/>
              <a:ext cx="731838" cy="75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  <p:bldP spid="4106" grpId="0"/>
      <p:bldP spid="41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Conditional statements: </a:t>
            </a:r>
            <a:r>
              <a:rPr lang="en-US" altLang="nl-BE" dirty="0" smtClean="0">
                <a:latin typeface="Times New Roman" pitchFamily="18" charset="0"/>
              </a:rPr>
              <a:t>if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2124075" y="1577975"/>
            <a:ext cx="1676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true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false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879475" y="3525838"/>
            <a:ext cx="4340225" cy="1477962"/>
            <a:chOff x="879475" y="3525838"/>
            <a:chExt cx="4340225" cy="1477962"/>
          </a:xfrm>
        </p:grpSpPr>
        <p:sp>
          <p:nvSpPr>
            <p:cNvPr id="5146" name="Text Box 5"/>
            <p:cNvSpPr txBox="1">
              <a:spLocks noChangeArrowheads="1"/>
            </p:cNvSpPr>
            <p:nvPr/>
          </p:nvSpPr>
          <p:spPr bwMode="auto">
            <a:xfrm>
              <a:off x="879475" y="3525838"/>
              <a:ext cx="1676400" cy="1465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if</a:t>
              </a:r>
              <a:r>
                <a:rPr lang="en-US" altLang="nl-BE">
                  <a:latin typeface="Times New Roman" pitchFamily="18" charset="0"/>
                </a:rPr>
                <a:t> (i &gt; 0)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if (j &gt; i)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j;</a:t>
              </a:r>
            </a:p>
            <a:p>
              <a:pPr eaLnBrk="1" hangingPunct="1"/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else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k = i;</a:t>
              </a:r>
            </a:p>
          </p:txBody>
        </p:sp>
        <p:sp>
          <p:nvSpPr>
            <p:cNvPr id="5147" name="Text Box 6"/>
            <p:cNvSpPr txBox="1">
              <a:spLocks noChangeArrowheads="1"/>
            </p:cNvSpPr>
            <p:nvPr/>
          </p:nvSpPr>
          <p:spPr bwMode="auto">
            <a:xfrm>
              <a:off x="3543300" y="3538538"/>
              <a:ext cx="1676400" cy="1465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(i &gt; 0)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</a:t>
              </a:r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if</a:t>
              </a:r>
              <a:r>
                <a:rPr lang="en-US" altLang="nl-BE">
                  <a:latin typeface="Times New Roman" pitchFamily="18" charset="0"/>
                </a:rPr>
                <a:t> (j &gt; i)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j;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</a:t>
              </a:r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else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i;</a:t>
              </a:r>
            </a:p>
          </p:txBody>
        </p:sp>
        <p:sp>
          <p:nvSpPr>
            <p:cNvPr id="5148" name="Text Box 7"/>
            <p:cNvSpPr txBox="1">
              <a:spLocks noChangeArrowheads="1"/>
            </p:cNvSpPr>
            <p:nvPr/>
          </p:nvSpPr>
          <p:spPr bwMode="auto">
            <a:xfrm>
              <a:off x="2671763" y="4160838"/>
              <a:ext cx="387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or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9750" y="3492500"/>
            <a:ext cx="2087563" cy="1655763"/>
            <a:chOff x="340" y="2024"/>
            <a:chExt cx="1315" cy="1043"/>
          </a:xfrm>
        </p:grpSpPr>
        <p:sp>
          <p:nvSpPr>
            <p:cNvPr id="5144" name="Line 8"/>
            <p:cNvSpPr>
              <a:spLocks noChangeShapeType="1"/>
            </p:cNvSpPr>
            <p:nvPr/>
          </p:nvSpPr>
          <p:spPr bwMode="auto">
            <a:xfrm>
              <a:off x="385" y="2024"/>
              <a:ext cx="1089" cy="104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145" name="Line 9"/>
            <p:cNvSpPr>
              <a:spLocks noChangeShapeType="1"/>
            </p:cNvSpPr>
            <p:nvPr/>
          </p:nvSpPr>
          <p:spPr bwMode="auto">
            <a:xfrm flipV="1">
              <a:off x="340" y="2160"/>
              <a:ext cx="1315" cy="8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487988" y="3538538"/>
            <a:ext cx="2971800" cy="1739900"/>
            <a:chOff x="3457" y="2053"/>
            <a:chExt cx="1872" cy="1096"/>
          </a:xfrm>
        </p:grpSpPr>
        <p:sp>
          <p:nvSpPr>
            <p:cNvPr id="5142" name="Text Box 11"/>
            <p:cNvSpPr txBox="1">
              <a:spLocks noChangeArrowheads="1"/>
            </p:cNvSpPr>
            <p:nvPr/>
          </p:nvSpPr>
          <p:spPr bwMode="auto">
            <a:xfrm>
              <a:off x="3457" y="2445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safer</a:t>
              </a:r>
            </a:p>
          </p:txBody>
        </p:sp>
        <p:sp>
          <p:nvSpPr>
            <p:cNvPr id="5143" name="Text Box 12"/>
            <p:cNvSpPr txBox="1">
              <a:spLocks noChangeArrowheads="1"/>
            </p:cNvSpPr>
            <p:nvPr/>
          </p:nvSpPr>
          <p:spPr bwMode="auto">
            <a:xfrm>
              <a:off x="4273" y="2053"/>
              <a:ext cx="1056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(i &gt; 0)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if (j &gt; i)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j;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else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i;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879475" y="5602288"/>
            <a:ext cx="3619500" cy="922337"/>
            <a:chOff x="554" y="3353"/>
            <a:chExt cx="2280" cy="581"/>
          </a:xfrm>
        </p:grpSpPr>
        <p:sp>
          <p:nvSpPr>
            <p:cNvPr id="5139" name="Text Box 13"/>
            <p:cNvSpPr txBox="1">
              <a:spLocks noChangeArrowheads="1"/>
            </p:cNvSpPr>
            <p:nvPr/>
          </p:nvSpPr>
          <p:spPr bwMode="auto">
            <a:xfrm>
              <a:off x="554" y="3353"/>
              <a:ext cx="78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(n != 0)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5140" name="Text Box 14"/>
            <p:cNvSpPr txBox="1">
              <a:spLocks noChangeArrowheads="1"/>
            </p:cNvSpPr>
            <p:nvPr/>
          </p:nvSpPr>
          <p:spPr bwMode="auto">
            <a:xfrm>
              <a:off x="2321" y="3357"/>
              <a:ext cx="513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(n)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5141" name="Line 15"/>
            <p:cNvSpPr>
              <a:spLocks noChangeShapeType="1"/>
            </p:cNvSpPr>
            <p:nvPr/>
          </p:nvSpPr>
          <p:spPr bwMode="auto">
            <a:xfrm>
              <a:off x="1610" y="3702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5292725" y="6013450"/>
            <a:ext cx="2932113" cy="404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don't feel obliged, however</a:t>
            </a:r>
          </a:p>
        </p:txBody>
      </p:sp>
      <p:sp>
        <p:nvSpPr>
          <p:cNvPr id="5129" name="Text Box 17"/>
          <p:cNvSpPr txBox="1">
            <a:spLocks noChangeArrowheads="1"/>
          </p:cNvSpPr>
          <p:nvPr/>
        </p:nvSpPr>
        <p:spPr bwMode="auto">
          <a:xfrm>
            <a:off x="1042988" y="198278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851275" y="1268413"/>
            <a:ext cx="3241675" cy="1584325"/>
            <a:chOff x="3851275" y="1268413"/>
            <a:chExt cx="3241675" cy="1584325"/>
          </a:xfrm>
        </p:grpSpPr>
        <p:grpSp>
          <p:nvGrpSpPr>
            <p:cNvPr id="6" name="Group 5"/>
            <p:cNvGrpSpPr/>
            <p:nvPr/>
          </p:nvGrpSpPr>
          <p:grpSpPr>
            <a:xfrm>
              <a:off x="5327650" y="1268413"/>
              <a:ext cx="1765300" cy="1584325"/>
              <a:chOff x="5327650" y="1268413"/>
              <a:chExt cx="1765300" cy="1584325"/>
            </a:xfrm>
          </p:grpSpPr>
          <p:sp>
            <p:nvSpPr>
              <p:cNvPr id="11284" name="AutoShape 20"/>
              <p:cNvSpPr>
                <a:spLocks noChangeArrowheads="1"/>
              </p:cNvSpPr>
              <p:nvPr/>
            </p:nvSpPr>
            <p:spPr bwMode="auto">
              <a:xfrm>
                <a:off x="5435600" y="1628775"/>
                <a:ext cx="865188" cy="504825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1286" name="AutoShape 22"/>
              <p:cNvSpPr>
                <a:spLocks noChangeArrowheads="1"/>
              </p:cNvSpPr>
              <p:nvPr/>
            </p:nvSpPr>
            <p:spPr bwMode="auto">
              <a:xfrm>
                <a:off x="5653088" y="256381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true</a:t>
                </a:r>
              </a:p>
            </p:txBody>
          </p:sp>
          <p:sp>
            <p:nvSpPr>
              <p:cNvPr id="11288" name="AutoShape 24"/>
              <p:cNvSpPr>
                <a:spLocks noChangeArrowheads="1"/>
              </p:cNvSpPr>
              <p:nvPr/>
            </p:nvSpPr>
            <p:spPr bwMode="auto">
              <a:xfrm>
                <a:off x="6661150" y="1755775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false</a:t>
                </a:r>
              </a:p>
            </p:txBody>
          </p:sp>
          <p:cxnSp>
            <p:nvCxnSpPr>
              <p:cNvPr id="11289" name="AutoShape 25"/>
              <p:cNvCxnSpPr>
                <a:cxnSpLocks noChangeShapeType="1"/>
                <a:stCxn id="11284" idx="2"/>
                <a:endCxn id="11286" idx="0"/>
              </p:cNvCxnSpPr>
              <p:nvPr/>
            </p:nvCxnSpPr>
            <p:spPr bwMode="auto">
              <a:xfrm>
                <a:off x="5868988" y="2133600"/>
                <a:ext cx="0" cy="4302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90" name="AutoShape 26"/>
              <p:cNvCxnSpPr>
                <a:cxnSpLocks noChangeShapeType="1"/>
                <a:stCxn id="11284" idx="3"/>
                <a:endCxn id="11288" idx="1"/>
              </p:cNvCxnSpPr>
              <p:nvPr/>
            </p:nvCxnSpPr>
            <p:spPr bwMode="auto">
              <a:xfrm>
                <a:off x="6300788" y="1881188"/>
                <a:ext cx="360362" cy="190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291" name="Text Box 27"/>
              <p:cNvSpPr txBox="1">
                <a:spLocks noChangeArrowheads="1"/>
              </p:cNvSpPr>
              <p:nvPr/>
            </p:nvSpPr>
            <p:spPr bwMode="auto">
              <a:xfrm>
                <a:off x="5327650" y="2087563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sp>
            <p:nvSpPr>
              <p:cNvPr id="11292" name="Text Box 28"/>
              <p:cNvSpPr txBox="1">
                <a:spLocks noChangeArrowheads="1"/>
              </p:cNvSpPr>
              <p:nvPr/>
            </p:nvSpPr>
            <p:spPr bwMode="auto">
              <a:xfrm>
                <a:off x="6229350" y="1571625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cxnSp>
            <p:nvCxnSpPr>
              <p:cNvPr id="11293" name="AutoShape 29"/>
              <p:cNvCxnSpPr>
                <a:cxnSpLocks noChangeShapeType="1"/>
                <a:endCxn id="11284" idx="0"/>
              </p:cNvCxnSpPr>
              <p:nvPr/>
            </p:nvCxnSpPr>
            <p:spPr bwMode="auto">
              <a:xfrm>
                <a:off x="5868988" y="1268413"/>
                <a:ext cx="0" cy="360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3851275" y="1982788"/>
              <a:ext cx="1276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dirty="0"/>
                <a:t>semantics: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Conditional statements: </a:t>
            </a:r>
            <a:r>
              <a:rPr lang="en-US" altLang="nl-BE" dirty="0" smtClean="0">
                <a:latin typeface="Times New Roman" pitchFamily="18" charset="0"/>
              </a:rPr>
              <a:t>else</a:t>
            </a:r>
            <a:r>
              <a:rPr lang="en-US" altLang="nl-BE" dirty="0" smtClean="0"/>
              <a:t>-</a:t>
            </a:r>
            <a:r>
              <a:rPr lang="en-US" altLang="nl-BE" dirty="0" smtClean="0">
                <a:latin typeface="Times New Roman" pitchFamily="18" charset="0"/>
              </a:rPr>
              <a:t>if</a:t>
            </a:r>
          </a:p>
        </p:txBody>
      </p:sp>
      <p:sp>
        <p:nvSpPr>
          <p:cNvPr id="6147" name="Text Box 17"/>
          <p:cNvSpPr txBox="1">
            <a:spLocks noChangeArrowheads="1"/>
          </p:cNvSpPr>
          <p:nvPr/>
        </p:nvSpPr>
        <p:spPr bwMode="auto">
          <a:xfrm>
            <a:off x="395288" y="2133600"/>
            <a:ext cx="379412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x, y, z;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char op;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scanf("%d %c %d", &amp;x, &amp;op, &amp;y);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if (op == '+')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z = x +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 else if (op == '-')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z = x –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 else if (op == '*')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z = x*y;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 else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printf("invalid operator: '%c'\n", op);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708525" y="177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852988" y="2211388"/>
            <a:ext cx="112395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s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 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2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2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…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 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08763" y="1766888"/>
            <a:ext cx="1963737" cy="3967162"/>
            <a:chOff x="6608763" y="1766888"/>
            <a:chExt cx="1963737" cy="3967162"/>
          </a:xfrm>
        </p:grpSpPr>
        <p:sp>
          <p:nvSpPr>
            <p:cNvPr id="14371" name="Text Box 35"/>
            <p:cNvSpPr txBox="1">
              <a:spLocks noChangeArrowheads="1"/>
            </p:cNvSpPr>
            <p:nvPr/>
          </p:nvSpPr>
          <p:spPr bwMode="auto">
            <a:xfrm>
              <a:off x="6608763" y="1766888"/>
              <a:ext cx="1276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dirty="0"/>
                <a:t>semantics: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869113" y="2212975"/>
              <a:ext cx="1703387" cy="3521075"/>
              <a:chOff x="6869113" y="2212975"/>
              <a:chExt cx="1703387" cy="3521075"/>
            </a:xfrm>
          </p:grpSpPr>
          <p:sp>
            <p:nvSpPr>
              <p:cNvPr id="14365" name="AutoShape 29"/>
              <p:cNvSpPr>
                <a:spLocks noChangeArrowheads="1"/>
              </p:cNvSpPr>
              <p:nvPr/>
            </p:nvSpPr>
            <p:spPr bwMode="auto">
              <a:xfrm>
                <a:off x="6869113" y="2422525"/>
                <a:ext cx="1008062" cy="431800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1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4366" name="AutoShape 30"/>
              <p:cNvSpPr>
                <a:spLocks noChangeArrowheads="1"/>
              </p:cNvSpPr>
              <p:nvPr/>
            </p:nvSpPr>
            <p:spPr bwMode="auto">
              <a:xfrm>
                <a:off x="7116763" y="508476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endParaRPr lang="en-US" altLang="nl-BE" sz="1600" baseline="-25000">
                  <a:latin typeface="Times New Roman" pitchFamily="18" charset="0"/>
                </a:endParaRPr>
              </a:p>
            </p:txBody>
          </p:sp>
          <p:sp>
            <p:nvSpPr>
              <p:cNvPr id="14367" name="AutoShape 31"/>
              <p:cNvSpPr>
                <a:spLocks noChangeArrowheads="1"/>
              </p:cNvSpPr>
              <p:nvPr/>
            </p:nvSpPr>
            <p:spPr bwMode="auto">
              <a:xfrm>
                <a:off x="8101013" y="2501900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1</a:t>
                </a:r>
              </a:p>
            </p:txBody>
          </p:sp>
          <p:cxnSp>
            <p:nvCxnSpPr>
              <p:cNvPr id="14368" name="AutoShape 32"/>
              <p:cNvCxnSpPr>
                <a:cxnSpLocks noChangeShapeType="1"/>
                <a:stCxn id="14365" idx="3"/>
                <a:endCxn id="14367" idx="1"/>
              </p:cNvCxnSpPr>
              <p:nvPr/>
            </p:nvCxnSpPr>
            <p:spPr bwMode="auto">
              <a:xfrm>
                <a:off x="7877175" y="2638425"/>
                <a:ext cx="223838" cy="79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69" name="Text Box 33"/>
              <p:cNvSpPr txBox="1">
                <a:spLocks noChangeArrowheads="1"/>
              </p:cNvSpPr>
              <p:nvPr/>
            </p:nvSpPr>
            <p:spPr bwMode="auto">
              <a:xfrm>
                <a:off x="6891338" y="2738438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4370" name="Text Box 34"/>
              <p:cNvSpPr txBox="1">
                <a:spLocks noChangeArrowheads="1"/>
              </p:cNvSpPr>
              <p:nvPr/>
            </p:nvSpPr>
            <p:spPr bwMode="auto">
              <a:xfrm>
                <a:off x="7645400" y="2238375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sp>
            <p:nvSpPr>
              <p:cNvPr id="14372" name="AutoShape 36"/>
              <p:cNvSpPr>
                <a:spLocks noChangeArrowheads="1"/>
              </p:cNvSpPr>
              <p:nvPr/>
            </p:nvSpPr>
            <p:spPr bwMode="auto">
              <a:xfrm>
                <a:off x="6900863" y="3138488"/>
                <a:ext cx="936625" cy="434975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2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4373" name="AutoShape 37"/>
              <p:cNvSpPr>
                <a:spLocks noChangeArrowheads="1"/>
              </p:cNvSpPr>
              <p:nvPr/>
            </p:nvSpPr>
            <p:spPr bwMode="auto">
              <a:xfrm>
                <a:off x="8077200" y="3209925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2</a:t>
                </a:r>
              </a:p>
            </p:txBody>
          </p:sp>
          <p:cxnSp>
            <p:nvCxnSpPr>
              <p:cNvPr id="14374" name="AutoShape 38"/>
              <p:cNvCxnSpPr>
                <a:cxnSpLocks noChangeShapeType="1"/>
                <a:stCxn id="14372" idx="3"/>
                <a:endCxn id="14373" idx="1"/>
              </p:cNvCxnSpPr>
              <p:nvPr/>
            </p:nvCxnSpPr>
            <p:spPr bwMode="auto">
              <a:xfrm flipV="1">
                <a:off x="7837488" y="3354388"/>
                <a:ext cx="239712" cy="15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75" name="Text Box 39"/>
              <p:cNvSpPr txBox="1">
                <a:spLocks noChangeArrowheads="1"/>
              </p:cNvSpPr>
              <p:nvPr/>
            </p:nvSpPr>
            <p:spPr bwMode="auto">
              <a:xfrm>
                <a:off x="6891338" y="3454400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4376" name="Text Box 40"/>
              <p:cNvSpPr txBox="1">
                <a:spLocks noChangeArrowheads="1"/>
              </p:cNvSpPr>
              <p:nvPr/>
            </p:nvSpPr>
            <p:spPr bwMode="auto">
              <a:xfrm>
                <a:off x="7645400" y="2954338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4377" name="AutoShape 41"/>
              <p:cNvCxnSpPr>
                <a:cxnSpLocks noChangeShapeType="1"/>
                <a:stCxn id="14365" idx="2"/>
                <a:endCxn id="14372" idx="0"/>
              </p:cNvCxnSpPr>
              <p:nvPr/>
            </p:nvCxnSpPr>
            <p:spPr bwMode="auto">
              <a:xfrm flipH="1">
                <a:off x="7369175" y="2854325"/>
                <a:ext cx="4763" cy="284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79" name="Text Box 43"/>
              <p:cNvSpPr txBox="1">
                <a:spLocks noChangeArrowheads="1"/>
              </p:cNvSpPr>
              <p:nvPr/>
            </p:nvSpPr>
            <p:spPr bwMode="auto">
              <a:xfrm>
                <a:off x="7159625" y="3790950"/>
                <a:ext cx="4127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/>
                  <a:t>...</a:t>
                </a:r>
              </a:p>
            </p:txBody>
          </p:sp>
          <p:cxnSp>
            <p:nvCxnSpPr>
              <p:cNvPr id="14380" name="AutoShape 44"/>
              <p:cNvCxnSpPr>
                <a:cxnSpLocks noChangeShapeType="1"/>
                <a:stCxn id="14372" idx="2"/>
                <a:endCxn id="14379" idx="0"/>
              </p:cNvCxnSpPr>
              <p:nvPr/>
            </p:nvCxnSpPr>
            <p:spPr bwMode="auto">
              <a:xfrm flipH="1">
                <a:off x="7366000" y="3573463"/>
                <a:ext cx="3175" cy="2174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82" name="AutoShape 46"/>
              <p:cNvSpPr>
                <a:spLocks noChangeArrowheads="1"/>
              </p:cNvSpPr>
              <p:nvPr/>
            </p:nvSpPr>
            <p:spPr bwMode="auto">
              <a:xfrm>
                <a:off x="6869113" y="4405313"/>
                <a:ext cx="936625" cy="465137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n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4383" name="AutoShape 47"/>
              <p:cNvSpPr>
                <a:spLocks noChangeArrowheads="1"/>
              </p:cNvSpPr>
              <p:nvPr/>
            </p:nvSpPr>
            <p:spPr bwMode="auto">
              <a:xfrm>
                <a:off x="8093075" y="450056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n</a:t>
                </a:r>
              </a:p>
            </p:txBody>
          </p:sp>
          <p:cxnSp>
            <p:nvCxnSpPr>
              <p:cNvPr id="14384" name="AutoShape 48"/>
              <p:cNvCxnSpPr>
                <a:cxnSpLocks noChangeShapeType="1"/>
                <a:stCxn id="14382" idx="3"/>
                <a:endCxn id="14383" idx="1"/>
              </p:cNvCxnSpPr>
              <p:nvPr/>
            </p:nvCxnSpPr>
            <p:spPr bwMode="auto">
              <a:xfrm>
                <a:off x="7805738" y="4638675"/>
                <a:ext cx="287337" cy="6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85" name="Text Box 49"/>
              <p:cNvSpPr txBox="1">
                <a:spLocks noChangeArrowheads="1"/>
              </p:cNvSpPr>
              <p:nvPr/>
            </p:nvSpPr>
            <p:spPr bwMode="auto">
              <a:xfrm>
                <a:off x="6891338" y="4749800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4386" name="Text Box 50"/>
              <p:cNvSpPr txBox="1">
                <a:spLocks noChangeArrowheads="1"/>
              </p:cNvSpPr>
              <p:nvPr/>
            </p:nvSpPr>
            <p:spPr bwMode="auto">
              <a:xfrm>
                <a:off x="7661275" y="4244975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4387" name="AutoShape 51"/>
              <p:cNvCxnSpPr>
                <a:cxnSpLocks noChangeShapeType="1"/>
                <a:stCxn id="14382" idx="2"/>
                <a:endCxn id="14366" idx="0"/>
              </p:cNvCxnSpPr>
              <p:nvPr/>
            </p:nvCxnSpPr>
            <p:spPr bwMode="auto">
              <a:xfrm flipH="1">
                <a:off x="7332663" y="4870450"/>
                <a:ext cx="4762" cy="2143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89" name="Line 53"/>
              <p:cNvSpPr>
                <a:spLocks noChangeShapeType="1"/>
              </p:cNvSpPr>
              <p:nvPr/>
            </p:nvSpPr>
            <p:spPr bwMode="auto">
              <a:xfrm>
                <a:off x="7332663" y="4198938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4390" name="Line 54"/>
              <p:cNvSpPr>
                <a:spLocks noChangeShapeType="1"/>
              </p:cNvSpPr>
              <p:nvPr/>
            </p:nvSpPr>
            <p:spPr bwMode="auto">
              <a:xfrm>
                <a:off x="7372350" y="2212975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cxnSp>
            <p:nvCxnSpPr>
              <p:cNvPr id="14392" name="AutoShape 56"/>
              <p:cNvCxnSpPr>
                <a:cxnSpLocks noChangeShapeType="1"/>
              </p:cNvCxnSpPr>
              <p:nvPr/>
            </p:nvCxnSpPr>
            <p:spPr bwMode="auto">
              <a:xfrm flipH="1">
                <a:off x="7372350" y="2646363"/>
                <a:ext cx="1200150" cy="3087687"/>
              </a:xfrm>
              <a:prstGeom prst="bentConnector4">
                <a:avLst>
                  <a:gd name="adj1" fmla="val -20370"/>
                  <a:gd name="adj2" fmla="val 9393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3" name="AutoShape 57"/>
              <p:cNvCxnSpPr>
                <a:cxnSpLocks noChangeShapeType="1"/>
                <a:stCxn id="14373" idx="3"/>
              </p:cNvCxnSpPr>
              <p:nvPr/>
            </p:nvCxnSpPr>
            <p:spPr bwMode="auto">
              <a:xfrm flipH="1">
                <a:off x="7332663" y="3354388"/>
                <a:ext cx="1176337" cy="2379662"/>
              </a:xfrm>
              <a:prstGeom prst="bentConnector4">
                <a:avLst>
                  <a:gd name="adj1" fmla="val -21731"/>
                  <a:gd name="adj2" fmla="val 9219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4" name="AutoShape 58"/>
              <p:cNvCxnSpPr>
                <a:cxnSpLocks noChangeShapeType="1"/>
                <a:stCxn id="14366" idx="2"/>
              </p:cNvCxnSpPr>
              <p:nvPr/>
            </p:nvCxnSpPr>
            <p:spPr bwMode="auto">
              <a:xfrm>
                <a:off x="7332663" y="5373688"/>
                <a:ext cx="0" cy="360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5" name="AutoShape 59"/>
              <p:cNvCxnSpPr>
                <a:cxnSpLocks noChangeShapeType="1"/>
                <a:stCxn id="14383" idx="3"/>
              </p:cNvCxnSpPr>
              <p:nvPr/>
            </p:nvCxnSpPr>
            <p:spPr bwMode="auto">
              <a:xfrm flipH="1">
                <a:off x="7332663" y="4645025"/>
                <a:ext cx="1192212" cy="1089025"/>
              </a:xfrm>
              <a:prstGeom prst="bentConnector4">
                <a:avLst>
                  <a:gd name="adj1" fmla="val -19977"/>
                  <a:gd name="adj2" fmla="val 8221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6177" name="Text Box 60"/>
          <p:cNvSpPr txBox="1">
            <a:spLocks noChangeArrowheads="1"/>
          </p:cNvSpPr>
          <p:nvPr/>
        </p:nvSpPr>
        <p:spPr bwMode="auto">
          <a:xfrm>
            <a:off x="127000" y="1773238"/>
            <a:ext cx="1111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3" grpId="0"/>
      <p:bldP spid="143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Conditional statements: </a:t>
            </a:r>
            <a:r>
              <a:rPr lang="en-US" altLang="nl-BE" dirty="0" smtClean="0">
                <a:latin typeface="Times New Roman" pitchFamily="18" charset="0"/>
              </a:rPr>
              <a:t>switch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941888" y="1701800"/>
            <a:ext cx="402272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x, y, z;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char op;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scanf("%d %c %d", &amp;x, &amp;op, &amp;y);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switch (op)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case '+':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z = x +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case '-':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z = x –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case '*':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z = x*y;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default: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printf("invalid operator: '%c'\n", op);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altLang="nl-BE" sz="900">
                <a:latin typeface="Times New Roman" pitchFamily="18" charset="0"/>
              </a:rPr>
              <a:t> 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…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79388" y="5157788"/>
            <a:ext cx="3816350" cy="1228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notes:</a:t>
            </a:r>
          </a:p>
          <a:p>
            <a:pPr eaLnBrk="1" hangingPunct="1">
              <a:buFontTx/>
              <a:buChar char="•"/>
            </a:pPr>
            <a:r>
              <a:rPr lang="en-US" altLang="nl-BE"/>
              <a:t>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/>
              <a:t> must be scalar type (</a:t>
            </a:r>
            <a:r>
              <a:rPr lang="en-US" altLang="nl-BE">
                <a:latin typeface="Times New Roman" pitchFamily="18" charset="0"/>
              </a:rPr>
              <a:t>char</a:t>
            </a:r>
            <a:r>
              <a:rPr lang="en-US" altLang="nl-BE"/>
              <a:t>, </a:t>
            </a:r>
            <a:r>
              <a:rPr lang="en-US" altLang="nl-BE">
                <a:latin typeface="Times New Roman" pitchFamily="18" charset="0"/>
              </a:rPr>
              <a:t>int</a:t>
            </a:r>
            <a:r>
              <a:rPr lang="en-US" altLang="nl-BE"/>
              <a:t>)</a:t>
            </a:r>
          </a:p>
          <a:p>
            <a:pPr eaLnBrk="1" hangingPunct="1">
              <a:buFontTx/>
              <a:buChar char="•"/>
            </a:pPr>
            <a:r>
              <a:rPr lang="en-US" altLang="nl-BE"/>
              <a:t>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/>
              <a:t>, …,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/>
              <a:t>: constant scalar </a:t>
            </a:r>
            <a:br>
              <a:rPr lang="en-US" altLang="nl-BE"/>
            </a:br>
            <a:r>
              <a:rPr lang="en-US" altLang="nl-BE"/>
              <a:t>  expressions, no conditions in </a:t>
            </a:r>
            <a:r>
              <a:rPr lang="en-US" altLang="nl-BE">
                <a:latin typeface="Times New Roman" pitchFamily="18" charset="0"/>
              </a:rPr>
              <a:t>case</a:t>
            </a:r>
            <a:r>
              <a:rPr lang="en-US" altLang="nl-BE"/>
              <a:t>!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427538" y="3573463"/>
            <a:ext cx="649287" cy="3168650"/>
            <a:chOff x="158" y="2069"/>
            <a:chExt cx="409" cy="1996"/>
          </a:xfrm>
        </p:grpSpPr>
        <p:sp>
          <p:nvSpPr>
            <p:cNvPr id="7202" name="Line 6"/>
            <p:cNvSpPr>
              <a:spLocks noChangeShapeType="1"/>
            </p:cNvSpPr>
            <p:nvPr/>
          </p:nvSpPr>
          <p:spPr bwMode="auto">
            <a:xfrm flipH="1">
              <a:off x="158" y="2069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3" name="Line 7"/>
            <p:cNvSpPr>
              <a:spLocks noChangeShapeType="1"/>
            </p:cNvSpPr>
            <p:nvPr/>
          </p:nvSpPr>
          <p:spPr bwMode="auto">
            <a:xfrm>
              <a:off x="158" y="2069"/>
              <a:ext cx="0" cy="1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4" name="Line 8"/>
            <p:cNvSpPr>
              <a:spLocks noChangeShapeType="1"/>
            </p:cNvSpPr>
            <p:nvPr/>
          </p:nvSpPr>
          <p:spPr bwMode="auto">
            <a:xfrm>
              <a:off x="158" y="4065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5" name="Line 9"/>
            <p:cNvSpPr>
              <a:spLocks noChangeShapeType="1"/>
            </p:cNvSpPr>
            <p:nvPr/>
          </p:nvSpPr>
          <p:spPr bwMode="auto">
            <a:xfrm flipH="1">
              <a:off x="158" y="261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6" name="Line 10"/>
            <p:cNvSpPr>
              <a:spLocks noChangeShapeType="1"/>
            </p:cNvSpPr>
            <p:nvPr/>
          </p:nvSpPr>
          <p:spPr bwMode="auto">
            <a:xfrm flipH="1">
              <a:off x="158" y="3113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7" name="Line 11"/>
            <p:cNvSpPr>
              <a:spLocks noChangeShapeType="1"/>
            </p:cNvSpPr>
            <p:nvPr/>
          </p:nvSpPr>
          <p:spPr bwMode="auto">
            <a:xfrm flipH="1">
              <a:off x="158" y="361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7174" name="Text Box 14"/>
          <p:cNvSpPr txBox="1">
            <a:spLocks noChangeArrowheads="1"/>
          </p:cNvSpPr>
          <p:nvPr/>
        </p:nvSpPr>
        <p:spPr bwMode="auto">
          <a:xfrm>
            <a:off x="179388" y="1268413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sp>
        <p:nvSpPr>
          <p:cNvPr id="7175" name="Text Box 15"/>
          <p:cNvSpPr txBox="1">
            <a:spLocks noChangeArrowheads="1"/>
          </p:cNvSpPr>
          <p:nvPr/>
        </p:nvSpPr>
        <p:spPr bwMode="auto">
          <a:xfrm>
            <a:off x="323850" y="1706563"/>
            <a:ext cx="1258888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switch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case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…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</a:t>
            </a:r>
            <a:r>
              <a:rPr lang="en-US" altLang="nl-BE">
                <a:latin typeface="Times New Roman" pitchFamily="18" charset="0"/>
              </a:rPr>
              <a:t>case</a:t>
            </a:r>
            <a:r>
              <a:rPr lang="en-US" altLang="nl-BE" i="1">
                <a:latin typeface="Times New Roman" pitchFamily="18" charset="0"/>
              </a:rPr>
              <a:t> e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: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</a:t>
            </a:r>
            <a:r>
              <a:rPr lang="en-US" altLang="nl-BE">
                <a:latin typeface="Times New Roman" pitchFamily="18" charset="0"/>
              </a:rPr>
              <a:t>default: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 baseline="-25000">
                <a:latin typeface="Times New Roman" pitchFamily="18" charset="0"/>
              </a:rPr>
              <a:t>d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55763" y="1262063"/>
            <a:ext cx="2347912" cy="3606800"/>
            <a:chOff x="1655763" y="1262063"/>
            <a:chExt cx="2347912" cy="3606800"/>
          </a:xfrm>
        </p:grpSpPr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1655763" y="1262063"/>
              <a:ext cx="1276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semantics: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339975" y="1708150"/>
              <a:ext cx="1663700" cy="3160713"/>
              <a:chOff x="2339975" y="1708150"/>
              <a:chExt cx="1663700" cy="3160713"/>
            </a:xfrm>
          </p:grpSpPr>
          <p:sp>
            <p:nvSpPr>
              <p:cNvPr id="16400" name="AutoShape 16"/>
              <p:cNvSpPr>
                <a:spLocks noChangeArrowheads="1"/>
              </p:cNvSpPr>
              <p:nvPr/>
            </p:nvSpPr>
            <p:spPr bwMode="auto">
              <a:xfrm>
                <a:off x="2339975" y="1917700"/>
                <a:ext cx="1008063" cy="431800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sym typeface="Euclid Symbol"/>
                  </a:rPr>
                  <a:t>=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1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16401" name="AutoShape 17"/>
              <p:cNvSpPr>
                <a:spLocks noChangeArrowheads="1"/>
              </p:cNvSpPr>
              <p:nvPr/>
            </p:nvSpPr>
            <p:spPr bwMode="auto">
              <a:xfrm>
                <a:off x="2587625" y="4579938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6402" name="AutoShape 18"/>
              <p:cNvSpPr>
                <a:spLocks noChangeArrowheads="1"/>
              </p:cNvSpPr>
              <p:nvPr/>
            </p:nvSpPr>
            <p:spPr bwMode="auto">
              <a:xfrm>
                <a:off x="3571875" y="1997075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1</a:t>
                </a:r>
              </a:p>
            </p:txBody>
          </p:sp>
          <p:cxnSp>
            <p:nvCxnSpPr>
              <p:cNvPr id="16404" name="AutoShape 20"/>
              <p:cNvCxnSpPr>
                <a:cxnSpLocks noChangeShapeType="1"/>
                <a:stCxn id="16400" idx="3"/>
                <a:endCxn id="16402" idx="1"/>
              </p:cNvCxnSpPr>
              <p:nvPr/>
            </p:nvCxnSpPr>
            <p:spPr bwMode="auto">
              <a:xfrm>
                <a:off x="3348038" y="2133600"/>
                <a:ext cx="223837" cy="79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05" name="Text Box 21"/>
              <p:cNvSpPr txBox="1">
                <a:spLocks noChangeArrowheads="1"/>
              </p:cNvSpPr>
              <p:nvPr/>
            </p:nvSpPr>
            <p:spPr bwMode="auto">
              <a:xfrm>
                <a:off x="2362200" y="2233613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6406" name="Text Box 22"/>
              <p:cNvSpPr txBox="1">
                <a:spLocks noChangeArrowheads="1"/>
              </p:cNvSpPr>
              <p:nvPr/>
            </p:nvSpPr>
            <p:spPr bwMode="auto">
              <a:xfrm>
                <a:off x="3116263" y="1733550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sp>
            <p:nvSpPr>
              <p:cNvPr id="16409" name="AutoShape 25"/>
              <p:cNvSpPr>
                <a:spLocks noChangeArrowheads="1"/>
              </p:cNvSpPr>
              <p:nvPr/>
            </p:nvSpPr>
            <p:spPr bwMode="auto">
              <a:xfrm>
                <a:off x="2371725" y="2633663"/>
                <a:ext cx="936625" cy="434975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sym typeface="Euclid Symbol"/>
                  </a:rPr>
                  <a:t>=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2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16410" name="AutoShape 26"/>
              <p:cNvSpPr>
                <a:spLocks noChangeArrowheads="1"/>
              </p:cNvSpPr>
              <p:nvPr/>
            </p:nvSpPr>
            <p:spPr bwMode="auto">
              <a:xfrm>
                <a:off x="3548063" y="2705100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2</a:t>
                </a:r>
              </a:p>
            </p:txBody>
          </p:sp>
          <p:cxnSp>
            <p:nvCxnSpPr>
              <p:cNvPr id="16411" name="AutoShape 27"/>
              <p:cNvCxnSpPr>
                <a:cxnSpLocks noChangeShapeType="1"/>
                <a:stCxn id="16409" idx="3"/>
                <a:endCxn id="16410" idx="1"/>
              </p:cNvCxnSpPr>
              <p:nvPr/>
            </p:nvCxnSpPr>
            <p:spPr bwMode="auto">
              <a:xfrm flipV="1">
                <a:off x="3308350" y="2849563"/>
                <a:ext cx="239713" cy="15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12" name="Text Box 28"/>
              <p:cNvSpPr txBox="1">
                <a:spLocks noChangeArrowheads="1"/>
              </p:cNvSpPr>
              <p:nvPr/>
            </p:nvSpPr>
            <p:spPr bwMode="auto">
              <a:xfrm>
                <a:off x="2362200" y="2949575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6413" name="Text Box 29"/>
              <p:cNvSpPr txBox="1">
                <a:spLocks noChangeArrowheads="1"/>
              </p:cNvSpPr>
              <p:nvPr/>
            </p:nvSpPr>
            <p:spPr bwMode="auto">
              <a:xfrm>
                <a:off x="3116263" y="2449513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6414" name="AutoShape 30"/>
              <p:cNvCxnSpPr>
                <a:cxnSpLocks noChangeShapeType="1"/>
                <a:stCxn id="16400" idx="2"/>
                <a:endCxn id="16409" idx="0"/>
              </p:cNvCxnSpPr>
              <p:nvPr/>
            </p:nvCxnSpPr>
            <p:spPr bwMode="auto">
              <a:xfrm flipH="1">
                <a:off x="2840038" y="2349500"/>
                <a:ext cx="4762" cy="284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5" name="AutoShape 31"/>
              <p:cNvCxnSpPr>
                <a:cxnSpLocks noChangeShapeType="1"/>
                <a:stCxn id="16402" idx="2"/>
                <a:endCxn id="16409" idx="0"/>
              </p:cNvCxnSpPr>
              <p:nvPr/>
            </p:nvCxnSpPr>
            <p:spPr bwMode="auto">
              <a:xfrm flipH="1">
                <a:off x="2840038" y="2286000"/>
                <a:ext cx="947737" cy="347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16" name="Text Box 32"/>
              <p:cNvSpPr txBox="1">
                <a:spLocks noChangeArrowheads="1"/>
              </p:cNvSpPr>
              <p:nvPr/>
            </p:nvSpPr>
            <p:spPr bwMode="auto">
              <a:xfrm>
                <a:off x="2630488" y="3286125"/>
                <a:ext cx="4127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/>
                  <a:t>...</a:t>
                </a:r>
              </a:p>
            </p:txBody>
          </p:sp>
          <p:cxnSp>
            <p:nvCxnSpPr>
              <p:cNvPr id="16417" name="AutoShape 33"/>
              <p:cNvCxnSpPr>
                <a:cxnSpLocks noChangeShapeType="1"/>
                <a:stCxn id="16409" idx="2"/>
                <a:endCxn id="16416" idx="0"/>
              </p:cNvCxnSpPr>
              <p:nvPr/>
            </p:nvCxnSpPr>
            <p:spPr bwMode="auto">
              <a:xfrm flipH="1">
                <a:off x="2836863" y="3068638"/>
                <a:ext cx="3175" cy="2174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8" name="AutoShape 34"/>
              <p:cNvCxnSpPr>
                <a:cxnSpLocks noChangeShapeType="1"/>
                <a:stCxn id="16410" idx="2"/>
                <a:endCxn id="16416" idx="0"/>
              </p:cNvCxnSpPr>
              <p:nvPr/>
            </p:nvCxnSpPr>
            <p:spPr bwMode="auto">
              <a:xfrm flipH="1">
                <a:off x="2836863" y="2994025"/>
                <a:ext cx="927100" cy="2921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19" name="AutoShape 35"/>
              <p:cNvSpPr>
                <a:spLocks noChangeArrowheads="1"/>
              </p:cNvSpPr>
              <p:nvPr/>
            </p:nvSpPr>
            <p:spPr bwMode="auto">
              <a:xfrm>
                <a:off x="2339975" y="3900488"/>
                <a:ext cx="936625" cy="465137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sym typeface="Euclid Symbol"/>
                  </a:rPr>
                  <a:t>=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n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16420" name="AutoShape 36"/>
              <p:cNvSpPr>
                <a:spLocks noChangeArrowheads="1"/>
              </p:cNvSpPr>
              <p:nvPr/>
            </p:nvSpPr>
            <p:spPr bwMode="auto">
              <a:xfrm>
                <a:off x="3563938" y="3995738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n</a:t>
                </a:r>
              </a:p>
            </p:txBody>
          </p:sp>
          <p:cxnSp>
            <p:nvCxnSpPr>
              <p:cNvPr id="16421" name="AutoShape 37"/>
              <p:cNvCxnSpPr>
                <a:cxnSpLocks noChangeShapeType="1"/>
                <a:stCxn id="16419" idx="3"/>
                <a:endCxn id="16420" idx="1"/>
              </p:cNvCxnSpPr>
              <p:nvPr/>
            </p:nvCxnSpPr>
            <p:spPr bwMode="auto">
              <a:xfrm>
                <a:off x="3276600" y="4133850"/>
                <a:ext cx="287338" cy="6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22" name="Text Box 38"/>
              <p:cNvSpPr txBox="1">
                <a:spLocks noChangeArrowheads="1"/>
              </p:cNvSpPr>
              <p:nvPr/>
            </p:nvSpPr>
            <p:spPr bwMode="auto">
              <a:xfrm>
                <a:off x="2362200" y="4244975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6423" name="Text Box 39"/>
              <p:cNvSpPr txBox="1">
                <a:spLocks noChangeArrowheads="1"/>
              </p:cNvSpPr>
              <p:nvPr/>
            </p:nvSpPr>
            <p:spPr bwMode="auto">
              <a:xfrm>
                <a:off x="3132138" y="3740150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6424" name="AutoShape 40"/>
              <p:cNvCxnSpPr>
                <a:cxnSpLocks noChangeShapeType="1"/>
                <a:stCxn id="16419" idx="2"/>
                <a:endCxn id="16401" idx="0"/>
              </p:cNvCxnSpPr>
              <p:nvPr/>
            </p:nvCxnSpPr>
            <p:spPr bwMode="auto">
              <a:xfrm flipH="1">
                <a:off x="2803525" y="4365625"/>
                <a:ext cx="4763" cy="2143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25" name="AutoShape 41"/>
              <p:cNvCxnSpPr>
                <a:cxnSpLocks noChangeShapeType="1"/>
                <a:stCxn id="16420" idx="2"/>
                <a:endCxn id="16401" idx="0"/>
              </p:cNvCxnSpPr>
              <p:nvPr/>
            </p:nvCxnSpPr>
            <p:spPr bwMode="auto">
              <a:xfrm flipH="1">
                <a:off x="2803525" y="4284663"/>
                <a:ext cx="976313" cy="2952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26" name="Line 42"/>
              <p:cNvSpPr>
                <a:spLocks noChangeShapeType="1"/>
              </p:cNvSpPr>
              <p:nvPr/>
            </p:nvSpPr>
            <p:spPr bwMode="auto">
              <a:xfrm>
                <a:off x="2803525" y="3694113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427" name="Line 43"/>
              <p:cNvSpPr>
                <a:spLocks noChangeShapeType="1"/>
              </p:cNvSpPr>
              <p:nvPr/>
            </p:nvSpPr>
            <p:spPr bwMode="auto">
              <a:xfrm>
                <a:off x="2843213" y="1708150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Iterative statements: </a:t>
            </a:r>
            <a:r>
              <a:rPr lang="en-US" altLang="nl-BE" dirty="0" smtClean="0">
                <a:latin typeface="Times New Roman" pitchFamily="18" charset="0"/>
              </a:rPr>
              <a:t>for</a:t>
            </a:r>
          </a:p>
        </p:txBody>
      </p:sp>
      <p:sp>
        <p:nvSpPr>
          <p:cNvPr id="8195" name="Text Box 11"/>
          <p:cNvSpPr txBox="1">
            <a:spLocks noChangeArrowheads="1"/>
          </p:cNvSpPr>
          <p:nvPr/>
        </p:nvSpPr>
        <p:spPr bwMode="auto">
          <a:xfrm>
            <a:off x="1023938" y="13414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sp>
        <p:nvSpPr>
          <p:cNvPr id="8196" name="Text Box 12"/>
          <p:cNvSpPr txBox="1">
            <a:spLocks noChangeArrowheads="1"/>
          </p:cNvSpPr>
          <p:nvPr/>
        </p:nvSpPr>
        <p:spPr bwMode="auto">
          <a:xfrm>
            <a:off x="2555875" y="1341438"/>
            <a:ext cx="2098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for (</a:t>
            </a:r>
            <a:r>
              <a:rPr lang="en-US" altLang="nl-BE" i="1">
                <a:solidFill>
                  <a:srgbClr val="FF3300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FF3300"/>
                </a:solidFill>
                <a:latin typeface="Times New Roman" pitchFamily="18" charset="0"/>
              </a:rPr>
              <a:t>before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0000FF"/>
                </a:solidFill>
                <a:latin typeface="Times New Roman" pitchFamily="18" charset="0"/>
              </a:rPr>
              <a:t>cond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 i="1">
                <a:solidFill>
                  <a:schemeClr val="folHlink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chemeClr val="folHlink"/>
                </a:solidFill>
                <a:latin typeface="Times New Roman" pitchFamily="18" charset="0"/>
              </a:rPr>
              <a:t>iter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solidFill>
                  <a:srgbClr val="FF33CC"/>
                </a:solidFill>
                <a:latin typeface="Times New Roman" pitchFamily="18" charset="0"/>
              </a:rPr>
              <a:t>s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023938" y="2081213"/>
            <a:ext cx="5008562" cy="915987"/>
            <a:chOff x="645" y="1810"/>
            <a:chExt cx="3155" cy="577"/>
          </a:xfrm>
        </p:grpSpPr>
        <p:sp>
          <p:nvSpPr>
            <p:cNvPr id="8218" name="Text Box 13"/>
            <p:cNvSpPr txBox="1">
              <a:spLocks noChangeArrowheads="1"/>
            </p:cNvSpPr>
            <p:nvPr/>
          </p:nvSpPr>
          <p:spPr bwMode="auto">
            <a:xfrm>
              <a:off x="1610" y="1810"/>
              <a:ext cx="219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i="1">
                  <a:solidFill>
                    <a:srgbClr val="FF3300"/>
                  </a:solidFill>
                  <a:latin typeface="Times New Roman" pitchFamily="18" charset="0"/>
                </a:rPr>
                <a:t>e</a:t>
              </a:r>
              <a:r>
                <a:rPr lang="en-US" altLang="nl-BE" baseline="-25000">
                  <a:solidFill>
                    <a:srgbClr val="FF3300"/>
                  </a:solidFill>
                  <a:latin typeface="Times New Roman" pitchFamily="18" charset="0"/>
                </a:rPr>
                <a:t>before</a:t>
              </a:r>
              <a:endParaRPr lang="en-US" altLang="nl-BE">
                <a:solidFill>
                  <a:srgbClr val="FF3300"/>
                </a:solidFill>
              </a:endParaRPr>
            </a:p>
            <a:p>
              <a:pPr eaLnBrk="1" hangingPunct="1"/>
              <a:r>
                <a:rPr lang="en-US" altLang="nl-BE"/>
                <a:t>while </a:t>
              </a:r>
              <a:r>
                <a:rPr lang="en-US" altLang="nl-BE" i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r>
                <a:rPr lang="en-US" altLang="nl-BE" baseline="-25000">
                  <a:solidFill>
                    <a:srgbClr val="0000FF"/>
                  </a:solidFill>
                  <a:latin typeface="Times New Roman" pitchFamily="18" charset="0"/>
                </a:rPr>
                <a:t>cond</a:t>
              </a:r>
              <a:r>
                <a:rPr lang="en-US" altLang="nl-BE"/>
                <a:t> true do</a:t>
              </a:r>
            </a:p>
            <a:p>
              <a:pPr eaLnBrk="1" hangingPunct="1"/>
              <a:r>
                <a:rPr lang="en-US" altLang="nl-BE"/>
                <a:t>   </a:t>
              </a:r>
              <a:r>
                <a:rPr lang="en-US" altLang="nl-BE" i="1">
                  <a:solidFill>
                    <a:srgbClr val="FF33CC"/>
                  </a:solidFill>
                  <a:latin typeface="Times New Roman" pitchFamily="18" charset="0"/>
                </a:rPr>
                <a:t>s</a:t>
              </a:r>
              <a:r>
                <a:rPr lang="en-US" altLang="nl-BE"/>
                <a:t> followed by </a:t>
              </a:r>
              <a:r>
                <a:rPr lang="en-US" altLang="nl-BE" i="1">
                  <a:solidFill>
                    <a:schemeClr val="folHlink"/>
                  </a:solidFill>
                  <a:latin typeface="Times New Roman" pitchFamily="18" charset="0"/>
                </a:rPr>
                <a:t>e</a:t>
              </a:r>
              <a:r>
                <a:rPr lang="en-US" altLang="nl-BE" baseline="-25000">
                  <a:solidFill>
                    <a:schemeClr val="folHlink"/>
                  </a:solidFill>
                  <a:latin typeface="Times New Roman" pitchFamily="18" charset="0"/>
                </a:rPr>
                <a:t>iter</a:t>
              </a:r>
            </a:p>
          </p:txBody>
        </p:sp>
        <p:sp>
          <p:nvSpPr>
            <p:cNvPr id="8219" name="Text Box 14"/>
            <p:cNvSpPr txBox="1">
              <a:spLocks noChangeArrowheads="1"/>
            </p:cNvSpPr>
            <p:nvPr/>
          </p:nvSpPr>
          <p:spPr bwMode="auto">
            <a:xfrm>
              <a:off x="645" y="1810"/>
              <a:ext cx="8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semantics:</a:t>
              </a:r>
            </a:p>
          </p:txBody>
        </p:sp>
      </p:grp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1511300" y="4221163"/>
            <a:ext cx="6877050" cy="4048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should be used when number of repetitions is known or computed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023938" y="5149850"/>
            <a:ext cx="3762375" cy="1190625"/>
            <a:chOff x="645" y="3244"/>
            <a:chExt cx="2370" cy="750"/>
          </a:xfrm>
        </p:grpSpPr>
        <p:sp>
          <p:nvSpPr>
            <p:cNvPr id="8216" name="Text Box 16"/>
            <p:cNvSpPr txBox="1">
              <a:spLocks noChangeArrowheads="1"/>
            </p:cNvSpPr>
            <p:nvPr/>
          </p:nvSpPr>
          <p:spPr bwMode="auto">
            <a:xfrm>
              <a:off x="1610" y="3244"/>
              <a:ext cx="1405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unsigned n = 10, i;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for (</a:t>
              </a:r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i = 0</a:t>
              </a:r>
              <a:r>
                <a:rPr lang="en-US" altLang="nl-BE">
                  <a:latin typeface="Times New Roman" pitchFamily="18" charset="0"/>
                </a:rPr>
                <a:t>; </a:t>
              </a:r>
              <a:r>
                <a:rPr lang="en-US" altLang="nl-BE">
                  <a:solidFill>
                    <a:srgbClr val="0000FF"/>
                  </a:solidFill>
                  <a:latin typeface="Times New Roman" pitchFamily="18" charset="0"/>
                </a:rPr>
                <a:t>i &lt; n</a:t>
              </a:r>
              <a:r>
                <a:rPr lang="en-US" altLang="nl-BE">
                  <a:latin typeface="Times New Roman" pitchFamily="18" charset="0"/>
                </a:rPr>
                <a:t>; </a:t>
              </a:r>
              <a:r>
                <a:rPr lang="en-US" altLang="nl-BE">
                  <a:solidFill>
                    <a:schemeClr val="folHlink"/>
                  </a:solidFill>
                  <a:latin typeface="Times New Roman" pitchFamily="18" charset="0"/>
                </a:rPr>
                <a:t>i++</a:t>
              </a:r>
              <a:r>
                <a:rPr lang="en-US" altLang="nl-BE">
                  <a:latin typeface="Times New Roman" pitchFamily="18" charset="0"/>
                </a:rPr>
                <a:t>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</a:t>
              </a:r>
              <a:r>
                <a:rPr lang="en-US" altLang="nl-BE">
                  <a:solidFill>
                    <a:srgbClr val="FF33CC"/>
                  </a:solidFill>
                  <a:latin typeface="Times New Roman" pitchFamily="18" charset="0"/>
                </a:rPr>
                <a:t>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8217" name="Text Box 17"/>
            <p:cNvSpPr txBox="1">
              <a:spLocks noChangeArrowheads="1"/>
            </p:cNvSpPr>
            <p:nvPr/>
          </p:nvSpPr>
          <p:spPr bwMode="auto">
            <a:xfrm>
              <a:off x="645" y="3244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example: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435600" y="5149850"/>
            <a:ext cx="2449513" cy="1190625"/>
            <a:chOff x="3424" y="3244"/>
            <a:chExt cx="1543" cy="750"/>
          </a:xfrm>
        </p:grpSpPr>
        <p:sp>
          <p:nvSpPr>
            <p:cNvPr id="8214" name="Text Box 18"/>
            <p:cNvSpPr txBox="1">
              <a:spLocks noChangeArrowheads="1"/>
            </p:cNvSpPr>
            <p:nvPr/>
          </p:nvSpPr>
          <p:spPr bwMode="auto">
            <a:xfrm>
              <a:off x="3424" y="3244"/>
              <a:ext cx="8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infinite loop:</a:t>
              </a:r>
              <a:endParaRPr lang="en-US" altLang="nl-BE">
                <a:latin typeface="Times New Roman" pitchFamily="18" charset="0"/>
              </a:endParaRPr>
            </a:p>
          </p:txBody>
        </p:sp>
        <p:sp>
          <p:nvSpPr>
            <p:cNvPr id="8215" name="Text Box 19"/>
            <p:cNvSpPr txBox="1">
              <a:spLocks noChangeArrowheads="1"/>
            </p:cNvSpPr>
            <p:nvPr/>
          </p:nvSpPr>
          <p:spPr bwMode="auto">
            <a:xfrm>
              <a:off x="4366" y="3244"/>
              <a:ext cx="601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for (;;)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</a:t>
              </a:r>
              <a:r>
                <a:rPr lang="en-US" altLang="nl-BE">
                  <a:solidFill>
                    <a:srgbClr val="FF33CC"/>
                  </a:solidFill>
                  <a:latin typeface="Times New Roman" pitchFamily="18" charset="0"/>
                </a:rPr>
                <a:t>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  <a:p>
              <a:pPr eaLnBrk="1" hangingPunct="1"/>
              <a:endParaRPr lang="en-US" altLang="nl-BE">
                <a:latin typeface="Times New Roman" pitchFamily="18" charset="0"/>
              </a:endParaRP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651500" y="1773238"/>
            <a:ext cx="2735263" cy="1943100"/>
            <a:chOff x="5651500" y="1773238"/>
            <a:chExt cx="2735263" cy="1943100"/>
          </a:xfrm>
        </p:grpSpPr>
        <p:sp>
          <p:nvSpPr>
            <p:cNvPr id="8202" name="AutoShape 23"/>
            <p:cNvSpPr>
              <a:spLocks noChangeArrowheads="1"/>
            </p:cNvSpPr>
            <p:nvPr/>
          </p:nvSpPr>
          <p:spPr bwMode="auto">
            <a:xfrm>
              <a:off x="7954963" y="2957513"/>
              <a:ext cx="431800" cy="288925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chemeClr val="folHlink"/>
                  </a:solidFill>
                  <a:latin typeface="Times New Roman" pitchFamily="18" charset="0"/>
                </a:rPr>
                <a:t>e</a:t>
              </a:r>
              <a:r>
                <a:rPr lang="en-US" altLang="nl-BE" sz="1600" baseline="-25000">
                  <a:solidFill>
                    <a:schemeClr val="folHlink"/>
                  </a:solidFill>
                  <a:latin typeface="Times New Roman" pitchFamily="18" charset="0"/>
                </a:rPr>
                <a:t>iter</a:t>
              </a:r>
            </a:p>
          </p:txBody>
        </p:sp>
        <p:sp>
          <p:nvSpPr>
            <p:cNvPr id="8203" name="AutoShape 24"/>
            <p:cNvSpPr>
              <a:spLocks noChangeArrowheads="1"/>
            </p:cNvSpPr>
            <p:nvPr/>
          </p:nvSpPr>
          <p:spPr bwMode="auto">
            <a:xfrm>
              <a:off x="5651500" y="2757488"/>
              <a:ext cx="1152525" cy="671512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r>
                <a:rPr lang="en-US" altLang="nl-BE" sz="1600" baseline="-25000">
                  <a:solidFill>
                    <a:srgbClr val="0000FF"/>
                  </a:solidFill>
                  <a:latin typeface="Times New Roman" pitchFamily="18" charset="0"/>
                </a:rPr>
                <a:t>cond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Euclid Symbol"/>
                </a:rPr>
                <a:t>≠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</a:rPr>
                <a:t> 0?</a:t>
              </a:r>
            </a:p>
          </p:txBody>
        </p:sp>
        <p:sp>
          <p:nvSpPr>
            <p:cNvPr id="8204" name="AutoShape 25"/>
            <p:cNvSpPr>
              <a:spLocks noChangeArrowheads="1"/>
            </p:cNvSpPr>
            <p:nvPr/>
          </p:nvSpPr>
          <p:spPr bwMode="auto">
            <a:xfrm>
              <a:off x="7162800" y="2955925"/>
              <a:ext cx="431800" cy="288925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rgbClr val="FF33CC"/>
                  </a:solidFill>
                  <a:latin typeface="Times New Roman" pitchFamily="18" charset="0"/>
                </a:rPr>
                <a:t>s</a:t>
              </a:r>
              <a:endParaRPr lang="en-US" altLang="nl-BE" sz="1600" baseline="-25000">
                <a:solidFill>
                  <a:srgbClr val="FF33CC"/>
                </a:solidFill>
                <a:latin typeface="Times New Roman" pitchFamily="18" charset="0"/>
              </a:endParaRPr>
            </a:p>
          </p:txBody>
        </p:sp>
        <p:cxnSp>
          <p:nvCxnSpPr>
            <p:cNvPr id="8205" name="AutoShape 26"/>
            <p:cNvCxnSpPr>
              <a:cxnSpLocks noChangeShapeType="1"/>
              <a:stCxn id="8203" idx="3"/>
              <a:endCxn id="8204" idx="1"/>
            </p:cNvCxnSpPr>
            <p:nvPr/>
          </p:nvCxnSpPr>
          <p:spPr bwMode="auto">
            <a:xfrm>
              <a:off x="6804025" y="3094038"/>
              <a:ext cx="358775" cy="6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6" name="Text Box 27"/>
            <p:cNvSpPr txBox="1">
              <a:spLocks noChangeArrowheads="1"/>
            </p:cNvSpPr>
            <p:nvPr/>
          </p:nvSpPr>
          <p:spPr bwMode="auto">
            <a:xfrm>
              <a:off x="5818188" y="3308350"/>
              <a:ext cx="4095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sz="1600"/>
                <a:t>no</a:t>
              </a:r>
            </a:p>
          </p:txBody>
        </p:sp>
        <p:sp>
          <p:nvSpPr>
            <p:cNvPr id="8207" name="Text Box 28"/>
            <p:cNvSpPr txBox="1">
              <a:spLocks noChangeArrowheads="1"/>
            </p:cNvSpPr>
            <p:nvPr/>
          </p:nvSpPr>
          <p:spPr bwMode="auto">
            <a:xfrm>
              <a:off x="6659563" y="2700338"/>
              <a:ext cx="5000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sz="1600"/>
                <a:t>yes</a:t>
              </a:r>
            </a:p>
          </p:txBody>
        </p:sp>
        <p:cxnSp>
          <p:nvCxnSpPr>
            <p:cNvPr id="8208" name="AutoShape 30"/>
            <p:cNvCxnSpPr>
              <a:cxnSpLocks noChangeShapeType="1"/>
              <a:stCxn id="8204" idx="3"/>
              <a:endCxn id="8202" idx="1"/>
            </p:cNvCxnSpPr>
            <p:nvPr/>
          </p:nvCxnSpPr>
          <p:spPr bwMode="auto">
            <a:xfrm>
              <a:off x="7594600" y="3100388"/>
              <a:ext cx="360363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9" name="AutoShape 32"/>
            <p:cNvSpPr>
              <a:spLocks noChangeArrowheads="1"/>
            </p:cNvSpPr>
            <p:nvPr/>
          </p:nvSpPr>
          <p:spPr bwMode="auto">
            <a:xfrm>
              <a:off x="5978525" y="2068513"/>
              <a:ext cx="504825" cy="288925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rgbClr val="FF3300"/>
                  </a:solidFill>
                  <a:latin typeface="Times New Roman" pitchFamily="18" charset="0"/>
                </a:rPr>
                <a:t>e</a:t>
              </a:r>
              <a:r>
                <a:rPr lang="en-US" altLang="nl-BE" sz="1600" baseline="-25000">
                  <a:solidFill>
                    <a:srgbClr val="FF3300"/>
                  </a:solidFill>
                  <a:latin typeface="Times New Roman" pitchFamily="18" charset="0"/>
                </a:rPr>
                <a:t>before</a:t>
              </a:r>
            </a:p>
          </p:txBody>
        </p:sp>
        <p:cxnSp>
          <p:nvCxnSpPr>
            <p:cNvPr id="8210" name="AutoShape 33"/>
            <p:cNvCxnSpPr>
              <a:cxnSpLocks noChangeShapeType="1"/>
              <a:stCxn id="8209" idx="2"/>
              <a:endCxn id="8203" idx="0"/>
            </p:cNvCxnSpPr>
            <p:nvPr/>
          </p:nvCxnSpPr>
          <p:spPr bwMode="auto">
            <a:xfrm flipH="1">
              <a:off x="6227763" y="2357438"/>
              <a:ext cx="3175" cy="400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AutoShape 34"/>
            <p:cNvCxnSpPr>
              <a:cxnSpLocks noChangeShapeType="1"/>
              <a:stCxn id="8202" idx="0"/>
              <a:endCxn id="8203" idx="0"/>
            </p:cNvCxnSpPr>
            <p:nvPr/>
          </p:nvCxnSpPr>
          <p:spPr bwMode="auto">
            <a:xfrm rot="5400000" flipH="1">
              <a:off x="7099300" y="1885951"/>
              <a:ext cx="200025" cy="1943100"/>
            </a:xfrm>
            <a:prstGeom prst="bentConnector3">
              <a:avLst>
                <a:gd name="adj1" fmla="val 21428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2" name="Line 35"/>
            <p:cNvSpPr>
              <a:spLocks noChangeShapeType="1"/>
            </p:cNvSpPr>
            <p:nvPr/>
          </p:nvSpPr>
          <p:spPr bwMode="auto">
            <a:xfrm>
              <a:off x="6227763" y="1773238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213" name="Line 36"/>
            <p:cNvSpPr>
              <a:spLocks noChangeShapeType="1"/>
            </p:cNvSpPr>
            <p:nvPr/>
          </p:nvSpPr>
          <p:spPr bwMode="auto">
            <a:xfrm>
              <a:off x="6227763" y="342900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Iterative statements: </a:t>
            </a:r>
            <a:r>
              <a:rPr lang="en-US" altLang="nl-BE" dirty="0" smtClean="0">
                <a:latin typeface="Times New Roman" pitchFamily="18" charset="0"/>
              </a:rPr>
              <a:t>while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79388" y="1274763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general form: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711325" y="1274763"/>
            <a:ext cx="1352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while (</a:t>
            </a:r>
            <a:r>
              <a:rPr lang="en-US" altLang="nl-BE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0000FF"/>
                </a:solidFill>
                <a:latin typeface="Times New Roman" pitchFamily="18" charset="0"/>
              </a:rPr>
              <a:t>cond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solidFill>
                  <a:srgbClr val="FF33CC"/>
                </a:solidFill>
                <a:latin typeface="Times New Roman" pitchFamily="18" charset="0"/>
              </a:rPr>
              <a:t>s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062038" y="3529013"/>
            <a:ext cx="6965950" cy="4048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should be used when number of repetitions is unknown in advance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023938" y="4008438"/>
            <a:ext cx="4589462" cy="2805112"/>
            <a:chOff x="645" y="2659"/>
            <a:chExt cx="2891" cy="1767"/>
          </a:xfrm>
        </p:grpSpPr>
        <p:sp>
          <p:nvSpPr>
            <p:cNvPr id="9242" name="Text Box 8"/>
            <p:cNvSpPr txBox="1">
              <a:spLocks noChangeArrowheads="1"/>
            </p:cNvSpPr>
            <p:nvPr/>
          </p:nvSpPr>
          <p:spPr bwMode="auto">
            <a:xfrm>
              <a:off x="1610" y="2674"/>
              <a:ext cx="1926" cy="1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int contains(char str[], char c) {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const int False = 0, True = 1;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int found = False;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unsigned i = 0;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while (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</a:rPr>
                <a:t>i &lt; strlen(str) &amp;&amp; !found</a:t>
              </a:r>
              <a:r>
                <a:rPr lang="en-US" altLang="nl-BE" sz="1600">
                  <a:latin typeface="Times New Roman" pitchFamily="18" charset="0"/>
                </a:rPr>
                <a:t>)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</a:t>
              </a:r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if (str[i] == c)</a:t>
              </a:r>
            </a:p>
            <a:p>
              <a:pPr eaLnBrk="1" hangingPunct="1"/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        found = True;</a:t>
              </a:r>
            </a:p>
            <a:p>
              <a:pPr eaLnBrk="1" hangingPunct="1"/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    else</a:t>
              </a:r>
            </a:p>
            <a:p>
              <a:pPr eaLnBrk="1" hangingPunct="1"/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        i++;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return found;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9243" name="Text Box 9"/>
            <p:cNvSpPr txBox="1">
              <a:spLocks noChangeArrowheads="1"/>
            </p:cNvSpPr>
            <p:nvPr/>
          </p:nvSpPr>
          <p:spPr bwMode="auto">
            <a:xfrm>
              <a:off x="645" y="2659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example:</a:t>
              </a:r>
            </a:p>
          </p:txBody>
        </p:sp>
      </p:grp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6011863" y="1268413"/>
            <a:ext cx="136366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do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while (</a:t>
            </a:r>
            <a:r>
              <a:rPr lang="en-US" altLang="nl-BE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0000FF"/>
                </a:solidFill>
                <a:latin typeface="Times New Roman" pitchFamily="18" charset="0"/>
              </a:rPr>
              <a:t>cond</a:t>
            </a:r>
            <a:r>
              <a:rPr lang="en-US" altLang="nl-BE">
                <a:latin typeface="Times New Roman" pitchFamily="18" charset="0"/>
              </a:rPr>
              <a:t>);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388" y="1565275"/>
            <a:ext cx="5329237" cy="1647825"/>
            <a:chOff x="179388" y="1565275"/>
            <a:chExt cx="5329237" cy="1647825"/>
          </a:xfrm>
        </p:grpSpPr>
        <p:grpSp>
          <p:nvGrpSpPr>
            <p:cNvPr id="2" name="Group 14"/>
            <p:cNvGrpSpPr>
              <a:grpSpLocks/>
            </p:cNvGrpSpPr>
            <p:nvPr/>
          </p:nvGrpSpPr>
          <p:grpSpPr bwMode="auto">
            <a:xfrm>
              <a:off x="179388" y="2297113"/>
              <a:ext cx="3763962" cy="915987"/>
              <a:chOff x="645" y="1664"/>
              <a:chExt cx="2371" cy="577"/>
            </a:xfrm>
          </p:grpSpPr>
          <p:sp>
            <p:nvSpPr>
              <p:cNvPr id="9244" name="Text Box 5"/>
              <p:cNvSpPr txBox="1">
                <a:spLocks noChangeArrowheads="1"/>
              </p:cNvSpPr>
              <p:nvPr/>
            </p:nvSpPr>
            <p:spPr bwMode="auto">
              <a:xfrm>
                <a:off x="1610" y="1664"/>
                <a:ext cx="1406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i="1">
                    <a:solidFill>
                      <a:srgbClr val="FF33CC"/>
                    </a:solidFill>
                    <a:latin typeface="Times New Roman" pitchFamily="18" charset="0"/>
                  </a:rPr>
                  <a:t>s</a:t>
                </a:r>
                <a:r>
                  <a:rPr lang="en-US" altLang="nl-BE" i="1">
                    <a:latin typeface="Times New Roman" pitchFamily="18" charset="0"/>
                  </a:rPr>
                  <a:t> </a:t>
                </a:r>
                <a:r>
                  <a:rPr lang="en-US" altLang="nl-BE"/>
                  <a:t>executed zero</a:t>
                </a:r>
              </a:p>
              <a:p>
                <a:pPr eaLnBrk="1" hangingPunct="1"/>
                <a:r>
                  <a:rPr lang="en-US" altLang="nl-BE"/>
                  <a:t>or more times</a:t>
                </a:r>
              </a:p>
              <a:p>
                <a:pPr eaLnBrk="1" hangingPunct="1"/>
                <a:r>
                  <a:rPr lang="en-US" altLang="nl-BE"/>
                  <a:t>while </a:t>
                </a:r>
                <a:r>
                  <a:rPr lang="en-US" altLang="nl-BE" i="1">
                    <a:latin typeface="Times New Roman" pitchFamily="18" charset="0"/>
                  </a:rPr>
                  <a:t>e</a:t>
                </a:r>
                <a:r>
                  <a:rPr lang="en-US" altLang="nl-BE" baseline="-25000">
                    <a:latin typeface="Times New Roman" pitchFamily="18" charset="0"/>
                  </a:rPr>
                  <a:t>cond</a:t>
                </a:r>
                <a:r>
                  <a:rPr lang="en-US" altLang="nl-BE"/>
                  <a:t> is true</a:t>
                </a:r>
                <a:endParaRPr lang="en-US" altLang="nl-BE" baseline="-25000"/>
              </a:p>
            </p:txBody>
          </p:sp>
          <p:sp>
            <p:nvSpPr>
              <p:cNvPr id="9245" name="Text Box 6"/>
              <p:cNvSpPr txBox="1">
                <a:spLocks noChangeArrowheads="1"/>
              </p:cNvSpPr>
              <p:nvPr/>
            </p:nvSpPr>
            <p:spPr bwMode="auto">
              <a:xfrm>
                <a:off x="645" y="1664"/>
                <a:ext cx="8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dirty="0"/>
                  <a:t>semantics: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565525" y="1565275"/>
              <a:ext cx="1943100" cy="1358900"/>
              <a:chOff x="3565525" y="1565275"/>
              <a:chExt cx="1943100" cy="1358900"/>
            </a:xfrm>
          </p:grpSpPr>
          <p:sp>
            <p:nvSpPr>
              <p:cNvPr id="20497" name="AutoShape 17"/>
              <p:cNvSpPr>
                <a:spLocks noChangeArrowheads="1"/>
              </p:cNvSpPr>
              <p:nvPr/>
            </p:nvSpPr>
            <p:spPr bwMode="auto">
              <a:xfrm>
                <a:off x="3565525" y="1965325"/>
                <a:ext cx="1152525" cy="671513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0000FF"/>
                    </a:solidFill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solidFill>
                      <a:srgbClr val="0000FF"/>
                    </a:solidFill>
                    <a:latin typeface="Times New Roman" pitchFamily="18" charset="0"/>
                  </a:rPr>
                  <a:t>cond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0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20498" name="AutoShape 18"/>
              <p:cNvSpPr>
                <a:spLocks noChangeArrowheads="1"/>
              </p:cNvSpPr>
              <p:nvPr/>
            </p:nvSpPr>
            <p:spPr bwMode="auto">
              <a:xfrm>
                <a:off x="5076825" y="216376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FF33CC"/>
                    </a:solidFill>
                    <a:latin typeface="Times New Roman" pitchFamily="18" charset="0"/>
                  </a:rPr>
                  <a:t>s</a:t>
                </a:r>
                <a:endParaRPr lang="en-US" altLang="nl-BE" sz="1600" baseline="-25000">
                  <a:solidFill>
                    <a:srgbClr val="FF33CC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20499" name="AutoShape 19"/>
              <p:cNvCxnSpPr>
                <a:cxnSpLocks noChangeShapeType="1"/>
                <a:stCxn id="20497" idx="3"/>
                <a:endCxn id="20498" idx="1"/>
              </p:cNvCxnSpPr>
              <p:nvPr/>
            </p:nvCxnSpPr>
            <p:spPr bwMode="auto">
              <a:xfrm>
                <a:off x="4718050" y="2301875"/>
                <a:ext cx="358775" cy="6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00" name="Text Box 20"/>
              <p:cNvSpPr txBox="1">
                <a:spLocks noChangeArrowheads="1"/>
              </p:cNvSpPr>
              <p:nvPr/>
            </p:nvSpPr>
            <p:spPr bwMode="auto">
              <a:xfrm>
                <a:off x="3732213" y="2516188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20501" name="Text Box 21"/>
              <p:cNvSpPr txBox="1">
                <a:spLocks noChangeArrowheads="1"/>
              </p:cNvSpPr>
              <p:nvPr/>
            </p:nvSpPr>
            <p:spPr bwMode="auto">
              <a:xfrm>
                <a:off x="4573588" y="1908175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20504" name="AutoShape 24"/>
              <p:cNvCxnSpPr>
                <a:cxnSpLocks noChangeShapeType="1"/>
                <a:endCxn id="20497" idx="0"/>
              </p:cNvCxnSpPr>
              <p:nvPr/>
            </p:nvCxnSpPr>
            <p:spPr bwMode="auto">
              <a:xfrm flipH="1">
                <a:off x="4141788" y="1565275"/>
                <a:ext cx="3175" cy="4000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05" name="AutoShape 25"/>
              <p:cNvCxnSpPr>
                <a:cxnSpLocks noChangeShapeType="1"/>
                <a:stCxn id="20498" idx="0"/>
                <a:endCxn id="20497" idx="0"/>
              </p:cNvCxnSpPr>
              <p:nvPr/>
            </p:nvCxnSpPr>
            <p:spPr bwMode="auto">
              <a:xfrm rot="5400000" flipH="1">
                <a:off x="4618038" y="1489075"/>
                <a:ext cx="198438" cy="1150937"/>
              </a:xfrm>
              <a:prstGeom prst="bentConnector3">
                <a:avLst>
                  <a:gd name="adj1" fmla="val 215199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07" name="Line 27"/>
              <p:cNvSpPr>
                <a:spLocks noChangeShapeType="1"/>
              </p:cNvSpPr>
              <p:nvPr/>
            </p:nvSpPr>
            <p:spPr bwMode="auto">
              <a:xfrm>
                <a:off x="4141788" y="2636838"/>
                <a:ext cx="0" cy="2873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011863" y="1125538"/>
            <a:ext cx="2952750" cy="2341562"/>
            <a:chOff x="6011863" y="1125538"/>
            <a:chExt cx="2952750" cy="2341562"/>
          </a:xfrm>
        </p:grpSpPr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6011863" y="2276475"/>
              <a:ext cx="2232025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i="1">
                  <a:solidFill>
                    <a:srgbClr val="FF33CC"/>
                  </a:solidFill>
                  <a:latin typeface="Times New Roman" pitchFamily="18" charset="0"/>
                </a:rPr>
                <a:t>s</a:t>
              </a:r>
              <a:r>
                <a:rPr lang="en-US" altLang="nl-BE" i="1">
                  <a:latin typeface="Times New Roman" pitchFamily="18" charset="0"/>
                </a:rPr>
                <a:t> </a:t>
              </a:r>
              <a:r>
                <a:rPr lang="en-US" altLang="nl-BE"/>
                <a:t>executed</a:t>
              </a:r>
            </a:p>
            <a:p>
              <a:pPr eaLnBrk="1" hangingPunct="1"/>
              <a:r>
                <a:rPr lang="en-US" altLang="nl-BE"/>
                <a:t>at least once</a:t>
              </a:r>
            </a:p>
            <a:p>
              <a:pPr eaLnBrk="1" hangingPunct="1"/>
              <a:r>
                <a:rPr lang="en-US" altLang="nl-BE"/>
                <a:t>until  </a:t>
              </a:r>
              <a:r>
                <a:rPr lang="en-US" altLang="nl-BE" i="1">
                  <a:latin typeface="Times New Roman" pitchFamily="18" charset="0"/>
                </a:rPr>
                <a:t>e</a:t>
              </a:r>
              <a:r>
                <a:rPr lang="en-US" altLang="nl-BE" baseline="-25000">
                  <a:latin typeface="Times New Roman" pitchFamily="18" charset="0"/>
                </a:rPr>
                <a:t>cond</a:t>
              </a:r>
              <a:r>
                <a:rPr lang="en-US" altLang="nl-BE"/>
                <a:t> is</a:t>
              </a:r>
            </a:p>
            <a:p>
              <a:pPr eaLnBrk="1" hangingPunct="1"/>
              <a:r>
                <a:rPr lang="en-US" altLang="nl-BE"/>
                <a:t>false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529513" y="1125538"/>
              <a:ext cx="1435100" cy="1871662"/>
              <a:chOff x="7529513" y="1125538"/>
              <a:chExt cx="1435100" cy="1871662"/>
            </a:xfrm>
          </p:grpSpPr>
          <p:sp>
            <p:nvSpPr>
              <p:cNvPr id="20508" name="AutoShape 28"/>
              <p:cNvSpPr>
                <a:spLocks noChangeArrowheads="1"/>
              </p:cNvSpPr>
              <p:nvPr/>
            </p:nvSpPr>
            <p:spPr bwMode="auto">
              <a:xfrm>
                <a:off x="7529513" y="2038350"/>
                <a:ext cx="1152525" cy="671513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0000FF"/>
                    </a:solidFill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solidFill>
                      <a:srgbClr val="0000FF"/>
                    </a:solidFill>
                    <a:latin typeface="Times New Roman" pitchFamily="18" charset="0"/>
                  </a:rPr>
                  <a:t>cond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0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20509" name="AutoShape 29"/>
              <p:cNvSpPr>
                <a:spLocks noChangeArrowheads="1"/>
              </p:cNvSpPr>
              <p:nvPr/>
            </p:nvSpPr>
            <p:spPr bwMode="auto">
              <a:xfrm>
                <a:off x="7889875" y="148431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FF33CC"/>
                    </a:solidFill>
                    <a:latin typeface="Times New Roman" pitchFamily="18" charset="0"/>
                  </a:rPr>
                  <a:t>s</a:t>
                </a:r>
                <a:endParaRPr lang="en-US" altLang="nl-BE" sz="1600" baseline="-25000">
                  <a:solidFill>
                    <a:srgbClr val="FF33C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511" name="Text Box 31"/>
              <p:cNvSpPr txBox="1">
                <a:spLocks noChangeArrowheads="1"/>
              </p:cNvSpPr>
              <p:nvPr/>
            </p:nvSpPr>
            <p:spPr bwMode="auto">
              <a:xfrm>
                <a:off x="7696200" y="2589213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20512" name="Text Box 32"/>
              <p:cNvSpPr txBox="1">
                <a:spLocks noChangeArrowheads="1"/>
              </p:cNvSpPr>
              <p:nvPr/>
            </p:nvSpPr>
            <p:spPr bwMode="auto">
              <a:xfrm>
                <a:off x="8464550" y="1868488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20513" name="AutoShape 33"/>
              <p:cNvCxnSpPr>
                <a:cxnSpLocks noChangeShapeType="1"/>
                <a:stCxn id="20509" idx="2"/>
                <a:endCxn id="20508" idx="0"/>
              </p:cNvCxnSpPr>
              <p:nvPr/>
            </p:nvCxnSpPr>
            <p:spPr bwMode="auto">
              <a:xfrm>
                <a:off x="8105775" y="1773238"/>
                <a:ext cx="0" cy="2651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15" name="Line 35"/>
              <p:cNvSpPr>
                <a:spLocks noChangeShapeType="1"/>
              </p:cNvSpPr>
              <p:nvPr/>
            </p:nvSpPr>
            <p:spPr bwMode="auto">
              <a:xfrm>
                <a:off x="8105775" y="2709863"/>
                <a:ext cx="0" cy="2873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cxnSp>
            <p:nvCxnSpPr>
              <p:cNvPr id="20516" name="AutoShape 36"/>
              <p:cNvCxnSpPr>
                <a:cxnSpLocks noChangeShapeType="1"/>
                <a:stCxn id="20508" idx="3"/>
                <a:endCxn id="20509" idx="0"/>
              </p:cNvCxnSpPr>
              <p:nvPr/>
            </p:nvCxnSpPr>
            <p:spPr bwMode="auto">
              <a:xfrm flipH="1" flipV="1">
                <a:off x="8105775" y="1484313"/>
                <a:ext cx="576263" cy="890587"/>
              </a:xfrm>
              <a:prstGeom prst="bentConnector4">
                <a:avLst>
                  <a:gd name="adj1" fmla="val -39671"/>
                  <a:gd name="adj2" fmla="val 125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18" name="Line 38"/>
              <p:cNvSpPr>
                <a:spLocks noChangeShapeType="1"/>
              </p:cNvSpPr>
              <p:nvPr/>
            </p:nvSpPr>
            <p:spPr bwMode="auto">
              <a:xfrm>
                <a:off x="8105775" y="1125538"/>
                <a:ext cx="0" cy="3587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6010921" y="5334719"/>
            <a:ext cx="2687639" cy="1200150"/>
            <a:chOff x="3424" y="3244"/>
            <a:chExt cx="1693" cy="756"/>
          </a:xfrm>
        </p:grpSpPr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3424" y="3244"/>
              <a:ext cx="8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infinite loop:</a:t>
              </a:r>
              <a:endParaRPr lang="en-US" altLang="nl-BE">
                <a:latin typeface="Times New Roman" pitchFamily="18" charset="0"/>
              </a:endParaRPr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4366" y="3244"/>
              <a:ext cx="751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dirty="0" smtClean="0">
                  <a:latin typeface="Times New Roman" pitchFamily="18" charset="0"/>
                </a:rPr>
                <a:t>while (1) </a:t>
              </a:r>
              <a:r>
                <a:rPr lang="en-US" altLang="nl-BE" dirty="0">
                  <a:latin typeface="Times New Roman" pitchFamily="18" charset="0"/>
                </a:rPr>
                <a:t>{</a:t>
              </a:r>
            </a:p>
            <a:p>
              <a:pPr eaLnBrk="1" hangingPunct="1"/>
              <a:r>
                <a:rPr lang="en-US" altLang="nl-BE" dirty="0">
                  <a:latin typeface="Times New Roman" pitchFamily="18" charset="0"/>
                </a:rPr>
                <a:t>        </a:t>
              </a:r>
              <a:r>
                <a:rPr lang="en-US" altLang="nl-BE" dirty="0">
                  <a:solidFill>
                    <a:srgbClr val="FF33CC"/>
                  </a:solidFill>
                  <a:latin typeface="Times New Roman" pitchFamily="18" charset="0"/>
                </a:rPr>
                <a:t>…</a:t>
              </a:r>
            </a:p>
            <a:p>
              <a:pPr eaLnBrk="1" hangingPunct="1"/>
              <a:r>
                <a:rPr lang="en-US" altLang="nl-BE" dirty="0">
                  <a:latin typeface="Times New Roman" pitchFamily="18" charset="0"/>
                </a:rPr>
                <a:t>}</a:t>
              </a:r>
            </a:p>
            <a:p>
              <a:pPr eaLnBrk="1" hangingPunct="1"/>
              <a:endParaRPr lang="en-US" altLang="nl-BE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>
                <a:latin typeface="Times New Roman" pitchFamily="18" charset="0"/>
              </a:rPr>
              <a:t>Break</a:t>
            </a:r>
            <a:r>
              <a:rPr lang="en-US" altLang="nl-BE" dirty="0" smtClean="0"/>
              <a:t> &amp; </a:t>
            </a:r>
            <a:r>
              <a:rPr lang="en-US" altLang="nl-BE" dirty="0" smtClean="0">
                <a:latin typeface="Times New Roman" pitchFamily="18" charset="0"/>
              </a:rPr>
              <a:t>continue</a:t>
            </a:r>
          </a:p>
        </p:txBody>
      </p:sp>
      <p:sp>
        <p:nvSpPr>
          <p:cNvPr id="10243" name="Text Box 8"/>
          <p:cNvSpPr txBox="1">
            <a:spLocks noChangeArrowheads="1"/>
          </p:cNvSpPr>
          <p:nvPr/>
        </p:nvSpPr>
        <p:spPr bwMode="auto">
          <a:xfrm>
            <a:off x="684213" y="1484313"/>
            <a:ext cx="3067050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dirty="0" err="1">
                <a:latin typeface="Times New Roman" pitchFamily="18" charset="0"/>
              </a:rPr>
              <a:t>int</a:t>
            </a:r>
            <a:r>
              <a:rPr lang="en-US" altLang="nl-BE" dirty="0">
                <a:latin typeface="Times New Roman" pitchFamily="18" charset="0"/>
              </a:rPr>
              <a:t> contains(char </a:t>
            </a:r>
            <a:r>
              <a:rPr lang="en-US" altLang="nl-BE" dirty="0" err="1">
                <a:latin typeface="Times New Roman" pitchFamily="18" charset="0"/>
              </a:rPr>
              <a:t>str</a:t>
            </a:r>
            <a:r>
              <a:rPr lang="en-US" altLang="nl-BE" dirty="0">
                <a:latin typeface="Times New Roman" pitchFamily="18" charset="0"/>
              </a:rPr>
              <a:t>[], char c) 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err="1">
                <a:latin typeface="Times New Roman" pitchFamily="18" charset="0"/>
              </a:rPr>
              <a:t>const</a:t>
            </a:r>
            <a:r>
              <a:rPr lang="en-US" altLang="nl-BE" dirty="0">
                <a:latin typeface="Times New Roman" pitchFamily="18" charset="0"/>
              </a:rPr>
              <a:t> </a:t>
            </a:r>
            <a:r>
              <a:rPr lang="en-US" altLang="nl-BE" dirty="0" err="1">
                <a:latin typeface="Times New Roman" pitchFamily="18" charset="0"/>
              </a:rPr>
              <a:t>int</a:t>
            </a:r>
            <a:r>
              <a:rPr lang="en-US" altLang="nl-BE" dirty="0">
                <a:latin typeface="Times New Roman" pitchFamily="18" charset="0"/>
              </a:rPr>
              <a:t> False = 0, True = 1;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err="1">
                <a:latin typeface="Times New Roman" pitchFamily="18" charset="0"/>
              </a:rPr>
              <a:t>int</a:t>
            </a:r>
            <a:r>
              <a:rPr lang="en-US" altLang="nl-BE" dirty="0">
                <a:latin typeface="Times New Roman" pitchFamily="18" charset="0"/>
              </a:rPr>
              <a:t> found = False;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unsigned 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for (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0; 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&lt; </a:t>
            </a:r>
            <a:r>
              <a:rPr lang="en-US" altLang="nl-BE" dirty="0" err="1">
                <a:latin typeface="Times New Roman" pitchFamily="18" charset="0"/>
              </a:rPr>
              <a:t>strlen</a:t>
            </a:r>
            <a:r>
              <a:rPr lang="en-US" altLang="nl-BE" dirty="0">
                <a:latin typeface="Times New Roman" pitchFamily="18" charset="0"/>
              </a:rPr>
              <a:t>(</a:t>
            </a:r>
            <a:r>
              <a:rPr lang="en-US" altLang="nl-BE" dirty="0" err="1">
                <a:latin typeface="Times New Roman" pitchFamily="18" charset="0"/>
              </a:rPr>
              <a:t>str</a:t>
            </a:r>
            <a:r>
              <a:rPr lang="en-US" altLang="nl-BE" dirty="0">
                <a:latin typeface="Times New Roman" pitchFamily="18" charset="0"/>
              </a:rPr>
              <a:t>); 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++)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    if (</a:t>
            </a:r>
            <a:r>
              <a:rPr lang="en-US" altLang="nl-BE" dirty="0" err="1">
                <a:latin typeface="Times New Roman" pitchFamily="18" charset="0"/>
              </a:rPr>
              <a:t>str</a:t>
            </a:r>
            <a:r>
              <a:rPr lang="en-US" altLang="nl-BE" dirty="0">
                <a:latin typeface="Times New Roman" pitchFamily="18" charset="0"/>
              </a:rPr>
              <a:t>[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] == c) 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        found = True;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        </a:t>
            </a:r>
            <a:r>
              <a:rPr lang="en-US" altLang="nl-BE" dirty="0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smtClean="0">
                <a:latin typeface="Times New Roman" pitchFamily="18" charset="0"/>
              </a:rPr>
              <a:t>    }</a:t>
            </a:r>
            <a:endParaRPr lang="en-US" altLang="nl-BE" dirty="0">
              <a:latin typeface="Times New Roman" pitchFamily="18" charset="0"/>
            </a:endParaRP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return found;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}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4840288" y="2205038"/>
            <a:ext cx="3549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break</a:t>
            </a:r>
            <a:r>
              <a:rPr lang="en-US" altLang="nl-BE"/>
              <a:t> ends execution of repetition</a:t>
            </a:r>
          </a:p>
          <a:p>
            <a:pPr eaLnBrk="1" hangingPunct="1"/>
            <a:r>
              <a:rPr lang="en-US" altLang="nl-BE"/>
              <a:t>(</a:t>
            </a:r>
            <a:r>
              <a:rPr lang="en-US" altLang="nl-BE">
                <a:latin typeface="Times New Roman" pitchFamily="18" charset="0"/>
              </a:rPr>
              <a:t>for</a:t>
            </a:r>
            <a:r>
              <a:rPr lang="en-US" altLang="nl-BE"/>
              <a:t> or </a:t>
            </a:r>
            <a:r>
              <a:rPr lang="en-US" altLang="nl-BE">
                <a:latin typeface="Times New Roman" pitchFamily="18" charset="0"/>
              </a:rPr>
              <a:t>while</a:t>
            </a:r>
            <a:r>
              <a:rPr lang="en-US" altLang="nl-BE"/>
              <a:t>)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95288" y="3573463"/>
            <a:ext cx="360362" cy="647700"/>
            <a:chOff x="249" y="1888"/>
            <a:chExt cx="227" cy="408"/>
          </a:xfrm>
        </p:grpSpPr>
        <p:sp>
          <p:nvSpPr>
            <p:cNvPr id="10251" name="Line 13"/>
            <p:cNvSpPr>
              <a:spLocks noChangeShapeType="1"/>
            </p:cNvSpPr>
            <p:nvPr/>
          </p:nvSpPr>
          <p:spPr bwMode="auto">
            <a:xfrm flipH="1">
              <a:off x="249" y="1888"/>
              <a:ext cx="22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52" name="Line 14"/>
            <p:cNvSpPr>
              <a:spLocks noChangeShapeType="1"/>
            </p:cNvSpPr>
            <p:nvPr/>
          </p:nvSpPr>
          <p:spPr bwMode="auto">
            <a:xfrm>
              <a:off x="249" y="1888"/>
              <a:ext cx="0" cy="40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53" name="Line 15"/>
            <p:cNvSpPr>
              <a:spLocks noChangeShapeType="1"/>
            </p:cNvSpPr>
            <p:nvPr/>
          </p:nvSpPr>
          <p:spPr bwMode="auto">
            <a:xfrm>
              <a:off x="249" y="2296"/>
              <a:ext cx="22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4751388" y="3484563"/>
            <a:ext cx="4141787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double average(double data[], int nrData)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double sum = 0.0;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unsigned i, nrNonMissing = 0;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for (i = 0; i &lt; nrData; i++)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if (data[i] &lt; 0)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continue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sum += data[i];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nrNonMissing++;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return sum/nrNonMissing;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732588" y="4724400"/>
            <a:ext cx="503237" cy="360363"/>
            <a:chOff x="4241" y="2976"/>
            <a:chExt cx="317" cy="227"/>
          </a:xfrm>
        </p:grpSpPr>
        <p:sp>
          <p:nvSpPr>
            <p:cNvPr id="10249" name="Line 18"/>
            <p:cNvSpPr>
              <a:spLocks noChangeShapeType="1"/>
            </p:cNvSpPr>
            <p:nvPr/>
          </p:nvSpPr>
          <p:spPr bwMode="auto">
            <a:xfrm>
              <a:off x="4241" y="3203"/>
              <a:ext cx="31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50" name="Line 19"/>
            <p:cNvSpPr>
              <a:spLocks noChangeShapeType="1"/>
            </p:cNvSpPr>
            <p:nvPr/>
          </p:nvSpPr>
          <p:spPr bwMode="auto">
            <a:xfrm flipV="1">
              <a:off x="4558" y="2976"/>
              <a:ext cx="0" cy="22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611188" y="4659313"/>
            <a:ext cx="3867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continue</a:t>
            </a:r>
            <a:r>
              <a:rPr lang="en-US" altLang="nl-BE"/>
              <a:t> skips remaining statements</a:t>
            </a:r>
          </a:p>
          <a:p>
            <a:pPr eaLnBrk="1" hangingPunct="1"/>
            <a:r>
              <a:rPr lang="en-US" altLang="nl-BE"/>
              <a:t>and resumes at next iteration step in</a:t>
            </a:r>
            <a:br>
              <a:rPr lang="en-US" altLang="nl-BE"/>
            </a:br>
            <a:r>
              <a:rPr lang="en-US" altLang="nl-BE">
                <a:latin typeface="Times New Roman" pitchFamily="18" charset="0"/>
              </a:rPr>
              <a:t>for</a:t>
            </a:r>
            <a:r>
              <a:rPr lang="en-US" altLang="nl-BE"/>
              <a:t> or </a:t>
            </a:r>
            <a:r>
              <a:rPr lang="en-US" altLang="nl-BE">
                <a:latin typeface="Times New Roman" pitchFamily="18" charset="0"/>
              </a:rPr>
              <a:t>while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0" grpId="0"/>
      <p:bldP spid="22545" grpId="0"/>
      <p:bldP spid="22549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1283</Words>
  <Application>Microsoft Office PowerPoint</Application>
  <PresentationFormat>On-screen Show (4:3)</PresentationFormat>
  <Paragraphs>332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Euclid Symbol</vt:lpstr>
      <vt:lpstr>Symbol</vt:lpstr>
      <vt:lpstr>Times New Roman</vt:lpstr>
      <vt:lpstr>Default Design</vt:lpstr>
      <vt:lpstr>Computational physics</vt:lpstr>
      <vt:lpstr>Programming in C: control flow</vt:lpstr>
      <vt:lpstr>Blocks &amp; scope</vt:lpstr>
      <vt:lpstr>Conditional statements: if</vt:lpstr>
      <vt:lpstr>Conditional statements: else-if</vt:lpstr>
      <vt:lpstr>Conditional statements: switch</vt:lpstr>
      <vt:lpstr>Iterative statements: for</vt:lpstr>
      <vt:lpstr>Iterative statements: while</vt:lpstr>
      <vt:lpstr>Break &amp; continue</vt:lpstr>
      <vt:lpstr>Equivalence of for and while</vt:lpstr>
      <vt:lpstr>break versus condition</vt:lpstr>
      <vt:lpstr>goto &amp; labels</vt:lpstr>
    </vt:vector>
  </TitlesOfParts>
  <Company>LUC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 G.J. Bex</dc:title>
  <dc:creator>Geert Jan Bex</dc:creator>
  <cp:lastModifiedBy>Geert Jan Bex</cp:lastModifiedBy>
  <cp:revision>16</cp:revision>
  <dcterms:created xsi:type="dcterms:W3CDTF">2007-08-06T11:53:51Z</dcterms:created>
  <dcterms:modified xsi:type="dcterms:W3CDTF">2017-03-09T11:21:10Z</dcterms:modified>
</cp:coreProperties>
</file>