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84" r:id="rId2"/>
    <p:sldId id="285" r:id="rId3"/>
    <p:sldId id="281" r:id="rId4"/>
    <p:sldId id="286" r:id="rId5"/>
    <p:sldId id="287" r:id="rId6"/>
    <p:sldId id="288" r:id="rId7"/>
    <p:sldId id="258" r:id="rId8"/>
    <p:sldId id="283" r:id="rId9"/>
    <p:sldId id="282" r:id="rId10"/>
    <p:sldId id="290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CC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9" autoAdjust="0"/>
    <p:restoredTop sz="94713" autoAdjust="0"/>
  </p:normalViewPr>
  <p:slideViewPr>
    <p:cSldViewPr>
      <p:cViewPr varScale="1">
        <p:scale>
          <a:sx n="92" d="100"/>
          <a:sy n="92" d="100"/>
        </p:scale>
        <p:origin x="-6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8C7332E-5E33-44B7-B4C4-F3E3F4C5D6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339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B0DADB8-7497-4FB9-B552-81A2CE31DD78}" type="slidenum">
              <a:rPr lang="en-US" altLang="nl-BE" smtClean="0"/>
              <a:pPr eaLnBrk="1" hangingPunct="1">
                <a:spcBef>
                  <a:spcPct val="0"/>
                </a:spcBef>
              </a:pPr>
              <a:t>3</a:t>
            </a:fld>
            <a:endParaRPr lang="en-US" altLang="nl-BE" smtClean="0"/>
          </a:p>
        </p:txBody>
      </p:sp>
      <p:sp>
        <p:nvSpPr>
          <p:cNvPr id="337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7</a:t>
            </a:fld>
            <a:endParaRPr lang="en-US" altLang="nl-BE" smtClean="0"/>
          </a:p>
        </p:txBody>
      </p:sp>
      <p:sp>
        <p:nvSpPr>
          <p:cNvPr id="348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9F20483-6B6F-4F5C-89AD-3F52D5E807BC}" type="slidenum">
              <a:rPr lang="en-US" altLang="nl-BE" smtClean="0"/>
              <a:pPr eaLnBrk="1" hangingPunct="1">
                <a:spcBef>
                  <a:spcPct val="0"/>
                </a:spcBef>
              </a:pPr>
              <a:t>8</a:t>
            </a:fld>
            <a:endParaRPr lang="en-US" altLang="nl-BE" smtClean="0"/>
          </a:p>
        </p:txBody>
      </p:sp>
      <p:sp>
        <p:nvSpPr>
          <p:cNvPr id="358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68FDF16-D52E-484B-B5C8-3366FD99119B}" type="slidenum">
              <a:rPr lang="en-US" altLang="nl-BE" smtClean="0"/>
              <a:pPr eaLnBrk="1" hangingPunct="1">
                <a:spcBef>
                  <a:spcPct val="0"/>
                </a:spcBef>
              </a:pPr>
              <a:t>9</a:t>
            </a:fld>
            <a:endParaRPr lang="en-US" altLang="nl-BE" smtClean="0"/>
          </a:p>
        </p:txBody>
      </p:sp>
      <p:sp>
        <p:nvSpPr>
          <p:cNvPr id="368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C2AA84-5778-4F8A-AA03-D5497D2AEA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14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7A94A1-0767-44F3-A495-CB96A190A0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68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87FFD5-E923-4425-8A25-4A17451A7B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1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70D7CB-3892-4FF7-BBB6-6F31B0889E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34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D3EFC-2CF5-45E0-9079-AC9F96B491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42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17468-81DA-4A1C-9A76-153FAE9206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93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011CCE-E477-4EF1-BA60-C5C3B48477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4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E37F68-D53F-4558-89F7-FE3EE7D5F1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78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997299-43B8-47E5-99C3-429260A225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4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B0D26C-BBDC-4914-9272-6F515924D9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7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B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1A01B-CFD0-425A-8782-8225D538D8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93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BE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BE" smtClean="0"/>
              <a:t>Click to edit Master text styles</a:t>
            </a:r>
          </a:p>
          <a:p>
            <a:pPr lvl="1"/>
            <a:r>
              <a:rPr lang="en-US" altLang="nl-BE" smtClean="0"/>
              <a:t>Second level</a:t>
            </a:r>
          </a:p>
          <a:p>
            <a:pPr lvl="2"/>
            <a:r>
              <a:rPr lang="en-US" altLang="nl-BE" smtClean="0"/>
              <a:t>Third level</a:t>
            </a:r>
          </a:p>
          <a:p>
            <a:pPr lvl="3"/>
            <a:r>
              <a:rPr lang="en-US" altLang="nl-BE" smtClean="0"/>
              <a:t>Fourth level</a:t>
            </a:r>
          </a:p>
          <a:p>
            <a:pPr lvl="4"/>
            <a:r>
              <a:rPr lang="en-US" altLang="nl-BE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57EB8B89-102F-4E81-8734-0F748C46DC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nl-BE" smtClean="0"/>
              <a:t>Computational physics</a:t>
            </a:r>
            <a:endParaRPr lang="nl-BE" altLang="nl-BE" smtClean="0"/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nl-BE" smtClean="0"/>
              <a:t>Geert Jan Bex</a:t>
            </a:r>
          </a:p>
          <a:p>
            <a:r>
              <a:rPr lang="en-US" altLang="nl-BE" smtClean="0">
                <a:hlinkClick r:id="rId2"/>
              </a:rPr>
              <a:t>geertjan.bex@uhasselt.be</a:t>
            </a:r>
            <a:r>
              <a:rPr lang="en-US" altLang="nl-BE" smtClean="0"/>
              <a:t> </a:t>
            </a:r>
            <a:endParaRPr lang="nl-BE" altLang="nl-B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010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altLang="nl-BE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Aims: programming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nl-BE" smtClean="0"/>
              <a:t>learn to program in 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syntax &amp; semantics of C data types, operators, statements, functions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/>
              <a:t>learn to use Kernighan &amp; Richie as reference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/>
              <a:t>learn algorithms &amp; data structures &amp; programming techniques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/>
              <a:t>learn to use scientific software library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smtClean="0"/>
              <a:t>Aims: physics</a:t>
            </a:r>
            <a:endParaRPr lang="nl-BE" altLang="nl-BE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nl-BE" smtClean="0"/>
              <a:t>learn to create computable models for real world problems</a:t>
            </a:r>
          </a:p>
          <a:p>
            <a:r>
              <a:rPr lang="en-US" altLang="nl-BE" smtClean="0"/>
              <a:t>apply numerical techniques</a:t>
            </a:r>
          </a:p>
          <a:p>
            <a:r>
              <a:rPr lang="en-US" altLang="nl-BE" smtClean="0"/>
              <a:t>use simulations to verify theoretical results</a:t>
            </a:r>
          </a:p>
          <a:p>
            <a:r>
              <a:rPr lang="en-US" altLang="nl-BE" smtClean="0"/>
              <a:t>physics</a:t>
            </a:r>
          </a:p>
          <a:p>
            <a:pPr lvl="1"/>
            <a:r>
              <a:rPr lang="en-US" altLang="nl-BE" smtClean="0"/>
              <a:t>dynamical system: chaotic regimes</a:t>
            </a:r>
          </a:p>
          <a:p>
            <a:pPr lvl="1"/>
            <a:r>
              <a:rPr lang="en-US" altLang="nl-BE" smtClean="0"/>
              <a:t>Ising system: simulations compared with mean field approximation</a:t>
            </a:r>
          </a:p>
          <a:p>
            <a:endParaRPr lang="nl-BE" altLang="nl-BE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smtClean="0"/>
              <a:t>Course materials</a:t>
            </a:r>
            <a:endParaRPr lang="nl-BE" altLang="nl-BE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nl-BE" smtClean="0"/>
              <a:t>Slides</a:t>
            </a:r>
          </a:p>
          <a:p>
            <a:pPr eaLnBrk="1" hangingPunct="1"/>
            <a:r>
              <a:rPr lang="en-US" altLang="nl-BE" smtClean="0"/>
              <a:t>B. Kernighan &amp; D. Ritchie (1988)</a:t>
            </a:r>
            <a:br>
              <a:rPr lang="en-US" altLang="nl-BE" smtClean="0"/>
            </a:br>
            <a:r>
              <a:rPr lang="en-US" altLang="nl-BE" i="1" smtClean="0"/>
              <a:t>The C Programming Language (ANSI C)</a:t>
            </a:r>
            <a:br>
              <a:rPr lang="en-US" altLang="nl-BE" i="1" smtClean="0"/>
            </a:br>
            <a:r>
              <a:rPr lang="en-US" altLang="nl-BE" smtClean="0"/>
              <a:t>Prentice Hall Software Series</a:t>
            </a:r>
          </a:p>
          <a:p>
            <a:pPr eaLnBrk="1" hangingPunct="1"/>
            <a:r>
              <a:rPr lang="en-US" altLang="nl-BE" smtClean="0"/>
              <a:t>Optional:</a:t>
            </a:r>
            <a:br>
              <a:rPr lang="en-US" altLang="nl-BE" smtClean="0"/>
            </a:br>
            <a:r>
              <a:rPr lang="en-US" altLang="nl-BE" smtClean="0"/>
              <a:t>Tao Pang (2010)</a:t>
            </a:r>
            <a:br>
              <a:rPr lang="en-US" altLang="nl-BE" smtClean="0"/>
            </a:br>
            <a:r>
              <a:rPr lang="en-US" altLang="nl-BE" i="1" smtClean="0"/>
              <a:t>An introduction to computational physics</a:t>
            </a:r>
            <a:r>
              <a:rPr lang="en-US" altLang="nl-BE" smtClean="0"/>
              <a:t/>
            </a:r>
            <a:br>
              <a:rPr lang="en-US" altLang="nl-BE" smtClean="0"/>
            </a:br>
            <a:r>
              <a:rPr lang="en-US" altLang="nl-BE" smtClean="0"/>
              <a:t>Cambridge University Press</a:t>
            </a:r>
            <a:endParaRPr lang="nl-BE" altLang="nl-BE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Computers &amp; programming</a:t>
            </a:r>
            <a:endParaRPr lang="nl-BE" dirty="0"/>
          </a:p>
        </p:txBody>
      </p:sp>
      <p:sp>
        <p:nvSpPr>
          <p:cNvPr id="717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altLang="nl-BE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755650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-6452479">
            <a:off x="1402557" y="2997993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971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641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132138" y="1557338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2" name="Equation" r:id="rId4" imgW="1320227" imgH="710891" progId="Equation.3">
                    <p:embed/>
                  </p:oleObj>
                </mc:Choice>
                <mc:Fallback>
                  <p:oleObj name="Equation" r:id="rId4" imgW="1320227" imgH="710891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435600" y="1557338"/>
            <a:ext cx="3024188" cy="3887787"/>
            <a:chOff x="3424" y="981"/>
            <a:chExt cx="1905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669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double volume(Object o)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}</a:t>
              </a: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9388" y="5924550"/>
            <a:ext cx="87312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What is a program?</a:t>
            </a:r>
          </a:p>
        </p:txBody>
      </p:sp>
      <p:sp>
        <p:nvSpPr>
          <p:cNvPr id="9219" name="Text Box 5"/>
          <p:cNvSpPr txBox="1">
            <a:spLocks noChangeArrowheads="1"/>
          </p:cNvSpPr>
          <p:nvPr/>
        </p:nvSpPr>
        <p:spPr bwMode="auto">
          <a:xfrm>
            <a:off x="1012825" y="1938338"/>
            <a:ext cx="1108075" cy="1474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01010001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10101011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00101001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10101000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…</a:t>
            </a:r>
          </a:p>
        </p:txBody>
      </p:sp>
      <p:sp>
        <p:nvSpPr>
          <p:cNvPr id="9220" name="AutoShape 6"/>
          <p:cNvSpPr>
            <a:spLocks noChangeArrowheads="1"/>
          </p:cNvSpPr>
          <p:nvPr/>
        </p:nvSpPr>
        <p:spPr bwMode="auto">
          <a:xfrm>
            <a:off x="3059113" y="2349500"/>
            <a:ext cx="1512887" cy="574675"/>
          </a:xfrm>
          <a:prstGeom prst="flowChartAlternate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9221" name="Text Box 7"/>
          <p:cNvSpPr txBox="1">
            <a:spLocks noChangeArrowheads="1"/>
          </p:cNvSpPr>
          <p:nvPr/>
        </p:nvSpPr>
        <p:spPr bwMode="auto">
          <a:xfrm>
            <a:off x="3276600" y="2439988"/>
            <a:ext cx="1035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program</a:t>
            </a:r>
          </a:p>
        </p:txBody>
      </p:sp>
      <p:sp>
        <p:nvSpPr>
          <p:cNvPr id="9222" name="Line 8"/>
          <p:cNvSpPr>
            <a:spLocks noChangeShapeType="1"/>
          </p:cNvSpPr>
          <p:nvPr/>
        </p:nvSpPr>
        <p:spPr bwMode="auto">
          <a:xfrm>
            <a:off x="2124075" y="2636838"/>
            <a:ext cx="93503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223" name="Line 9"/>
          <p:cNvSpPr>
            <a:spLocks noChangeShapeType="1"/>
          </p:cNvSpPr>
          <p:nvPr/>
        </p:nvSpPr>
        <p:spPr bwMode="auto">
          <a:xfrm>
            <a:off x="4572000" y="2636838"/>
            <a:ext cx="93503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224" name="Text Box 10"/>
          <p:cNvSpPr txBox="1">
            <a:spLocks noChangeArrowheads="1"/>
          </p:cNvSpPr>
          <p:nvPr/>
        </p:nvSpPr>
        <p:spPr bwMode="auto">
          <a:xfrm>
            <a:off x="5503863" y="2060575"/>
            <a:ext cx="11080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11100110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00010100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00000010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…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059113" y="2852738"/>
            <a:ext cx="1512887" cy="2376487"/>
            <a:chOff x="3059113" y="2852738"/>
            <a:chExt cx="1512887" cy="2376487"/>
          </a:xfrm>
        </p:grpSpPr>
        <p:sp>
          <p:nvSpPr>
            <p:cNvPr id="9234" name="Text Box 11"/>
            <p:cNvSpPr txBox="1">
              <a:spLocks noChangeArrowheads="1"/>
            </p:cNvSpPr>
            <p:nvPr/>
          </p:nvSpPr>
          <p:spPr bwMode="auto">
            <a:xfrm>
              <a:off x="3276600" y="3479800"/>
              <a:ext cx="1108075" cy="17494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10101010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10100010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10101100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11110111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01101000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9235" name="Line 12"/>
            <p:cNvSpPr>
              <a:spLocks noChangeShapeType="1"/>
            </p:cNvSpPr>
            <p:nvPr/>
          </p:nvSpPr>
          <p:spPr bwMode="auto">
            <a:xfrm>
              <a:off x="3059113" y="2852738"/>
              <a:ext cx="217487" cy="647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9236" name="Line 13"/>
            <p:cNvSpPr>
              <a:spLocks noChangeShapeType="1"/>
            </p:cNvSpPr>
            <p:nvPr/>
          </p:nvSpPr>
          <p:spPr bwMode="auto">
            <a:xfrm flipV="1">
              <a:off x="4356100" y="2852738"/>
              <a:ext cx="215900" cy="647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9226" name="Text Box 14"/>
          <p:cNvSpPr txBox="1">
            <a:spLocks noChangeArrowheads="1"/>
          </p:cNvSpPr>
          <p:nvPr/>
        </p:nvSpPr>
        <p:spPr bwMode="auto">
          <a:xfrm>
            <a:off x="1258888" y="1549400"/>
            <a:ext cx="679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input</a:t>
            </a:r>
          </a:p>
        </p:txBody>
      </p:sp>
      <p:sp>
        <p:nvSpPr>
          <p:cNvPr id="9227" name="Text Box 15"/>
          <p:cNvSpPr txBox="1">
            <a:spLocks noChangeArrowheads="1"/>
          </p:cNvSpPr>
          <p:nvPr/>
        </p:nvSpPr>
        <p:spPr bwMode="auto">
          <a:xfrm>
            <a:off x="5651500" y="1557338"/>
            <a:ext cx="819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output</a:t>
            </a:r>
          </a:p>
        </p:txBody>
      </p:sp>
      <p:sp>
        <p:nvSpPr>
          <p:cNvPr id="9228" name="Text Box 21"/>
          <p:cNvSpPr txBox="1">
            <a:spLocks noChangeArrowheads="1"/>
          </p:cNvSpPr>
          <p:nvPr/>
        </p:nvSpPr>
        <p:spPr bwMode="auto">
          <a:xfrm>
            <a:off x="5272088" y="4529138"/>
            <a:ext cx="3009900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int input[] = {0, 1, 2};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int output[3];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int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for (i = 0; i &lt; 3;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output[i] = input[i]*input[i];</a:t>
            </a:r>
          </a:p>
        </p:txBody>
      </p:sp>
      <p:sp>
        <p:nvSpPr>
          <p:cNvPr id="71702" name="AutoShape 22"/>
          <p:cNvSpPr>
            <a:spLocks noChangeArrowheads="1"/>
          </p:cNvSpPr>
          <p:nvPr/>
        </p:nvSpPr>
        <p:spPr bwMode="auto">
          <a:xfrm>
            <a:off x="611188" y="3933825"/>
            <a:ext cx="647700" cy="1439863"/>
          </a:xfrm>
          <a:prstGeom prst="cloudCallout">
            <a:avLst>
              <a:gd name="adj1" fmla="val 70343"/>
              <a:gd name="adj2" fmla="val -8252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5</a:t>
            </a:r>
          </a:p>
        </p:txBody>
      </p:sp>
      <p:sp>
        <p:nvSpPr>
          <p:cNvPr id="71703" name="AutoShape 23"/>
          <p:cNvSpPr>
            <a:spLocks noChangeArrowheads="1"/>
          </p:cNvSpPr>
          <p:nvPr/>
        </p:nvSpPr>
        <p:spPr bwMode="auto">
          <a:xfrm>
            <a:off x="7380288" y="2852738"/>
            <a:ext cx="1152525" cy="1296987"/>
          </a:xfrm>
          <a:prstGeom prst="cloudCallout">
            <a:avLst>
              <a:gd name="adj1" fmla="val -153431"/>
              <a:gd name="adj2" fmla="val -3384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4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25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500563" y="4437063"/>
            <a:ext cx="3959225" cy="2016125"/>
            <a:chOff x="4500563" y="4437063"/>
            <a:chExt cx="3959225" cy="2016125"/>
          </a:xfrm>
        </p:grpSpPr>
        <p:sp>
          <p:nvSpPr>
            <p:cNvPr id="9232" name="AutoShape 20"/>
            <p:cNvSpPr>
              <a:spLocks noChangeArrowheads="1"/>
            </p:cNvSpPr>
            <p:nvPr/>
          </p:nvSpPr>
          <p:spPr bwMode="auto">
            <a:xfrm>
              <a:off x="5148263" y="4437063"/>
              <a:ext cx="3311525" cy="2016125"/>
            </a:xfrm>
            <a:prstGeom prst="foldedCorner">
              <a:avLst>
                <a:gd name="adj" fmla="val 125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9233" name="Line 24"/>
            <p:cNvSpPr>
              <a:spLocks noChangeShapeType="1"/>
            </p:cNvSpPr>
            <p:nvPr/>
          </p:nvSpPr>
          <p:spPr bwMode="auto">
            <a:xfrm flipH="1" flipV="1">
              <a:off x="4500563" y="4652963"/>
              <a:ext cx="503237" cy="504825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2" grpId="0" animBg="1"/>
      <p:bldP spid="7170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Von Neumann architecture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463800" y="3789363"/>
            <a:ext cx="1339850" cy="4048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control unit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4456113" y="3789363"/>
            <a:ext cx="2178050" cy="4048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arithmetic/logic unit</a:t>
            </a:r>
          </a:p>
        </p:txBody>
      </p:sp>
      <p:grpSp>
        <p:nvGrpSpPr>
          <p:cNvPr id="10245" name="Group 5"/>
          <p:cNvGrpSpPr>
            <a:grpSpLocks/>
          </p:cNvGrpSpPr>
          <p:nvPr/>
        </p:nvGrpSpPr>
        <p:grpSpPr bwMode="auto">
          <a:xfrm>
            <a:off x="2628900" y="1916113"/>
            <a:ext cx="3455988" cy="1328737"/>
            <a:chOff x="884" y="1207"/>
            <a:chExt cx="2177" cy="837"/>
          </a:xfrm>
        </p:grpSpPr>
        <p:sp>
          <p:nvSpPr>
            <p:cNvPr id="10282" name="Rectangle 6"/>
            <p:cNvSpPr>
              <a:spLocks noChangeArrowheads="1"/>
            </p:cNvSpPr>
            <p:nvPr/>
          </p:nvSpPr>
          <p:spPr bwMode="auto">
            <a:xfrm>
              <a:off x="884" y="1207"/>
              <a:ext cx="2177" cy="83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283" name="Line 7"/>
            <p:cNvSpPr>
              <a:spLocks noChangeShapeType="1"/>
            </p:cNvSpPr>
            <p:nvPr/>
          </p:nvSpPr>
          <p:spPr bwMode="auto">
            <a:xfrm>
              <a:off x="884" y="1344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284" name="Line 8"/>
            <p:cNvSpPr>
              <a:spLocks noChangeShapeType="1"/>
            </p:cNvSpPr>
            <p:nvPr/>
          </p:nvSpPr>
          <p:spPr bwMode="auto">
            <a:xfrm>
              <a:off x="884" y="1480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285" name="Line 9"/>
            <p:cNvSpPr>
              <a:spLocks noChangeShapeType="1"/>
            </p:cNvSpPr>
            <p:nvPr/>
          </p:nvSpPr>
          <p:spPr bwMode="auto">
            <a:xfrm>
              <a:off x="884" y="1616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286" name="Line 10"/>
            <p:cNvSpPr>
              <a:spLocks noChangeShapeType="1"/>
            </p:cNvSpPr>
            <p:nvPr/>
          </p:nvSpPr>
          <p:spPr bwMode="auto">
            <a:xfrm>
              <a:off x="884" y="1752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287" name="Line 11"/>
            <p:cNvSpPr>
              <a:spLocks noChangeShapeType="1"/>
            </p:cNvSpPr>
            <p:nvPr/>
          </p:nvSpPr>
          <p:spPr bwMode="auto">
            <a:xfrm>
              <a:off x="884" y="1888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288" name="Line 12"/>
            <p:cNvSpPr>
              <a:spLocks noChangeShapeType="1"/>
            </p:cNvSpPr>
            <p:nvPr/>
          </p:nvSpPr>
          <p:spPr bwMode="auto">
            <a:xfrm>
              <a:off x="1253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289" name="Line 13"/>
            <p:cNvSpPr>
              <a:spLocks noChangeShapeType="1"/>
            </p:cNvSpPr>
            <p:nvPr/>
          </p:nvSpPr>
          <p:spPr bwMode="auto">
            <a:xfrm>
              <a:off x="120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290" name="Line 14"/>
            <p:cNvSpPr>
              <a:spLocks noChangeShapeType="1"/>
            </p:cNvSpPr>
            <p:nvPr/>
          </p:nvSpPr>
          <p:spPr bwMode="auto">
            <a:xfrm>
              <a:off x="115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291" name="Line 15"/>
            <p:cNvSpPr>
              <a:spLocks noChangeShapeType="1"/>
            </p:cNvSpPr>
            <p:nvPr/>
          </p:nvSpPr>
          <p:spPr bwMode="auto">
            <a:xfrm>
              <a:off x="111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292" name="Line 16"/>
            <p:cNvSpPr>
              <a:spLocks noChangeShapeType="1"/>
            </p:cNvSpPr>
            <p:nvPr/>
          </p:nvSpPr>
          <p:spPr bwMode="auto">
            <a:xfrm>
              <a:off x="107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293" name="Line 17"/>
            <p:cNvSpPr>
              <a:spLocks noChangeShapeType="1"/>
            </p:cNvSpPr>
            <p:nvPr/>
          </p:nvSpPr>
          <p:spPr bwMode="auto">
            <a:xfrm>
              <a:off x="1026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294" name="Line 18"/>
            <p:cNvSpPr>
              <a:spLocks noChangeShapeType="1"/>
            </p:cNvSpPr>
            <p:nvPr/>
          </p:nvSpPr>
          <p:spPr bwMode="auto">
            <a:xfrm>
              <a:off x="98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295" name="Line 19"/>
            <p:cNvSpPr>
              <a:spLocks noChangeShapeType="1"/>
            </p:cNvSpPr>
            <p:nvPr/>
          </p:nvSpPr>
          <p:spPr bwMode="auto">
            <a:xfrm>
              <a:off x="935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296" name="Line 20"/>
            <p:cNvSpPr>
              <a:spLocks noChangeShapeType="1"/>
            </p:cNvSpPr>
            <p:nvPr/>
          </p:nvSpPr>
          <p:spPr bwMode="auto">
            <a:xfrm>
              <a:off x="1610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297" name="Line 21"/>
            <p:cNvSpPr>
              <a:spLocks noChangeShapeType="1"/>
            </p:cNvSpPr>
            <p:nvPr/>
          </p:nvSpPr>
          <p:spPr bwMode="auto">
            <a:xfrm>
              <a:off x="1565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298" name="Line 22"/>
            <p:cNvSpPr>
              <a:spLocks noChangeShapeType="1"/>
            </p:cNvSpPr>
            <p:nvPr/>
          </p:nvSpPr>
          <p:spPr bwMode="auto">
            <a:xfrm>
              <a:off x="151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299" name="Line 23"/>
            <p:cNvSpPr>
              <a:spLocks noChangeShapeType="1"/>
            </p:cNvSpPr>
            <p:nvPr/>
          </p:nvSpPr>
          <p:spPr bwMode="auto">
            <a:xfrm>
              <a:off x="147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300" name="Line 24"/>
            <p:cNvSpPr>
              <a:spLocks noChangeShapeType="1"/>
            </p:cNvSpPr>
            <p:nvPr/>
          </p:nvSpPr>
          <p:spPr bwMode="auto">
            <a:xfrm>
              <a:off x="142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301" name="Line 25"/>
            <p:cNvSpPr>
              <a:spLocks noChangeShapeType="1"/>
            </p:cNvSpPr>
            <p:nvPr/>
          </p:nvSpPr>
          <p:spPr bwMode="auto">
            <a:xfrm>
              <a:off x="1383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302" name="Line 26"/>
            <p:cNvSpPr>
              <a:spLocks noChangeShapeType="1"/>
            </p:cNvSpPr>
            <p:nvPr/>
          </p:nvSpPr>
          <p:spPr bwMode="auto">
            <a:xfrm>
              <a:off x="133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303" name="Line 27"/>
            <p:cNvSpPr>
              <a:spLocks noChangeShapeType="1"/>
            </p:cNvSpPr>
            <p:nvPr/>
          </p:nvSpPr>
          <p:spPr bwMode="auto">
            <a:xfrm>
              <a:off x="1292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304" name="Line 28"/>
            <p:cNvSpPr>
              <a:spLocks noChangeShapeType="1"/>
            </p:cNvSpPr>
            <p:nvPr/>
          </p:nvSpPr>
          <p:spPr bwMode="auto">
            <a:xfrm>
              <a:off x="1973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305" name="Line 29"/>
            <p:cNvSpPr>
              <a:spLocks noChangeShapeType="1"/>
            </p:cNvSpPr>
            <p:nvPr/>
          </p:nvSpPr>
          <p:spPr bwMode="auto">
            <a:xfrm>
              <a:off x="192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306" name="Line 30"/>
            <p:cNvSpPr>
              <a:spLocks noChangeShapeType="1"/>
            </p:cNvSpPr>
            <p:nvPr/>
          </p:nvSpPr>
          <p:spPr bwMode="auto">
            <a:xfrm>
              <a:off x="187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307" name="Line 31"/>
            <p:cNvSpPr>
              <a:spLocks noChangeShapeType="1"/>
            </p:cNvSpPr>
            <p:nvPr/>
          </p:nvSpPr>
          <p:spPr bwMode="auto">
            <a:xfrm>
              <a:off x="183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308" name="Line 32"/>
            <p:cNvSpPr>
              <a:spLocks noChangeShapeType="1"/>
            </p:cNvSpPr>
            <p:nvPr/>
          </p:nvSpPr>
          <p:spPr bwMode="auto">
            <a:xfrm>
              <a:off x="179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309" name="Line 33"/>
            <p:cNvSpPr>
              <a:spLocks noChangeShapeType="1"/>
            </p:cNvSpPr>
            <p:nvPr/>
          </p:nvSpPr>
          <p:spPr bwMode="auto">
            <a:xfrm>
              <a:off x="1746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310" name="Line 34"/>
            <p:cNvSpPr>
              <a:spLocks noChangeShapeType="1"/>
            </p:cNvSpPr>
            <p:nvPr/>
          </p:nvSpPr>
          <p:spPr bwMode="auto">
            <a:xfrm>
              <a:off x="170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311" name="Line 35"/>
            <p:cNvSpPr>
              <a:spLocks noChangeShapeType="1"/>
            </p:cNvSpPr>
            <p:nvPr/>
          </p:nvSpPr>
          <p:spPr bwMode="auto">
            <a:xfrm>
              <a:off x="1655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312" name="Line 36"/>
            <p:cNvSpPr>
              <a:spLocks noChangeShapeType="1"/>
            </p:cNvSpPr>
            <p:nvPr/>
          </p:nvSpPr>
          <p:spPr bwMode="auto">
            <a:xfrm>
              <a:off x="2336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313" name="Line 37"/>
            <p:cNvSpPr>
              <a:spLocks noChangeShapeType="1"/>
            </p:cNvSpPr>
            <p:nvPr/>
          </p:nvSpPr>
          <p:spPr bwMode="auto">
            <a:xfrm>
              <a:off x="229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314" name="Line 38"/>
            <p:cNvSpPr>
              <a:spLocks noChangeShapeType="1"/>
            </p:cNvSpPr>
            <p:nvPr/>
          </p:nvSpPr>
          <p:spPr bwMode="auto">
            <a:xfrm>
              <a:off x="2240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315" name="Line 39"/>
            <p:cNvSpPr>
              <a:spLocks noChangeShapeType="1"/>
            </p:cNvSpPr>
            <p:nvPr/>
          </p:nvSpPr>
          <p:spPr bwMode="auto">
            <a:xfrm>
              <a:off x="2200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316" name="Line 40"/>
            <p:cNvSpPr>
              <a:spLocks noChangeShapeType="1"/>
            </p:cNvSpPr>
            <p:nvPr/>
          </p:nvSpPr>
          <p:spPr bwMode="auto">
            <a:xfrm>
              <a:off x="215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317" name="Line 41"/>
            <p:cNvSpPr>
              <a:spLocks noChangeShapeType="1"/>
            </p:cNvSpPr>
            <p:nvPr/>
          </p:nvSpPr>
          <p:spPr bwMode="auto">
            <a:xfrm>
              <a:off x="2109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318" name="Line 42"/>
            <p:cNvSpPr>
              <a:spLocks noChangeShapeType="1"/>
            </p:cNvSpPr>
            <p:nvPr/>
          </p:nvSpPr>
          <p:spPr bwMode="auto">
            <a:xfrm>
              <a:off x="206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319" name="Line 43"/>
            <p:cNvSpPr>
              <a:spLocks noChangeShapeType="1"/>
            </p:cNvSpPr>
            <p:nvPr/>
          </p:nvSpPr>
          <p:spPr bwMode="auto">
            <a:xfrm>
              <a:off x="201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320" name="Line 44"/>
            <p:cNvSpPr>
              <a:spLocks noChangeShapeType="1"/>
            </p:cNvSpPr>
            <p:nvPr/>
          </p:nvSpPr>
          <p:spPr bwMode="auto">
            <a:xfrm>
              <a:off x="2699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321" name="Line 45"/>
            <p:cNvSpPr>
              <a:spLocks noChangeShapeType="1"/>
            </p:cNvSpPr>
            <p:nvPr/>
          </p:nvSpPr>
          <p:spPr bwMode="auto">
            <a:xfrm>
              <a:off x="265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322" name="Line 46"/>
            <p:cNvSpPr>
              <a:spLocks noChangeShapeType="1"/>
            </p:cNvSpPr>
            <p:nvPr/>
          </p:nvSpPr>
          <p:spPr bwMode="auto">
            <a:xfrm>
              <a:off x="2603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323" name="Line 47"/>
            <p:cNvSpPr>
              <a:spLocks noChangeShapeType="1"/>
            </p:cNvSpPr>
            <p:nvPr/>
          </p:nvSpPr>
          <p:spPr bwMode="auto">
            <a:xfrm>
              <a:off x="2563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324" name="Line 48"/>
            <p:cNvSpPr>
              <a:spLocks noChangeShapeType="1"/>
            </p:cNvSpPr>
            <p:nvPr/>
          </p:nvSpPr>
          <p:spPr bwMode="auto">
            <a:xfrm>
              <a:off x="251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325" name="Line 49"/>
            <p:cNvSpPr>
              <a:spLocks noChangeShapeType="1"/>
            </p:cNvSpPr>
            <p:nvPr/>
          </p:nvSpPr>
          <p:spPr bwMode="auto">
            <a:xfrm>
              <a:off x="2472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326" name="Line 50"/>
            <p:cNvSpPr>
              <a:spLocks noChangeShapeType="1"/>
            </p:cNvSpPr>
            <p:nvPr/>
          </p:nvSpPr>
          <p:spPr bwMode="auto">
            <a:xfrm>
              <a:off x="242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327" name="Line 51"/>
            <p:cNvSpPr>
              <a:spLocks noChangeShapeType="1"/>
            </p:cNvSpPr>
            <p:nvPr/>
          </p:nvSpPr>
          <p:spPr bwMode="auto">
            <a:xfrm>
              <a:off x="238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328" name="Line 52"/>
            <p:cNvSpPr>
              <a:spLocks noChangeShapeType="1"/>
            </p:cNvSpPr>
            <p:nvPr/>
          </p:nvSpPr>
          <p:spPr bwMode="auto">
            <a:xfrm>
              <a:off x="301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329" name="Line 53"/>
            <p:cNvSpPr>
              <a:spLocks noChangeShapeType="1"/>
            </p:cNvSpPr>
            <p:nvPr/>
          </p:nvSpPr>
          <p:spPr bwMode="auto">
            <a:xfrm>
              <a:off x="2966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330" name="Line 54"/>
            <p:cNvSpPr>
              <a:spLocks noChangeShapeType="1"/>
            </p:cNvSpPr>
            <p:nvPr/>
          </p:nvSpPr>
          <p:spPr bwMode="auto">
            <a:xfrm>
              <a:off x="2926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331" name="Line 55"/>
            <p:cNvSpPr>
              <a:spLocks noChangeShapeType="1"/>
            </p:cNvSpPr>
            <p:nvPr/>
          </p:nvSpPr>
          <p:spPr bwMode="auto">
            <a:xfrm>
              <a:off x="2880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332" name="Line 56"/>
            <p:cNvSpPr>
              <a:spLocks noChangeShapeType="1"/>
            </p:cNvSpPr>
            <p:nvPr/>
          </p:nvSpPr>
          <p:spPr bwMode="auto">
            <a:xfrm>
              <a:off x="2835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333" name="Line 57"/>
            <p:cNvSpPr>
              <a:spLocks noChangeShapeType="1"/>
            </p:cNvSpPr>
            <p:nvPr/>
          </p:nvSpPr>
          <p:spPr bwMode="auto">
            <a:xfrm>
              <a:off x="2790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334" name="Line 58"/>
            <p:cNvSpPr>
              <a:spLocks noChangeShapeType="1"/>
            </p:cNvSpPr>
            <p:nvPr/>
          </p:nvSpPr>
          <p:spPr bwMode="auto">
            <a:xfrm>
              <a:off x="274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10246" name="Line 59"/>
          <p:cNvSpPr>
            <a:spLocks noChangeShapeType="1"/>
          </p:cNvSpPr>
          <p:nvPr/>
        </p:nvSpPr>
        <p:spPr bwMode="auto">
          <a:xfrm flipV="1">
            <a:off x="3000375" y="3276600"/>
            <a:ext cx="0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247" name="Line 60"/>
          <p:cNvSpPr>
            <a:spLocks noChangeShapeType="1"/>
          </p:cNvSpPr>
          <p:nvPr/>
        </p:nvSpPr>
        <p:spPr bwMode="auto">
          <a:xfrm flipV="1">
            <a:off x="5448300" y="3284538"/>
            <a:ext cx="0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248" name="Line 61"/>
          <p:cNvSpPr>
            <a:spLocks noChangeShapeType="1"/>
          </p:cNvSpPr>
          <p:nvPr/>
        </p:nvSpPr>
        <p:spPr bwMode="auto">
          <a:xfrm>
            <a:off x="3216275" y="3276600"/>
            <a:ext cx="0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249" name="Line 62"/>
          <p:cNvSpPr>
            <a:spLocks noChangeShapeType="1"/>
          </p:cNvSpPr>
          <p:nvPr/>
        </p:nvSpPr>
        <p:spPr bwMode="auto">
          <a:xfrm>
            <a:off x="5656263" y="3284538"/>
            <a:ext cx="0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250" name="Line 63"/>
          <p:cNvSpPr>
            <a:spLocks noChangeShapeType="1"/>
          </p:cNvSpPr>
          <p:nvPr/>
        </p:nvSpPr>
        <p:spPr bwMode="auto">
          <a:xfrm>
            <a:off x="3792538" y="3900488"/>
            <a:ext cx="6477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251" name="Line 64"/>
          <p:cNvSpPr>
            <a:spLocks noChangeShapeType="1"/>
          </p:cNvSpPr>
          <p:nvPr/>
        </p:nvSpPr>
        <p:spPr bwMode="auto">
          <a:xfrm flipH="1">
            <a:off x="3792538" y="4076700"/>
            <a:ext cx="6477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252" name="Text Box 65"/>
          <p:cNvSpPr txBox="1">
            <a:spLocks noChangeArrowheads="1"/>
          </p:cNvSpPr>
          <p:nvPr/>
        </p:nvSpPr>
        <p:spPr bwMode="auto">
          <a:xfrm>
            <a:off x="3851275" y="2365375"/>
            <a:ext cx="100965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memory</a:t>
            </a:r>
          </a:p>
        </p:txBody>
      </p:sp>
      <p:sp>
        <p:nvSpPr>
          <p:cNvPr id="10253" name="Text Box 66"/>
          <p:cNvSpPr txBox="1">
            <a:spLocks noChangeArrowheads="1"/>
          </p:cNvSpPr>
          <p:nvPr/>
        </p:nvSpPr>
        <p:spPr bwMode="auto">
          <a:xfrm>
            <a:off x="4451350" y="4752975"/>
            <a:ext cx="717550" cy="4048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input</a:t>
            </a:r>
          </a:p>
        </p:txBody>
      </p:sp>
      <p:sp>
        <p:nvSpPr>
          <p:cNvPr id="10254" name="Text Box 67"/>
          <p:cNvSpPr txBox="1">
            <a:spLocks noChangeArrowheads="1"/>
          </p:cNvSpPr>
          <p:nvPr/>
        </p:nvSpPr>
        <p:spPr bwMode="auto">
          <a:xfrm>
            <a:off x="5775325" y="4752975"/>
            <a:ext cx="857250" cy="4048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output</a:t>
            </a:r>
          </a:p>
        </p:txBody>
      </p:sp>
      <p:sp>
        <p:nvSpPr>
          <p:cNvPr id="10255" name="Line 68"/>
          <p:cNvSpPr>
            <a:spLocks noChangeShapeType="1"/>
          </p:cNvSpPr>
          <p:nvPr/>
        </p:nvSpPr>
        <p:spPr bwMode="auto">
          <a:xfrm>
            <a:off x="5664200" y="4221163"/>
            <a:ext cx="504825" cy="503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256" name="Line 69"/>
          <p:cNvSpPr>
            <a:spLocks noChangeShapeType="1"/>
          </p:cNvSpPr>
          <p:nvPr/>
        </p:nvSpPr>
        <p:spPr bwMode="auto">
          <a:xfrm flipV="1">
            <a:off x="4800600" y="4221163"/>
            <a:ext cx="504825" cy="503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9702" name="AutoShape 70"/>
          <p:cNvSpPr>
            <a:spLocks noChangeArrowheads="1"/>
          </p:cNvSpPr>
          <p:nvPr/>
        </p:nvSpPr>
        <p:spPr bwMode="auto">
          <a:xfrm>
            <a:off x="6661150" y="2997200"/>
            <a:ext cx="1798638" cy="576263"/>
          </a:xfrm>
          <a:prstGeom prst="cloudCallout">
            <a:avLst>
              <a:gd name="adj1" fmla="val -41968"/>
              <a:gd name="adj2" fmla="val 10757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17*x + y</a:t>
            </a:r>
          </a:p>
        </p:txBody>
      </p: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2844800" y="5445125"/>
            <a:ext cx="2016125" cy="1008063"/>
            <a:chOff x="657" y="3339"/>
            <a:chExt cx="1270" cy="635"/>
          </a:xfrm>
        </p:grpSpPr>
        <p:sp>
          <p:nvSpPr>
            <p:cNvPr id="10280" name="AutoShape 72"/>
            <p:cNvSpPr>
              <a:spLocks noChangeArrowheads="1"/>
            </p:cNvSpPr>
            <p:nvPr/>
          </p:nvSpPr>
          <p:spPr bwMode="auto">
            <a:xfrm>
              <a:off x="657" y="3339"/>
              <a:ext cx="1270" cy="635"/>
            </a:xfrm>
            <a:prstGeom prst="cloudCallout">
              <a:avLst>
                <a:gd name="adj1" fmla="val 47324"/>
                <a:gd name="adj2" fmla="val -6385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pic>
          <p:nvPicPr>
            <p:cNvPr id="10281" name="Picture 7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" y="3490"/>
              <a:ext cx="90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Group 74"/>
          <p:cNvGrpSpPr>
            <a:grpSpLocks/>
          </p:cNvGrpSpPr>
          <p:nvPr/>
        </p:nvGrpSpPr>
        <p:grpSpPr bwMode="auto">
          <a:xfrm>
            <a:off x="6157913" y="5229225"/>
            <a:ext cx="2519362" cy="1512888"/>
            <a:chOff x="3107" y="3294"/>
            <a:chExt cx="1587" cy="953"/>
          </a:xfrm>
        </p:grpSpPr>
        <p:sp>
          <p:nvSpPr>
            <p:cNvPr id="10278" name="AutoShape 75"/>
            <p:cNvSpPr>
              <a:spLocks noChangeArrowheads="1"/>
            </p:cNvSpPr>
            <p:nvPr/>
          </p:nvSpPr>
          <p:spPr bwMode="auto">
            <a:xfrm>
              <a:off x="3107" y="3294"/>
              <a:ext cx="1587" cy="953"/>
            </a:xfrm>
            <a:prstGeom prst="cloudCallout">
              <a:avLst>
                <a:gd name="adj1" fmla="val -43069"/>
                <a:gd name="adj2" fmla="val -4338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pic>
          <p:nvPicPr>
            <p:cNvPr id="10279" name="Picture 7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7" y="3450"/>
              <a:ext cx="900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9709" name="AutoShape 77"/>
          <p:cNvSpPr>
            <a:spLocks noChangeArrowheads="1"/>
          </p:cNvSpPr>
          <p:nvPr/>
        </p:nvSpPr>
        <p:spPr bwMode="auto">
          <a:xfrm>
            <a:off x="1476375" y="4581525"/>
            <a:ext cx="1944688" cy="719138"/>
          </a:xfrm>
          <a:prstGeom prst="cloudCallout">
            <a:avLst>
              <a:gd name="adj1" fmla="val 25509"/>
              <a:gd name="adj2" fmla="val -8819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if (…) …</a:t>
            </a:r>
          </a:p>
        </p:txBody>
      </p:sp>
      <p:grpSp>
        <p:nvGrpSpPr>
          <p:cNvPr id="5" name="Group 93"/>
          <p:cNvGrpSpPr>
            <a:grpSpLocks/>
          </p:cNvGrpSpPr>
          <p:nvPr/>
        </p:nvGrpSpPr>
        <p:grpSpPr bwMode="auto">
          <a:xfrm>
            <a:off x="2555875" y="1341438"/>
            <a:ext cx="1801813" cy="1008062"/>
            <a:chOff x="1247" y="845"/>
            <a:chExt cx="1135" cy="635"/>
          </a:xfrm>
        </p:grpSpPr>
        <p:sp>
          <p:nvSpPr>
            <p:cNvPr id="10276" name="Rectangle 78"/>
            <p:cNvSpPr>
              <a:spLocks noChangeArrowheads="1"/>
            </p:cNvSpPr>
            <p:nvPr/>
          </p:nvSpPr>
          <p:spPr bwMode="auto">
            <a:xfrm>
              <a:off x="2019" y="1344"/>
              <a:ext cx="363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277" name="AutoShape 79"/>
            <p:cNvSpPr>
              <a:spLocks noChangeArrowheads="1"/>
            </p:cNvSpPr>
            <p:nvPr/>
          </p:nvSpPr>
          <p:spPr bwMode="auto">
            <a:xfrm>
              <a:off x="1247" y="845"/>
              <a:ext cx="908" cy="317"/>
            </a:xfrm>
            <a:prstGeom prst="cloudCallout">
              <a:avLst>
                <a:gd name="adj1" fmla="val 50773"/>
                <a:gd name="adj2" fmla="val 8848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x == 3</a:t>
              </a:r>
            </a:p>
          </p:txBody>
        </p:sp>
      </p:grpSp>
      <p:grpSp>
        <p:nvGrpSpPr>
          <p:cNvPr id="6" name="Group 80"/>
          <p:cNvGrpSpPr>
            <a:grpSpLocks/>
          </p:cNvGrpSpPr>
          <p:nvPr/>
        </p:nvGrpSpPr>
        <p:grpSpPr bwMode="auto">
          <a:xfrm>
            <a:off x="4933950" y="1268413"/>
            <a:ext cx="1943100" cy="1296987"/>
            <a:chOff x="2336" y="799"/>
            <a:chExt cx="1224" cy="817"/>
          </a:xfrm>
        </p:grpSpPr>
        <p:sp>
          <p:nvSpPr>
            <p:cNvPr id="10274" name="Rectangle 81"/>
            <p:cNvSpPr>
              <a:spLocks noChangeArrowheads="1"/>
            </p:cNvSpPr>
            <p:nvPr/>
          </p:nvSpPr>
          <p:spPr bwMode="auto">
            <a:xfrm>
              <a:off x="2336" y="1480"/>
              <a:ext cx="363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275" name="AutoShape 82"/>
            <p:cNvSpPr>
              <a:spLocks noChangeArrowheads="1"/>
            </p:cNvSpPr>
            <p:nvPr/>
          </p:nvSpPr>
          <p:spPr bwMode="auto">
            <a:xfrm>
              <a:off x="2608" y="799"/>
              <a:ext cx="952" cy="317"/>
            </a:xfrm>
            <a:prstGeom prst="cloudCallout">
              <a:avLst>
                <a:gd name="adj1" fmla="val -55671"/>
                <a:gd name="adj2" fmla="val 157569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y == -1</a:t>
              </a:r>
            </a:p>
          </p:txBody>
        </p:sp>
      </p:grpSp>
      <p:sp>
        <p:nvSpPr>
          <p:cNvPr id="10263" name="Rectangle 83"/>
          <p:cNvSpPr>
            <a:spLocks noChangeArrowheads="1"/>
          </p:cNvSpPr>
          <p:nvPr/>
        </p:nvSpPr>
        <p:spPr bwMode="auto">
          <a:xfrm>
            <a:off x="2628900" y="2781300"/>
            <a:ext cx="576263" cy="2159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69716" name="AutoShape 84"/>
          <p:cNvSpPr>
            <a:spLocks noChangeArrowheads="1"/>
          </p:cNvSpPr>
          <p:nvPr/>
        </p:nvSpPr>
        <p:spPr bwMode="auto">
          <a:xfrm>
            <a:off x="179388" y="3141663"/>
            <a:ext cx="2449512" cy="792162"/>
          </a:xfrm>
          <a:prstGeom prst="cloudCallout">
            <a:avLst>
              <a:gd name="adj1" fmla="val 45398"/>
              <a:gd name="adj2" fmla="val -80861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for (…;…;..) …</a:t>
            </a:r>
          </a:p>
        </p:txBody>
      </p:sp>
      <p:grpSp>
        <p:nvGrpSpPr>
          <p:cNvPr id="7" name="Group 92"/>
          <p:cNvGrpSpPr>
            <a:grpSpLocks/>
          </p:cNvGrpSpPr>
          <p:nvPr/>
        </p:nvGrpSpPr>
        <p:grpSpPr bwMode="auto">
          <a:xfrm>
            <a:off x="5508625" y="2060575"/>
            <a:ext cx="2095500" cy="936625"/>
            <a:chOff x="3470" y="1298"/>
            <a:chExt cx="1320" cy="590"/>
          </a:xfrm>
        </p:grpSpPr>
        <p:sp>
          <p:nvSpPr>
            <p:cNvPr id="10268" name="Line 89"/>
            <p:cNvSpPr>
              <a:spLocks noChangeShapeType="1"/>
            </p:cNvSpPr>
            <p:nvPr/>
          </p:nvSpPr>
          <p:spPr bwMode="auto">
            <a:xfrm flipV="1">
              <a:off x="3833" y="1298"/>
              <a:ext cx="952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269" name="Text Box 85"/>
            <p:cNvSpPr txBox="1">
              <a:spLocks noChangeArrowheads="1"/>
            </p:cNvSpPr>
            <p:nvPr/>
          </p:nvSpPr>
          <p:spPr bwMode="auto">
            <a:xfrm>
              <a:off x="4092" y="1298"/>
              <a:ext cx="698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01100110</a:t>
              </a:r>
            </a:p>
          </p:txBody>
        </p:sp>
        <p:sp>
          <p:nvSpPr>
            <p:cNvPr id="10270" name="Rectangle 86"/>
            <p:cNvSpPr>
              <a:spLocks noChangeArrowheads="1"/>
            </p:cNvSpPr>
            <p:nvPr/>
          </p:nvSpPr>
          <p:spPr bwMode="auto">
            <a:xfrm>
              <a:off x="3470" y="1752"/>
              <a:ext cx="363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271" name="Line 87"/>
            <p:cNvSpPr>
              <a:spLocks noChangeShapeType="1"/>
            </p:cNvSpPr>
            <p:nvPr/>
          </p:nvSpPr>
          <p:spPr bwMode="auto">
            <a:xfrm flipV="1">
              <a:off x="3470" y="1298"/>
              <a:ext cx="635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272" name="Line 88"/>
            <p:cNvSpPr>
              <a:spLocks noChangeShapeType="1"/>
            </p:cNvSpPr>
            <p:nvPr/>
          </p:nvSpPr>
          <p:spPr bwMode="auto">
            <a:xfrm flipV="1">
              <a:off x="3470" y="1525"/>
              <a:ext cx="635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273" name="Line 90"/>
            <p:cNvSpPr>
              <a:spLocks noChangeShapeType="1"/>
            </p:cNvSpPr>
            <p:nvPr/>
          </p:nvSpPr>
          <p:spPr bwMode="auto">
            <a:xfrm flipV="1">
              <a:off x="3833" y="1525"/>
              <a:ext cx="952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69723" name="AutoShape 91"/>
          <p:cNvSpPr>
            <a:spLocks noChangeArrowheads="1"/>
          </p:cNvSpPr>
          <p:nvPr/>
        </p:nvSpPr>
        <p:spPr bwMode="auto">
          <a:xfrm>
            <a:off x="6659563" y="4221163"/>
            <a:ext cx="2305050" cy="576262"/>
          </a:xfrm>
          <a:prstGeom prst="cloudCallout">
            <a:avLst>
              <a:gd name="adj1" fmla="val -45662"/>
              <a:gd name="adj2" fmla="val -7782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200"/>
              <a:t>01100110+1101101</a:t>
            </a:r>
          </a:p>
        </p:txBody>
      </p:sp>
      <p:sp>
        <p:nvSpPr>
          <p:cNvPr id="10267" name="Text Box 94"/>
          <p:cNvSpPr txBox="1">
            <a:spLocks noChangeArrowheads="1"/>
          </p:cNvSpPr>
          <p:nvPr/>
        </p:nvSpPr>
        <p:spPr bwMode="auto">
          <a:xfrm>
            <a:off x="179388" y="5949950"/>
            <a:ext cx="2478087" cy="7064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2000"/>
              <a:t>mathematical model</a:t>
            </a:r>
            <a:br>
              <a:rPr lang="en-US" altLang="nl-BE" sz="2000"/>
            </a:br>
            <a:r>
              <a:rPr lang="en-US" altLang="nl-BE" sz="2000"/>
              <a:t>for computer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02" grpId="0" animBg="1"/>
      <p:bldP spid="69709" grpId="0" animBg="1"/>
      <p:bldP spid="69716" grpId="0" animBg="1"/>
      <p:bldP spid="69723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2823</TotalTime>
  <Words>242</Words>
  <Application>Microsoft Office PowerPoint</Application>
  <PresentationFormat>On-screen Show (4:3)</PresentationFormat>
  <Paragraphs>86</Paragraphs>
  <Slides>10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Times New Roman</vt:lpstr>
      <vt:lpstr>Symbol</vt:lpstr>
      <vt:lpstr>Euclid</vt:lpstr>
      <vt:lpstr>Euclid Extra</vt:lpstr>
      <vt:lpstr>Euclid Math Two</vt:lpstr>
      <vt:lpstr>Euclid Symbol</vt:lpstr>
      <vt:lpstr>EucrosiaUPC</vt:lpstr>
      <vt:lpstr>Edwardian Script ITC</vt:lpstr>
      <vt:lpstr>Default Design</vt:lpstr>
      <vt:lpstr>Microsoft Equation 3.0</vt:lpstr>
      <vt:lpstr>Computational physics</vt:lpstr>
      <vt:lpstr>Introduction</vt:lpstr>
      <vt:lpstr>Aims: programming</vt:lpstr>
      <vt:lpstr>Aims: physics</vt:lpstr>
      <vt:lpstr>Course materials</vt:lpstr>
      <vt:lpstr>Computers &amp; programming</vt:lpstr>
      <vt:lpstr>What is programming?</vt:lpstr>
      <vt:lpstr>What is a program?</vt:lpstr>
      <vt:lpstr>Von Neumann architecture</vt:lpstr>
      <vt:lpstr>Syntax versus semantics</vt:lpstr>
    </vt:vector>
  </TitlesOfParts>
  <Company>LUC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C</dc:title>
  <dc:creator>Geert Jan Bex</dc:creator>
  <cp:lastModifiedBy>Geert Jan Bex</cp:lastModifiedBy>
  <cp:revision>63</cp:revision>
  <dcterms:created xsi:type="dcterms:W3CDTF">2007-07-23T11:47:02Z</dcterms:created>
  <dcterms:modified xsi:type="dcterms:W3CDTF">2015-12-23T16:26:33Z</dcterms:modified>
</cp:coreProperties>
</file>