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6" r:id="rId2"/>
    <p:sldId id="350" r:id="rId3"/>
    <p:sldId id="351" r:id="rId4"/>
    <p:sldId id="348" r:id="rId5"/>
    <p:sldId id="34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58" r:id="rId70"/>
    <p:sldId id="352" r:id="rId71"/>
    <p:sldId id="353" r:id="rId72"/>
    <p:sldId id="354" r:id="rId73"/>
    <p:sldId id="357" r:id="rId74"/>
    <p:sldId id="355" r:id="rId75"/>
    <p:sldId id="356" r:id="rId76"/>
    <p:sldId id="330" r:id="rId77"/>
    <p:sldId id="320" r:id="rId78"/>
    <p:sldId id="321" r:id="rId79"/>
    <p:sldId id="322" r:id="rId80"/>
    <p:sldId id="323" r:id="rId81"/>
    <p:sldId id="324" r:id="rId82"/>
    <p:sldId id="328" r:id="rId83"/>
    <p:sldId id="325" r:id="rId84"/>
    <p:sldId id="326" r:id="rId85"/>
    <p:sldId id="327" r:id="rId86"/>
    <p:sldId id="329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51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58"/>
            <p14:sldId id="352"/>
            <p14:sldId id="353"/>
            <p14:sldId id="354"/>
            <p14:sldId id="357"/>
            <p14:sldId id="355"/>
            <p14:sldId id="356"/>
            <p14:sldId id="330"/>
            <p14:sldId id="320"/>
            <p14:sldId id="321"/>
            <p14:sldId id="322"/>
            <p14:sldId id="323"/>
            <p14:sldId id="324"/>
            <p14:sldId id="328"/>
            <p14:sldId id="325"/>
            <p14:sldId id="326"/>
            <p14:sldId id="327"/>
            <p14:sldId id="329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7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3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2025-04-03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2025-04-03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2025-04-03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2025-04-03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2025-04-03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2025-04-03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2025-04-03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2025-04-03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2025-04-03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2025-04-03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2025-04-03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2025-04-03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2025-04-03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3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6/d00/tutorial_py_root.html" TargetMode="External"/><Relationship Id="rId2" Type="http://schemas.openxmlformats.org/officeDocument/2006/relationships/hyperlink" Target="https://scikit-image.org/docs/stabl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Scientific-Python/tree/master/source-code/numpy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matplotli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r-blindness.com/coblis-color-blindness-simulator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-graph-gallery.com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symp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5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Python/tree/master/source-code/numpy" TargetMode="External"/><Relationship Id="rId2" Type="http://schemas.openxmlformats.org/officeDocument/2006/relationships/hyperlink" Target="https://github.com/gjbex/Scientific-Python/tree/master/source-code/matrices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hdf5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bokeh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Python/image-processing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7BFD8-DBFF-3D48-AD1D-C0B8426EEF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24DC5F2-CFE6-BA6E-32F3-F7A9FDFC1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42961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62075"/>
            <a:ext cx="757118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770654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Hue histogram of ROI (region of interest)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6304"/>
            <a:ext cx="757118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52044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frames and update track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Many things to explore</a:t>
            </a:r>
          </a:p>
          <a:p>
            <a:r>
              <a:rPr lang="en-US" dirty="0"/>
              <a:t>Check out</a:t>
            </a:r>
          </a:p>
          <a:p>
            <a:pPr lvl="1"/>
            <a:r>
              <a:rPr lang="en-US" dirty="0">
                <a:hlinkClick r:id="rId2"/>
              </a:rPr>
              <a:t>https://scikit-image.org/docs/stable/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https://docs.opencv.org/4.x/d6/d00/tutorial_py_root.html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4240629"/>
            <a:ext cx="6909352" cy="1633707"/>
            <a:chOff x="547661" y="4395677"/>
            <a:chExt cx="6909352" cy="16337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395677"/>
              <a:ext cx="4109149" cy="574323"/>
              <a:chOff x="1475656" y="4170361"/>
              <a:chExt cx="4109149" cy="574323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4170361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355027"/>
                <a:ext cx="720080" cy="38965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724802"/>
              <a:ext cx="4109149" cy="369332"/>
              <a:chOff x="1475656" y="3716690"/>
              <a:chExt cx="4109149" cy="36933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716690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1475656" y="3831325"/>
                <a:ext cx="720080" cy="70031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009196"/>
              <a:ext cx="4168986" cy="414063"/>
              <a:chOff x="611560" y="3497028"/>
              <a:chExt cx="4168986" cy="414063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541759"/>
                <a:ext cx="258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497028"/>
                <a:ext cx="1584176" cy="22939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320337"/>
              <a:ext cx="3443711" cy="709047"/>
              <a:chOff x="1403648" y="3376121"/>
              <a:chExt cx="3443711" cy="709047"/>
            </a:xfrm>
            <a:grpFill/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438837"/>
                <a:ext cx="26516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376121"/>
                <a:ext cx="792088" cy="3858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2285400"/>
            <a:ext cx="6684355" cy="1354970"/>
            <a:chOff x="560333" y="2285399"/>
            <a:chExt cx="6684355" cy="1354970"/>
          </a:xfrm>
          <a:solidFill>
            <a:schemeClr val="bg1">
              <a:lumMod val="85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60333" y="2563879"/>
              <a:ext cx="2901879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3687" y="2285399"/>
              <a:ext cx="4165631" cy="648072"/>
              <a:chOff x="1008806" y="4303364"/>
              <a:chExt cx="4165631" cy="6480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4303364"/>
                <a:ext cx="29787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1008806" y="4488030"/>
                <a:ext cx="1186930" cy="463406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3" y="2639719"/>
              <a:ext cx="4359525" cy="369332"/>
              <a:chOff x="1475657" y="3874888"/>
              <a:chExt cx="3775164" cy="369332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2671392" y="3874888"/>
                <a:ext cx="25794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7" y="4059554"/>
                <a:ext cx="1195735" cy="996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2850022"/>
              <a:ext cx="4400879" cy="790347"/>
              <a:chOff x="958928" y="3149087"/>
              <a:chExt cx="4400879" cy="790347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293103"/>
                <a:ext cx="31640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149087"/>
                <a:ext cx="1236808" cy="4671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143153"/>
            <a:ext cx="572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200800" cy="1305436"/>
            <a:chOff x="539552" y="5075892"/>
            <a:chExt cx="7200800" cy="1305436"/>
          </a:xfrm>
        </p:grpSpPr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ADA65B-614A-0475-423D-11F88B4F5445}"/>
              </a:ext>
            </a:extLst>
          </p:cNvPr>
          <p:cNvSpPr txBox="1"/>
          <p:nvPr/>
        </p:nvSpPr>
        <p:spPr>
          <a:xfrm>
            <a:off x="8173373" y="5662078"/>
            <a:ext cx="1808827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1.2 2.3 3.4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4.5 5.6 6.7</a:t>
            </a:r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Integers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 on 32-bit,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/>
              <a:t> on 64-bit architecture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/>
              <a:t>&lt;n&gt;</a:t>
            </a:r>
            <a:r>
              <a:rPr lang="en-US" dirty="0"/>
              <a:t> for unsigned integers)</a:t>
            </a:r>
          </a:p>
          <a:p>
            <a:r>
              <a:rPr lang="en-US" dirty="0"/>
              <a:t>Floating point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np.float16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np.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np.float128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/>
              <a:t>, i.e., double precision</a:t>
            </a:r>
          </a:p>
          <a:p>
            <a:r>
              <a:rPr lang="en-US" dirty="0"/>
              <a:t>Complex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np.complex256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/>
              <a:t>, i.e., double precision</a:t>
            </a:r>
          </a:p>
          <a:p>
            <a:r>
              <a:rPr lang="en-US" dirty="0"/>
              <a:t>Boolean values: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Characters/strings: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446220" y="5549936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Array dimensions, strides</a:t>
            </a:r>
          </a:p>
          <a:p>
            <a:endParaRPr lang="en-US" dirty="0"/>
          </a:p>
          <a:p>
            <a:r>
              <a:rPr lang="en-US" dirty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498093"/>
            <a:ext cx="5232741" cy="554254"/>
            <a:chOff x="721345" y="3789040"/>
            <a:chExt cx="5232741" cy="55425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54254"/>
              <a:chOff x="4114800" y="3789040"/>
              <a:chExt cx="1839286" cy="554254"/>
            </a:xfrm>
            <a:grpFill/>
          </p:grpSpPr>
          <p:sp>
            <p:nvSpPr>
              <p:cNvPr id="7" name="Rectangle 6"/>
              <p:cNvSpPr/>
              <p:nvPr/>
            </p:nvSpPr>
            <p:spPr>
              <a:xfrm>
                <a:off x="4262456" y="4056804"/>
                <a:ext cx="485212" cy="2771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dirty="0">
                    <a:solidFill>
                      <a:srgbClr val="C00000"/>
                    </a:solidFill>
                  </a:rPr>
                  <a:t>5.0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" name="TextBox 7"/>
          <p:cNvSpPr txBox="1"/>
          <p:nvPr/>
        </p:nvSpPr>
        <p:spPr>
          <a:xfrm>
            <a:off x="2245346" y="4555975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487281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483445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846794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551513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Second column</a:t>
            </a:r>
          </a:p>
          <a:p>
            <a:endParaRPr lang="en-US" dirty="0"/>
          </a:p>
          <a:p>
            <a:r>
              <a:rPr lang="en-US" dirty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514719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4747169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437408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530167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Conditional indexing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=np.int8).reshape(3,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520534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908356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8079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815649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468066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496318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8079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Element-wise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product</a:t>
            </a:r>
          </a:p>
          <a:p>
            <a:endParaRPr lang="en-US" dirty="0"/>
          </a:p>
          <a:p>
            <a:pPr lvl="1"/>
            <a:r>
              <a:rPr lang="en-US" dirty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8892368" cy="923330"/>
            <a:chOff x="731737" y="3933056"/>
            <a:chExt cx="889236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3825" y="4086923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040706"/>
            <a:ext cx="8868530" cy="646331"/>
            <a:chOff x="755576" y="5641814"/>
            <a:chExt cx="886853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3826" y="564181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086817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/>
              <a:t>Avoid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  <a:p>
            <a:endParaRPr lang="en-US" dirty="0"/>
          </a:p>
          <a:p>
            <a:r>
              <a:rPr lang="en-US" dirty="0"/>
              <a:t>Other 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http://bit.ly/36VXTEZ </a:t>
            </a:r>
            <a:r>
              <a:rPr lang="en-US" sz="40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has some linear algebra operations</a:t>
            </a:r>
          </a:p>
          <a:p>
            <a:pPr lvl="1"/>
            <a:r>
              <a:rPr lang="en-US" dirty="0"/>
              <a:t>matrix power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matrix  inverse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eigen</a:t>
            </a:r>
            <a:r>
              <a:rPr lang="en-US" dirty="0"/>
              <a:t>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versus copies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Reshape: different view on same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operations return copies,</a:t>
            </a:r>
            <a:br>
              <a:rPr lang="en-US" dirty="0"/>
            </a:br>
            <a:r>
              <a:rPr lang="en-US" dirty="0"/>
              <a:t>check documentation carefully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text file with 10</a:t>
            </a:r>
            <a:r>
              <a:rPr lang="en-US" baseline="30000" dirty="0"/>
              <a:t>7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np.genfromtxt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                    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12 seconds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/>
              <a:t>:  </a:t>
            </a:r>
            <a:r>
              <a:rPr lang="en-US" dirty="0">
                <a:solidFill>
                  <a:srgbClr val="FF0000"/>
                </a:solidFill>
              </a:rPr>
              <a:t>6 seconds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      </a:t>
            </a:r>
            <a:r>
              <a:rPr lang="en-US" dirty="0">
                <a:solidFill>
                  <a:srgbClr val="FF0000"/>
                </a:solidFill>
              </a:rPr>
              <a:t>2 seconds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Reading binary file with 10</a:t>
            </a:r>
            <a:r>
              <a:rPr lang="en-US" baseline="30000" dirty="0"/>
              <a:t>7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          </a:t>
            </a:r>
            <a:r>
              <a:rPr lang="en-US" dirty="0">
                <a:solidFill>
                  <a:srgbClr val="FF0000"/>
                </a:solidFill>
              </a:rPr>
              <a:t>19 milliseconds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</a:t>
            </a:r>
            <a:r>
              <a:rPr lang="en-US" dirty="0">
                <a:solidFill>
                  <a:srgbClr val="FF0000"/>
                </a:solidFill>
              </a:rPr>
              <a:t>16 milliseconds</a:t>
            </a:r>
            <a:endParaRPr lang="nl-BE" dirty="0"/>
          </a:p>
          <a:p>
            <a:r>
              <a:rPr lang="nl-BE" dirty="0"/>
              <a:t>HDF5 file </a:t>
            </a:r>
            <a:r>
              <a:rPr lang="nl-BE" dirty="0" err="1"/>
              <a:t>with</a:t>
            </a:r>
            <a:r>
              <a:rPr lang="en-US" dirty="0"/>
              <a:t> 10</a:t>
            </a:r>
            <a:r>
              <a:rPr lang="en-US" baseline="30000" dirty="0"/>
              <a:t>7</a:t>
            </a:r>
            <a:r>
              <a:rPr lang="en-US" dirty="0"/>
              <a:t> 64-bit floats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h5_file['data'][:]</a:t>
            </a:r>
            <a:r>
              <a:rPr lang="en-US" dirty="0"/>
              <a:t>:              </a:t>
            </a:r>
            <a:r>
              <a:rPr lang="en-US" dirty="0">
                <a:solidFill>
                  <a:srgbClr val="FF0000"/>
                </a:solidFill>
              </a:rPr>
              <a:t>32 milliseconds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90961" y="688637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663226" y="5894685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771731" cy="1014871"/>
            <a:chOff x="7164288" y="4766367"/>
            <a:chExt cx="1771731" cy="1014871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014871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19633" y="4918822"/>
              <a:ext cx="13163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1000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478910" y="2400518"/>
            <a:ext cx="1099254" cy="868452"/>
            <a:chOff x="7164288" y="5626971"/>
            <a:chExt cx="109925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72327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6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Matlab</a:t>
            </a:r>
            <a:r>
              <a:rPr lang="en-US" dirty="0"/>
              <a:t>-like initialization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294489"/>
            <a:ext cx="8875142" cy="1334841"/>
            <a:chOff x="731737" y="3798544"/>
            <a:chExt cx="8875142" cy="1334841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599" y="379854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55738" y="2257981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11140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167754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5738" y="5503587"/>
            <a:ext cx="8875142" cy="923330"/>
            <a:chOff x="635890" y="3973225"/>
            <a:chExt cx="887514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35890" y="3973225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0752" y="4146781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for MATLAB 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</a:t>
            </a:r>
            <a:r>
              <a:rPr lang="en-US" sz="1800" dirty="0">
                <a:hlinkClick r:id="rId2"/>
              </a:rPr>
              <a:t>Scientific-Python</a:t>
            </a:r>
            <a:r>
              <a:rPr lang="en-US" sz="1800" dirty="0">
                <a:hlinkClick r:id="rId3"/>
              </a:rPr>
              <a:t>/tree/master/source-code/birdsong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…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Dense/sparse linear algebra</a:t>
            </a:r>
          </a:p>
          <a:p>
            <a:pPr lvl="1"/>
            <a:r>
              <a:rPr lang="en-US" dirty="0"/>
              <a:t>Solving ordinary differential equations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Special mathematical functions</a:t>
            </a:r>
          </a:p>
          <a:p>
            <a:pPr lvl="1"/>
            <a:r>
              <a:rPr lang="en-US" dirty="0"/>
              <a:t>Mathematical &amp; physical constants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SVD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is not a 2D-array, it is a 1D-array</a:t>
            </a:r>
          </a:p>
          <a:p>
            <a:endParaRPr lang="en-US" dirty="0"/>
          </a:p>
          <a:p>
            <a:r>
              <a:rPr lang="en-US" dirty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912731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5736" y="490753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13640" y="8680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55736" y="4466163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</a:t>
            </a:r>
          </a:p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847433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5736" y="4904130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B1808814-F2CD-4104-8853-6F6E9C2B9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82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/>
              <a:t>Compute</a:t>
            </a:r>
            <a:r>
              <a:rPr lang="en-US" dirty="0"/>
              <a:t> </a:t>
            </a:r>
            <a:r>
              <a:rPr lang="en-US" sz="3300" dirty="0"/>
              <a:t>minimum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300" dirty="0"/>
              <a:t>Many</a:t>
            </a:r>
            <a:r>
              <a:rPr lang="en-US" dirty="0"/>
              <a:t> </a:t>
            </a:r>
            <a:r>
              <a:rPr lang="en-US" sz="3300" dirty="0"/>
              <a:t>methods</a:t>
            </a:r>
            <a:endParaRPr lang="en-US" dirty="0"/>
          </a:p>
          <a:p>
            <a:pPr lvl="1"/>
            <a:r>
              <a:rPr lang="en-US" sz="2800" dirty="0"/>
              <a:t>Powell</a:t>
            </a:r>
            <a:endParaRPr lang="en-US" dirty="0"/>
          </a:p>
          <a:p>
            <a:pPr lvl="1"/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sz="2800" dirty="0"/>
              <a:t>BFGS</a:t>
            </a:r>
            <a:endParaRPr lang="en-US" dirty="0"/>
          </a:p>
          <a:p>
            <a:pPr lvl="1"/>
            <a:r>
              <a:rPr lang="en-US" sz="2800" dirty="0"/>
              <a:t>Newton</a:t>
            </a:r>
            <a:r>
              <a:rPr lang="en-US" dirty="0"/>
              <a:t> </a:t>
            </a:r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27856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821891"/>
              </p:ext>
            </p:extLst>
          </p:nvPr>
        </p:nvGraphicFramePr>
        <p:xfrm>
          <a:off x="2025650" y="3060700"/>
          <a:ext cx="40116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419040" progId="Equation.DSMT4">
                  <p:embed/>
                </p:oleObj>
              </mc:Choice>
              <mc:Fallback>
                <p:oleObj name="Equation" r:id="rId2" imgW="1993680" imgH="4190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060700"/>
                        <a:ext cx="40116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4" imgW="2120760" imgH="838080" progId="Equation.3">
                  <p:embed/>
                </p:oleObj>
              </mc:Choice>
              <mc:Fallback>
                <p:oleObj name="Vergelijking" r:id="rId4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499587"/>
            <a:ext cx="7584680" cy="2199391"/>
            <a:chOff x="755576" y="4499586"/>
            <a:chExt cx="7584680" cy="2199391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499586"/>
              <a:ext cx="7584680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theta, omega = y[0], y[1]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omega,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-(g/l)*theta - q*omega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2" imgW="2298600" imgH="660240" progId="Equation.3">
                  <p:embed/>
                </p:oleObj>
              </mc:Choice>
              <mc:Fallback>
                <p:oleObj name="Vergelijking" r:id="rId2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/>
              <a:t>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/>
              <a:t> in steps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noise from sound file (WAV)</a:t>
            </a:r>
          </a:p>
          <a:p>
            <a:pPr lvl="1"/>
            <a:r>
              <a:rPr lang="en-US" dirty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697804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669655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073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highpass</a:t>
            </a:r>
            <a:r>
              <a:rPr lang="en-US" dirty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signal processing package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144885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3871953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513655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074618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287720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4720948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304618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filter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350489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4909486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121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some </a:t>
            </a:r>
            <a:r>
              <a:rPr lang="en-US" dirty="0" err="1"/>
              <a:t>matplotlib</a:t>
            </a:r>
            <a:r>
              <a:rPr lang="en-US" dirty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Python plotting library</a:t>
            </a:r>
          </a:p>
          <a:p>
            <a:pPr lvl="1"/>
            <a:r>
              <a:rPr lang="en-US" dirty="0"/>
              <a:t>scatter plot</a:t>
            </a:r>
          </a:p>
          <a:p>
            <a:pPr lvl="1"/>
            <a:r>
              <a:rPr lang="en-US" dirty="0"/>
              <a:t>line plot</a:t>
            </a:r>
          </a:p>
          <a:p>
            <a:pPr lvl="1"/>
            <a:r>
              <a:rPr lang="en-US" dirty="0"/>
              <a:t>bar plot/histogram</a:t>
            </a:r>
          </a:p>
          <a:p>
            <a:pPr lvl="1"/>
            <a:r>
              <a:rPr lang="en-US" dirty="0" err="1"/>
              <a:t>heatmap</a:t>
            </a:r>
            <a:endParaRPr lang="en-US" dirty="0"/>
          </a:p>
          <a:p>
            <a:pPr lvl="1"/>
            <a:r>
              <a:rPr lang="en-US" dirty="0"/>
              <a:t>3D surface plot</a:t>
            </a:r>
          </a:p>
          <a:p>
            <a:r>
              <a:rPr lang="en-US" dirty="0"/>
              <a:t>Highly customizable plots</a:t>
            </a:r>
          </a:p>
          <a:p>
            <a:pPr lvl="1"/>
            <a:r>
              <a:rPr lang="en-US" dirty="0" err="1"/>
              <a:t>LaTeX</a:t>
            </a:r>
            <a:r>
              <a:rPr lang="en-US" dirty="0"/>
              <a:t> labels/annotation</a:t>
            </a:r>
          </a:p>
          <a:p>
            <a:r>
              <a:rPr lang="en-US" dirty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5915923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lists or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plot</a:t>
            </a:r>
          </a:p>
          <a:p>
            <a:endParaRPr lang="en-US" dirty="0"/>
          </a:p>
          <a:p>
            <a:r>
              <a:rPr lang="en-US" dirty="0"/>
              <a:t>Show plot</a:t>
            </a:r>
          </a:p>
          <a:p>
            <a:endParaRPr lang="en-US" dirty="0"/>
          </a:p>
          <a:p>
            <a:r>
              <a:rPr lang="en-US" dirty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379433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861262"/>
            <a:ext cx="32769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843405"/>
            <a:ext cx="32626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90782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label for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axis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332361"/>
            <a:ext cx="556113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833625"/>
            <a:ext cx="5423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7446510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486894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endParaRPr lang="en-US" dirty="0"/>
          </a:p>
          <a:p>
            <a:r>
              <a:rPr lang="en-US" dirty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14315" y="2204865"/>
            <a:ext cx="349565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6703" y="3358733"/>
            <a:ext cx="34932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877867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95253" y="2321245"/>
            <a:ext cx="44582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328" y="3887558"/>
            <a:ext cx="47339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679801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94703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22907" y="2353989"/>
            <a:ext cx="556113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np.linspace(floor(np.min(values)),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ceil(np.max(values)),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47" y="4925499"/>
            <a:ext cx="559569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7236811" y="267092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plot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71118"/>
            <a:ext cx="865559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3971813"/>
            <a:ext cx="865987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57300"/>
            <a:ext cx="707757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885433" y="2765123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extra modules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282487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ColorBrewer</a:t>
            </a:r>
            <a:r>
              <a:rPr lang="en-US" dirty="0"/>
              <a:t> 2.0: advice on choosing appropriate color maps</a:t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http://colorbrewer2.org/</a:t>
            </a:r>
            <a:r>
              <a:rPr lang="en-US" dirty="0"/>
              <a:t>  </a:t>
            </a:r>
          </a:p>
          <a:p>
            <a:r>
              <a:rPr lang="en-US" dirty="0" err="1"/>
              <a:t>Coblis</a:t>
            </a:r>
            <a:r>
              <a:rPr lang="en-US" dirty="0"/>
              <a:t>: color blindness simulator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https://www.color-blindness.com/coblis-color-blindness-simulator/</a:t>
            </a:r>
            <a:r>
              <a:rPr lang="en-US" sz="2400" dirty="0"/>
              <a:t> </a:t>
            </a:r>
          </a:p>
          <a:p>
            <a:r>
              <a:rPr lang="en-US" dirty="0"/>
              <a:t>Overview of data visualization types &amp; libraries for Python</a:t>
            </a:r>
            <a:br>
              <a:rPr lang="en-US" dirty="0"/>
            </a:br>
            <a:r>
              <a:rPr lang="en-US" dirty="0">
                <a:hlinkClick r:id="rId4"/>
              </a:rPr>
              <a:t>https://python-graph-gallery.com/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https://github.com/gjbex/Scientific-Python/tree/master/source-code/sympy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sympy</a:t>
            </a:r>
            <a:r>
              <a:rPr lang="en-US" dirty="0"/>
              <a:t>: library for computer algebra</a:t>
            </a:r>
          </a:p>
          <a:p>
            <a:pPr lvl="1"/>
            <a:r>
              <a:rPr lang="en-US" dirty="0"/>
              <a:t>symbolic computations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linear algebra</a:t>
            </a:r>
          </a:p>
          <a:p>
            <a:pPr lvl="2"/>
            <a:r>
              <a:rPr lang="en-US" dirty="0"/>
              <a:t>vectors, matrices, tensors</a:t>
            </a:r>
          </a:p>
          <a:p>
            <a:pPr lvl="2"/>
            <a:r>
              <a:rPr lang="en-US" dirty="0"/>
              <a:t>solving linear sets of equations</a:t>
            </a:r>
          </a:p>
          <a:p>
            <a:pPr lvl="2"/>
            <a:r>
              <a:rPr lang="en-US" dirty="0"/>
              <a:t>eigenvalues/eigenvectors, SVD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calculus</a:t>
            </a:r>
          </a:p>
          <a:p>
            <a:pPr lvl="2"/>
            <a:r>
              <a:rPr lang="en-US" dirty="0"/>
              <a:t>computing derivatives, series expansions</a:t>
            </a:r>
          </a:p>
          <a:p>
            <a:pPr lvl="2"/>
            <a:r>
              <a:rPr lang="en-US" dirty="0"/>
              <a:t>limits</a:t>
            </a:r>
          </a:p>
          <a:p>
            <a:pPr lvl="2"/>
            <a:r>
              <a:rPr lang="en-US" dirty="0"/>
              <a:t>integrals (indeterminate/determinate)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multiple symbols</a:t>
            </a:r>
          </a:p>
          <a:p>
            <a:endParaRPr lang="en-US" dirty="0"/>
          </a:p>
          <a:p>
            <a:r>
              <a:rPr lang="en-US" dirty="0"/>
              <a:t>Symbol with assumptions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real</a:t>
            </a:r>
          </a:p>
          <a:p>
            <a:pPr lvl="1"/>
            <a:r>
              <a:rPr lang="en-US" dirty="0"/>
              <a:t>rational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positive/negative</a:t>
            </a:r>
          </a:p>
          <a:p>
            <a:r>
              <a:rPr lang="en-US" dirty="0"/>
              <a:t>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50830" y="232481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30" y="1411050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830" y="3293091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0830" y="5787705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203040" progId="Equation.3">
                  <p:embed/>
                </p:oleObj>
              </mc:Choice>
              <mc:Fallback>
                <p:oleObj name="Equation" r:id="rId2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177480" progId="Equation.3">
                  <p:embed/>
                </p:oleObj>
              </mc:Choice>
              <mc:Fallback>
                <p:oleObj name="Equation" r:id="rId4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  <a:solidFill>
            <a:schemeClr val="bg1">
              <a:lumMod val="8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Eigenvalues, eigenvectors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400256" y="1402360"/>
            <a:ext cx="1593070" cy="1900476"/>
            <a:chOff x="8460432" y="3122171"/>
            <a:chExt cx="1593070" cy="1900476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20472" y="3122171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9" idx="0"/>
            </p:cNvCxnSpPr>
            <p:nvPr/>
          </p:nvCxnSpPr>
          <p:spPr>
            <a:xfrm flipH="1">
              <a:off x="8640452" y="3491503"/>
              <a:ext cx="796535" cy="116758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352591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3857176"/>
            <a:ext cx="69723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431500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419132"/>
            <a:ext cx="69342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018373"/>
            <a:ext cx="692008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Indefinite integral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Definite integral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integrals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7777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830807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826651"/>
            <a:ext cx="69397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932544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and series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https://github.com/gjbex/Scientific-Python/tree/master/source-code/matrices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r>
              <a:rPr lang="en-US" dirty="0"/>
              <a:t> expression =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34820" y="2390000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203040" progId="Equation.3">
                  <p:embed/>
                </p:oleObj>
              </mc:Choice>
              <mc:Fallback>
                <p:oleObj name="Equation" r:id="rId2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expression apart</a:t>
            </a:r>
          </a:p>
          <a:p>
            <a:endParaRPr lang="en-US" dirty="0"/>
          </a:p>
          <a:p>
            <a:r>
              <a:rPr lang="en-US" dirty="0"/>
              <a:t>Operator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19343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81447" y="1751202"/>
            <a:ext cx="5847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83137" y="3943253"/>
            <a:ext cx="12157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Symbol('x')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35192" y="3946226"/>
            <a:ext cx="12270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Symbol('a')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59973" y="2455539"/>
            <a:ext cx="11832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Integer(-1)</a:t>
            </a:r>
          </a:p>
        </p:txBody>
      </p:sp>
      <p:cxnSp>
        <p:nvCxnSpPr>
          <p:cNvPr id="20" name="Straight Connector 19"/>
          <p:cNvCxnSpPr>
            <a:stCxn id="29" idx="2"/>
            <a:endCxn id="12" idx="0"/>
          </p:cNvCxnSpPr>
          <p:nvPr/>
        </p:nvCxnSpPr>
        <p:spPr>
          <a:xfrm>
            <a:off x="9304856" y="3563439"/>
            <a:ext cx="886172" cy="379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  <a:endCxn id="28" idx="0"/>
          </p:cNvCxnSpPr>
          <p:nvPr/>
        </p:nvCxnSpPr>
        <p:spPr>
          <a:xfrm flipH="1">
            <a:off x="7118810" y="2841283"/>
            <a:ext cx="1107123" cy="346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6" idx="2"/>
            <a:endCxn id="29" idx="0"/>
          </p:cNvCxnSpPr>
          <p:nvPr/>
        </p:nvCxnSpPr>
        <p:spPr>
          <a:xfrm>
            <a:off x="8225933" y="2841283"/>
            <a:ext cx="1078923" cy="352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9" idx="2"/>
            <a:endCxn id="14" idx="0"/>
          </p:cNvCxnSpPr>
          <p:nvPr/>
        </p:nvCxnSpPr>
        <p:spPr>
          <a:xfrm flipH="1">
            <a:off x="8548694" y="3563439"/>
            <a:ext cx="756162" cy="382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  <a:endCxn id="16" idx="0"/>
          </p:cNvCxnSpPr>
          <p:nvPr/>
        </p:nvCxnSpPr>
        <p:spPr>
          <a:xfrm>
            <a:off x="8973803" y="2120534"/>
            <a:ext cx="777775" cy="335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26" idx="0"/>
          </p:cNvCxnSpPr>
          <p:nvPr/>
        </p:nvCxnSpPr>
        <p:spPr>
          <a:xfrm flipH="1">
            <a:off x="8225933" y="2120534"/>
            <a:ext cx="747870" cy="351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5247" y="2471951"/>
            <a:ext cx="5613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99698" y="3188136"/>
            <a:ext cx="1238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Symbol('b')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26574" y="3194107"/>
            <a:ext cx="556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Mul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96640" y="3279708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770343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Factor, expand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02718"/>
            <a:ext cx="45634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a**2 + 2*a*x + x**2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862857"/>
            <a:ext cx="43474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389625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862857"/>
            <a:ext cx="39786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384546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418223"/>
            <a:ext cx="516510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14149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Sympy</a:t>
            </a:r>
            <a:r>
              <a:rPr lang="en-US" dirty="0">
                <a:hlinkClick r:id="rId2"/>
              </a:rPr>
              <a:t>: symbolic computing in Python</a:t>
            </a:r>
            <a:br>
              <a:rPr lang="en-US" dirty="0"/>
            </a:br>
            <a:r>
              <a:rPr lang="en-US" dirty="0"/>
              <a:t>A. </a:t>
            </a:r>
            <a:r>
              <a:rPr lang="en-US" dirty="0" err="1"/>
              <a:t>Muerer</a:t>
            </a:r>
            <a:r>
              <a:rPr lang="en-US" dirty="0"/>
              <a:t>, C.P. Smith, M. </a:t>
            </a:r>
            <a:r>
              <a:rPr lang="en-US" dirty="0" err="1"/>
              <a:t>Paprocki</a:t>
            </a:r>
            <a:r>
              <a:rPr lang="en-US" dirty="0"/>
              <a:t> et al.</a:t>
            </a:r>
            <a:br>
              <a:rPr lang="en-US" dirty="0"/>
            </a:br>
            <a:r>
              <a:rPr lang="en-US" dirty="0" err="1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</a:t>
            </a:r>
            <a:br>
              <a:rPr lang="en-US" dirty="0"/>
            </a:br>
            <a:r>
              <a:rPr lang="en-US" dirty="0" err="1"/>
              <a:t>PyTables</a:t>
            </a:r>
            <a:r>
              <a:rPr lang="en-US" dirty="0"/>
              <a:t> &amp; h5py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https://github.com/gjbex/Scientific-Python/tree/master/source-code/hdf5</a:t>
            </a:r>
            <a:r>
              <a:rPr lang="nl-BE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what is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/>
              <a:t>ierarchical </a:t>
            </a:r>
            <a:r>
              <a:rPr lang="en-US" sz="4000" b="1" dirty="0"/>
              <a:t>D</a:t>
            </a:r>
            <a:r>
              <a:rPr lang="en-US" dirty="0"/>
              <a:t>ata </a:t>
            </a:r>
            <a:r>
              <a:rPr lang="en-US" sz="4000" b="1" dirty="0"/>
              <a:t>F</a:t>
            </a:r>
            <a:r>
              <a:rPr lang="en-US" dirty="0"/>
              <a:t>ormat</a:t>
            </a:r>
          </a:p>
          <a:p>
            <a:r>
              <a:rPr lang="en-US" dirty="0"/>
              <a:t>Abstract data model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Attribute</a:t>
            </a:r>
          </a:p>
          <a:p>
            <a:r>
              <a:rPr lang="en-US" dirty="0"/>
              <a:t>Storage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29836"/>
            <a:ext cx="1715741" cy="2130549"/>
            <a:chOff x="3939729" y="2888024"/>
            <a:chExt cx="1715741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1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r>
                <a:rPr lang="en-US" sz="28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341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15741" cy="720080"/>
              <a:chOff x="4067944" y="4298493"/>
              <a:chExt cx="1715741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39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381193" y="1246550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3936" y="5320090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stored in dataset as </a:t>
            </a:r>
            <a:r>
              <a:rPr lang="en-US" i="1" dirty="0"/>
              <a:t>n</a:t>
            </a:r>
            <a:r>
              <a:rPr lang="en-US" dirty="0"/>
              <a:t>-dimensional arrays</a:t>
            </a:r>
          </a:p>
          <a:p>
            <a:pPr lvl="1"/>
            <a:r>
              <a:rPr lang="en-US" dirty="0" err="1"/>
              <a:t>Dataspace</a:t>
            </a:r>
            <a:r>
              <a:rPr lang="en-US" dirty="0"/>
              <a:t> describes layout of data (</a:t>
            </a:r>
            <a:r>
              <a:rPr lang="en-US" dirty="0" err="1"/>
              <a:t>rank,dimensions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describes single data element</a:t>
            </a:r>
          </a:p>
          <a:p>
            <a:pPr lvl="2"/>
            <a:r>
              <a:rPr lang="en-US" dirty="0"/>
              <a:t>Atomic</a:t>
            </a:r>
          </a:p>
          <a:p>
            <a:pPr lvl="3"/>
            <a:r>
              <a:rPr lang="en-US" dirty="0"/>
              <a:t>Integer, float</a:t>
            </a:r>
          </a:p>
          <a:p>
            <a:pPr lvl="3"/>
            <a:r>
              <a:rPr lang="en-US" dirty="0"/>
              <a:t>String, time</a:t>
            </a:r>
          </a:p>
          <a:p>
            <a:pPr lvl="3"/>
            <a:r>
              <a:rPr lang="en-US" dirty="0"/>
              <a:t>Opaque</a:t>
            </a:r>
          </a:p>
          <a:p>
            <a:pPr lvl="2"/>
            <a:r>
              <a:rPr lang="en-US" dirty="0"/>
              <a:t>Composite</a:t>
            </a:r>
          </a:p>
          <a:p>
            <a:pPr lvl="3"/>
            <a:r>
              <a:rPr lang="en-US" dirty="0"/>
              <a:t>Compound</a:t>
            </a:r>
          </a:p>
          <a:p>
            <a:pPr lvl="3"/>
            <a:r>
              <a:rPr lang="en-US" dirty="0"/>
              <a:t>Enumeration</a:t>
            </a:r>
          </a:p>
          <a:p>
            <a:pPr lvl="3"/>
            <a:r>
              <a:rPr lang="en-US" dirty="0"/>
              <a:t>Array</a:t>
            </a:r>
          </a:p>
          <a:p>
            <a:pPr lvl="3"/>
            <a:r>
              <a:rPr lang="en-US" dirty="0"/>
              <a:t>Variable length</a:t>
            </a:r>
          </a:p>
          <a:p>
            <a:pPr lvl="1"/>
            <a:r>
              <a:rPr lang="en-US" dirty="0"/>
              <a:t>Partial read/writes, </a:t>
            </a:r>
            <a:r>
              <a:rPr lang="en-US" dirty="0" err="1"/>
              <a:t>hyperslab</a:t>
            </a:r>
            <a:r>
              <a:rPr lang="en-US" dirty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426" y="3216464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Error detection</a:t>
            </a:r>
          </a:p>
          <a:p>
            <a:r>
              <a:rPr lang="en-US" dirty="0"/>
              <a:t>Datasets can be extended</a:t>
            </a:r>
          </a:p>
          <a:p>
            <a:r>
              <a:rPr lang="en-US" dirty="0"/>
              <a:t>Storage drivers</a:t>
            </a:r>
          </a:p>
          <a:p>
            <a:pPr lvl="1"/>
            <a:r>
              <a:rPr lang="en-US" dirty="0"/>
              <a:t>Single file</a:t>
            </a:r>
          </a:p>
          <a:p>
            <a:pPr lvl="1"/>
            <a:r>
              <a:rPr lang="en-US" dirty="0"/>
              <a:t>Multiple files</a:t>
            </a:r>
          </a:p>
          <a:p>
            <a:pPr lvl="1"/>
            <a:r>
              <a:rPr lang="en-US" dirty="0"/>
              <a:t>Multiple files on parallel file system</a:t>
            </a:r>
          </a:p>
          <a:p>
            <a:pPr lvl="1"/>
            <a:r>
              <a:rPr lang="en-US" dirty="0"/>
              <a:t>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 dirty="0"/>
              <a:t>Fortran 90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 err="1"/>
              <a:t>PyTables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h5py</a:t>
            </a:r>
            <a:endParaRPr lang="nl-BE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h5py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266611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h5py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995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1" y="2320080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mode='w')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276963"/>
            <a:ext cx="67365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185660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84768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6030719"/>
            <a:ext cx="670385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h5py.File('data.h5',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35904" y="1640959"/>
            <a:ext cx="2678696" cy="985109"/>
            <a:chOff x="4127541" y="1326896"/>
            <a:chExt cx="2678696" cy="985109"/>
          </a:xfrm>
        </p:grpSpPr>
        <p:sp>
          <p:nvSpPr>
            <p:cNvPr id="9" name="TextBox 8"/>
            <p:cNvSpPr txBox="1"/>
            <p:nvPr/>
          </p:nvSpPr>
          <p:spPr>
            <a:xfrm>
              <a:off x="5744728" y="1326896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96228"/>
              <a:ext cx="1535874" cy="3290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26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326301"/>
            <a:ext cx="7206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h5file.create_group('input')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3371792"/>
            <a:ext cx="7206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input_group.create_group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('fields')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65840" y="3861209"/>
            <a:ext cx="7208819" cy="723003"/>
            <a:chOff x="641840" y="5445224"/>
            <a:chExt cx="7208819" cy="723003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20881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h5file.create_group('/input/fields')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93205" y="1632239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52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adding a dataset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field_group.create_dataset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('magnetic',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field_values.dtype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field[:, :]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93324" y="384031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652740" y="4133801"/>
            <a:ext cx="3243627" cy="878271"/>
            <a:chOff x="2336262" y="2339588"/>
            <a:chExt cx="3243627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465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dataset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1024A1-11B8-4225-9759-5E4D7CC0846A}"/>
              </a:ext>
            </a:extLst>
          </p:cNvPr>
          <p:cNvGrpSpPr/>
          <p:nvPr/>
        </p:nvGrpSpPr>
        <p:grpSpPr>
          <a:xfrm>
            <a:off x="6652739" y="4997329"/>
            <a:ext cx="3347470" cy="1613701"/>
            <a:chOff x="2183861" y="3050716"/>
            <a:chExt cx="3347470" cy="161370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463E5B-10E4-457C-B771-27D46257AC8C}"/>
                </a:ext>
              </a:extLst>
            </p:cNvPr>
            <p:cNvSpPr txBox="1"/>
            <p:nvPr/>
          </p:nvSpPr>
          <p:spPr>
            <a:xfrm>
              <a:off x="4396212" y="4295085"/>
              <a:ext cx="113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dataspace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59DCA0-D392-4987-AEBA-C6EFED87EB0A}"/>
                </a:ext>
              </a:extLst>
            </p:cNvPr>
            <p:cNvSpPr/>
            <p:nvPr/>
          </p:nvSpPr>
          <p:spPr>
            <a:xfrm>
              <a:off x="2183861" y="3050716"/>
              <a:ext cx="2557163" cy="56924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FCE6BE2-CBD9-46AF-8143-EDD1E5C8F4C6}"/>
                </a:ext>
              </a:extLst>
            </p:cNvPr>
            <p:cNvCxnSpPr>
              <a:cxnSpLocks/>
              <a:stCxn id="24" idx="1"/>
              <a:endCxn id="25" idx="2"/>
            </p:cNvCxnSpPr>
            <p:nvPr/>
          </p:nvCxnSpPr>
          <p:spPr>
            <a:xfrm flipH="1" flipV="1">
              <a:off x="3462443" y="3619957"/>
              <a:ext cx="933769" cy="85979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42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h5file.create_dataset('/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/positions'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=np.float32)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Positions[:, :]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8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iterator over attribute names: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field_group.attrs.keys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4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6575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h5file['input/fields/magnetic']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657599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 = h5file['/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/positions'][3:7,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376408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cxnSpLocks/>
            </p:cNvCxnSpPr>
            <p:nvPr/>
          </p:nvCxnSpPr>
          <p:spPr>
            <a:xfrm flipH="1" flipV="1">
              <a:off x="4567755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6575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 = h5file['/c0ords/positions'][indices,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389064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28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command line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h5dump</a:t>
            </a:r>
          </a:p>
          <a:p>
            <a:pPr lvl="1"/>
            <a:r>
              <a:rPr lang="en-US" dirty="0"/>
              <a:t>Print a textual representation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h5ls</a:t>
            </a:r>
          </a:p>
          <a:p>
            <a:pPr lvl="1"/>
            <a:r>
              <a:rPr lang="en-US" dirty="0"/>
              <a:t>Explore structure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h5copy</a:t>
            </a:r>
          </a:p>
          <a:p>
            <a:pPr lvl="1"/>
            <a:r>
              <a:rPr lang="en-US" dirty="0"/>
              <a:t>Copy data set from one HDF5 file to another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h5mkgrp</a:t>
            </a:r>
          </a:p>
          <a:p>
            <a:pPr lvl="1"/>
            <a:r>
              <a:rPr lang="en-US" dirty="0"/>
              <a:t>Create a group in an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h5cc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h5c++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h5fc</a:t>
            </a:r>
          </a:p>
          <a:p>
            <a:pPr lvl="1"/>
            <a:r>
              <a:rPr lang="en-US" dirty="0"/>
              <a:t>Compile wrappers</a:t>
            </a:r>
          </a:p>
          <a:p>
            <a:pPr lvl="1"/>
            <a:r>
              <a:rPr lang="en-US" dirty="0"/>
              <a:t>With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showconfig</a:t>
            </a:r>
            <a:r>
              <a:rPr lang="en-US" dirty="0"/>
              <a:t> shows library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tables</a:t>
            </a:r>
          </a:p>
          <a:p>
            <a:pPr lvl="1"/>
            <a:r>
              <a:rPr lang="en-US" dirty="0"/>
              <a:t>if necessary (usually not, unless when using compounds), import specific functions, classes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280D2-1C58-4640-A15B-8CE239A92479}"/>
              </a:ext>
            </a:extLst>
          </p:cNvPr>
          <p:cNvSpPr txBox="1"/>
          <p:nvPr/>
        </p:nvSpPr>
        <p:spPr>
          <a:xfrm rot="20102839">
            <a:off x="1974078" y="3647350"/>
            <a:ext cx="6872074" cy="707886"/>
          </a:xfrm>
          <a:custGeom>
            <a:avLst/>
            <a:gdLst>
              <a:gd name="connsiteX0" fmla="*/ 0 w 6872074"/>
              <a:gd name="connsiteY0" fmla="*/ 0 h 707886"/>
              <a:gd name="connsiteX1" fmla="*/ 618487 w 6872074"/>
              <a:gd name="connsiteY1" fmla="*/ 0 h 707886"/>
              <a:gd name="connsiteX2" fmla="*/ 1305694 w 6872074"/>
              <a:gd name="connsiteY2" fmla="*/ 0 h 707886"/>
              <a:gd name="connsiteX3" fmla="*/ 1924181 w 6872074"/>
              <a:gd name="connsiteY3" fmla="*/ 0 h 707886"/>
              <a:gd name="connsiteX4" fmla="*/ 2542667 w 6872074"/>
              <a:gd name="connsiteY4" fmla="*/ 0 h 707886"/>
              <a:gd name="connsiteX5" fmla="*/ 3229875 w 6872074"/>
              <a:gd name="connsiteY5" fmla="*/ 0 h 707886"/>
              <a:gd name="connsiteX6" fmla="*/ 4054524 w 6872074"/>
              <a:gd name="connsiteY6" fmla="*/ 0 h 707886"/>
              <a:gd name="connsiteX7" fmla="*/ 4741731 w 6872074"/>
              <a:gd name="connsiteY7" fmla="*/ 0 h 707886"/>
              <a:gd name="connsiteX8" fmla="*/ 5428938 w 6872074"/>
              <a:gd name="connsiteY8" fmla="*/ 0 h 707886"/>
              <a:gd name="connsiteX9" fmla="*/ 6253587 w 6872074"/>
              <a:gd name="connsiteY9" fmla="*/ 0 h 707886"/>
              <a:gd name="connsiteX10" fmla="*/ 6872074 w 6872074"/>
              <a:gd name="connsiteY10" fmla="*/ 0 h 707886"/>
              <a:gd name="connsiteX11" fmla="*/ 6872074 w 6872074"/>
              <a:gd name="connsiteY11" fmla="*/ 361022 h 707886"/>
              <a:gd name="connsiteX12" fmla="*/ 6872074 w 6872074"/>
              <a:gd name="connsiteY12" fmla="*/ 707886 h 707886"/>
              <a:gd name="connsiteX13" fmla="*/ 6047425 w 6872074"/>
              <a:gd name="connsiteY13" fmla="*/ 707886 h 707886"/>
              <a:gd name="connsiteX14" fmla="*/ 5360218 w 6872074"/>
              <a:gd name="connsiteY14" fmla="*/ 707886 h 707886"/>
              <a:gd name="connsiteX15" fmla="*/ 4879173 w 6872074"/>
              <a:gd name="connsiteY15" fmla="*/ 707886 h 707886"/>
              <a:gd name="connsiteX16" fmla="*/ 4260686 w 6872074"/>
              <a:gd name="connsiteY16" fmla="*/ 707886 h 707886"/>
              <a:gd name="connsiteX17" fmla="*/ 3642199 w 6872074"/>
              <a:gd name="connsiteY17" fmla="*/ 707886 h 707886"/>
              <a:gd name="connsiteX18" fmla="*/ 2817550 w 6872074"/>
              <a:gd name="connsiteY18" fmla="*/ 707886 h 707886"/>
              <a:gd name="connsiteX19" fmla="*/ 2267784 w 6872074"/>
              <a:gd name="connsiteY19" fmla="*/ 707886 h 707886"/>
              <a:gd name="connsiteX20" fmla="*/ 1786739 w 6872074"/>
              <a:gd name="connsiteY20" fmla="*/ 707886 h 707886"/>
              <a:gd name="connsiteX21" fmla="*/ 1168253 w 6872074"/>
              <a:gd name="connsiteY21" fmla="*/ 707886 h 707886"/>
              <a:gd name="connsiteX22" fmla="*/ 687207 w 6872074"/>
              <a:gd name="connsiteY22" fmla="*/ 707886 h 707886"/>
              <a:gd name="connsiteX23" fmla="*/ 0 w 6872074"/>
              <a:gd name="connsiteY23" fmla="*/ 707886 h 707886"/>
              <a:gd name="connsiteX24" fmla="*/ 0 w 6872074"/>
              <a:gd name="connsiteY24" fmla="*/ 375180 h 707886"/>
              <a:gd name="connsiteX25" fmla="*/ 0 w 6872074"/>
              <a:gd name="connsiteY25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72074" h="707886" fill="none" extrusionOk="0">
                <a:moveTo>
                  <a:pt x="0" y="0"/>
                </a:moveTo>
                <a:cubicBezTo>
                  <a:pt x="136646" y="-17527"/>
                  <a:pt x="358551" y="-14630"/>
                  <a:pt x="618487" y="0"/>
                </a:cubicBezTo>
                <a:cubicBezTo>
                  <a:pt x="878423" y="14630"/>
                  <a:pt x="1071557" y="27526"/>
                  <a:pt x="1305694" y="0"/>
                </a:cubicBezTo>
                <a:cubicBezTo>
                  <a:pt x="1539831" y="-27526"/>
                  <a:pt x="1795744" y="-28300"/>
                  <a:pt x="1924181" y="0"/>
                </a:cubicBezTo>
                <a:cubicBezTo>
                  <a:pt x="2052618" y="28300"/>
                  <a:pt x="2363036" y="15839"/>
                  <a:pt x="2542667" y="0"/>
                </a:cubicBezTo>
                <a:cubicBezTo>
                  <a:pt x="2722298" y="-15839"/>
                  <a:pt x="2991740" y="-22879"/>
                  <a:pt x="3229875" y="0"/>
                </a:cubicBezTo>
                <a:cubicBezTo>
                  <a:pt x="3468010" y="22879"/>
                  <a:pt x="3844300" y="-23838"/>
                  <a:pt x="4054524" y="0"/>
                </a:cubicBezTo>
                <a:cubicBezTo>
                  <a:pt x="4264748" y="23838"/>
                  <a:pt x="4484129" y="-6518"/>
                  <a:pt x="4741731" y="0"/>
                </a:cubicBezTo>
                <a:cubicBezTo>
                  <a:pt x="4999333" y="6518"/>
                  <a:pt x="5236373" y="17497"/>
                  <a:pt x="5428938" y="0"/>
                </a:cubicBezTo>
                <a:cubicBezTo>
                  <a:pt x="5621503" y="-17497"/>
                  <a:pt x="5887692" y="30237"/>
                  <a:pt x="6253587" y="0"/>
                </a:cubicBezTo>
                <a:cubicBezTo>
                  <a:pt x="6619482" y="-30237"/>
                  <a:pt x="6700969" y="17402"/>
                  <a:pt x="6872074" y="0"/>
                </a:cubicBezTo>
                <a:cubicBezTo>
                  <a:pt x="6886498" y="138660"/>
                  <a:pt x="6859593" y="208533"/>
                  <a:pt x="6872074" y="361022"/>
                </a:cubicBezTo>
                <a:cubicBezTo>
                  <a:pt x="6884555" y="513511"/>
                  <a:pt x="6874611" y="548909"/>
                  <a:pt x="6872074" y="707886"/>
                </a:cubicBezTo>
                <a:cubicBezTo>
                  <a:pt x="6487127" y="667878"/>
                  <a:pt x="6278888" y="690503"/>
                  <a:pt x="6047425" y="707886"/>
                </a:cubicBezTo>
                <a:cubicBezTo>
                  <a:pt x="5815962" y="725269"/>
                  <a:pt x="5556721" y="718099"/>
                  <a:pt x="5360218" y="707886"/>
                </a:cubicBezTo>
                <a:cubicBezTo>
                  <a:pt x="5163715" y="697673"/>
                  <a:pt x="5046178" y="690057"/>
                  <a:pt x="4879173" y="707886"/>
                </a:cubicBezTo>
                <a:cubicBezTo>
                  <a:pt x="4712168" y="725715"/>
                  <a:pt x="4411440" y="735021"/>
                  <a:pt x="4260686" y="707886"/>
                </a:cubicBezTo>
                <a:cubicBezTo>
                  <a:pt x="4109932" y="680751"/>
                  <a:pt x="3831377" y="737060"/>
                  <a:pt x="3642199" y="707886"/>
                </a:cubicBezTo>
                <a:cubicBezTo>
                  <a:pt x="3453021" y="678712"/>
                  <a:pt x="3210967" y="722001"/>
                  <a:pt x="2817550" y="707886"/>
                </a:cubicBezTo>
                <a:cubicBezTo>
                  <a:pt x="2424133" y="693771"/>
                  <a:pt x="2507062" y="711183"/>
                  <a:pt x="2267784" y="707886"/>
                </a:cubicBezTo>
                <a:cubicBezTo>
                  <a:pt x="2028506" y="704589"/>
                  <a:pt x="1995463" y="715237"/>
                  <a:pt x="1786739" y="707886"/>
                </a:cubicBezTo>
                <a:cubicBezTo>
                  <a:pt x="1578015" y="700535"/>
                  <a:pt x="1456594" y="689934"/>
                  <a:pt x="1168253" y="707886"/>
                </a:cubicBezTo>
                <a:cubicBezTo>
                  <a:pt x="879912" y="725838"/>
                  <a:pt x="850895" y="717641"/>
                  <a:pt x="687207" y="707886"/>
                </a:cubicBezTo>
                <a:cubicBezTo>
                  <a:pt x="523519" y="698131"/>
                  <a:pt x="178357" y="678667"/>
                  <a:pt x="0" y="707886"/>
                </a:cubicBezTo>
                <a:cubicBezTo>
                  <a:pt x="1272" y="623479"/>
                  <a:pt x="10355" y="495355"/>
                  <a:pt x="0" y="375180"/>
                </a:cubicBezTo>
                <a:cubicBezTo>
                  <a:pt x="-10355" y="255005"/>
                  <a:pt x="17166" y="97108"/>
                  <a:pt x="0" y="0"/>
                </a:cubicBezTo>
                <a:close/>
              </a:path>
              <a:path w="6872074" h="707886" stroke="0" extrusionOk="0">
                <a:moveTo>
                  <a:pt x="0" y="0"/>
                </a:moveTo>
                <a:cubicBezTo>
                  <a:pt x="300816" y="27948"/>
                  <a:pt x="318609" y="-146"/>
                  <a:pt x="618487" y="0"/>
                </a:cubicBezTo>
                <a:cubicBezTo>
                  <a:pt x="918365" y="146"/>
                  <a:pt x="939379" y="22187"/>
                  <a:pt x="1236973" y="0"/>
                </a:cubicBezTo>
                <a:cubicBezTo>
                  <a:pt x="1534567" y="-22187"/>
                  <a:pt x="1752647" y="12239"/>
                  <a:pt x="2061622" y="0"/>
                </a:cubicBezTo>
                <a:cubicBezTo>
                  <a:pt x="2370597" y="-12239"/>
                  <a:pt x="2372513" y="-23166"/>
                  <a:pt x="2542667" y="0"/>
                </a:cubicBezTo>
                <a:cubicBezTo>
                  <a:pt x="2712822" y="23166"/>
                  <a:pt x="2909474" y="11163"/>
                  <a:pt x="3092433" y="0"/>
                </a:cubicBezTo>
                <a:cubicBezTo>
                  <a:pt x="3275392" y="-11163"/>
                  <a:pt x="3474170" y="-23735"/>
                  <a:pt x="3710920" y="0"/>
                </a:cubicBezTo>
                <a:cubicBezTo>
                  <a:pt x="3947670" y="23735"/>
                  <a:pt x="4081787" y="-9516"/>
                  <a:pt x="4329407" y="0"/>
                </a:cubicBezTo>
                <a:cubicBezTo>
                  <a:pt x="4577027" y="9516"/>
                  <a:pt x="4607044" y="20181"/>
                  <a:pt x="4810452" y="0"/>
                </a:cubicBezTo>
                <a:cubicBezTo>
                  <a:pt x="5013860" y="-20181"/>
                  <a:pt x="5246766" y="-6387"/>
                  <a:pt x="5566380" y="0"/>
                </a:cubicBezTo>
                <a:cubicBezTo>
                  <a:pt x="5885994" y="6387"/>
                  <a:pt x="5932938" y="-30771"/>
                  <a:pt x="6253587" y="0"/>
                </a:cubicBezTo>
                <a:cubicBezTo>
                  <a:pt x="6574236" y="30771"/>
                  <a:pt x="6619400" y="-6721"/>
                  <a:pt x="6872074" y="0"/>
                </a:cubicBezTo>
                <a:cubicBezTo>
                  <a:pt x="6869947" y="117185"/>
                  <a:pt x="6875658" y="262182"/>
                  <a:pt x="6872074" y="361022"/>
                </a:cubicBezTo>
                <a:cubicBezTo>
                  <a:pt x="6868490" y="459862"/>
                  <a:pt x="6872599" y="599467"/>
                  <a:pt x="6872074" y="707886"/>
                </a:cubicBezTo>
                <a:cubicBezTo>
                  <a:pt x="6666990" y="725183"/>
                  <a:pt x="6483564" y="700113"/>
                  <a:pt x="6322308" y="707886"/>
                </a:cubicBezTo>
                <a:cubicBezTo>
                  <a:pt x="6161052" y="715659"/>
                  <a:pt x="5940598" y="689715"/>
                  <a:pt x="5841263" y="707886"/>
                </a:cubicBezTo>
                <a:cubicBezTo>
                  <a:pt x="5741928" y="726057"/>
                  <a:pt x="5350561" y="691440"/>
                  <a:pt x="5222776" y="707886"/>
                </a:cubicBezTo>
                <a:cubicBezTo>
                  <a:pt x="5094991" y="724332"/>
                  <a:pt x="4720279" y="717301"/>
                  <a:pt x="4535569" y="707886"/>
                </a:cubicBezTo>
                <a:cubicBezTo>
                  <a:pt x="4350859" y="698471"/>
                  <a:pt x="4176983" y="734713"/>
                  <a:pt x="3917082" y="707886"/>
                </a:cubicBezTo>
                <a:cubicBezTo>
                  <a:pt x="3657181" y="681059"/>
                  <a:pt x="3441051" y="677653"/>
                  <a:pt x="3298596" y="707886"/>
                </a:cubicBezTo>
                <a:cubicBezTo>
                  <a:pt x="3156141" y="738119"/>
                  <a:pt x="2898612" y="699266"/>
                  <a:pt x="2748830" y="707886"/>
                </a:cubicBezTo>
                <a:cubicBezTo>
                  <a:pt x="2599048" y="716506"/>
                  <a:pt x="2359239" y="719734"/>
                  <a:pt x="2199064" y="707886"/>
                </a:cubicBezTo>
                <a:cubicBezTo>
                  <a:pt x="2038889" y="696038"/>
                  <a:pt x="1716329" y="670601"/>
                  <a:pt x="1443136" y="707886"/>
                </a:cubicBezTo>
                <a:cubicBezTo>
                  <a:pt x="1169943" y="745171"/>
                  <a:pt x="980157" y="719548"/>
                  <a:pt x="824649" y="707886"/>
                </a:cubicBezTo>
                <a:cubicBezTo>
                  <a:pt x="669141" y="696224"/>
                  <a:pt x="344456" y="683725"/>
                  <a:pt x="0" y="707886"/>
                </a:cubicBezTo>
                <a:cubicBezTo>
                  <a:pt x="-3276" y="612883"/>
                  <a:pt x="-15225" y="515314"/>
                  <a:pt x="0" y="346864"/>
                </a:cubicBezTo>
                <a:cubicBezTo>
                  <a:pt x="15225" y="178414"/>
                  <a:pt x="-9529" y="1213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236600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Fairly slow, nice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366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2180034"/>
            <a:ext cx="804258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417009"/>
            <a:ext cx="805873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243326"/>
            <a:ext cx="80383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27102"/>
            <a:ext cx="80383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833008"/>
            <a:ext cx="80259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7969" y="1398823"/>
            <a:ext cx="1426545" cy="1079436"/>
            <a:chOff x="4127541" y="1232569"/>
            <a:chExt cx="1426545" cy="1079436"/>
          </a:xfrm>
        </p:grpSpPr>
        <p:sp>
          <p:nvSpPr>
            <p:cNvPr id="9" name="TextBox 8"/>
            <p:cNvSpPr txBox="1"/>
            <p:nvPr/>
          </p:nvSpPr>
          <p:spPr>
            <a:xfrm>
              <a:off x="4492577" y="123256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01901"/>
              <a:ext cx="283723" cy="4233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52191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92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483904"/>
            <a:ext cx="79184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18420" cy="972061"/>
            <a:chOff x="644300" y="2959254"/>
            <a:chExt cx="7918420" cy="972061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184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5840" y="5203983"/>
            <a:ext cx="7920880" cy="1000002"/>
            <a:chOff x="641840" y="5445224"/>
            <a:chExt cx="7920880" cy="1000002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92088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76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4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806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56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502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352544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232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796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+=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7065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https://github.com/gjbex/Scientific-Python/tree/master/source-code/bokeh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library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Integrates with Pandas</a:t>
            </a:r>
          </a:p>
          <a:p>
            <a:pPr lvl="1"/>
            <a:r>
              <a:rPr lang="en-US" dirty="0"/>
              <a:t>Interactive demos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Export to HTML pages, interactive plots using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r>
              <a:rPr lang="en-US" dirty="0"/>
              <a:t>Reasonable support LaTeX labels</a:t>
            </a:r>
          </a:p>
          <a:p>
            <a:r>
              <a:rPr lang="en-US" dirty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with widget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brushing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Hover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https://github.com/gjbex/Scientific-Python/tree/master/source-code/image-processing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dedicated software, e.g., GIMP, </a:t>
            </a:r>
            <a:r>
              <a:rPr lang="en-US" dirty="0" err="1"/>
              <a:t>OpenShot</a:t>
            </a:r>
            <a:endParaRPr lang="en-US" dirty="0"/>
          </a:p>
          <a:p>
            <a:pPr lvl="1"/>
            <a:r>
              <a:rPr lang="en-US" dirty="0"/>
              <a:t>use Python for plugins</a:t>
            </a:r>
          </a:p>
          <a:p>
            <a:pPr lvl="1"/>
            <a:r>
              <a:rPr lang="en-US" dirty="0"/>
              <a:t>use Python for scripting</a:t>
            </a:r>
          </a:p>
          <a:p>
            <a:r>
              <a:rPr lang="en-US" dirty="0"/>
              <a:t>Image processing</a:t>
            </a:r>
          </a:p>
          <a:p>
            <a:pPr lvl="1"/>
            <a:r>
              <a:rPr lang="en-US" dirty="0"/>
              <a:t>pillow: basic image processing (successor to PIL)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-image: more sophisticated algorithms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comparable to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r>
              <a:rPr lang="en-US" dirty="0"/>
              <a:t>Video processing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many useful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restoration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point spread function</a:t>
            </a:r>
          </a:p>
          <a:p>
            <a:endParaRPr lang="en-US" dirty="0"/>
          </a:p>
          <a:p>
            <a:r>
              <a:rPr lang="en-US" dirty="0"/>
              <a:t>Perform deconvolution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contour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 snake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14855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797788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22888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from camera, show in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7950</Words>
  <Application>Microsoft Office PowerPoint</Application>
  <PresentationFormat>Widescreen</PresentationFormat>
  <Paragraphs>1312</Paragraphs>
  <Slides>103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12" baseType="lpstr">
      <vt:lpstr>Arial</vt:lpstr>
      <vt:lpstr>Calibri</vt:lpstr>
      <vt:lpstr>Calibri Light</vt:lpstr>
      <vt:lpstr>Cambria Math</vt:lpstr>
      <vt:lpstr>Courier New</vt:lpstr>
      <vt:lpstr>Symbol</vt:lpstr>
      <vt:lpstr>Office Theme</vt:lpstr>
      <vt:lpstr>Equation</vt:lpstr>
      <vt:lpstr>Vergelijking</vt:lpstr>
      <vt:lpstr>Scientific Python</vt:lpstr>
      <vt:lpstr>PowerPoint Presentation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 &amp; h5py</vt:lpstr>
      <vt:lpstr>HDF5: what is it?</vt:lpstr>
      <vt:lpstr>HDF5 data</vt:lpstr>
      <vt:lpstr>HDF5 storage</vt:lpstr>
      <vt:lpstr>HDF5: how to use it?</vt:lpstr>
      <vt:lpstr>h5py: importing modules</vt:lpstr>
      <vt:lpstr>h5py: open &amp; close HDF5 file</vt:lpstr>
      <vt:lpstr>h5py: creating a group</vt:lpstr>
      <vt:lpstr>h5py: adding a dataset</vt:lpstr>
      <vt:lpstr>h5py: adding an 2D array</vt:lpstr>
      <vt:lpstr>h5py: annotations</vt:lpstr>
      <vt:lpstr>h5py: reading an array </vt:lpstr>
      <vt:lpstr>HDF5 command line utilities</vt:lpstr>
      <vt:lpstr>PyTables: importing modules</vt:lpstr>
      <vt:lpstr>PyTables: open &amp; close HDF5 file</vt:lpstr>
      <vt:lpstr>PyTables: creating a group</vt:lpstr>
      <vt:lpstr>PyTables: adding an array</vt:lpstr>
      <vt:lpstr>PyTables: adding an 2D array</vt:lpstr>
      <vt:lpstr>PyTables: reading an array </vt:lpstr>
      <vt:lpstr>PyTables: annotations</vt:lpstr>
      <vt:lpstr>PyTables: objects &amp; tables</vt:lpstr>
      <vt:lpstr>PyTables: populate table</vt:lpstr>
      <vt:lpstr>PyTables: reading a table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54</cp:revision>
  <dcterms:created xsi:type="dcterms:W3CDTF">2019-11-07T15:31:23Z</dcterms:created>
  <dcterms:modified xsi:type="dcterms:W3CDTF">2025-04-03T11:33:30Z</dcterms:modified>
</cp:coreProperties>
</file>