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66" r:id="rId4"/>
    <p:sldId id="265" r:id="rId5"/>
    <p:sldId id="269" r:id="rId6"/>
    <p:sldId id="257" r:id="rId7"/>
    <p:sldId id="258" r:id="rId8"/>
    <p:sldId id="261" r:id="rId9"/>
    <p:sldId id="262" r:id="rId10"/>
    <p:sldId id="264" r:id="rId11"/>
    <p:sldId id="263" r:id="rId12"/>
    <p:sldId id="268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05" autoAdjust="0"/>
  </p:normalViewPr>
  <p:slideViewPr>
    <p:cSldViewPr snapToGrid="0">
      <p:cViewPr varScale="1">
        <p:scale>
          <a:sx n="70" d="100"/>
          <a:sy n="70" d="100"/>
        </p:scale>
        <p:origin x="235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DF81-1E62-1BD4-35A6-00CD497B2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F1ACD-DEF1-F6C3-3DA4-50CF44B8C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B8E7C-9B0D-B3F7-8A84-73A05833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8A5-665F-4D3F-9A12-53413470C026}" type="datetimeFigureOut">
              <a:rPr lang="LID4096" smtClean="0"/>
              <a:t>09/06/2024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8C5EA-596C-9714-4987-5AF1B434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B5B0C-1370-6FE6-6C0D-BAA0CC1D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F0CC-242D-4E28-A5DE-ADDFB49869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054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B48B-BFA6-4B26-5E82-605AF8EC1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E17FE-A57A-1C21-B9EC-7261D9AD5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EA86-A95D-9B7B-7B6A-C4418D26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8A5-665F-4D3F-9A12-53413470C026}" type="datetimeFigureOut">
              <a:rPr lang="LID4096" smtClean="0"/>
              <a:t>09/06/2024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7B13F-4AF5-D685-1F79-9DE980FE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A488D-60AB-EEFB-F2B2-1EF0341B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F0CC-242D-4E28-A5DE-ADDFB49869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780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A5671-6743-4E0D-C88A-77804EAC0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0D98E-ABBB-0206-D38A-C7DD1E942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57EB3-193E-9648-7ECA-2DE0BE0F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8A5-665F-4D3F-9A12-53413470C026}" type="datetimeFigureOut">
              <a:rPr lang="LID4096" smtClean="0"/>
              <a:t>09/06/2024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E9663-6C5F-6C4C-4051-4BD1CF11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F8830-30B2-B1B3-322B-237F44E3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F0CC-242D-4E28-A5DE-ADDFB49869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136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0792-2BA1-B257-D4F3-1B070CED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C7B7-74D2-66F3-7159-977D34CB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B9AFE-7008-3EC7-1B90-91DA7990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8A5-665F-4D3F-9A12-53413470C026}" type="datetimeFigureOut">
              <a:rPr lang="LID4096" smtClean="0"/>
              <a:t>09/06/2024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66672-BDA5-2D03-2EB3-ED93A9BB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0C178-8C23-3CA7-2101-6F8C353B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F0CC-242D-4E28-A5DE-ADDFB49869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434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E539-A9F3-1147-CB04-FD712567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3AD83-2B30-C815-6C3C-01E8FA07D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055FD-1C6C-3892-D7D5-757B573D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8A5-665F-4D3F-9A12-53413470C026}" type="datetimeFigureOut">
              <a:rPr lang="LID4096" smtClean="0"/>
              <a:t>09/06/2024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25268-C357-30BF-51C3-BEF41046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14D16-667C-1553-AB0F-196C701A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F0CC-242D-4E28-A5DE-ADDFB49869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315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AF47-3BCD-DC3A-F7D3-6F41CA2F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7A7B-3171-5D55-BE50-D8F0D315B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C1D99-2F32-9B68-E2E7-820A18DC7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FF6DE-B021-A417-E213-F3CD825B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8A5-665F-4D3F-9A12-53413470C026}" type="datetimeFigureOut">
              <a:rPr lang="LID4096" smtClean="0"/>
              <a:t>09/06/2024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7AD55-48AA-D6EC-09A6-B9FA1C87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96ACB-BD17-1E13-CA70-28F88CC6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F0CC-242D-4E28-A5DE-ADDFB49869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496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A250-6E80-E525-9E47-D7539FCB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797BC-2333-ED1E-27C1-A7F27D5EC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304BD-2259-521C-EFF5-D0AC4369E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59B90-0CC9-7402-04BA-B704E5019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C7A14-607D-9CA4-5C5E-A2CEDB24A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E08DC-18F6-D8CE-E39D-561F1367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8A5-665F-4D3F-9A12-53413470C026}" type="datetimeFigureOut">
              <a:rPr lang="LID4096" smtClean="0"/>
              <a:t>09/06/2024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CCBF3-C577-9C97-392C-DAFCC73A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A7F2B-6EEA-5AC3-5A60-266AEA60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F0CC-242D-4E28-A5DE-ADDFB49869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227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F1D2-2D2F-E0C8-F575-1C17881C0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FC150-7B70-CAAA-8FC7-613FB5B3B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8A5-665F-4D3F-9A12-53413470C026}" type="datetimeFigureOut">
              <a:rPr lang="LID4096" smtClean="0"/>
              <a:t>09/06/2024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6E5B9-614E-6CE0-FBF4-B2D00CBC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8D666-992C-8005-5CA6-1F80D93B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F0CC-242D-4E28-A5DE-ADDFB49869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680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7412E-7639-C164-FECC-B7D714FE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8A5-665F-4D3F-9A12-53413470C026}" type="datetimeFigureOut">
              <a:rPr lang="LID4096" smtClean="0"/>
              <a:t>09/06/2024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CC581-98BA-2B0C-F233-FD1BE8A5D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93230-52C6-53B2-B28B-17688284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F0CC-242D-4E28-A5DE-ADDFB49869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3729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9E08-529A-538E-75BD-C736B73F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8338A-A7EE-529E-D7C1-61ACDC1C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78AF8-6150-B5B5-8E09-56DF46D75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7389B-5DEC-66DB-E750-988D413F5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8A5-665F-4D3F-9A12-53413470C026}" type="datetimeFigureOut">
              <a:rPr lang="LID4096" smtClean="0"/>
              <a:t>09/06/2024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E3812-A603-14D1-2BBB-9BE0E41E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1A227-8F53-5901-5F82-C5651025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F0CC-242D-4E28-A5DE-ADDFB49869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2583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1651-003B-6D63-987B-D1F60C4E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68663-A816-5FE3-AAC6-2CB40497F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66BB5-5F27-36C6-3263-BE589CD25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6D7B8-D7C1-A191-952D-C7FF56D0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1C8A5-665F-4D3F-9A12-53413470C026}" type="datetimeFigureOut">
              <a:rPr lang="LID4096" smtClean="0"/>
              <a:t>09/06/2024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1EE51-5896-2571-C80A-A6F1B4D0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DA9BA-63E3-D177-DF8D-CC4397CF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6F0CC-242D-4E28-A5DE-ADDFB49869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0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86A19-1D71-CFC3-EB74-CB7C7222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2C92E-5CE4-9931-36A2-D95DA42CC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7BBC-AD04-CFE3-84B6-B225B79DF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01C8A5-665F-4D3F-9A12-53413470C026}" type="datetimeFigureOut">
              <a:rPr lang="LID4096" smtClean="0"/>
              <a:t>09/06/2024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1E79A-F4C6-985F-5808-01F29B730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D2594-57A7-319B-1FD9-BD9DDFAFB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F6F0CC-242D-4E28-A5DE-ADDFB498695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87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F552-D1E7-2E84-AE26-748C87C50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Computational science skills</a:t>
            </a:r>
            <a:br>
              <a:rPr lang="en-US" dirty="0"/>
            </a:br>
            <a:r>
              <a:rPr lang="en-US" dirty="0"/>
              <a:t>&amp; training offer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63B3E-BB83-5D32-5E35-01CDE80B37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  <a:p>
            <a:r>
              <a:rPr lang="en-US" dirty="0"/>
              <a:t>Hasselt University, Belgium, </a:t>
            </a:r>
            <a:r>
              <a:rPr lang="en-US" dirty="0" err="1"/>
              <a:t>Vlaams</a:t>
            </a:r>
            <a:r>
              <a:rPr lang="en-US" dirty="0"/>
              <a:t> Supercomputer Centrum (VSC), </a:t>
            </a:r>
            <a:r>
              <a:rPr lang="en-US" dirty="0" err="1"/>
              <a:t>EuroCC@Belgium</a:t>
            </a:r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09409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A1BB-341A-A290-29B8-A7B3F4AB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Programming: Julia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DFE626-3894-0F4A-B1C3-95A7751AE222}"/>
              </a:ext>
            </a:extLst>
          </p:cNvPr>
          <p:cNvSpPr txBox="1"/>
          <p:nvPr/>
        </p:nvSpPr>
        <p:spPr>
          <a:xfrm>
            <a:off x="2977505" y="1912374"/>
            <a:ext cx="37160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Julia: the good, the bad and the ugly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0577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76670-6B24-8450-C712-82DF58A8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321793-C003-4779-F1DD-4400D82CA8A6}"/>
              </a:ext>
            </a:extLst>
          </p:cNvPr>
          <p:cNvSpPr txBox="1"/>
          <p:nvPr/>
        </p:nvSpPr>
        <p:spPr>
          <a:xfrm>
            <a:off x="645149" y="1626449"/>
            <a:ext cx="40030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practices for scientific computing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B854E-098E-BD41-DD2D-150392D2383C}"/>
              </a:ext>
            </a:extLst>
          </p:cNvPr>
          <p:cNvSpPr txBox="1"/>
          <p:nvPr/>
        </p:nvSpPr>
        <p:spPr>
          <a:xfrm>
            <a:off x="5564725" y="1631530"/>
            <a:ext cx="24409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Version control with git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01DEE2-034F-FAD9-452D-987C4D5CA193}"/>
              </a:ext>
            </a:extLst>
          </p:cNvPr>
          <p:cNvSpPr txBox="1"/>
          <p:nvPr/>
        </p:nvSpPr>
        <p:spPr>
          <a:xfrm>
            <a:off x="6096000" y="4488280"/>
            <a:ext cx="20120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Code optimization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C9AA3-58A9-F995-2FBB-8A6E653BE81E}"/>
              </a:ext>
            </a:extLst>
          </p:cNvPr>
          <p:cNvSpPr txBox="1"/>
          <p:nvPr/>
        </p:nvSpPr>
        <p:spPr>
          <a:xfrm>
            <a:off x="838200" y="4488280"/>
            <a:ext cx="38098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Defensive programming &amp; debugging</a:t>
            </a:r>
            <a:endParaRPr lang="LID4096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EDE714-CE2E-E899-2291-77750FA58044}"/>
              </a:ext>
            </a:extLst>
          </p:cNvPr>
          <p:cNvCxnSpPr>
            <a:cxnSpLocks/>
          </p:cNvCxnSpPr>
          <p:nvPr/>
        </p:nvCxnSpPr>
        <p:spPr>
          <a:xfrm>
            <a:off x="4648089" y="4672946"/>
            <a:ext cx="14479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CB7A22-73DC-5DD5-2C91-B40A0CF15094}"/>
              </a:ext>
            </a:extLst>
          </p:cNvPr>
          <p:cNvSpPr txBox="1"/>
          <p:nvPr/>
        </p:nvSpPr>
        <p:spPr>
          <a:xfrm>
            <a:off x="1507398" y="3429991"/>
            <a:ext cx="15093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Programming</a:t>
            </a:r>
            <a:endParaRPr lang="LID4096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278C8A-970B-FE0A-D686-E9037CF3501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648233" y="1811115"/>
            <a:ext cx="916492" cy="5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FE0EAE-EB7F-A7AB-ED76-4F66B86B5AFA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 flipH="1">
            <a:off x="2262060" y="1995781"/>
            <a:ext cx="384631" cy="1434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242C09-0AE7-B8A4-A448-1A5B132335EC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2262060" y="3799323"/>
            <a:ext cx="481085" cy="688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72BCFD-FFD4-59E4-18AB-1793A38EE709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>
            <a:off x="2262060" y="3799323"/>
            <a:ext cx="4839985" cy="688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AA6C46F-C456-6FE3-4535-661FCFADD94C}"/>
              </a:ext>
            </a:extLst>
          </p:cNvPr>
          <p:cNvSpPr txBox="1"/>
          <p:nvPr/>
        </p:nvSpPr>
        <p:spPr>
          <a:xfrm>
            <a:off x="5150657" y="2266237"/>
            <a:ext cx="20890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Containers on HPC</a:t>
            </a:r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5F7FA4-AA56-5F2B-794D-0240E17E9178}"/>
              </a:ext>
            </a:extLst>
          </p:cNvPr>
          <p:cNvSpPr txBox="1"/>
          <p:nvPr/>
        </p:nvSpPr>
        <p:spPr>
          <a:xfrm>
            <a:off x="4422058" y="5681528"/>
            <a:ext cx="22968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Parallel programming</a:t>
            </a:r>
            <a:endParaRPr lang="LID4096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B30EA6-6DCF-5794-F7C9-7B11F6F00D4C}"/>
              </a:ext>
            </a:extLst>
          </p:cNvPr>
          <p:cNvSpPr txBox="1"/>
          <p:nvPr/>
        </p:nvSpPr>
        <p:spPr>
          <a:xfrm>
            <a:off x="8005650" y="5676447"/>
            <a:ext cx="20084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GPU programming</a:t>
            </a:r>
            <a:endParaRPr lang="LID4096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5CD48B-204F-B49F-C764-CC9BC864AB69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flipH="1">
            <a:off x="5570482" y="4857612"/>
            <a:ext cx="1531563" cy="823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0666AB-6663-DB06-DD82-53CD33547C4B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>
            <a:off x="7102045" y="4857612"/>
            <a:ext cx="1907855" cy="818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0435A9-26E4-ABA7-F67A-2834CAB646C3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4648233" y="1811115"/>
            <a:ext cx="502424" cy="639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A1EB793-7E6D-FA53-6168-36FA5C87AB60}"/>
              </a:ext>
            </a:extLst>
          </p:cNvPr>
          <p:cNvSpPr txBox="1"/>
          <p:nvPr/>
        </p:nvSpPr>
        <p:spPr>
          <a:xfrm>
            <a:off x="5106479" y="3702833"/>
            <a:ext cx="5851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Generative AI in software engineering and data analysis</a:t>
            </a:r>
            <a:endParaRPr lang="LID4096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EA54DB-2FF2-A2A8-931D-704B3DB17E05}"/>
              </a:ext>
            </a:extLst>
          </p:cNvPr>
          <p:cNvCxnSpPr>
            <a:cxnSpLocks/>
            <a:stCxn id="6" idx="3"/>
            <a:endCxn id="51" idx="1"/>
          </p:cNvCxnSpPr>
          <p:nvPr/>
        </p:nvCxnSpPr>
        <p:spPr>
          <a:xfrm>
            <a:off x="3016722" y="3614657"/>
            <a:ext cx="2089757" cy="272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92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7DD1-6989-DA08-67DE-A7AE71EB3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&amp; visualization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10A4A-9E4F-0137-C4E1-9E2091BCE8CE}"/>
              </a:ext>
            </a:extLst>
          </p:cNvPr>
          <p:cNvSpPr txBox="1"/>
          <p:nvPr/>
        </p:nvSpPr>
        <p:spPr>
          <a:xfrm>
            <a:off x="4283465" y="2290970"/>
            <a:ext cx="25162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Python for data science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81B6A-ECC9-A5BF-A4B5-BD256DD38604}"/>
              </a:ext>
            </a:extLst>
          </p:cNvPr>
          <p:cNvSpPr txBox="1"/>
          <p:nvPr/>
        </p:nvSpPr>
        <p:spPr>
          <a:xfrm>
            <a:off x="1693474" y="2290970"/>
            <a:ext cx="18536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Scientific Python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FEE05-1ECF-6DBA-6491-629FB7A13EA6}"/>
              </a:ext>
            </a:extLst>
          </p:cNvPr>
          <p:cNvSpPr txBox="1"/>
          <p:nvPr/>
        </p:nvSpPr>
        <p:spPr>
          <a:xfrm>
            <a:off x="7232038" y="3143580"/>
            <a:ext cx="2111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Python dashboards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059C98-A6FD-C37D-5321-13C92A8C6897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5541566" y="2660302"/>
            <a:ext cx="2746371" cy="483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EAC3AE-2FE1-3AFB-A6D6-71B094C51C15}"/>
              </a:ext>
            </a:extLst>
          </p:cNvPr>
          <p:cNvCxnSpPr>
            <a:cxnSpLocks/>
          </p:cNvCxnSpPr>
          <p:nvPr/>
        </p:nvCxnSpPr>
        <p:spPr>
          <a:xfrm>
            <a:off x="3547123" y="2470173"/>
            <a:ext cx="7363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A6003F-BBDD-8B34-6A6D-2603897F2228}"/>
              </a:ext>
            </a:extLst>
          </p:cNvPr>
          <p:cNvSpPr txBox="1"/>
          <p:nvPr/>
        </p:nvSpPr>
        <p:spPr>
          <a:xfrm>
            <a:off x="1431773" y="5157074"/>
            <a:ext cx="38264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Scientific visualization with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</a:rPr>
              <a:t>ParaView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0DE2A7-0D5A-5C0D-52CC-C22EAE93D317}"/>
              </a:ext>
            </a:extLst>
          </p:cNvPr>
          <p:cNvSpPr txBox="1"/>
          <p:nvPr/>
        </p:nvSpPr>
        <p:spPr>
          <a:xfrm>
            <a:off x="4812689" y="3828709"/>
            <a:ext cx="1696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Python for HPC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7B9802-CB9E-BBE7-0945-720D9BF597A4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2620299" y="2660302"/>
            <a:ext cx="3040796" cy="1168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4A14D3-63C2-DFCF-B70B-30D97E3E1377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5541566" y="2660302"/>
            <a:ext cx="119529" cy="1168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4FB509-A8D1-E7B6-15BF-5F19BC8215D1}"/>
              </a:ext>
            </a:extLst>
          </p:cNvPr>
          <p:cNvSpPr txBox="1"/>
          <p:nvPr/>
        </p:nvSpPr>
        <p:spPr>
          <a:xfrm>
            <a:off x="5362116" y="4596472"/>
            <a:ext cx="58516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Generative AI in software engineering and data analysis</a:t>
            </a:r>
            <a:endParaRPr lang="LID4096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3B3B99-43D8-58B0-9246-2ABE548A3103}"/>
              </a:ext>
            </a:extLst>
          </p:cNvPr>
          <p:cNvCxnSpPr>
            <a:cxnSpLocks/>
            <a:stCxn id="3" idx="2"/>
            <a:endCxn id="21" idx="0"/>
          </p:cNvCxnSpPr>
          <p:nvPr/>
        </p:nvCxnSpPr>
        <p:spPr>
          <a:xfrm>
            <a:off x="5541566" y="2660302"/>
            <a:ext cx="2746370" cy="193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62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7A88AA-253E-A5A6-38A1-19129B11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Skills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0B2D95-B4AD-DC09-FD3C-0455E41F542A}"/>
              </a:ext>
            </a:extLst>
          </p:cNvPr>
          <p:cNvSpPr txBox="1"/>
          <p:nvPr/>
        </p:nvSpPr>
        <p:spPr>
          <a:xfrm>
            <a:off x="3830408" y="2508901"/>
            <a:ext cx="15093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Programming</a:t>
            </a:r>
            <a:endParaRPr lang="LID4096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1A0B5-B931-CA82-67CA-8F420E6A19B7}"/>
              </a:ext>
            </a:extLst>
          </p:cNvPr>
          <p:cNvSpPr txBox="1"/>
          <p:nvPr/>
        </p:nvSpPr>
        <p:spPr>
          <a:xfrm>
            <a:off x="4520023" y="1690688"/>
            <a:ext cx="21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Using HPC systems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0CA887-F7B0-FC43-303D-240631218850}"/>
              </a:ext>
            </a:extLst>
          </p:cNvPr>
          <p:cNvSpPr txBox="1"/>
          <p:nvPr/>
        </p:nvSpPr>
        <p:spPr>
          <a:xfrm>
            <a:off x="658977" y="2445298"/>
            <a:ext cx="22333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Scientific computing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07C17C-96BB-A9EE-C30D-B70C8F7B9308}"/>
              </a:ext>
            </a:extLst>
          </p:cNvPr>
          <p:cNvSpPr txBox="1"/>
          <p:nvPr/>
        </p:nvSpPr>
        <p:spPr>
          <a:xfrm>
            <a:off x="3901401" y="4140294"/>
            <a:ext cx="3006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analysis &amp; visualization</a:t>
            </a:r>
            <a:endParaRPr lang="LID4096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0E1C67-E090-CEBD-BA09-357EAA8EACA7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>
            <a:off x="2892281" y="2629964"/>
            <a:ext cx="2512224" cy="1510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150949-6355-5A17-4D6D-35EE4FA9AC93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>
            <a:off x="2892281" y="2629964"/>
            <a:ext cx="938127" cy="63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DA89A4-8529-4E43-7BC4-B3A98D532E9D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2892281" y="1875354"/>
            <a:ext cx="1627742" cy="754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89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CBCD-2589-B4BB-1EDD-421FB5BC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computing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E3FB8-BA22-8CB9-EFBA-87E681E2BF2E}"/>
              </a:ext>
            </a:extLst>
          </p:cNvPr>
          <p:cNvSpPr txBox="1"/>
          <p:nvPr/>
        </p:nvSpPr>
        <p:spPr>
          <a:xfrm>
            <a:off x="575882" y="2263281"/>
            <a:ext cx="40030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Best practices for scientific computing</a:t>
            </a:r>
            <a:endParaRPr lang="LID4096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7B2D53-5924-76D0-5551-642A17FE0F03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 flipV="1">
            <a:off x="4578966" y="2444998"/>
            <a:ext cx="1439358" cy="2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464C541-2E42-5FD9-6FCB-D2FA2C4D7D94}"/>
              </a:ext>
            </a:extLst>
          </p:cNvPr>
          <p:cNvSpPr txBox="1"/>
          <p:nvPr/>
        </p:nvSpPr>
        <p:spPr>
          <a:xfrm>
            <a:off x="6018324" y="2260332"/>
            <a:ext cx="21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Using HPC systems</a:t>
            </a:r>
            <a:endParaRPr lang="LID4096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F476E7-4080-A6E4-9CCE-3CE6E65BD30E}"/>
              </a:ext>
            </a:extLst>
          </p:cNvPr>
          <p:cNvCxnSpPr>
            <a:cxnSpLocks/>
            <a:stCxn id="3" idx="3"/>
            <a:endCxn id="20" idx="1"/>
          </p:cNvCxnSpPr>
          <p:nvPr/>
        </p:nvCxnSpPr>
        <p:spPr>
          <a:xfrm>
            <a:off x="4578966" y="2447947"/>
            <a:ext cx="1439358" cy="633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8CB6C4E-0685-C6D7-AE34-EF2B66DAA45A}"/>
              </a:ext>
            </a:extLst>
          </p:cNvPr>
          <p:cNvSpPr txBox="1"/>
          <p:nvPr/>
        </p:nvSpPr>
        <p:spPr>
          <a:xfrm>
            <a:off x="6018324" y="2897112"/>
            <a:ext cx="24472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Version control with git</a:t>
            </a:r>
            <a:endParaRPr lang="LID4096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D96A91-3D42-2F66-F3EA-8EE91A8CF48F}"/>
              </a:ext>
            </a:extLst>
          </p:cNvPr>
          <p:cNvCxnSpPr>
            <a:cxnSpLocks/>
            <a:stCxn id="3" idx="2"/>
            <a:endCxn id="24" idx="1"/>
          </p:cNvCxnSpPr>
          <p:nvPr/>
        </p:nvCxnSpPr>
        <p:spPr>
          <a:xfrm>
            <a:off x="2577424" y="2632613"/>
            <a:ext cx="3158998" cy="1218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6E7773F-5FA1-BD83-092B-5781C34E1536}"/>
              </a:ext>
            </a:extLst>
          </p:cNvPr>
          <p:cNvSpPr txBox="1"/>
          <p:nvPr/>
        </p:nvSpPr>
        <p:spPr>
          <a:xfrm>
            <a:off x="5736422" y="3666141"/>
            <a:ext cx="2183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Containers on HPC</a:t>
            </a:r>
            <a:endParaRPr lang="LID4096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A5CD4B-5E5F-BCFF-64AF-2233CDE8135C}"/>
              </a:ext>
            </a:extLst>
          </p:cNvPr>
          <p:cNvCxnSpPr>
            <a:cxnSpLocks/>
            <a:stCxn id="3" idx="2"/>
            <a:endCxn id="32" idx="0"/>
          </p:cNvCxnSpPr>
          <p:nvPr/>
        </p:nvCxnSpPr>
        <p:spPr>
          <a:xfrm flipH="1">
            <a:off x="2078986" y="2632613"/>
            <a:ext cx="498438" cy="2257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08A6B16-7009-CCE5-8387-099A0CF2F383}"/>
              </a:ext>
            </a:extLst>
          </p:cNvPr>
          <p:cNvSpPr txBox="1"/>
          <p:nvPr/>
        </p:nvSpPr>
        <p:spPr>
          <a:xfrm>
            <a:off x="575882" y="4890461"/>
            <a:ext cx="30062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analysis &amp; visualization</a:t>
            </a:r>
            <a:endParaRPr lang="LID4096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F56B04-8A61-D767-CC51-194A94E76B99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2577424" y="2632613"/>
            <a:ext cx="2549907" cy="184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93F8B7-A2C3-39AC-782C-701389EB2DAE}"/>
              </a:ext>
            </a:extLst>
          </p:cNvPr>
          <p:cNvSpPr txBox="1"/>
          <p:nvPr/>
        </p:nvSpPr>
        <p:spPr>
          <a:xfrm>
            <a:off x="4035675" y="4472868"/>
            <a:ext cx="2183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9680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CBCD-2589-B4BB-1EDD-421FB5BC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HPC systems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E3FB8-BA22-8CB9-EFBA-87E681E2BF2E}"/>
              </a:ext>
            </a:extLst>
          </p:cNvPr>
          <p:cNvSpPr txBox="1"/>
          <p:nvPr/>
        </p:nvSpPr>
        <p:spPr>
          <a:xfrm>
            <a:off x="1001221" y="2266335"/>
            <a:ext cx="12154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Linux intro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EB27F5-0093-0A7A-612B-FFF9F0CF34BE}"/>
              </a:ext>
            </a:extLst>
          </p:cNvPr>
          <p:cNvSpPr txBox="1"/>
          <p:nvPr/>
        </p:nvSpPr>
        <p:spPr>
          <a:xfrm>
            <a:off x="3755780" y="2261418"/>
            <a:ext cx="11449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HPC intro</a:t>
            </a:r>
            <a:endParaRPr lang="LID4096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7B2D53-5924-76D0-5551-642A17FE0F03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216682" y="2446084"/>
            <a:ext cx="1539098" cy="4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9D9F54-CCFE-D1F3-E49F-37B42777BAE4}"/>
              </a:ext>
            </a:extLst>
          </p:cNvPr>
          <p:cNvSpPr txBox="1"/>
          <p:nvPr/>
        </p:nvSpPr>
        <p:spPr>
          <a:xfrm>
            <a:off x="4641649" y="4222334"/>
            <a:ext cx="20283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worker-ng &amp; </a:t>
            </a:r>
            <a:r>
              <a:rPr lang="en-US" dirty="0" err="1"/>
              <a:t>atools</a:t>
            </a:r>
            <a:endParaRPr lang="LID4096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331554-3711-B47E-8506-3546E7E72A2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328245" y="2630750"/>
            <a:ext cx="1327560" cy="1591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DA0567-2529-6746-7555-46C6C285B366}"/>
              </a:ext>
            </a:extLst>
          </p:cNvPr>
          <p:cNvSpPr txBox="1"/>
          <p:nvPr/>
        </p:nvSpPr>
        <p:spPr>
          <a:xfrm>
            <a:off x="1503645" y="4222334"/>
            <a:ext cx="20890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Containers on HPC</a:t>
            </a:r>
            <a:endParaRPr lang="LID4096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415717-70CD-D721-2E80-A149AEA27BA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2548194" y="2630750"/>
            <a:ext cx="1780051" cy="1591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92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C573-7F16-F0AE-B691-F38A93515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48E3CD-72E8-8C3A-2154-98BAB158BC1D}"/>
              </a:ext>
            </a:extLst>
          </p:cNvPr>
          <p:cNvSpPr txBox="1"/>
          <p:nvPr/>
        </p:nvSpPr>
        <p:spPr>
          <a:xfrm>
            <a:off x="5417574" y="2595851"/>
            <a:ext cx="3449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19594-4C08-C860-6E5A-162F6A2A6880}"/>
              </a:ext>
            </a:extLst>
          </p:cNvPr>
          <p:cNvSpPr txBox="1"/>
          <p:nvPr/>
        </p:nvSpPr>
        <p:spPr>
          <a:xfrm>
            <a:off x="5452405" y="3602684"/>
            <a:ext cx="5918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01CCE2-4151-FEE2-A761-69DA8A7170BB}"/>
              </a:ext>
            </a:extLst>
          </p:cNvPr>
          <p:cNvSpPr txBox="1"/>
          <p:nvPr/>
        </p:nvSpPr>
        <p:spPr>
          <a:xfrm>
            <a:off x="4687438" y="4364521"/>
            <a:ext cx="9026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Fortran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115D6-19EF-5B46-DAA8-E42ED35FEDCC}"/>
              </a:ext>
            </a:extLst>
          </p:cNvPr>
          <p:cNvSpPr txBox="1"/>
          <p:nvPr/>
        </p:nvSpPr>
        <p:spPr>
          <a:xfrm>
            <a:off x="4434180" y="1814917"/>
            <a:ext cx="8774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Python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2D5B2B-1E67-4307-120B-764C7DA8B4BB}"/>
              </a:ext>
            </a:extLst>
          </p:cNvPr>
          <p:cNvSpPr txBox="1"/>
          <p:nvPr/>
        </p:nvSpPr>
        <p:spPr>
          <a:xfrm>
            <a:off x="4068663" y="5172697"/>
            <a:ext cx="7310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Juliav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B91AA-3453-1F2A-428A-3ACE67180339}"/>
              </a:ext>
            </a:extLst>
          </p:cNvPr>
          <p:cNvSpPr txBox="1"/>
          <p:nvPr/>
        </p:nvSpPr>
        <p:spPr>
          <a:xfrm>
            <a:off x="838200" y="3054817"/>
            <a:ext cx="15093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Programming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8357E7-1559-D354-751C-750DDC54C30B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2347524" y="1999583"/>
            <a:ext cx="2086656" cy="1239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E3A5F3-061E-058C-482A-2C8EA261AD2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2347524" y="2780517"/>
            <a:ext cx="3070050" cy="458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A31992-7FDA-10F8-98A9-EADFA2573394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347524" y="3239483"/>
            <a:ext cx="3104881" cy="547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05BF1F-E2A9-B2BE-65F4-984ACCFF45F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2347524" y="3239483"/>
            <a:ext cx="2339914" cy="1309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D0241D-35B8-41BB-E72A-30A30A1161AA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347524" y="3239483"/>
            <a:ext cx="1721139" cy="2117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92CA7B5-CD30-46A1-61B4-8CED50BC2BBF}"/>
              </a:ext>
            </a:extLst>
          </p:cNvPr>
          <p:cNvSpPr txBox="1"/>
          <p:nvPr/>
        </p:nvSpPr>
        <p:spPr>
          <a:xfrm>
            <a:off x="6720253" y="3255316"/>
            <a:ext cx="22740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Software engineering</a:t>
            </a:r>
            <a:endParaRPr lang="LID4096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EE50EB-9716-FDDC-9456-F045D789ABA4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>
            <a:off x="5311600" y="1999583"/>
            <a:ext cx="1408653" cy="1440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713159F-3867-CFA7-882C-4E5D81A41729}"/>
              </a:ext>
            </a:extLst>
          </p:cNvPr>
          <p:cNvSpPr txBox="1"/>
          <p:nvPr/>
        </p:nvSpPr>
        <p:spPr>
          <a:xfrm>
            <a:off x="9497154" y="2893198"/>
            <a:ext cx="22968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Parallel programming</a:t>
            </a:r>
            <a:endParaRPr lang="LID4096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2804E3-ABD8-5C44-79CE-D28E89970E19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 flipV="1">
            <a:off x="8994273" y="3077864"/>
            <a:ext cx="502881" cy="362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F9CFD8D-35EE-44C8-6CA3-ED581337460F}"/>
              </a:ext>
            </a:extLst>
          </p:cNvPr>
          <p:cNvSpPr txBox="1"/>
          <p:nvPr/>
        </p:nvSpPr>
        <p:spPr>
          <a:xfrm>
            <a:off x="9570896" y="3722323"/>
            <a:ext cx="22968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GPU programming</a:t>
            </a:r>
            <a:endParaRPr lang="LID4096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F673E4-E744-3A9F-1350-87879992C530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>
            <a:off x="8994273" y="3439982"/>
            <a:ext cx="576623" cy="4670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97236C-00C6-2755-37CC-5D5CA46DB6CA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5762540" y="2780517"/>
            <a:ext cx="957713" cy="65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84B562-8293-F125-47A7-9B4162B88046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6044234" y="3439982"/>
            <a:ext cx="676019" cy="347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999641-BA7F-4AEE-BF99-BFBD26305215}"/>
              </a:ext>
            </a:extLst>
          </p:cNvPr>
          <p:cNvCxnSpPr>
            <a:cxnSpLocks/>
            <a:stCxn id="7" idx="3"/>
            <a:endCxn id="29" idx="1"/>
          </p:cNvCxnSpPr>
          <p:nvPr/>
        </p:nvCxnSpPr>
        <p:spPr>
          <a:xfrm flipV="1">
            <a:off x="5590057" y="3439982"/>
            <a:ext cx="1130196" cy="1109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70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5B57-70A4-2B70-5CBB-BB5C5115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Programming: Python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B1031-7B2F-67DB-C651-1776F68C22B5}"/>
              </a:ext>
            </a:extLst>
          </p:cNvPr>
          <p:cNvSpPr txBox="1"/>
          <p:nvPr/>
        </p:nvSpPr>
        <p:spPr>
          <a:xfrm>
            <a:off x="3633020" y="1690688"/>
            <a:ext cx="25790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Python for programmers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7072A-0936-D875-5D5E-7A184EE0FCDE}"/>
              </a:ext>
            </a:extLst>
          </p:cNvPr>
          <p:cNvSpPr txBox="1"/>
          <p:nvPr/>
        </p:nvSpPr>
        <p:spPr>
          <a:xfrm>
            <a:off x="7704118" y="1690227"/>
            <a:ext cx="29956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Python software engineering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51D3A-5CDA-DA51-3A01-ECFEE0F2596C}"/>
              </a:ext>
            </a:extLst>
          </p:cNvPr>
          <p:cNvSpPr txBox="1"/>
          <p:nvPr/>
        </p:nvSpPr>
        <p:spPr>
          <a:xfrm>
            <a:off x="5091791" y="3792156"/>
            <a:ext cx="25162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Python for data science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28178-756F-F501-913C-D716D2EE5FDC}"/>
              </a:ext>
            </a:extLst>
          </p:cNvPr>
          <p:cNvSpPr txBox="1"/>
          <p:nvPr/>
        </p:nvSpPr>
        <p:spPr>
          <a:xfrm>
            <a:off x="2501800" y="3792156"/>
            <a:ext cx="18536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Scientific Python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EA7EFC-F4A7-39BD-7D1D-AB226ED2E463}"/>
              </a:ext>
            </a:extLst>
          </p:cNvPr>
          <p:cNvSpPr txBox="1"/>
          <p:nvPr/>
        </p:nvSpPr>
        <p:spPr>
          <a:xfrm>
            <a:off x="225805" y="2746786"/>
            <a:ext cx="34386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Python for systems programming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4AF85-2464-E702-9894-338D2F0BF001}"/>
              </a:ext>
            </a:extLst>
          </p:cNvPr>
          <p:cNvSpPr txBox="1"/>
          <p:nvPr/>
        </p:nvSpPr>
        <p:spPr>
          <a:xfrm>
            <a:off x="2222915" y="5473492"/>
            <a:ext cx="201285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Python for </a:t>
            </a:r>
            <a:r>
              <a:rPr lang="en-US" dirty="0" err="1">
                <a:ln>
                  <a:solidFill>
                    <a:sysClr val="windowText" lastClr="000000"/>
                  </a:solidFill>
                </a:ln>
              </a:rPr>
              <a:t>for</a:t>
            </a:r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 HPC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7B7CC-2785-9CBB-E6F0-74BE19998629}"/>
              </a:ext>
            </a:extLst>
          </p:cNvPr>
          <p:cNvSpPr txBox="1"/>
          <p:nvPr/>
        </p:nvSpPr>
        <p:spPr>
          <a:xfrm>
            <a:off x="8552316" y="3792156"/>
            <a:ext cx="30991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Machine learning with Python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6E2FE1-C817-DEEF-9A49-BCCBF4CB21CC}"/>
              </a:ext>
            </a:extLst>
          </p:cNvPr>
          <p:cNvSpPr txBox="1"/>
          <p:nvPr/>
        </p:nvSpPr>
        <p:spPr>
          <a:xfrm>
            <a:off x="5544032" y="5473492"/>
            <a:ext cx="17892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Python on GPUs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DCA53D-ABB8-B34B-5DDB-D9E5F5CDA77D}"/>
              </a:ext>
            </a:extLst>
          </p:cNvPr>
          <p:cNvSpPr txBox="1"/>
          <p:nvPr/>
        </p:nvSpPr>
        <p:spPr>
          <a:xfrm>
            <a:off x="7229862" y="4581475"/>
            <a:ext cx="21117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Python dashboards</a:t>
            </a:r>
            <a:endParaRPr lang="LID4096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0E9312-F69A-648D-D548-6C8D5D8FE3E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6212059" y="1874893"/>
            <a:ext cx="1492059" cy="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CA1090-254A-5749-B3C5-532B48962D3B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6349892" y="4161488"/>
            <a:ext cx="1935869" cy="419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051BA6-D6D7-3A2B-BEFE-21E00FA0E406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3229345" y="4161488"/>
            <a:ext cx="3120547" cy="131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325F86-AC96-1386-1869-E914F2F13A3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8285761" y="4161488"/>
            <a:ext cx="1816146" cy="419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81FCAD-6222-7E7F-EB77-4910855A53C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3229345" y="4161488"/>
            <a:ext cx="199280" cy="131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E25692-3729-E313-396F-E2116A3020A1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3428625" y="4161488"/>
            <a:ext cx="3010043" cy="1312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EF60CF3-3702-EAD6-0E27-48ECE032693A}"/>
              </a:ext>
            </a:extLst>
          </p:cNvPr>
          <p:cNvCxnSpPr>
            <a:cxnSpLocks/>
          </p:cNvCxnSpPr>
          <p:nvPr/>
        </p:nvCxnSpPr>
        <p:spPr>
          <a:xfrm>
            <a:off x="4355449" y="3971359"/>
            <a:ext cx="73634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377D112-C0B3-488C-0565-2296A4E22223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4235774" y="5658158"/>
            <a:ext cx="13082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876F3BB-7F99-F5A3-ED07-EB05B0D380C1}"/>
              </a:ext>
            </a:extLst>
          </p:cNvPr>
          <p:cNvCxnSpPr>
            <a:cxnSpLocks/>
          </p:cNvCxnSpPr>
          <p:nvPr/>
        </p:nvCxnSpPr>
        <p:spPr>
          <a:xfrm>
            <a:off x="7607993" y="3976822"/>
            <a:ext cx="9443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9B74D43-DB26-078E-CB27-50C55AE2758D}"/>
              </a:ext>
            </a:extLst>
          </p:cNvPr>
          <p:cNvCxnSpPr>
            <a:stCxn id="3" idx="2"/>
            <a:endCxn id="7" idx="0"/>
          </p:cNvCxnSpPr>
          <p:nvPr/>
        </p:nvCxnSpPr>
        <p:spPr>
          <a:xfrm flipH="1">
            <a:off x="1945122" y="2060020"/>
            <a:ext cx="2977418" cy="686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CAEA487-40F0-5A7B-77E3-D043092AFE0F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3428625" y="2060020"/>
            <a:ext cx="1493915" cy="173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262378B-1FD1-D870-43FD-C8CF18AB15A6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922540" y="2060020"/>
            <a:ext cx="1427352" cy="173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C186D1F-46A2-3FC9-DCAF-8ADEBC1B083F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4922540" y="2060020"/>
            <a:ext cx="5179367" cy="1732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ABC5CCB-0479-9440-0BAE-29099ABB1A2B}"/>
              </a:ext>
            </a:extLst>
          </p:cNvPr>
          <p:cNvSpPr txBox="1"/>
          <p:nvPr/>
        </p:nvSpPr>
        <p:spPr>
          <a:xfrm>
            <a:off x="4844609" y="6027490"/>
            <a:ext cx="3188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Parallel programming with MPI</a:t>
            </a:r>
            <a:endParaRPr lang="LID4096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2678CF9-474A-A9A2-CCE1-EE20A411F370}"/>
              </a:ext>
            </a:extLst>
          </p:cNvPr>
          <p:cNvCxnSpPr>
            <a:stCxn id="8" idx="3"/>
            <a:endCxn id="104" idx="1"/>
          </p:cNvCxnSpPr>
          <p:nvPr/>
        </p:nvCxnSpPr>
        <p:spPr>
          <a:xfrm>
            <a:off x="4235774" y="5658158"/>
            <a:ext cx="608835" cy="5539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26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A1BB-341A-A290-29B8-A7B3F4AB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Programming: C++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DFE626-3894-0F4A-B1C3-95A7751AE222}"/>
              </a:ext>
            </a:extLst>
          </p:cNvPr>
          <p:cNvSpPr txBox="1"/>
          <p:nvPr/>
        </p:nvSpPr>
        <p:spPr>
          <a:xfrm>
            <a:off x="2977505" y="1912374"/>
            <a:ext cx="15135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Scientfic</a:t>
            </a:r>
            <a:r>
              <a:rPr lang="en-US" dirty="0"/>
              <a:t> C++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639C0-9511-7DBC-2D8A-35A626164ADF}"/>
              </a:ext>
            </a:extLst>
          </p:cNvPr>
          <p:cNvSpPr txBox="1"/>
          <p:nvPr/>
        </p:nvSpPr>
        <p:spPr>
          <a:xfrm>
            <a:off x="5732064" y="1907457"/>
            <a:ext cx="27100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C++ software engineering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E1007-3BA4-C64A-DA35-7AFAF5BCB083}"/>
              </a:ext>
            </a:extLst>
          </p:cNvPr>
          <p:cNvSpPr txBox="1"/>
          <p:nvPr/>
        </p:nvSpPr>
        <p:spPr>
          <a:xfrm>
            <a:off x="7230767" y="3490156"/>
            <a:ext cx="20120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Code optimization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6E4A0-BE23-C19C-9994-D5AE0163F906}"/>
              </a:ext>
            </a:extLst>
          </p:cNvPr>
          <p:cNvSpPr txBox="1"/>
          <p:nvPr/>
        </p:nvSpPr>
        <p:spPr>
          <a:xfrm>
            <a:off x="1347553" y="3490156"/>
            <a:ext cx="38098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Defensive programming &amp; debugging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0158B-A69A-B0E1-2D98-6B607E7513D3}"/>
              </a:ext>
            </a:extLst>
          </p:cNvPr>
          <p:cNvSpPr txBox="1"/>
          <p:nvPr/>
        </p:nvSpPr>
        <p:spPr>
          <a:xfrm>
            <a:off x="5732064" y="4883272"/>
            <a:ext cx="3188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Parallel programming with MPI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A1CC24-74CA-03B1-CB8D-7E2954779B7B}"/>
              </a:ext>
            </a:extLst>
          </p:cNvPr>
          <p:cNvSpPr txBox="1"/>
          <p:nvPr/>
        </p:nvSpPr>
        <p:spPr>
          <a:xfrm>
            <a:off x="1833440" y="5254768"/>
            <a:ext cx="36754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Parallel programming with OpenMP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1086E7-C268-B2E7-53C7-E44A9FE384F3}"/>
              </a:ext>
            </a:extLst>
          </p:cNvPr>
          <p:cNvSpPr txBox="1"/>
          <p:nvPr/>
        </p:nvSpPr>
        <p:spPr>
          <a:xfrm>
            <a:off x="8781696" y="5624100"/>
            <a:ext cx="20084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GPU programming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5669AB-E293-6E49-E6B1-B2CCD8DAF479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3252498" y="2281706"/>
            <a:ext cx="481785" cy="120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4F1627-A9E6-4271-EFEC-B3629CA683EA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3734283" y="2281706"/>
            <a:ext cx="4502529" cy="120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0760C3-C392-36F8-F7DC-C3AD82C6E1D2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4491061" y="2092123"/>
            <a:ext cx="1241003" cy="49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F4FDE1-D4AB-AEE8-CCD3-C2AA54109089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5157442" y="3674822"/>
            <a:ext cx="20733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3263CC-6E77-CC45-0F99-4D2CA8AEDFB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7326123" y="3859488"/>
            <a:ext cx="910689" cy="10237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B33659-6119-0EEB-891D-08E1A8EA2DEA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3671155" y="3859488"/>
            <a:ext cx="4565657" cy="13952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8D73FF-B681-7FED-59DF-CA16589BBA1A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5508870" y="5067938"/>
            <a:ext cx="223194" cy="371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542DA2-2763-3BD1-D202-2E04AD34D31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508870" y="5439434"/>
            <a:ext cx="3272826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56DE7D-CD22-F4CF-84B9-038D634B2D28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8236812" y="3859488"/>
            <a:ext cx="1549134" cy="1764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7A752C5-6A44-91DA-D3E6-259E27DC0382}"/>
              </a:ext>
            </a:extLst>
          </p:cNvPr>
          <p:cNvSpPr txBox="1"/>
          <p:nvPr/>
        </p:nvSpPr>
        <p:spPr>
          <a:xfrm>
            <a:off x="405345" y="4513940"/>
            <a:ext cx="4026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Parallel programming with STL and TBB</a:t>
            </a:r>
            <a:endParaRPr lang="LID4096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2636E9-BA8E-ED28-9112-22F565901035}"/>
              </a:ext>
            </a:extLst>
          </p:cNvPr>
          <p:cNvCxnSpPr>
            <a:cxnSpLocks/>
            <a:stCxn id="5" idx="2"/>
            <a:endCxn id="45" idx="3"/>
          </p:cNvCxnSpPr>
          <p:nvPr/>
        </p:nvCxnSpPr>
        <p:spPr>
          <a:xfrm flipH="1">
            <a:off x="4432217" y="3859488"/>
            <a:ext cx="3804595" cy="839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492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A1BB-341A-A290-29B8-A7B3F4AB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Programming: C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DFE626-3894-0F4A-B1C3-95A7751AE222}"/>
              </a:ext>
            </a:extLst>
          </p:cNvPr>
          <p:cNvSpPr txBox="1"/>
          <p:nvPr/>
        </p:nvSpPr>
        <p:spPr>
          <a:xfrm>
            <a:off x="2977505" y="1912374"/>
            <a:ext cx="126669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Scientfic</a:t>
            </a:r>
            <a:r>
              <a:rPr lang="en-US" dirty="0"/>
              <a:t> C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E1007-3BA4-C64A-DA35-7AFAF5BCB083}"/>
              </a:ext>
            </a:extLst>
          </p:cNvPr>
          <p:cNvSpPr txBox="1"/>
          <p:nvPr/>
        </p:nvSpPr>
        <p:spPr>
          <a:xfrm>
            <a:off x="7230767" y="3490156"/>
            <a:ext cx="20120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Code optimization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6E4A0-BE23-C19C-9994-D5AE0163F906}"/>
              </a:ext>
            </a:extLst>
          </p:cNvPr>
          <p:cNvSpPr txBox="1"/>
          <p:nvPr/>
        </p:nvSpPr>
        <p:spPr>
          <a:xfrm>
            <a:off x="1347553" y="3490156"/>
            <a:ext cx="38098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Defensive programming &amp; debugging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0158B-A69A-B0E1-2D98-6B607E7513D3}"/>
              </a:ext>
            </a:extLst>
          </p:cNvPr>
          <p:cNvSpPr txBox="1"/>
          <p:nvPr/>
        </p:nvSpPr>
        <p:spPr>
          <a:xfrm>
            <a:off x="5046718" y="4745606"/>
            <a:ext cx="3188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Parallel programming with MPI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A1CC24-74CA-03B1-CB8D-7E2954779B7B}"/>
              </a:ext>
            </a:extLst>
          </p:cNvPr>
          <p:cNvSpPr txBox="1"/>
          <p:nvPr/>
        </p:nvSpPr>
        <p:spPr>
          <a:xfrm>
            <a:off x="784158" y="5117102"/>
            <a:ext cx="36754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Parallel programming with OpenMP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1086E7-C268-B2E7-53C7-E44A9FE384F3}"/>
              </a:ext>
            </a:extLst>
          </p:cNvPr>
          <p:cNvSpPr txBox="1"/>
          <p:nvPr/>
        </p:nvSpPr>
        <p:spPr>
          <a:xfrm>
            <a:off x="7732414" y="5486434"/>
            <a:ext cx="20084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GPU programming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5669AB-E293-6E49-E6B1-B2CCD8DAF479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3252498" y="2281706"/>
            <a:ext cx="358354" cy="120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4F1627-A9E6-4271-EFEC-B3629CA683EA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3610852" y="2281706"/>
            <a:ext cx="4625960" cy="120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F4FDE1-D4AB-AEE8-CCD3-C2AA54109089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5157442" y="3674822"/>
            <a:ext cx="20733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14EA6F-F173-187D-676B-D744D18676C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52498" y="3859488"/>
            <a:ext cx="3388279" cy="886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3263CC-6E77-CC45-0F99-4D2CA8AEDFB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640777" y="3859488"/>
            <a:ext cx="1596035" cy="886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7395B-5003-BECC-D73C-3EBB76F22C3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2621873" y="3859488"/>
            <a:ext cx="630625" cy="1257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B33659-6119-0EEB-891D-08E1A8EA2DEA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2621873" y="3859488"/>
            <a:ext cx="5614939" cy="1257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8D73FF-B681-7FED-59DF-CA16589BBA1A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4459588" y="4930272"/>
            <a:ext cx="587130" cy="371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542DA2-2763-3BD1-D202-2E04AD34D31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459588" y="5301768"/>
            <a:ext cx="3272826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56DE7D-CD22-F4CF-84B9-038D634B2D28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8236812" y="3859488"/>
            <a:ext cx="499852" cy="1626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511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A1BB-341A-A290-29B8-A7B3F4AB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Programming: Fortran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DFE626-3894-0F4A-B1C3-95A7751AE222}"/>
              </a:ext>
            </a:extLst>
          </p:cNvPr>
          <p:cNvSpPr txBox="1"/>
          <p:nvPr/>
        </p:nvSpPr>
        <p:spPr>
          <a:xfrm>
            <a:off x="2977505" y="1912374"/>
            <a:ext cx="26042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Fortran for programmers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E1007-3BA4-C64A-DA35-7AFAF5BCB083}"/>
              </a:ext>
            </a:extLst>
          </p:cNvPr>
          <p:cNvSpPr txBox="1"/>
          <p:nvPr/>
        </p:nvSpPr>
        <p:spPr>
          <a:xfrm>
            <a:off x="7230767" y="3490156"/>
            <a:ext cx="20120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Code optimization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F6E4A0-BE23-C19C-9994-D5AE0163F906}"/>
              </a:ext>
            </a:extLst>
          </p:cNvPr>
          <p:cNvSpPr txBox="1"/>
          <p:nvPr/>
        </p:nvSpPr>
        <p:spPr>
          <a:xfrm>
            <a:off x="1347553" y="3490156"/>
            <a:ext cx="38098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Defensive programming &amp; debugging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0158B-A69A-B0E1-2D98-6B607E7513D3}"/>
              </a:ext>
            </a:extLst>
          </p:cNvPr>
          <p:cNvSpPr txBox="1"/>
          <p:nvPr/>
        </p:nvSpPr>
        <p:spPr>
          <a:xfrm>
            <a:off x="5046718" y="4745606"/>
            <a:ext cx="318811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Parallel programming with MPI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A1CC24-74CA-03B1-CB8D-7E2954779B7B}"/>
              </a:ext>
            </a:extLst>
          </p:cNvPr>
          <p:cNvSpPr txBox="1"/>
          <p:nvPr/>
        </p:nvSpPr>
        <p:spPr>
          <a:xfrm>
            <a:off x="784158" y="5117102"/>
            <a:ext cx="36754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Parallel programming with OpenMP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1086E7-C268-B2E7-53C7-E44A9FE384F3}"/>
              </a:ext>
            </a:extLst>
          </p:cNvPr>
          <p:cNvSpPr txBox="1"/>
          <p:nvPr/>
        </p:nvSpPr>
        <p:spPr>
          <a:xfrm>
            <a:off x="7732414" y="5486434"/>
            <a:ext cx="20084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GPU programming</a:t>
            </a:r>
            <a:endParaRPr lang="LID4096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5669AB-E293-6E49-E6B1-B2CCD8DAF479}"/>
              </a:ext>
            </a:extLst>
          </p:cNvPr>
          <p:cNvCxnSpPr>
            <a:stCxn id="3" idx="2"/>
            <a:endCxn id="6" idx="0"/>
          </p:cNvCxnSpPr>
          <p:nvPr/>
        </p:nvCxnSpPr>
        <p:spPr>
          <a:xfrm flipH="1">
            <a:off x="3252498" y="2281706"/>
            <a:ext cx="1027127" cy="120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4F1627-A9E6-4271-EFEC-B3629CA683EA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4279625" y="2281706"/>
            <a:ext cx="3957187" cy="1208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F4FDE1-D4AB-AEE8-CCD3-C2AA54109089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5157442" y="3674822"/>
            <a:ext cx="20733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14EA6F-F173-187D-676B-D744D18676C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52498" y="3859488"/>
            <a:ext cx="3388279" cy="886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3263CC-6E77-CC45-0F99-4D2CA8AEDFB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6640777" y="3859488"/>
            <a:ext cx="1596035" cy="886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87395B-5003-BECC-D73C-3EBB76F22C3B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2621873" y="3859488"/>
            <a:ext cx="630625" cy="1257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B33659-6119-0EEB-891D-08E1A8EA2DEA}"/>
              </a:ext>
            </a:extLst>
          </p:cNvPr>
          <p:cNvCxnSpPr>
            <a:stCxn id="5" idx="2"/>
            <a:endCxn id="8" idx="0"/>
          </p:cNvCxnSpPr>
          <p:nvPr/>
        </p:nvCxnSpPr>
        <p:spPr>
          <a:xfrm flipH="1">
            <a:off x="2621873" y="3859488"/>
            <a:ext cx="5614939" cy="1257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8D73FF-B681-7FED-59DF-CA16589BBA1A}"/>
              </a:ext>
            </a:extLst>
          </p:cNvPr>
          <p:cNvCxnSpPr>
            <a:stCxn id="8" idx="3"/>
            <a:endCxn id="7" idx="1"/>
          </p:cNvCxnSpPr>
          <p:nvPr/>
        </p:nvCxnSpPr>
        <p:spPr>
          <a:xfrm flipV="1">
            <a:off x="4459588" y="4930272"/>
            <a:ext cx="587130" cy="371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542DA2-2763-3BD1-D202-2E04AD34D31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459588" y="5301768"/>
            <a:ext cx="3272826" cy="369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56DE7D-CD22-F4CF-84B9-038D634B2D28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8236812" y="3859488"/>
            <a:ext cx="499852" cy="1626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77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279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Computational science skills &amp; training offer</vt:lpstr>
      <vt:lpstr>Skills</vt:lpstr>
      <vt:lpstr>Scientific computing</vt:lpstr>
      <vt:lpstr>Using HPC systems</vt:lpstr>
      <vt:lpstr>Programming</vt:lpstr>
      <vt:lpstr>Programming: Python</vt:lpstr>
      <vt:lpstr>Programming: C++</vt:lpstr>
      <vt:lpstr>Programming: C</vt:lpstr>
      <vt:lpstr>Programming: Fortran</vt:lpstr>
      <vt:lpstr>Programming: Julia</vt:lpstr>
      <vt:lpstr>Software engineering</vt:lpstr>
      <vt:lpstr>Data analysis &amp;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2</cp:revision>
  <dcterms:created xsi:type="dcterms:W3CDTF">2024-09-06T09:52:03Z</dcterms:created>
  <dcterms:modified xsi:type="dcterms:W3CDTF">2024-09-06T15:03:43Z</dcterms:modified>
</cp:coreProperties>
</file>