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7"/>
  </p:notesMasterIdLst>
  <p:sldIdLst>
    <p:sldId id="256" r:id="rId2"/>
    <p:sldId id="333" r:id="rId3"/>
    <p:sldId id="276" r:id="rId4"/>
    <p:sldId id="264" r:id="rId5"/>
    <p:sldId id="265" r:id="rId6"/>
    <p:sldId id="322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321" r:id="rId19"/>
    <p:sldId id="257" r:id="rId20"/>
    <p:sldId id="259" r:id="rId21"/>
    <p:sldId id="261" r:id="rId22"/>
    <p:sldId id="280" r:id="rId23"/>
    <p:sldId id="258" r:id="rId24"/>
    <p:sldId id="319" r:id="rId25"/>
    <p:sldId id="325" r:id="rId26"/>
    <p:sldId id="318" r:id="rId27"/>
    <p:sldId id="317" r:id="rId28"/>
    <p:sldId id="281" r:id="rId29"/>
    <p:sldId id="324" r:id="rId30"/>
    <p:sldId id="302" r:id="rId31"/>
    <p:sldId id="306" r:id="rId32"/>
    <p:sldId id="262" r:id="rId33"/>
    <p:sldId id="260" r:id="rId34"/>
    <p:sldId id="278" r:id="rId35"/>
    <p:sldId id="279" r:id="rId36"/>
    <p:sldId id="303" r:id="rId37"/>
    <p:sldId id="323" r:id="rId38"/>
    <p:sldId id="308" r:id="rId39"/>
    <p:sldId id="282" r:id="rId40"/>
    <p:sldId id="296" r:id="rId41"/>
    <p:sldId id="283" r:id="rId42"/>
    <p:sldId id="295" r:id="rId43"/>
    <p:sldId id="285" r:id="rId44"/>
    <p:sldId id="284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311" r:id="rId53"/>
    <p:sldId id="294" r:id="rId54"/>
    <p:sldId id="297" r:id="rId55"/>
    <p:sldId id="304" r:id="rId56"/>
    <p:sldId id="326" r:id="rId57"/>
    <p:sldId id="327" r:id="rId58"/>
    <p:sldId id="328" r:id="rId59"/>
    <p:sldId id="329" r:id="rId60"/>
    <p:sldId id="332" r:id="rId61"/>
    <p:sldId id="331" r:id="rId62"/>
    <p:sldId id="305" r:id="rId63"/>
    <p:sldId id="312" r:id="rId64"/>
    <p:sldId id="330" r:id="rId65"/>
    <p:sldId id="309" r:id="rId66"/>
    <p:sldId id="307" r:id="rId67"/>
    <p:sldId id="314" r:id="rId68"/>
    <p:sldId id="315" r:id="rId69"/>
    <p:sldId id="320" r:id="rId70"/>
    <p:sldId id="316" r:id="rId71"/>
    <p:sldId id="300" r:id="rId72"/>
    <p:sldId id="301" r:id="rId73"/>
    <p:sldId id="299" r:id="rId74"/>
    <p:sldId id="310" r:id="rId75"/>
    <p:sldId id="313" r:id="rId7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333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25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26"/>
            <p14:sldId id="327"/>
            <p14:sldId id="328"/>
            <p14:sldId id="329"/>
            <p14:sldId id="332"/>
          </p14:sldIdLst>
        </p14:section>
        <p14:section name="Details" id="{3EC6E32F-356E-4B1F-B6B1-F6766753F437}">
          <p14:sldIdLst>
            <p14:sldId id="331"/>
            <p14:sldId id="305"/>
            <p14:sldId id="312"/>
            <p14:sldId id="330"/>
            <p14:sldId id="309"/>
            <p14:sldId id="307"/>
          </p14:sldIdLst>
        </p14:section>
        <p14:section name="Contributing" id="{FD017260-E51E-45AC-8746-7D29E0F653A8}">
          <p14:sldIdLst>
            <p14:sldId id="314"/>
            <p14:sldId id="315"/>
            <p14:sldId id="320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22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27/10/2020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730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405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27/10/2020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27/10/2020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27/10/2020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27/10/2020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27/10/2020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27/10/2020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27/10/2020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27/10/2020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27/10/2020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27/10/2020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27/10/2020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27/10/2020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KIS6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hyperlink" Target="https://thoughtbot.com/blog/5-useful-tips-for-a-better-commit-message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Relationship Id="rId9" Type="http://schemas.openxmlformats.org/officeDocument/2006/relationships/hyperlink" Target="https://realpython.com/advanced-git-for-pythonistas/#git-rebase" TargetMode="Externa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yntevo.com/smartgit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gitlab.kuleuven.b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 with </a:t>
            </a:r>
            <a:r>
              <a:rPr lang="en-US" dirty="0" err="1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Nice windows GUI client (i.e., </a:t>
            </a:r>
            <a:r>
              <a:rPr lang="en-US" dirty="0" err="1"/>
              <a:t>TortoiseSVN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Centralized repository</a:t>
            </a:r>
            <a:r>
              <a:rPr lang="en-US" dirty="0"/>
              <a:t> (?)</a:t>
            </a:r>
          </a:p>
          <a:p>
            <a:pPr lvl="1"/>
            <a:r>
              <a:rPr lang="en-US" dirty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svn</a:t>
              </a:r>
              <a:r>
                <a:rPr lang="en-US" sz="2400" dirty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"Server"-side</a:t>
            </a:r>
          </a:p>
          <a:p>
            <a:r>
              <a:rPr lang="en-US" dirty="0"/>
              <a:t>Working copy</a:t>
            </a:r>
          </a:p>
          <a:p>
            <a:pPr lvl="1"/>
            <a:r>
              <a:rPr lang="en-US" dirty="0"/>
              <a:t>Contains copy you are working on</a:t>
            </a:r>
          </a:p>
          <a:p>
            <a:pPr lvl="1"/>
            <a:r>
              <a:rPr lang="en-US" dirty="0"/>
              <a:t>Client-side</a:t>
            </a:r>
          </a:p>
          <a:p>
            <a:pPr lvl="1"/>
            <a:r>
              <a:rPr lang="en-US" dirty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git</a:t>
            </a:r>
            <a:r>
              <a:rPr lang="en-US" dirty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Supports </a:t>
            </a:r>
            <a:r>
              <a:rPr lang="en-US" i="1" dirty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Faster/more convenient</a:t>
            </a:r>
            <a:r>
              <a:rPr lang="en-US" dirty="0"/>
              <a:t> for certain operations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Conceptually </a:t>
            </a:r>
            <a:r>
              <a:rPr lang="en-US" i="1" dirty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/>
              <a:t>Requires </a:t>
            </a:r>
            <a:r>
              <a:rPr lang="en-US" i="1" dirty="0">
                <a:solidFill>
                  <a:srgbClr val="C00000"/>
                </a:solidFill>
              </a:rPr>
              <a:t>more discipline</a:t>
            </a:r>
            <a:r>
              <a:rPr lang="en-US" dirty="0"/>
              <a:t> for team work</a:t>
            </a:r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git</a:t>
              </a:r>
              <a:r>
                <a:rPr lang="en-US" sz="2400" dirty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Cloned, i.e., </a:t>
            </a:r>
            <a:r>
              <a:rPr lang="en-US" i="1" dirty="0"/>
              <a:t>always</a:t>
            </a:r>
            <a:r>
              <a:rPr lang="en-US" dirty="0"/>
              <a:t> work on local repository</a:t>
            </a:r>
          </a:p>
          <a:p>
            <a:r>
              <a:rPr lang="en-US" dirty="0"/>
              <a:t>Synchronizing with remote repository</a:t>
            </a:r>
          </a:p>
          <a:p>
            <a:pPr lvl="1"/>
            <a:r>
              <a:rPr lang="en-US" dirty="0"/>
              <a:t>pull: get latest version from remote repository to local</a:t>
            </a:r>
          </a:p>
          <a:p>
            <a:pPr lvl="1"/>
            <a:r>
              <a:rPr lang="en-US" dirty="0"/>
              <a:t>push: put local version in remote repository</a:t>
            </a:r>
          </a:p>
          <a:p>
            <a:pPr lvl="1"/>
            <a:r>
              <a:rPr lang="en-US" dirty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Code and file names are also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Everything </a:t>
            </a:r>
            <a:r>
              <a:rPr lang="en-US" dirty="0">
                <a:solidFill>
                  <a:srgbClr val="FF0000"/>
                </a:solidFill>
              </a:rPr>
              <a:t>specific to VSC clusters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setup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(only once)</a:t>
            </a:r>
          </a:p>
          <a:p>
            <a:pPr lvl="1"/>
            <a:r>
              <a:rPr lang="en-US" dirty="0"/>
              <a:t>your 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email address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editor (defaults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user.name='Geert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user.email='geertjan.bex@uhasselt.be'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GUI clients: set application options</a:t>
            </a:r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Select a directory to store it</a:t>
            </a:r>
          </a:p>
          <a:p>
            <a:pPr lvl="1"/>
            <a:r>
              <a:rPr lang="en-US" dirty="0"/>
              <a:t>If others need access, this directory should at least be group-readable!</a:t>
            </a:r>
          </a:p>
          <a:p>
            <a:pPr lvl="1"/>
            <a:r>
              <a:rPr lang="en-US" dirty="0"/>
              <a:t>Remember file systems size limits</a:t>
            </a:r>
          </a:p>
          <a:p>
            <a:pPr lvl="1"/>
            <a:r>
              <a:rPr lang="en-US" dirty="0"/>
              <a:t>Backup of repository is useful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559543" y="4221088"/>
            <a:ext cx="4504951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On a VSC cluster, use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446965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1351" y="5457418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26" y="652795"/>
            <a:ext cx="4072349" cy="40723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0851" y="5373216"/>
            <a:ext cx="418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3"/>
              </a:rPr>
              <a:t>http://bit.ly/33KIS6S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6000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&amp; 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new or modified files for next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&lt;file&gt;..." to include in what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will be committed)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TODO.md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Viewing history</a:t>
            </a:r>
          </a:p>
          <a:p>
            <a:pPr lvl="1"/>
            <a:r>
              <a:rPr lang="en-US" dirty="0"/>
              <a:t>Shows revision IDs and messages associated with </a:t>
            </a:r>
            <a:r>
              <a:rPr lang="en-US" dirty="0" err="1"/>
              <a:t>eq.c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Introduce square function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Declare constants as such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91433" cy="978510"/>
            <a:chOff x="1990345" y="2679303"/>
            <a:chExt cx="5091433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99345" cy="880145"/>
              <a:chOff x="4006649" y="3177950"/>
              <a:chExt cx="4299345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6076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revision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/>
              <a:t> option used with many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Message that describes the current action, or the reason for it</a:t>
            </a:r>
          </a:p>
          <a:p>
            <a:r>
              <a:rPr lang="en-US" dirty="0"/>
              <a:t>Document the semantics of your actions</a:t>
            </a:r>
          </a:p>
          <a:p>
            <a:pPr lvl="1"/>
            <a:r>
              <a:rPr lang="en-US" dirty="0"/>
              <a:t>Use meaningful messages!</a:t>
            </a:r>
          </a:p>
          <a:p>
            <a:pPr lvl="1"/>
            <a:r>
              <a:rPr lang="en-US" dirty="0"/>
              <a:t>If used well, answer the "why" questions</a:t>
            </a:r>
          </a:p>
          <a:p>
            <a:pPr lvl="1"/>
            <a:r>
              <a:rPr lang="en-US" dirty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Seven rules for commit messages</a:t>
            </a:r>
            <a:br>
              <a:rPr lang="en-US" dirty="0"/>
            </a:br>
            <a:r>
              <a:rPr lang="en-US" sz="2000" dirty="0">
                <a:hlinkClick r:id="rId2"/>
              </a:rPr>
              <a:t>https://chris.beams.io/posts/git-commit/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body to explain </a:t>
            </a:r>
            <a:r>
              <a:rPr lang="en-US" i="1" dirty="0"/>
              <a:t>what</a:t>
            </a:r>
            <a:r>
              <a:rPr lang="en-US" dirty="0"/>
              <a:t> &amp; </a:t>
            </a:r>
            <a:r>
              <a:rPr lang="en-US" i="1" dirty="0"/>
              <a:t>why</a:t>
            </a:r>
            <a:r>
              <a:rPr lang="en-US" dirty="0"/>
              <a:t> rather than </a:t>
            </a:r>
            <a:r>
              <a:rPr lang="en-US" i="1" dirty="0"/>
              <a:t>how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general or repo-specific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Configure at repo top-level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55576" y="2276872"/>
            <a:ext cx="4871847" cy="2585323"/>
            <a:chOff x="755576" y="2276872"/>
            <a:chExt cx="4871847" cy="2585323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2276872"/>
              <a:ext cx="487184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change addresses the need by: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0041" y="4579205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gitmessage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187624" y="2276872"/>
            <a:ext cx="6908727" cy="461665"/>
            <a:chOff x="-709888" y="4690361"/>
            <a:chExt cx="6908727" cy="46166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-709888" y="4921193"/>
              <a:ext cx="5741224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Subject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87624" y="3338700"/>
            <a:ext cx="7128792" cy="461665"/>
            <a:chOff x="-709888" y="4690361"/>
            <a:chExt cx="7128792" cy="461665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31336" y="4690361"/>
              <a:ext cx="1387568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Reason(s)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87624" y="4386182"/>
            <a:ext cx="7704856" cy="461665"/>
            <a:chOff x="-709888" y="4690361"/>
            <a:chExt cx="7704856" cy="461665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31336" y="4690361"/>
              <a:ext cx="196363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Stakeholder(s)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3568" y="5756831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commit.template .gitmessage</a:t>
            </a:r>
          </a:p>
        </p:txBody>
      </p:sp>
    </p:spTree>
    <p:extLst>
      <p:ext uri="{BB962C8B-B14F-4D97-AF65-F5344CB8AC3E}">
        <p14:creationId xmlns:p14="http://schemas.microsoft.com/office/powerpoint/2010/main" val="39537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log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Useful options to view logs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/>
              <a:t>: add branch info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/>
              <a:t>: ASCII graph representation of branches/merges</a:t>
            </a:r>
          </a:p>
          <a:p>
            <a:r>
              <a:rPr lang="en-US" dirty="0"/>
              <a:t>Works for directories or whole repo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Introduce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master)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Filter by author, revision range, date range, …</a:t>
            </a:r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changed?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For specific revision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Compare current file</a:t>
            </a:r>
          </a:p>
          <a:p>
            <a:pPr lvl="2"/>
            <a:r>
              <a:rPr lang="en-US" dirty="0"/>
              <a:t>to 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to revision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55735" cy="759098"/>
            <a:chOff x="3275628" y="4392928"/>
            <a:chExt cx="3255735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50002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revision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/>
              <a:t> 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Diffs are not easy to read: use visual diff/merge tool</a:t>
            </a:r>
          </a:p>
          <a:p>
            <a:pPr lvl="1"/>
            <a:r>
              <a:rPr lang="en-BE" dirty="0"/>
              <a:t>e.g., Meld for Windows, MacOS, Linux</a:t>
            </a:r>
            <a:br>
              <a:rPr lang="en-BE" dirty="0"/>
            </a:br>
            <a:r>
              <a:rPr lang="en-BE" dirty="0"/>
              <a:t>(</a:t>
            </a:r>
            <a:r>
              <a:rPr lang="en-US" dirty="0">
                <a:hlinkClick r:id="rId2"/>
              </a:rPr>
              <a:t>http://meldmerge.org/</a:t>
            </a:r>
            <a:r>
              <a:rPr lang="en-BE" dirty="0"/>
              <a:t>)</a:t>
            </a:r>
          </a:p>
          <a:p>
            <a:pPr lvl="1"/>
            <a:r>
              <a:rPr lang="en-BE" dirty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/>
          </a:p>
          <a:p>
            <a:pPr lvl="1"/>
            <a:r>
              <a:rPr lang="en-BE" dirty="0"/>
              <a:t>get 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difftool.prompt false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mergetool.prompt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95972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Single user scenario</a:t>
            </a:r>
          </a:p>
          <a:p>
            <a:r>
              <a:rPr lang="en-US" dirty="0"/>
              <a:t>Multiple user scenario</a:t>
            </a:r>
          </a:p>
          <a:p>
            <a:r>
              <a:rPr lang="en-US" dirty="0"/>
              <a:t>Demo/hands-on session</a:t>
            </a:r>
          </a:p>
          <a:p>
            <a:r>
              <a:rPr lang="en-US" dirty="0"/>
              <a:t>Getting more information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revision upon commit</a:t>
            </a:r>
          </a:p>
          <a:p>
            <a:r>
              <a:rPr lang="en-US" dirty="0"/>
              <a:t>Revision is global for repository, not individual for files</a:t>
            </a:r>
          </a:p>
          <a:p>
            <a:r>
              <a:rPr lang="en-US" dirty="0"/>
              <a:t>Revision ID is long, cryptic string, e.g.,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/>
              <a:t>Each commit generates new revision, </a:t>
            </a:r>
            <a:r>
              <a:rPr lang="en-US" sz="2800" i="1" dirty="0"/>
              <a:t>single revision ID for everything in repository</a:t>
            </a:r>
            <a:r>
              <a:rPr lang="en-US" sz="2800" dirty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general rule for granularity</a:t>
            </a:r>
          </a:p>
          <a:p>
            <a:r>
              <a:rPr lang="en-US" dirty="0"/>
              <a:t>Some advice</a:t>
            </a:r>
          </a:p>
          <a:p>
            <a:pPr lvl="1"/>
            <a:r>
              <a:rPr lang="en-US" dirty="0"/>
              <a:t>Commit is not file save</a:t>
            </a:r>
          </a:p>
          <a:p>
            <a:pPr lvl="1"/>
            <a:r>
              <a:rPr lang="en-US" dirty="0"/>
              <a:t>Think in terms of what you did semantically, i.e., what comment will you supply?</a:t>
            </a:r>
          </a:p>
          <a:p>
            <a:pPr lvl="1"/>
            <a:r>
              <a:rPr lang="en-US" dirty="0"/>
              <a:t>Don't commit stuff in master that doesn't work (i.e., that doesn't compile without errors) when working in team</a:t>
            </a:r>
          </a:p>
          <a:p>
            <a:pPr lvl="1"/>
            <a:endParaRPr lang="en-US" dirty="0"/>
          </a:p>
          <a:p>
            <a:r>
              <a:rPr lang="en-US" dirty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Deleting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Deletes working copy</a:t>
            </a:r>
          </a:p>
          <a:p>
            <a:pPr lvl="1"/>
            <a:r>
              <a:rPr lang="en-US" dirty="0"/>
              <a:t>Schedules delete in next</a:t>
            </a:r>
            <a:br>
              <a:rPr lang="en-US" dirty="0"/>
            </a:br>
            <a:r>
              <a:rPr lang="en-US" dirty="0"/>
              <a:t>revision upon commit</a:t>
            </a:r>
          </a:p>
          <a:p>
            <a:r>
              <a:rPr lang="en-US" dirty="0"/>
              <a:t>Renaming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Moves working copy</a:t>
            </a:r>
          </a:p>
          <a:p>
            <a:pPr lvl="1"/>
            <a:r>
              <a:rPr lang="en-US" dirty="0"/>
              <a:t>Schedules delete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/>
              <a:t> and add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/>
              <a:t> in next revision upon commit</a:t>
            </a:r>
          </a:p>
          <a:p>
            <a:r>
              <a:rPr lang="en-US" dirty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/>
              <a:t>Always</a:t>
            </a:r>
            <a:r>
              <a:rPr lang="en-US" sz="3200" dirty="0"/>
              <a:t> via</a:t>
            </a:r>
          </a:p>
          <a:p>
            <a:r>
              <a:rPr lang="en-US" sz="3200" dirty="0" err="1"/>
              <a:t>git</a:t>
            </a:r>
            <a:r>
              <a:rPr lang="en-US" sz="3200" dirty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is somewhat smart about what should be added and what not, e.g.,</a:t>
            </a:r>
          </a:p>
          <a:p>
            <a:pPr lvl="1"/>
            <a:r>
              <a:rPr lang="en-US" dirty="0"/>
              <a:t>Backup files are not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Object files are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/>
              <a:t>)</a:t>
            </a:r>
          </a:p>
          <a:p>
            <a:r>
              <a:rPr lang="en-US" dirty="0"/>
              <a:t>Needs help for most things, edit 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 in directory</a:t>
            </a:r>
          </a:p>
          <a:p>
            <a:pPr lvl="1"/>
            <a:r>
              <a:rPr lang="en-US" dirty="0"/>
              <a:t>E.g., ignore files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/>
              <a:t> extension in current directory as well as </a:t>
            </a:r>
            <a:r>
              <a:rPr lang="en-US" dirty="0" err="1"/>
              <a:t>a.out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open editor to create/modify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, e.g.,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/>
              <a:t>Reverting file to current revision in repository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Reverting file to some revision in repository</a:t>
            </a:r>
          </a:p>
          <a:p>
            <a:endParaRPr lang="en-US" dirty="0"/>
          </a:p>
          <a:p>
            <a:r>
              <a:rPr lang="en-US" dirty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Does </a:t>
            </a:r>
            <a:r>
              <a:rPr lang="en-US" i="1" dirty="0"/>
              <a:t>not</a:t>
            </a:r>
            <a:r>
              <a:rPr lang="en-US" dirty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Something was staged, but you don't want to commit it: </a:t>
            </a:r>
            <a:r>
              <a:rPr lang="en-US" dirty="0" err="1"/>
              <a:t>unstage</a:t>
            </a:r>
            <a:r>
              <a:rPr lang="en-US" dirty="0"/>
              <a:t> it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Mainly used to fine-tune commits</a:t>
            </a:r>
          </a:p>
          <a:p>
            <a:r>
              <a:rPr lang="en-US" dirty="0"/>
              <a:t>Changing a commit message</a:t>
            </a:r>
          </a:p>
          <a:p>
            <a:endParaRPr lang="en-US" dirty="0"/>
          </a:p>
          <a:p>
            <a:r>
              <a:rPr lang="en-US" dirty="0"/>
              <a:t>Adding a file to previous commit</a:t>
            </a:r>
          </a:p>
          <a:p>
            <a:endParaRPr lang="en-US" dirty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amend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9" y="6075144"/>
            <a:ext cx="39604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Undoing commit of unwanted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Undoing an entire 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39604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HEAD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previous revision of file</a:t>
            </a:r>
          </a:p>
          <a:p>
            <a:endParaRPr lang="en-US" dirty="0"/>
          </a:p>
          <a:p>
            <a:r>
              <a:rPr lang="en-US" dirty="0"/>
              <a:t>Show file at certain date</a:t>
            </a:r>
          </a:p>
          <a:p>
            <a:endParaRPr lang="en-US" dirty="0"/>
          </a:p>
          <a:p>
            <a:r>
              <a:rPr lang="en-US" dirty="0"/>
              <a:t>Show what happened during a commit</a:t>
            </a:r>
          </a:p>
          <a:p>
            <a:pPr lvl="1"/>
            <a:r>
              <a:rPr lang="en-US" dirty="0"/>
              <a:t>Last commit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HEAD@{2015-09-01}: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Marking revisions with special significance</a:t>
            </a:r>
          </a:p>
          <a:p>
            <a:pPr lvl="1"/>
            <a:r>
              <a:rPr lang="en-US" dirty="0"/>
              <a:t>Software projects: releases</a:t>
            </a:r>
            <a:endParaRPr lang="nl-BE" dirty="0"/>
          </a:p>
          <a:p>
            <a:pPr lvl="1"/>
            <a:r>
              <a:rPr lang="en-US" dirty="0"/>
              <a:t>Science projects: version used to generate data for submission</a:t>
            </a:r>
          </a:p>
          <a:p>
            <a:r>
              <a:rPr lang="en-US" dirty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useful suggestions on  next steps</a:t>
            </a:r>
          </a:p>
          <a:p>
            <a:r>
              <a:rPr lang="en-US" dirty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The 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  add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NAME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SYNOPSIS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-u]]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user scenario</a:t>
            </a:r>
            <a:endParaRPr lang="nl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5541F9-3505-4651-A7D4-8314D508B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pPr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copy of entire repository is made</a:t>
            </a:r>
            <a:r>
              <a:rPr lang="nl-BE" dirty="0"/>
              <a:t> in </a:t>
            </a:r>
            <a:r>
              <a:rPr lang="nl-BE" dirty="0" err="1"/>
              <a:t>local</a:t>
            </a:r>
            <a:r>
              <a:rPr lang="nl-BE" dirty="0"/>
              <a:t> directory </a:t>
            </a:r>
          </a:p>
          <a:p>
            <a:pPr lvl="1"/>
            <a:r>
              <a:rPr lang="en-US" dirty="0"/>
              <a:t>Creating clone of remote repository, </a:t>
            </a:r>
            <a:r>
              <a:rPr lang="en-US" dirty="0" err="1"/>
              <a:t>git</a:t>
            </a:r>
            <a:r>
              <a:rPr lang="en-US" dirty="0"/>
              <a:t> URL (SSH)</a:t>
            </a:r>
          </a:p>
          <a:p>
            <a:endParaRPr lang="en-US" dirty="0"/>
          </a:p>
          <a:p>
            <a:pPr lvl="1"/>
            <a:r>
              <a:rPr lang="en-US" dirty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Create/edit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for </a:t>
            </a:r>
            <a:r>
              <a:rPr lang="en-US" dirty="0" err="1"/>
              <a:t>for</a:t>
            </a:r>
            <a:r>
              <a:rPr lang="en-US" dirty="0"/>
              <a:t>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push </a:t>
              </a:r>
              <a:r>
                <a:rPr lang="en-US" sz="2400" dirty="0" err="1"/>
                <a:t>failes</a:t>
              </a:r>
              <a:r>
                <a:rPr lang="en-US" sz="2400" dirty="0"/>
                <a:t>,</a:t>
              </a:r>
            </a:p>
            <a:p>
              <a:r>
                <a:rPr lang="en-US" sz="2400" dirty="0"/>
                <a:t>working copy</a:t>
              </a:r>
            </a:p>
            <a:p>
              <a:r>
                <a:rPr lang="en-US" sz="2400" dirty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the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Conflicts are indicated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Hm</a:t>
            </a:r>
            <a:r>
              <a:rPr lang="en-US" dirty="0"/>
              <a:t>, starting from 0 </a:t>
            </a:r>
            <a:r>
              <a:rPr lang="en-US" i="1" dirty="0"/>
              <a:t>was</a:t>
            </a:r>
            <a:r>
              <a:rPr lang="en-US" dirty="0"/>
              <a:t> a bug, so remote version is correct, edit to: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Conflict resolution happens on local repository</a:t>
            </a:r>
          </a:p>
          <a:p>
            <a:pPr lvl="1"/>
            <a:r>
              <a:rPr lang="en-US" dirty="0"/>
              <a:t>When done, push</a:t>
            </a:r>
          </a:p>
          <a:p>
            <a:pPr lvl="1"/>
            <a:r>
              <a:rPr lang="en-US" dirty="0"/>
              <a:t>When you mess up, well, everything is in your local repository</a:t>
            </a:r>
          </a:p>
          <a:p>
            <a:r>
              <a:rPr lang="en-US" dirty="0"/>
              <a:t>Familiarize yourself with the merge process</a:t>
            </a:r>
          </a:p>
          <a:p>
            <a:pPr lvl="1"/>
            <a:r>
              <a:rPr lang="en-US" dirty="0"/>
              <a:t>May seem intimidating at first, but not that hard</a:t>
            </a:r>
          </a:p>
          <a:p>
            <a:pPr lvl="1"/>
            <a:r>
              <a:rPr lang="en-US" dirty="0"/>
              <a:t>It will pay off at some point or other, even in single user scenario, e.g.,</a:t>
            </a:r>
          </a:p>
          <a:p>
            <a:pPr lvl="2"/>
            <a:r>
              <a:rPr lang="en-US" dirty="0"/>
              <a:t>You work on multiple computers and forgot to pull</a:t>
            </a:r>
          </a:p>
          <a:p>
            <a:pPr lvl="2"/>
            <a:r>
              <a:rPr lang="en-US" dirty="0"/>
              <a:t>You work on multiple branches and forgot to merge</a:t>
            </a:r>
          </a:p>
          <a:p>
            <a:r>
              <a:rPr lang="en-US" dirty="0" err="1"/>
              <a:t>git</a:t>
            </a:r>
            <a:r>
              <a:rPr lang="en-US" dirty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Working in a team, task delegation</a:t>
            </a:r>
          </a:p>
          <a:p>
            <a:pPr lvl="1"/>
            <a:r>
              <a:rPr lang="en-US" dirty="0"/>
              <a:t>Adding features, </a:t>
            </a:r>
            <a:r>
              <a:rPr lang="en-US" strike="dblStrike" dirty="0"/>
              <a:t>adding</a:t>
            </a:r>
            <a:r>
              <a:rPr lang="en-US" dirty="0"/>
              <a:t> fixing bugs</a:t>
            </a:r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Create branch feature </a:t>
            </a:r>
            <a:r>
              <a:rPr lang="en-US" i="1" dirty="0"/>
              <a:t>X</a:t>
            </a:r>
            <a:r>
              <a:rPr lang="en-US" dirty="0"/>
              <a:t> from master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Create branch for feature </a:t>
            </a:r>
            <a:r>
              <a:rPr lang="en-US" i="1" dirty="0"/>
              <a:t>Y</a:t>
            </a:r>
            <a:r>
              <a:rPr lang="en-US" dirty="0"/>
              <a:t> from master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Y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Y</a:t>
            </a:r>
            <a:r>
              <a:rPr lang="en-US" dirty="0"/>
              <a:t> back into master</a:t>
            </a:r>
            <a:endParaRPr lang="en-US" i="1" dirty="0"/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X</a:t>
            </a:r>
            <a:r>
              <a:rPr lang="en-US" dirty="0"/>
              <a:t> back into master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3</a:t>
                </a:r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master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5</a:t>
                </a:r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2</a:t>
                </a:r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7</a:t>
                </a: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4</a:t>
                </a:r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master</a:t>
                </a:r>
                <a:r>
                  <a:rPr lang="en-US" baseline="-25000" dirty="0"/>
                  <a:t>6</a:t>
                </a:r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master</a:t>
                </a:r>
                <a:r>
                  <a:rPr lang="en-US" baseline="-25000" dirty="0"/>
                  <a:t>8</a:t>
                </a:r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Also quite convenient in</a:t>
            </a:r>
            <a:br>
              <a:rPr lang="en-US" sz="2800" dirty="0"/>
            </a:br>
            <a:r>
              <a:rPr lang="en-US" sz="2800" dirty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new branch</a:t>
            </a:r>
          </a:p>
          <a:p>
            <a:r>
              <a:rPr lang="en-US" dirty="0"/>
              <a:t>Check out to switch to new branch</a:t>
            </a:r>
          </a:p>
          <a:p>
            <a:r>
              <a:rPr lang="en-US" dirty="0"/>
              <a:t>Usual edit/commit cycle until done</a:t>
            </a:r>
          </a:p>
          <a:p>
            <a:r>
              <a:rPr lang="en-US" dirty="0"/>
              <a:t>When done, switch to original branch</a:t>
            </a:r>
          </a:p>
          <a:p>
            <a:r>
              <a:rPr lang="en-US" dirty="0"/>
              <a:t>Merge new branch into original</a:t>
            </a:r>
          </a:p>
          <a:p>
            <a:r>
              <a:rPr lang="en-US" dirty="0"/>
              <a:t>Delete new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working with a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branch based on current branch</a:t>
            </a:r>
          </a:p>
          <a:p>
            <a:endParaRPr lang="en-US" dirty="0"/>
          </a:p>
          <a:p>
            <a:r>
              <a:rPr lang="en-US" dirty="0"/>
              <a:t>Switch to new branch</a:t>
            </a:r>
          </a:p>
          <a:p>
            <a:endParaRPr lang="en-US" dirty="0"/>
          </a:p>
          <a:p>
            <a:r>
              <a:rPr lang="en-US" dirty="0"/>
              <a:t>Usual edit/commit cycle until done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Choose branch names descriptively, e.g.,</a:t>
            </a:r>
            <a:br>
              <a:rPr lang="en-US" sz="2800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/>
              <a:t> or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 back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Merge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merged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974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-d  feature/gradient_descent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a merge without commit</a:t>
            </a:r>
          </a:p>
          <a:p>
            <a:endParaRPr lang="en-US" dirty="0"/>
          </a:p>
          <a:p>
            <a:r>
              <a:rPr lang="en-US" dirty="0"/>
              <a:t>Reports on success/problems</a:t>
            </a:r>
          </a:p>
          <a:p>
            <a:r>
              <a:rPr lang="en-US" dirty="0"/>
              <a:t>If okay, commit</a:t>
            </a:r>
          </a:p>
          <a:p>
            <a:endParaRPr lang="en-US" dirty="0"/>
          </a:p>
          <a:p>
            <a:r>
              <a:rPr lang="en-US" dirty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merge  --no-commit  --no-ff feature/gradient_descent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2"/>
            <a:r>
              <a:rPr lang="en-US" dirty="0"/>
              <a:t>master</a:t>
            </a:r>
          </a:p>
          <a:p>
            <a:pPr lvl="2"/>
            <a:r>
              <a:rPr lang="en-US" dirty="0"/>
              <a:t>Other branches</a:t>
            </a:r>
          </a:p>
          <a:p>
            <a:pPr lvl="3"/>
            <a:r>
              <a:rPr lang="en-US" dirty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/>
              <a:t>bugfix</a:t>
            </a:r>
            <a:r>
              <a:rPr lang="en-US" dirty="0"/>
              <a:t>/</a:t>
            </a:r>
            <a:r>
              <a:rPr lang="en-US" dirty="0" err="1"/>
              <a:t>memory_leak</a:t>
            </a:r>
            <a:endParaRPr lang="en-US" dirty="0"/>
          </a:p>
          <a:p>
            <a:pPr lvl="3"/>
            <a:r>
              <a:rPr lang="en-US" dirty="0"/>
              <a:t>…</a:t>
            </a:r>
          </a:p>
          <a:p>
            <a:pPr lvl="2"/>
            <a:r>
              <a:rPr lang="en-US" dirty="0"/>
              <a:t>Tags, e.g., releases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/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can be used by others at their</a:t>
              </a:r>
              <a:br>
                <a:rPr lang="en-US" dirty="0"/>
              </a:br>
              <a:r>
                <a:rPr lang="en-US" dirty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feature/</a:t>
            </a:r>
            <a:r>
              <a:rPr lang="en-US" sz="2400" dirty="0" err="1"/>
              <a:t>bugfix</a:t>
            </a:r>
            <a:r>
              <a:rPr lang="en-US" sz="2400" dirty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remote repo branch information</a:t>
            </a:r>
          </a:p>
          <a:p>
            <a:endParaRPr lang="en-US" dirty="0"/>
          </a:p>
          <a:p>
            <a:r>
              <a:rPr lang="en-US" dirty="0"/>
              <a:t>List remote branches</a:t>
            </a:r>
          </a:p>
          <a:p>
            <a:endParaRPr lang="en-US" dirty="0"/>
          </a:p>
          <a:p>
            <a:r>
              <a:rPr lang="en-US" dirty="0"/>
              <a:t>Fetch and create specific branch, e.g.,</a:t>
            </a:r>
          </a:p>
          <a:p>
            <a:endParaRPr lang="en-US" dirty="0"/>
          </a:p>
          <a:p>
            <a:r>
              <a:rPr lang="en-US" dirty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branch from revision</a:t>
            </a:r>
          </a:p>
          <a:p>
            <a:endParaRPr lang="en-US" dirty="0"/>
          </a:p>
          <a:p>
            <a:r>
              <a:rPr lang="en-US" dirty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merges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has multiple commits</a:t>
            </a:r>
          </a:p>
          <a:p>
            <a:pPr lvl="1"/>
            <a:r>
              <a:rPr lang="en-US" dirty="0"/>
              <a:t>upon merge, history merged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51520" y="2708920"/>
            <a:ext cx="684076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(HEAD -&gt; master)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1050eac Add bye message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5c020db Add make file for hello.exe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733417a Fix missing return statement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|/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a0dc9f1 Ignore executable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2191b14 Add readme file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d9c4977 Add hello world source code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07202" y="3622209"/>
            <a:ext cx="2465913" cy="814903"/>
            <a:chOff x="6012160" y="4401363"/>
            <a:chExt cx="2465913" cy="814903"/>
          </a:xfrm>
        </p:grpSpPr>
        <p:grpSp>
          <p:nvGrpSpPr>
            <p:cNvPr id="7" name="Group 6"/>
            <p:cNvGrpSpPr/>
            <p:nvPr/>
          </p:nvGrpSpPr>
          <p:grpSpPr>
            <a:xfrm>
              <a:off x="6228185" y="4401363"/>
              <a:ext cx="2249888" cy="552947"/>
              <a:chOff x="5290203" y="1595195"/>
              <a:chExt cx="2249888" cy="552947"/>
            </a:xfrm>
          </p:grpSpPr>
          <p:cxnSp>
            <p:nvCxnSpPr>
              <p:cNvPr id="8" name="Straight Arrow Connector 7"/>
              <p:cNvCxnSpPr>
                <a:stCxn id="9" idx="1"/>
              </p:cNvCxnSpPr>
              <p:nvPr/>
            </p:nvCxnSpPr>
            <p:spPr>
              <a:xfrm flipH="1">
                <a:off x="5290203" y="1826028"/>
                <a:ext cx="225038" cy="322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515241" y="1595195"/>
                <a:ext cx="202485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feature branch</a:t>
                </a:r>
                <a:endParaRPr lang="nl-BE" sz="2400" dirty="0"/>
              </a:p>
            </p:txBody>
          </p:sp>
        </p:grpSp>
        <p:sp>
          <p:nvSpPr>
            <p:cNvPr id="11" name="Right Brace 10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02207" y="4437112"/>
            <a:ext cx="2997778" cy="747554"/>
            <a:chOff x="6012160" y="4653135"/>
            <a:chExt cx="2997778" cy="747554"/>
          </a:xfrm>
        </p:grpSpPr>
        <p:grpSp>
          <p:nvGrpSpPr>
            <p:cNvPr id="14" name="Group 13"/>
            <p:cNvGrpSpPr/>
            <p:nvPr/>
          </p:nvGrpSpPr>
          <p:grpSpPr>
            <a:xfrm>
              <a:off x="6228184" y="4939024"/>
              <a:ext cx="2781754" cy="461665"/>
              <a:chOff x="5290202" y="2132856"/>
              <a:chExt cx="2781754" cy="461665"/>
            </a:xfrm>
          </p:grpSpPr>
          <p:cxnSp>
            <p:nvCxnSpPr>
              <p:cNvPr id="16" name="Straight Arrow Connector 15"/>
              <p:cNvCxnSpPr>
                <a:stCxn id="17" idx="1"/>
              </p:cNvCxnSpPr>
              <p:nvPr/>
            </p:nvCxnSpPr>
            <p:spPr>
              <a:xfrm flipH="1" flipV="1">
                <a:off x="5290202" y="2148145"/>
                <a:ext cx="793966" cy="2155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84168" y="2132856"/>
                <a:ext cx="1987788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master branch</a:t>
                </a:r>
                <a:endParaRPr lang="nl-BE" sz="2400" dirty="0"/>
              </a:p>
            </p:txBody>
          </p:sp>
        </p:grpSp>
        <p:sp>
          <p:nvSpPr>
            <p:cNvPr id="15" name="Right Brace 14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40187" y="5373216"/>
            <a:ext cx="273292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Problem:</a:t>
            </a:r>
          </a:p>
          <a:p>
            <a:r>
              <a:rPr lang="en-US" sz="2800" dirty="0"/>
              <a:t>may be confusing</a:t>
            </a:r>
          </a:p>
        </p:txBody>
      </p:sp>
    </p:spTree>
    <p:extLst>
      <p:ext uri="{BB962C8B-B14F-4D97-AF65-F5344CB8AC3E}">
        <p14:creationId xmlns:p14="http://schemas.microsoft.com/office/powerpoint/2010/main" val="39424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Squashing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multiple commits into 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Rewrite history = rebase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44552" y="2196155"/>
            <a:ext cx="71287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 -5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c35ec97 (HEAD -&gt; feature/cli_arg) Add clean rule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da0fff7 Add command line argument to bye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0801b92 Add command line argument to hello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(master)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79388" y="2492896"/>
            <a:ext cx="7437028" cy="2415052"/>
            <a:chOff x="286356" y="2492896"/>
            <a:chExt cx="7437028" cy="2415052"/>
          </a:xfrm>
        </p:grpSpPr>
        <p:sp>
          <p:nvSpPr>
            <p:cNvPr id="6" name="Rounded Rectangle 5"/>
            <p:cNvSpPr/>
            <p:nvPr/>
          </p:nvSpPr>
          <p:spPr>
            <a:xfrm>
              <a:off x="286356" y="2492896"/>
              <a:ext cx="7056784" cy="86409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10" idx="1"/>
            </p:cNvCxnSpPr>
            <p:nvPr/>
          </p:nvCxnSpPr>
          <p:spPr>
            <a:xfrm flipH="1" flipV="1">
              <a:off x="4283968" y="3356994"/>
              <a:ext cx="864096" cy="132012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48064" y="4446283"/>
              <a:ext cx="2575320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 relevant commits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9388" y="525234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rebase  –i  </a:t>
            </a:r>
            <a:r>
              <a:rPr lang="nl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HEAD~3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31840" y="5526554"/>
            <a:ext cx="3897973" cy="804020"/>
            <a:chOff x="5292080" y="2841004"/>
            <a:chExt cx="3897973" cy="80402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5292080" y="2841004"/>
              <a:ext cx="648072" cy="5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46152" y="3183359"/>
              <a:ext cx="3243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interactive: editor opens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57240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380832"/>
            <a:ext cx="799288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0801b92 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da0fff7 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c35ec97 Add clean rule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Rebase 889d71a..c35ec97 onto 889d71a (3 commands)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Commands: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p, pick &lt;commit&gt; = use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s, squash &lt;commit&gt; = use commit, but meld into previous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764" y="1696482"/>
            <a:ext cx="826851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3764" y="4365104"/>
            <a:ext cx="8453036" cy="2262064"/>
            <a:chOff x="233764" y="4365104"/>
            <a:chExt cx="8453036" cy="2262064"/>
          </a:xfrm>
        </p:grpSpPr>
        <p:sp>
          <p:nvSpPr>
            <p:cNvPr id="7" name="TextBox 6"/>
            <p:cNvSpPr txBox="1"/>
            <p:nvPr/>
          </p:nvSpPr>
          <p:spPr>
            <a:xfrm>
              <a:off x="323528" y="5149840"/>
              <a:ext cx="7992888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pick 0801b92 Add command line argument to hello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da0fff7 Add command line argument to bye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c35ec97 Add clean rule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Rebase 889d71a..c35ec97 onto 889d71a (3 commands)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3764" y="5443327"/>
              <a:ext cx="109787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Left Arrow 8"/>
            <p:cNvSpPr/>
            <p:nvPr/>
          </p:nvSpPr>
          <p:spPr>
            <a:xfrm>
              <a:off x="8028384" y="436510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4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380832"/>
            <a:ext cx="799288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a combination of 3 commits.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1st commit message: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#2: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#3: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clean rule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3528" y="3645024"/>
            <a:ext cx="8352928" cy="2618422"/>
            <a:chOff x="323528" y="3645024"/>
            <a:chExt cx="8352928" cy="261842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4509120"/>
              <a:ext cx="7992888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arguments to message applications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a combination of 3 commits. 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the 1st commit message: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 to hello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Curved Left Arrow 5"/>
            <p:cNvSpPr/>
            <p:nvPr/>
          </p:nvSpPr>
          <p:spPr>
            <a:xfrm>
              <a:off x="8018040" y="364502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51920" y="6048288"/>
            <a:ext cx="397942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Now merge or cherry-pick</a:t>
            </a:r>
          </a:p>
        </p:txBody>
      </p:sp>
    </p:spTree>
    <p:extLst>
      <p:ext uri="{BB962C8B-B14F-4D97-AF65-F5344CB8AC3E}">
        <p14:creationId xmlns:p14="http://schemas.microsoft.com/office/powerpoint/2010/main" val="17390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 with another branch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all differences with,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To see only file names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Comparing a specific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79388" y="2267580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master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49171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--name-only  master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4624273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  eq.c  master:eq.c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Details, details, details…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9411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Will commit only modified, tracked files</a:t>
            </a:r>
          </a:p>
          <a:p>
            <a:r>
              <a:rPr lang="en-US" dirty="0"/>
              <a:t>Create new branch and switch to it</a:t>
            </a:r>
            <a:endParaRPr lang="en-BE" dirty="0"/>
          </a:p>
          <a:p>
            <a:endParaRPr lang="en-BE" dirty="0"/>
          </a:p>
          <a:p>
            <a:r>
              <a:rPr lang="en-BE" dirty="0"/>
              <a:t>Switch back to previous branch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259632" y="5001817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checkout  -</a:t>
            </a:r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Problem: branch contains modified, tracked files</a:t>
            </a:r>
            <a:r>
              <a:rPr lang="en-BE" dirty="0"/>
              <a:t>,</a:t>
            </a:r>
            <a:r>
              <a:rPr lang="en-US" dirty="0"/>
              <a:t> can't checkout other branch</a:t>
            </a:r>
          </a:p>
          <a:p>
            <a:r>
              <a:rPr lang="en-US" dirty="0"/>
              <a:t>Solution: stash</a:t>
            </a:r>
          </a:p>
          <a:p>
            <a:pPr lvl="1"/>
            <a:r>
              <a:rPr lang="en-US" dirty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 work</a:t>
            </a:r>
          </a:p>
          <a:p>
            <a:pPr lvl="1"/>
            <a:r>
              <a:rPr lang="en-US" dirty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checkout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checkout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Examine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View the commit for each line of a file</a:t>
            </a:r>
          </a:p>
          <a:p>
            <a:endParaRPr lang="en-BE" dirty="0"/>
          </a:p>
          <a:p>
            <a:pPr lvl="1"/>
            <a:r>
              <a:rPr lang="en-BE" dirty="0"/>
              <a:t>displays who did the commit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blame</a:t>
            </a:r>
          </a:p>
          <a:p>
            <a:r>
              <a:rPr lang="en-US" dirty="0"/>
              <a:t>Search for revision that introduced </a:t>
            </a:r>
            <a:r>
              <a:rPr lang="en-BE" dirty="0"/>
              <a:t>a </a:t>
            </a:r>
            <a:r>
              <a:rPr lang="en-US" dirty="0"/>
              <a:t>line</a:t>
            </a:r>
            <a:endParaRPr lang="en-BE" dirty="0"/>
          </a:p>
          <a:p>
            <a:endParaRPr lang="en-BE" dirty="0"/>
          </a:p>
          <a:p>
            <a:r>
              <a:rPr lang="en-BE" dirty="0"/>
              <a:t>Display log messages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--after 2019-08-15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--before '2019-08-15 13:55:00'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--author gjbex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59632" y="212356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blame 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5637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6973" y="5554643"/>
            <a:ext cx="23557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Can be combined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7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branch files to archive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Export to zip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through history, methodically</a:t>
            </a:r>
          </a:p>
          <a:p>
            <a:endParaRPr lang="en-US" dirty="0"/>
          </a:p>
          <a:p>
            <a:r>
              <a:rPr lang="en-US" dirty="0"/>
              <a:t>Micro-managing commits</a:t>
            </a:r>
          </a:p>
          <a:p>
            <a:endParaRPr lang="en-US" dirty="0"/>
          </a:p>
          <a:p>
            <a:r>
              <a:rPr lang="en-BE" dirty="0"/>
              <a:t>Merge in single commit</a:t>
            </a:r>
          </a:p>
          <a:p>
            <a:endParaRPr lang="en-BE" dirty="0"/>
          </a:p>
          <a:p>
            <a:r>
              <a:rPr lang="en-US" dirty="0"/>
              <a:t>Adding description to branch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9557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35699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688524" y="4509120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Contribute to someone else's project, e.g.,</a:t>
            </a:r>
          </a:p>
          <a:p>
            <a:pPr lvl="1"/>
            <a:r>
              <a:rPr lang="en-US" dirty="0"/>
              <a:t>Open source project</a:t>
            </a:r>
          </a:p>
          <a:p>
            <a:pPr lvl="1"/>
            <a:r>
              <a:rPr lang="en-US" dirty="0"/>
              <a:t>Research project you're involved in</a:t>
            </a:r>
          </a:p>
          <a:p>
            <a:r>
              <a:rPr lang="en-US" dirty="0"/>
              <a:t>Can be done without write access to project</a:t>
            </a:r>
          </a:p>
          <a:p>
            <a:pPr lvl="1"/>
            <a:r>
              <a:rPr lang="en-US" dirty="0"/>
              <a:t>Create your own copy by forking</a:t>
            </a:r>
          </a:p>
          <a:p>
            <a:pPr lvl="1"/>
            <a:r>
              <a:rPr lang="en-US" dirty="0"/>
              <a:t>Create a branch for implementation</a:t>
            </a:r>
          </a:p>
          <a:p>
            <a:pPr lvl="1"/>
            <a:r>
              <a:rPr lang="en-US" dirty="0"/>
              <a:t>Implement, test</a:t>
            </a:r>
          </a:p>
          <a:p>
            <a:pPr lvl="1"/>
            <a:r>
              <a:rPr lang="en-US" dirty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51226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repository should be hosted by service, e.g., GitLab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repositories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/>
              <a:t>Good pull requests</a:t>
            </a:r>
          </a:p>
          <a:p>
            <a:pPr lvl="1"/>
            <a:r>
              <a:rPr lang="en-US" dirty="0"/>
              <a:t>informative subject</a:t>
            </a:r>
          </a:p>
          <a:p>
            <a:pPr lvl="1"/>
            <a:r>
              <a:rPr lang="en-US" dirty="0"/>
              <a:t>motivation for change</a:t>
            </a:r>
          </a:p>
          <a:p>
            <a:pPr lvl="1"/>
            <a:r>
              <a:rPr lang="en-US" dirty="0"/>
              <a:t>atomic commits, with informative messages</a:t>
            </a:r>
          </a:p>
          <a:p>
            <a:pPr lvl="1"/>
            <a:r>
              <a:rPr lang="en-US" dirty="0"/>
              <a:t>typically based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/>
              <a:t> branch, </a:t>
            </a:r>
            <a:r>
              <a:rPr lang="en-US" i="1" dirty="0"/>
              <a:t>not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Who needs it anyway?</a:t>
            </a:r>
          </a:p>
          <a:p>
            <a:pPr lvl="1"/>
            <a:r>
              <a:rPr lang="en-US" dirty="0"/>
              <a:t>Anyone who produces something that changes over time (e.g., texts, code, slides, bibliographies,…)</a:t>
            </a:r>
          </a:p>
          <a:p>
            <a:r>
              <a:rPr lang="en-US" dirty="0"/>
              <a:t>History of a project is important</a:t>
            </a:r>
          </a:p>
          <a:p>
            <a:pPr lvl="1"/>
            <a:r>
              <a:rPr lang="en-US" dirty="0"/>
              <a:t>Which version of a program generated data used in publication </a:t>
            </a:r>
            <a:r>
              <a:rPr lang="en-US" i="1" dirty="0"/>
              <a:t>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modification to code was a </a:t>
            </a:r>
            <a:r>
              <a:rPr lang="en-US" i="1" dirty="0"/>
              <a:t>Really Bad Idea</a:t>
            </a:r>
            <a:r>
              <a:rPr lang="en-US" dirty="0"/>
              <a:t>™, when was this "feature" introduced, and can I go back?</a:t>
            </a:r>
          </a:p>
          <a:p>
            <a:r>
              <a:rPr lang="en-US" dirty="0"/>
              <a:t>Collaboration</a:t>
            </a:r>
          </a:p>
          <a:p>
            <a:pPr lvl="1"/>
            <a:r>
              <a:rPr lang="en-US" dirty="0"/>
              <a:t>How to ensure that everyone is working with the latest version?</a:t>
            </a:r>
          </a:p>
          <a:p>
            <a:pPr lvl="1"/>
            <a:r>
              <a:rPr lang="en-US" dirty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Someone forked your repository to contribute</a:t>
            </a:r>
          </a:p>
          <a:p>
            <a:r>
              <a:rPr lang="en-US" dirty="0"/>
              <a:t>You receive pull request</a:t>
            </a:r>
          </a:p>
          <a:p>
            <a:pPr lvl="1"/>
            <a:r>
              <a:rPr lang="en-US" dirty="0"/>
              <a:t>Evaluate contribution</a:t>
            </a:r>
          </a:p>
          <a:p>
            <a:pPr lvl="2"/>
            <a:r>
              <a:rPr lang="en-US" dirty="0"/>
              <a:t>Code review</a:t>
            </a:r>
          </a:p>
          <a:p>
            <a:pPr lvl="2"/>
            <a:r>
              <a:rPr lang="en-US" dirty="0"/>
              <a:t>Extensive tests</a:t>
            </a:r>
          </a:p>
          <a:p>
            <a:pPr lvl="1"/>
            <a:r>
              <a:rPr lang="en-US" dirty="0"/>
              <a:t>If okay, merge remote branch into, e.g., master or development</a:t>
            </a:r>
          </a:p>
          <a:p>
            <a:pPr lvl="1"/>
            <a:r>
              <a:rPr lang="en-US" dirty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Contributes to the scientific method</a:t>
            </a:r>
          </a:p>
          <a:p>
            <a:pPr lvl="1"/>
            <a:r>
              <a:rPr lang="en-US" dirty="0"/>
              <a:t>Helps ensure reproducibility</a:t>
            </a:r>
          </a:p>
          <a:p>
            <a:r>
              <a:rPr lang="en-US" dirty="0"/>
              <a:t>Record of change</a:t>
            </a:r>
          </a:p>
          <a:p>
            <a:pPr lvl="1"/>
            <a:r>
              <a:rPr lang="en-US" dirty="0"/>
              <a:t>What was changed?</a:t>
            </a:r>
          </a:p>
          <a:p>
            <a:pPr lvl="1"/>
            <a:r>
              <a:rPr lang="en-US" dirty="0"/>
              <a:t>When was it changed?</a:t>
            </a:r>
          </a:p>
          <a:p>
            <a:pPr lvl="1"/>
            <a:r>
              <a:rPr lang="en-US" dirty="0"/>
              <a:t>Who changed it?</a:t>
            </a:r>
          </a:p>
          <a:p>
            <a:pPr lvl="1"/>
            <a:r>
              <a:rPr lang="en-US" dirty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Online documentation (including movies)</a:t>
            </a:r>
            <a:br>
              <a:rPr lang="en-US" dirty="0"/>
            </a:br>
            <a:r>
              <a:rPr lang="nl-BE" sz="2300" dirty="0">
                <a:hlinkClick r:id="rId2"/>
              </a:rPr>
              <a:t>http://git-scm.com/documentation</a:t>
            </a:r>
            <a:endParaRPr lang="nl-BE" dirty="0"/>
          </a:p>
          <a:p>
            <a:r>
              <a:rPr lang="en-US" dirty="0" err="1"/>
              <a:t>git</a:t>
            </a:r>
            <a:r>
              <a:rPr lang="en-US" dirty="0"/>
              <a:t> web site</a:t>
            </a:r>
            <a:br>
              <a:rPr lang="en-US" dirty="0"/>
            </a:br>
            <a:r>
              <a:rPr lang="nl-BE" sz="2400" dirty="0">
                <a:hlinkClick r:id="rId3"/>
              </a:rPr>
              <a:t>http://git-scm.com/</a:t>
            </a:r>
            <a:endParaRPr lang="nl-BE" dirty="0"/>
          </a:p>
          <a:p>
            <a:r>
              <a:rPr lang="nl-BE" dirty="0"/>
              <a:t>Pro git 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https://git-scm.com/book/en/v2/</a:t>
            </a:r>
            <a:r>
              <a:rPr lang="nl-BE" sz="2100" dirty="0"/>
              <a:t> </a:t>
            </a:r>
            <a:endParaRPr lang="nl-BE" dirty="0"/>
          </a:p>
          <a:p>
            <a:r>
              <a:rPr lang="en-US" dirty="0"/>
              <a:t>Why (the author thinks) you should switch to </a:t>
            </a:r>
            <a:r>
              <a:rPr lang="en-US" dirty="0" err="1"/>
              <a:t>git</a:t>
            </a:r>
            <a:br>
              <a:rPr lang="en-US" dirty="0"/>
            </a:br>
            <a:r>
              <a:rPr lang="nl-BE" sz="2300" dirty="0">
                <a:hlinkClick r:id="rId5"/>
              </a:rPr>
              <a:t>http://blog.teamtreehouse.com/why-you-should-switch-from-subversion-to-git</a:t>
            </a:r>
            <a:endParaRPr lang="nl-BE" dirty="0"/>
          </a:p>
          <a:p>
            <a:r>
              <a:rPr lang="nl-BE" dirty="0"/>
              <a:t>Overview of frequently used git workflows</a:t>
            </a:r>
            <a:br>
              <a:rPr lang="nl-BE" dirty="0"/>
            </a:br>
            <a:r>
              <a:rPr lang="en-US" sz="2100" dirty="0">
                <a:hlinkClick r:id="rId6"/>
              </a:rPr>
              <a:t>https://www.atlassian.com/git/workflows</a:t>
            </a:r>
            <a:endParaRPr lang="en-US" dirty="0"/>
          </a:p>
          <a:p>
            <a:r>
              <a:rPr lang="nl-BE" dirty="0"/>
              <a:t>Blog posts on "good" commit messages</a:t>
            </a:r>
            <a:br>
              <a:rPr lang="nl-BE" dirty="0"/>
            </a:br>
            <a:r>
              <a:rPr lang="nl-BE" sz="2100" dirty="0">
                <a:hlinkClick r:id="rId7"/>
              </a:rPr>
              <a:t>https://chris.beams.io/posts/git-commit/</a:t>
            </a:r>
            <a:r>
              <a:rPr lang="nl-BE" sz="2100" dirty="0"/>
              <a:t> </a:t>
            </a:r>
            <a:br>
              <a:rPr lang="nl-BE" sz="2100" dirty="0"/>
            </a:br>
            <a:r>
              <a:rPr lang="nl-BE" sz="2100" dirty="0">
                <a:hlinkClick r:id="rId8"/>
              </a:rPr>
              <a:t>https://thoughtbot.com/blog/5-useful-tips-for-a-better-commit-message</a:t>
            </a:r>
            <a:r>
              <a:rPr lang="nl-BE" sz="2100" dirty="0"/>
              <a:t> </a:t>
            </a:r>
            <a:endParaRPr lang="en-BE" sz="2100" dirty="0"/>
          </a:p>
          <a:p>
            <a:r>
              <a:rPr lang="en-BE" dirty="0"/>
              <a:t>Nice article on some git features &amp; techniques</a:t>
            </a:r>
            <a:br>
              <a:rPr lang="en-BE" dirty="0"/>
            </a:br>
            <a:r>
              <a:rPr lang="en-US" sz="2100" dirty="0">
                <a:hlinkClick r:id="rId9"/>
              </a:rPr>
              <a:t>https://realpython.com/advanced-git-for-pythonistas/</a:t>
            </a:r>
            <a:r>
              <a:rPr lang="en-BE" sz="21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comes with most Linux distributions</a:t>
            </a:r>
          </a:p>
          <a:p>
            <a:r>
              <a:rPr lang="en-US" dirty="0"/>
              <a:t>Website &amp; downloads: </a:t>
            </a:r>
            <a:r>
              <a:rPr lang="en-US" dirty="0">
                <a:hlinkClick r:id="rId3"/>
              </a:rPr>
              <a:t>https://git-scm.com/</a:t>
            </a:r>
            <a:r>
              <a:rPr lang="en-US" dirty="0"/>
              <a:t> </a:t>
            </a:r>
          </a:p>
          <a:p>
            <a:r>
              <a:rPr lang="en-US" dirty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https://desktop.github.com/</a:t>
            </a:r>
            <a:r>
              <a:rPr lang="nl-BE" dirty="0"/>
              <a:t> (Windows/</a:t>
            </a:r>
            <a:r>
              <a:rPr lang="nl-BE" dirty="0" err="1"/>
              <a:t>MacOS</a:t>
            </a:r>
            <a:r>
              <a:rPr lang="nl-BE" dirty="0"/>
              <a:t> X)</a:t>
            </a:r>
          </a:p>
          <a:p>
            <a:pPr lvl="1"/>
            <a:r>
              <a:rPr lang="en-US" dirty="0" err="1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https://tortoisegit.org/</a:t>
            </a:r>
            <a:r>
              <a:rPr lang="en-US" dirty="0"/>
              <a:t> (Windows)</a:t>
            </a:r>
          </a:p>
          <a:p>
            <a:pPr lvl="1"/>
            <a:r>
              <a:rPr lang="en-US" dirty="0" err="1"/>
              <a:t>SmartGit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https://www.syntevo.com/smartgit/</a:t>
            </a:r>
            <a:r>
              <a:rPr lang="en-US" dirty="0"/>
              <a:t> (Linux/Windows/MacOS X)</a:t>
            </a:r>
          </a:p>
          <a:p>
            <a:r>
              <a:rPr lang="en-US" dirty="0" err="1"/>
              <a:t>vcsh</a:t>
            </a:r>
            <a:r>
              <a:rPr lang="en-US" dirty="0"/>
              <a:t>, version control for configuration files: </a:t>
            </a:r>
            <a:r>
              <a:rPr lang="en-US" dirty="0">
                <a:hlinkClick r:id="rId7"/>
              </a:rPr>
              <a:t>https://github.com/RichiH/vcsh</a:t>
            </a:r>
            <a:r>
              <a:rPr lang="en-US" dirty="0"/>
              <a:t> (Linux)</a:t>
            </a:r>
          </a:p>
          <a:p>
            <a:r>
              <a:rPr lang="en-US" dirty="0"/>
              <a:t>git-prompt.sh, show </a:t>
            </a:r>
            <a:r>
              <a:rPr lang="en-US" dirty="0" err="1"/>
              <a:t>git</a:t>
            </a:r>
            <a:r>
              <a:rPr lang="en-US" dirty="0"/>
              <a:t> info in command line prompt: </a:t>
            </a:r>
            <a:r>
              <a:rPr lang="en-US" dirty="0">
                <a:hlinkClick r:id="rId8"/>
              </a:rPr>
              <a:t>http://git-prompt.sh/</a:t>
            </a:r>
            <a:r>
              <a:rPr lang="en-US" dirty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KU Leuven: </a:t>
            </a:r>
            <a:r>
              <a:rPr lang="en-US" dirty="0">
                <a:hlinkClick r:id="rId2"/>
              </a:rPr>
              <a:t>https://gitlab.kuleuven.be/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pPr lvl="1"/>
            <a:r>
              <a:rPr lang="en-US" dirty="0"/>
              <a:t>Issue tracking, pull requests, code reviews, wiki, release management, forking, private repositories</a:t>
            </a:r>
          </a:p>
          <a:p>
            <a:r>
              <a:rPr lang="en-US" dirty="0" err="1">
                <a:hlinkClick r:id="rId4"/>
              </a:rPr>
              <a:t>GitLab</a:t>
            </a:r>
            <a:endParaRPr lang="en-US" dirty="0"/>
          </a:p>
          <a:p>
            <a:pPr lvl="1"/>
            <a:r>
              <a:rPr lang="en-US" dirty="0"/>
              <a:t>Issue tracking, pull requests, fine grained access control, wiki, release management, forking, private repositories</a:t>
            </a:r>
          </a:p>
          <a:p>
            <a:r>
              <a:rPr lang="en-US" dirty="0" err="1">
                <a:hlinkClick r:id="rId5"/>
              </a:rPr>
              <a:t>BitBucket</a:t>
            </a:r>
            <a:endParaRPr lang="en-US" dirty="0"/>
          </a:p>
          <a:p>
            <a:pPr lvl="1"/>
            <a:r>
              <a:rPr lang="en-US" dirty="0"/>
              <a:t>Issue tracking, pull requests, fine grained access control, wiki, release management, forking, private repositories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Think in terms of projects!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Tests</a:t>
            </a:r>
          </a:p>
          <a:p>
            <a:pPr lvl="1"/>
            <a:r>
              <a:rPr lang="en-US" dirty="0"/>
              <a:t>Reports (e.g., publications)</a:t>
            </a:r>
          </a:p>
          <a:p>
            <a:pPr lvl="1"/>
            <a:r>
              <a:rPr lang="en-US" dirty="0"/>
              <a:t>Input data/results? (maybe)</a:t>
            </a:r>
          </a:p>
          <a:p>
            <a:r>
              <a:rPr lang="en-US" dirty="0"/>
              <a:t>Type of files: any, but some important features only for text files (e.g., program or </a:t>
            </a:r>
            <a:r>
              <a:rPr lang="en-US" dirty="0" err="1"/>
              <a:t>LaTeX</a:t>
            </a:r>
            <a:r>
              <a:rPr lang="en-US" dirty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Many systems, some of the most popular:</a:t>
            </a:r>
          </a:p>
          <a:p>
            <a:pPr lvl="1"/>
            <a:r>
              <a:rPr lang="en-US" dirty="0" err="1"/>
              <a:t>rcs</a:t>
            </a:r>
            <a:endParaRPr lang="en-US" dirty="0"/>
          </a:p>
          <a:p>
            <a:pPr lvl="1"/>
            <a:r>
              <a:rPr lang="en-US" dirty="0" err="1"/>
              <a:t>cvs</a:t>
            </a:r>
            <a:endParaRPr lang="en-US" dirty="0"/>
          </a:p>
          <a:p>
            <a:pPr lvl="1"/>
            <a:r>
              <a:rPr lang="en-US" dirty="0" err="1"/>
              <a:t>svn</a:t>
            </a:r>
            <a:r>
              <a:rPr lang="en-US" dirty="0"/>
              <a:t> (Subversion)</a:t>
            </a:r>
          </a:p>
          <a:p>
            <a:pPr lvl="1"/>
            <a:r>
              <a:rPr lang="en-US" dirty="0"/>
              <a:t>SourceSafe (Microsoft)</a:t>
            </a:r>
          </a:p>
          <a:p>
            <a:pPr lvl="1"/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err="1"/>
              <a:t>bzr</a:t>
            </a:r>
            <a:r>
              <a:rPr lang="en-US" dirty="0"/>
              <a:t> (Bazaar)</a:t>
            </a:r>
          </a:p>
          <a:p>
            <a:pPr lvl="1"/>
            <a:r>
              <a:rPr lang="en-US" dirty="0"/>
              <a:t>hg (Mercurial)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Distributed version control systems</a:t>
              </a:r>
              <a:br>
                <a:rPr lang="en-US" dirty="0"/>
              </a:br>
              <a:r>
                <a:rPr lang="en-US" dirty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4359</Words>
  <Application>Microsoft Office PowerPoint</Application>
  <PresentationFormat>On-screen Show (4:3)</PresentationFormat>
  <Paragraphs>874</Paragraphs>
  <Slides>75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9" baseType="lpstr">
      <vt:lpstr>Arial</vt:lpstr>
      <vt:lpstr>Calibri</vt:lpstr>
      <vt:lpstr>Courier New</vt:lpstr>
      <vt:lpstr>Office Theme</vt:lpstr>
      <vt:lpstr>Version control with git</vt:lpstr>
      <vt:lpstr>PowerPoint Presentation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Commit message templates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History of merges</vt:lpstr>
      <vt:lpstr>Squashing commits</vt:lpstr>
      <vt:lpstr>Editing history</vt:lpstr>
      <vt:lpstr>Commit message</vt:lpstr>
      <vt:lpstr>Diff with another branch</vt:lpstr>
      <vt:lpstr>Details, details, details…</vt:lpstr>
      <vt:lpstr>A few shortcuts</vt:lpstr>
      <vt:lpstr>Stashing</vt:lpstr>
      <vt:lpstr>Examine history</vt:lpstr>
      <vt:lpstr>Creating archives</vt:lpstr>
      <vt:lpstr>And even more…</vt:lpstr>
      <vt:lpstr>Contributing</vt:lpstr>
      <vt:lpstr>Contributing</vt:lpstr>
      <vt:lpstr>Pull requests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177</cp:revision>
  <dcterms:created xsi:type="dcterms:W3CDTF">2014-11-10T15:16:11Z</dcterms:created>
  <dcterms:modified xsi:type="dcterms:W3CDTF">2020-10-27T12:15:06Z</dcterms:modified>
</cp:coreProperties>
</file>