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7"/>
  </p:notesMasterIdLst>
  <p:sldIdLst>
    <p:sldId id="256" r:id="rId2"/>
    <p:sldId id="333" r:id="rId3"/>
    <p:sldId id="276" r:id="rId4"/>
    <p:sldId id="264" r:id="rId5"/>
    <p:sldId id="265" r:id="rId6"/>
    <p:sldId id="322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321" r:id="rId19"/>
    <p:sldId id="257" r:id="rId20"/>
    <p:sldId id="259" r:id="rId21"/>
    <p:sldId id="261" r:id="rId22"/>
    <p:sldId id="280" r:id="rId23"/>
    <p:sldId id="258" r:id="rId24"/>
    <p:sldId id="319" r:id="rId25"/>
    <p:sldId id="325" r:id="rId26"/>
    <p:sldId id="318" r:id="rId27"/>
    <p:sldId id="317" r:id="rId28"/>
    <p:sldId id="281" r:id="rId29"/>
    <p:sldId id="324" r:id="rId30"/>
    <p:sldId id="302" r:id="rId31"/>
    <p:sldId id="306" r:id="rId32"/>
    <p:sldId id="262" r:id="rId33"/>
    <p:sldId id="260" r:id="rId34"/>
    <p:sldId id="278" r:id="rId35"/>
    <p:sldId id="279" r:id="rId36"/>
    <p:sldId id="303" r:id="rId37"/>
    <p:sldId id="323" r:id="rId38"/>
    <p:sldId id="308" r:id="rId39"/>
    <p:sldId id="282" r:id="rId40"/>
    <p:sldId id="296" r:id="rId41"/>
    <p:sldId id="283" r:id="rId42"/>
    <p:sldId id="295" r:id="rId43"/>
    <p:sldId id="285" r:id="rId44"/>
    <p:sldId id="284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311" r:id="rId53"/>
    <p:sldId id="294" r:id="rId54"/>
    <p:sldId id="297" r:id="rId55"/>
    <p:sldId id="304" r:id="rId56"/>
    <p:sldId id="326" r:id="rId57"/>
    <p:sldId id="327" r:id="rId58"/>
    <p:sldId id="328" r:id="rId59"/>
    <p:sldId id="329" r:id="rId60"/>
    <p:sldId id="332" r:id="rId61"/>
    <p:sldId id="331" r:id="rId62"/>
    <p:sldId id="305" r:id="rId63"/>
    <p:sldId id="312" r:id="rId64"/>
    <p:sldId id="330" r:id="rId65"/>
    <p:sldId id="309" r:id="rId66"/>
    <p:sldId id="307" r:id="rId67"/>
    <p:sldId id="314" r:id="rId68"/>
    <p:sldId id="315" r:id="rId69"/>
    <p:sldId id="320" r:id="rId70"/>
    <p:sldId id="316" r:id="rId71"/>
    <p:sldId id="300" r:id="rId72"/>
    <p:sldId id="301" r:id="rId73"/>
    <p:sldId id="299" r:id="rId74"/>
    <p:sldId id="310" r:id="rId75"/>
    <p:sldId id="313" r:id="rId7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10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commentAuthors" Target="commentAuthors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24/10/2019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24/10/2019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24/10/2019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24/10/2019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24/10/2019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24/10/2019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24/10/2019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24/10/2019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it-cola.github.io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icts.kuleuven.be/sc/samenwerking/versiebeheersysteem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tbucket.org/" TargetMode="Externa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Version control with </a:t>
            </a:r>
            <a:r>
              <a:rPr lang="en-US" dirty="0" err="1" smtClean="0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subversion?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Nice windows GUI client (i.e., </a:t>
            </a:r>
            <a:r>
              <a:rPr lang="en-US" dirty="0" err="1" smtClean="0"/>
              <a:t>TortoiseSVN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Conceptually simple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i="1" dirty="0" smtClean="0">
                <a:solidFill>
                  <a:srgbClr val="C00000"/>
                </a:solidFill>
              </a:rPr>
              <a:t>Centralized repository</a:t>
            </a:r>
            <a:r>
              <a:rPr lang="en-US" dirty="0" smtClean="0"/>
              <a:t> (?)</a:t>
            </a:r>
          </a:p>
          <a:p>
            <a:pPr lvl="1"/>
            <a:r>
              <a:rPr lang="en-US" dirty="0" smtClean="0"/>
              <a:t>Somewhat rigid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21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9521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svn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098876" cy="3141836"/>
            <a:chOff x="3851920" y="3501008"/>
            <a:chExt cx="5098876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grpSp>
        <p:nvGrpSpPr>
          <p:cNvPr id="65" name="Group 64"/>
          <p:cNvGrpSpPr/>
          <p:nvPr/>
        </p:nvGrpSpPr>
        <p:grpSpPr>
          <a:xfrm>
            <a:off x="2483768" y="1556792"/>
            <a:ext cx="5832648" cy="2160240"/>
            <a:chOff x="2483768" y="1556792"/>
            <a:chExt cx="5832648" cy="2160240"/>
          </a:xfrm>
        </p:grpSpPr>
        <p:grpSp>
          <p:nvGrpSpPr>
            <p:cNvPr id="26" name="Group 25"/>
            <p:cNvGrpSpPr/>
            <p:nvPr/>
          </p:nvGrpSpPr>
          <p:grpSpPr>
            <a:xfrm>
              <a:off x="6228184" y="1556792"/>
              <a:ext cx="2088232" cy="1440160"/>
              <a:chOff x="4572000" y="2348880"/>
              <a:chExt cx="2088232" cy="144016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0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1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32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5129306" y="2359638"/>
                <a:ext cx="10161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Project 1</a:t>
                </a:r>
                <a:endParaRPr lang="nl-BE" dirty="0"/>
              </a:p>
            </p:txBody>
          </p:sp>
        </p:grpSp>
        <p:cxnSp>
          <p:nvCxnSpPr>
            <p:cNvPr id="55" name="Elbow Connector 54"/>
            <p:cNvCxnSpPr>
              <a:stCxn id="5" idx="3"/>
              <a:endCxn id="27" idx="1"/>
            </p:cNvCxnSpPr>
            <p:nvPr/>
          </p:nvCxnSpPr>
          <p:spPr>
            <a:xfrm flipV="1">
              <a:off x="2483768" y="2276872"/>
              <a:ext cx="3744416" cy="1440160"/>
            </a:xfrm>
            <a:prstGeom prst="bentConnector3">
              <a:avLst>
                <a:gd name="adj1" fmla="val 34199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/>
          <p:cNvGrpSpPr/>
          <p:nvPr/>
        </p:nvGrpSpPr>
        <p:grpSpPr>
          <a:xfrm>
            <a:off x="2483768" y="3717032"/>
            <a:ext cx="5270276" cy="1152128"/>
            <a:chOff x="2483768" y="3717032"/>
            <a:chExt cx="5270276" cy="1152128"/>
          </a:xfrm>
        </p:grpSpPr>
        <p:grpSp>
          <p:nvGrpSpPr>
            <p:cNvPr id="44" name="Group 43"/>
            <p:cNvGrpSpPr/>
            <p:nvPr/>
          </p:nvGrpSpPr>
          <p:grpSpPr>
            <a:xfrm>
              <a:off x="6084168" y="3789040"/>
              <a:ext cx="1669876" cy="1080120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cxnSp>
          <p:nvCxnSpPr>
            <p:cNvPr id="57" name="Elbow Connector 56"/>
            <p:cNvCxnSpPr>
              <a:stCxn id="5" idx="3"/>
              <a:endCxn id="45" idx="1"/>
            </p:cNvCxnSpPr>
            <p:nvPr/>
          </p:nvCxnSpPr>
          <p:spPr>
            <a:xfrm>
              <a:off x="2483768" y="3717032"/>
              <a:ext cx="3600400" cy="612068"/>
            </a:xfrm>
            <a:prstGeom prst="bentConnector3">
              <a:avLst>
                <a:gd name="adj1" fmla="val 35658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2915816" y="4077072"/>
            <a:ext cx="5472608" cy="1071736"/>
            <a:chOff x="2915816" y="4077072"/>
            <a:chExt cx="5472608" cy="1071736"/>
          </a:xfrm>
        </p:grpSpPr>
        <p:cxnSp>
          <p:nvCxnSpPr>
            <p:cNvPr id="61" name="Elbow Connector 60"/>
            <p:cNvCxnSpPr>
              <a:stCxn id="12" idx="3"/>
              <a:endCxn id="35" idx="1"/>
            </p:cNvCxnSpPr>
            <p:nvPr/>
          </p:nvCxnSpPr>
          <p:spPr>
            <a:xfrm flipV="1">
              <a:off x="2915816" y="4612940"/>
              <a:ext cx="4032448" cy="328228"/>
            </a:xfrm>
            <a:prstGeom prst="bentConnector3">
              <a:avLst>
                <a:gd name="adj1" fmla="val 23056"/>
              </a:avLst>
            </a:prstGeom>
            <a:ln w="63500">
              <a:solidFill>
                <a:srgbClr val="7030A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948264" y="4077072"/>
              <a:ext cx="1440160" cy="1071736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</p:grpSp>
      <p:sp>
        <p:nvSpPr>
          <p:cNvPr id="71" name="TextBox 70"/>
          <p:cNvSpPr txBox="1"/>
          <p:nvPr/>
        </p:nvSpPr>
        <p:spPr>
          <a:xfrm>
            <a:off x="6228184" y="5949280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561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"Server"-side</a:t>
            </a:r>
          </a:p>
          <a:p>
            <a:r>
              <a:rPr lang="en-US" dirty="0" smtClean="0"/>
              <a:t>Working copy</a:t>
            </a:r>
          </a:p>
          <a:p>
            <a:pPr lvl="1"/>
            <a:r>
              <a:rPr lang="en-US" dirty="0" smtClean="0"/>
              <a:t>Contains copy you are working on</a:t>
            </a:r>
          </a:p>
          <a:p>
            <a:pPr lvl="1"/>
            <a:r>
              <a:rPr lang="en-US" dirty="0" smtClean="0"/>
              <a:t>Client-side</a:t>
            </a:r>
          </a:p>
          <a:p>
            <a:pPr lvl="1"/>
            <a:r>
              <a:rPr lang="en-US" dirty="0" smtClean="0"/>
              <a:t>One or more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730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git</a:t>
            </a:r>
            <a:r>
              <a:rPr lang="en-US" dirty="0" smtClean="0"/>
              <a:t>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Pros</a:t>
            </a:r>
          </a:p>
          <a:p>
            <a:pPr lvl="1"/>
            <a:r>
              <a:rPr lang="en-US" dirty="0" smtClean="0"/>
              <a:t>Solid</a:t>
            </a:r>
          </a:p>
          <a:p>
            <a:pPr lvl="1"/>
            <a:r>
              <a:rPr lang="en-US" dirty="0" smtClean="0"/>
              <a:t>Ubiquitous</a:t>
            </a:r>
          </a:p>
          <a:p>
            <a:pPr lvl="1"/>
            <a:r>
              <a:rPr lang="en-US" dirty="0" smtClean="0"/>
              <a:t>Feature rich</a:t>
            </a:r>
          </a:p>
          <a:p>
            <a:pPr lvl="1"/>
            <a:r>
              <a:rPr lang="en-US" dirty="0" smtClean="0"/>
              <a:t>Integrates into IDEs (e.g., Eclipse, Microsoft Visual Studio)</a:t>
            </a:r>
          </a:p>
          <a:p>
            <a:pPr lvl="1"/>
            <a:r>
              <a:rPr lang="en-US" dirty="0" smtClean="0"/>
              <a:t>Distributed</a:t>
            </a:r>
          </a:p>
          <a:p>
            <a:pPr lvl="1"/>
            <a:r>
              <a:rPr lang="en-US" dirty="0" smtClean="0"/>
              <a:t>Supports </a:t>
            </a:r>
            <a:r>
              <a:rPr lang="en-US" i="1" dirty="0" smtClean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 smtClean="0">
                <a:solidFill>
                  <a:schemeClr val="tx2"/>
                </a:solidFill>
              </a:rPr>
              <a:t>Faster/more convenient</a:t>
            </a:r>
            <a:r>
              <a:rPr lang="en-US" dirty="0" smtClean="0"/>
              <a:t> for certain operations</a:t>
            </a:r>
          </a:p>
          <a:p>
            <a:r>
              <a:rPr lang="en-US" dirty="0" smtClean="0"/>
              <a:t>Cons</a:t>
            </a:r>
          </a:p>
          <a:p>
            <a:pPr lvl="1"/>
            <a:r>
              <a:rPr lang="en-US" dirty="0" smtClean="0"/>
              <a:t>Conceptually </a:t>
            </a:r>
            <a:r>
              <a:rPr lang="en-US" i="1" dirty="0" smtClean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 smtClean="0"/>
              <a:t>Requires </a:t>
            </a:r>
            <a:r>
              <a:rPr lang="en-US" i="1" dirty="0" smtClean="0">
                <a:solidFill>
                  <a:srgbClr val="C00000"/>
                </a:solidFill>
              </a:rPr>
              <a:t>more discipline</a:t>
            </a:r>
            <a:r>
              <a:rPr lang="en-US" dirty="0" smtClean="0"/>
              <a:t> for team work</a:t>
            </a:r>
          </a:p>
          <a:p>
            <a:endParaRPr lang="en-US" dirty="0" smtClean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395536" y="2996952"/>
            <a:ext cx="2088232" cy="1440160"/>
            <a:chOff x="4572000" y="2348880"/>
            <a:chExt cx="2088232" cy="1440160"/>
          </a:xfrm>
        </p:grpSpPr>
        <p:sp>
          <p:nvSpPr>
            <p:cNvPr id="5" name="Rounded Rectangle 4"/>
            <p:cNvSpPr/>
            <p:nvPr/>
          </p:nvSpPr>
          <p:spPr>
            <a:xfrm>
              <a:off x="4572000" y="2348880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26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788024" y="26369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7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940424" y="2789312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866134" y="3140968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02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448299" y="2577107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0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24128" y="2996952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1" name="TextBox 10"/>
            <p:cNvSpPr txBox="1"/>
            <p:nvPr/>
          </p:nvSpPr>
          <p:spPr>
            <a:xfrm>
              <a:off x="5129306" y="2359638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1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27584" y="4221088"/>
            <a:ext cx="2088232" cy="1440160"/>
            <a:chOff x="4139952" y="4581128"/>
            <a:chExt cx="2088232" cy="1440160"/>
          </a:xfrm>
        </p:grpSpPr>
        <p:sp>
          <p:nvSpPr>
            <p:cNvPr id="12" name="Rounded Rectangle 11"/>
            <p:cNvSpPr/>
            <p:nvPr/>
          </p:nvSpPr>
          <p:spPr>
            <a:xfrm>
              <a:off x="4139952" y="4581128"/>
              <a:ext cx="2088232" cy="1440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3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355976" y="48691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4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508376" y="5021560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5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80112" y="5373216"/>
              <a:ext cx="569962" cy="569962"/>
            </a:xfrm>
            <a:prstGeom prst="rect">
              <a:avLst/>
            </a:prstGeom>
            <a:noFill/>
          </p:spPr>
        </p:pic>
        <p:pic>
          <p:nvPicPr>
            <p:cNvPr id="16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016251" y="4809355"/>
              <a:ext cx="779885" cy="779885"/>
            </a:xfrm>
            <a:prstGeom prst="rect">
              <a:avLst/>
            </a:prstGeom>
            <a:noFill/>
          </p:spPr>
        </p:pic>
        <p:pic>
          <p:nvPicPr>
            <p:cNvPr id="17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0" y="5229200"/>
              <a:ext cx="779885" cy="779885"/>
            </a:xfrm>
            <a:prstGeom prst="rect">
              <a:avLst/>
            </a:prstGeom>
            <a:noFill/>
          </p:spPr>
        </p:pic>
        <p:sp>
          <p:nvSpPr>
            <p:cNvPr id="18" name="TextBox 17"/>
            <p:cNvSpPr txBox="1"/>
            <p:nvPr/>
          </p:nvSpPr>
          <p:spPr>
            <a:xfrm>
              <a:off x="4697258" y="4591886"/>
              <a:ext cx="10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Project 2</a:t>
              </a:r>
              <a:endParaRPr lang="nl-BE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51520" y="1340768"/>
            <a:ext cx="2952328" cy="4680520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185262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/>
                <a:t>git</a:t>
              </a:r>
              <a:r>
                <a:rPr lang="en-US" sz="2400" dirty="0" smtClean="0"/>
                <a:t> repository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6228184" y="6207695"/>
            <a:ext cx="2095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Working copies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23" name="Group 22"/>
          <p:cNvGrpSpPr/>
          <p:nvPr/>
        </p:nvGrpSpPr>
        <p:grpSpPr>
          <a:xfrm>
            <a:off x="6421992" y="3789040"/>
            <a:ext cx="1708341" cy="1944216"/>
            <a:chOff x="3252440" y="1085124"/>
            <a:chExt cx="1708341" cy="1944216"/>
          </a:xfrm>
        </p:grpSpPr>
        <p:sp>
          <p:nvSpPr>
            <p:cNvPr id="20" name="Flowchart: Magnetic Disk 19"/>
            <p:cNvSpPr/>
            <p:nvPr/>
          </p:nvSpPr>
          <p:spPr>
            <a:xfrm>
              <a:off x="3252440" y="1085124"/>
              <a:ext cx="1708341" cy="1944216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grpSp>
          <p:nvGrpSpPr>
            <p:cNvPr id="44" name="Group 43"/>
            <p:cNvGrpSpPr/>
            <p:nvPr/>
          </p:nvGrpSpPr>
          <p:grpSpPr>
            <a:xfrm>
              <a:off x="3419872" y="1843126"/>
              <a:ext cx="1082963" cy="648072"/>
              <a:chOff x="4572000" y="2348880"/>
              <a:chExt cx="2088232" cy="1440160"/>
            </a:xfrm>
          </p:grpSpPr>
          <p:sp>
            <p:nvSpPr>
              <p:cNvPr id="45" name="Rounded Rectangle 44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4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4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1" name="TextBox 50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3610938" y="2111548"/>
              <a:ext cx="1129816" cy="699493"/>
              <a:chOff x="4139952" y="4581128"/>
              <a:chExt cx="2088232" cy="1440160"/>
            </a:xfrm>
          </p:grpSpPr>
          <p:sp>
            <p:nvSpPr>
              <p:cNvPr id="35" name="Rounded Rectangle 34"/>
              <p:cNvSpPr/>
              <p:nvPr/>
            </p:nvSpPr>
            <p:spPr>
              <a:xfrm>
                <a:off x="4139952" y="4581128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6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355976" y="48691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08376" y="5021560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5580112" y="5373216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9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016251" y="4809355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40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4572000" y="5229200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41" name="TextBox 40"/>
              <p:cNvSpPr txBox="1"/>
              <p:nvPr/>
            </p:nvSpPr>
            <p:spPr>
              <a:xfrm>
                <a:off x="4697258" y="4591886"/>
                <a:ext cx="1075339" cy="372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2</a:t>
                </a:r>
                <a:endParaRPr lang="nl-BE" sz="1200" dirty="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3419872" y="119675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git</a:t>
              </a:r>
              <a:r>
                <a:rPr lang="en-US" dirty="0" smtClean="0"/>
                <a:t> repository</a:t>
              </a:r>
              <a:endParaRPr lang="nl-BE" dirty="0"/>
            </a:p>
          </p:txBody>
        </p: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476164"/>
          </a:xfrm>
          <a:prstGeom prst="bentConnector3">
            <a:avLst>
              <a:gd name="adj1" fmla="val 17933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stCxn id="4" idx="4"/>
            <a:endCxn id="20" idx="2"/>
          </p:cNvCxnSpPr>
          <p:nvPr/>
        </p:nvCxnSpPr>
        <p:spPr>
          <a:xfrm>
            <a:off x="3203848" y="3681028"/>
            <a:ext cx="3218144" cy="1080120"/>
          </a:xfrm>
          <a:prstGeom prst="bentConnector3">
            <a:avLst>
              <a:gd name="adj1" fmla="val 20271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139952" y="4253026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Contains files/directories + history (all versions)</a:t>
            </a:r>
          </a:p>
          <a:p>
            <a:pPr lvl="1"/>
            <a:r>
              <a:rPr lang="en-US" dirty="0" smtClean="0"/>
              <a:t>Cloned, i.e., </a:t>
            </a:r>
            <a:r>
              <a:rPr lang="en-US" i="1" dirty="0" smtClean="0"/>
              <a:t>always</a:t>
            </a:r>
            <a:r>
              <a:rPr lang="en-US" dirty="0" smtClean="0"/>
              <a:t> work on local repository</a:t>
            </a:r>
          </a:p>
          <a:p>
            <a:r>
              <a:rPr lang="en-US" dirty="0" smtClean="0"/>
              <a:t>Synchronizing with remote repository</a:t>
            </a:r>
          </a:p>
          <a:p>
            <a:pPr lvl="1"/>
            <a:r>
              <a:rPr lang="en-US" dirty="0" smtClean="0"/>
              <a:t>pull: get latest version from remote repository to local</a:t>
            </a:r>
          </a:p>
          <a:p>
            <a:pPr lvl="1"/>
            <a:r>
              <a:rPr lang="en-US" dirty="0" smtClean="0"/>
              <a:t>push: put local version in remote repository</a:t>
            </a:r>
          </a:p>
          <a:p>
            <a:pPr lvl="1"/>
            <a:r>
              <a:rPr lang="en-US" dirty="0" smtClean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Code and file names are also rendered as, e.g.,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/>
              <a:t>Everything </a:t>
            </a:r>
            <a:r>
              <a:rPr lang="en-US" dirty="0" smtClean="0">
                <a:solidFill>
                  <a:srgbClr val="FF0000"/>
                </a:solidFill>
              </a:rPr>
              <a:t>specific to Thinking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started: setup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Configuration (only once)</a:t>
            </a:r>
          </a:p>
          <a:p>
            <a:pPr lvl="1"/>
            <a:r>
              <a:rPr lang="en-US" dirty="0" smtClean="0"/>
              <a:t>your name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email address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your editor (defaults to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user.name='Geert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user.email='geertjan.bex@uhasselt.be'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GUI clients: set application options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Select a directory to store it</a:t>
            </a:r>
          </a:p>
          <a:p>
            <a:pPr lvl="1"/>
            <a:r>
              <a:rPr lang="en-US" dirty="0" smtClean="0"/>
              <a:t>If others need access, this directory should at least be group-readable!</a:t>
            </a:r>
          </a:p>
          <a:p>
            <a:pPr lvl="1"/>
            <a:r>
              <a:rPr lang="en-US" dirty="0" smtClean="0"/>
              <a:t>Remember file systems size limits</a:t>
            </a:r>
          </a:p>
          <a:p>
            <a:pPr lvl="1"/>
            <a:r>
              <a:rPr lang="en-US" dirty="0" smtClean="0"/>
              <a:t>Backup of repository is useful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On Thinking, load appropriate module</a:t>
            </a:r>
          </a:p>
          <a:p>
            <a:endParaRPr lang="en-US" dirty="0"/>
          </a:p>
          <a:p>
            <a:r>
              <a:rPr lang="en-US" dirty="0" smtClean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800516" y="3789040"/>
            <a:ext cx="3993657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On Thinking, use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951021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331640" y="4859868"/>
            <a:ext cx="25282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git</a:t>
            </a:r>
            <a:endParaRPr lang="en-US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4283968" y="4798893"/>
            <a:ext cx="3617106" cy="646331"/>
            <a:chOff x="4987342" y="4581128"/>
            <a:chExt cx="3617106" cy="646331"/>
          </a:xfrm>
        </p:grpSpPr>
        <p:sp>
          <p:nvSpPr>
            <p:cNvPr id="10" name="TextBox 9"/>
            <p:cNvSpPr txBox="1"/>
            <p:nvPr/>
          </p:nvSpPr>
          <p:spPr>
            <a:xfrm>
              <a:off x="6643527" y="4581128"/>
              <a:ext cx="196092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Optionally, put this</a:t>
              </a:r>
            </a:p>
            <a:p>
              <a:r>
                <a:rPr lang="en-US" dirty="0" smtClean="0"/>
                <a:t>in your </a:t>
              </a:r>
              <a:r>
                <a:rPr lang="en-US" dirty="0" smtClean="0">
                  <a:latin typeface="Courier New" pitchFamily="49" charset="0"/>
                  <a:cs typeface="Courier New" pitchFamily="49" charset="0"/>
                </a:rPr>
                <a:t>.</a:t>
              </a:r>
              <a:r>
                <a:rPr lang="en-US" dirty="0" err="1" smtClean="0">
                  <a:latin typeface="Courier New" pitchFamily="49" charset="0"/>
                  <a:cs typeface="Courier New" pitchFamily="49" charset="0"/>
                </a:rPr>
                <a:t>bashrc</a:t>
              </a:r>
              <a:endParaRPr lang="nl-BE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4987342" y="4826769"/>
              <a:ext cx="1512169" cy="1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011351" y="5961474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 smtClean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8" grpId="0" uiExpand="1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</a:t>
            </a:r>
            <a:r>
              <a:rPr lang="en-US" sz="3600" dirty="0" smtClean="0">
                <a:hlinkClick r:id="rId3"/>
              </a:rPr>
              <a:t>bit.ly/33KIS6S</a:t>
            </a:r>
            <a:r>
              <a:rPr lang="en-US" sz="3600" dirty="0" smtClean="0"/>
              <a:t>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 &amp; 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new or modified files for next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14206" y="2276872"/>
            <a:ext cx="6526146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status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Changes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to be committed: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--cached &lt;file&gt;..."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README.md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new file:  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(use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 &lt;file&gt;..." to include 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what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will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 committed)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TODO.md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</a:t>
            </a:r>
            <a:r>
              <a:rPr lang="en-US" sz="2400" dirty="0" smtClean="0"/>
              <a:t>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Viewing history</a:t>
            </a:r>
          </a:p>
          <a:p>
            <a:pPr lvl="1"/>
            <a:r>
              <a:rPr lang="en-US" dirty="0" smtClean="0"/>
              <a:t>Shows revision IDs and messages associated with </a:t>
            </a:r>
            <a:r>
              <a:rPr lang="en-US" dirty="0" err="1" smtClean="0"/>
              <a:t>eq.c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square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commit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0200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91433" cy="978510"/>
            <a:chOff x="1990345" y="2679303"/>
            <a:chExt cx="5091433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99345" cy="880145"/>
              <a:chOff x="4006649" y="3177950"/>
              <a:chExt cx="4299345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60764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>
                    <a:solidFill>
                      <a:srgbClr val="0070C0"/>
                    </a:solidFill>
                  </a:rPr>
                  <a:t>revision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 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 smtClean="0"/>
              <a:t> option used with many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</a:p>
          <a:p>
            <a:pPr lvl="1"/>
            <a:r>
              <a:rPr lang="en-US" dirty="0" smtClean="0"/>
              <a:t>Message that describes the current action, or the reason for it</a:t>
            </a:r>
          </a:p>
          <a:p>
            <a:r>
              <a:rPr lang="en-US" dirty="0" smtClean="0"/>
              <a:t>Document the semantics of your actions</a:t>
            </a:r>
          </a:p>
          <a:p>
            <a:pPr lvl="1"/>
            <a:r>
              <a:rPr lang="en-US" dirty="0" smtClean="0"/>
              <a:t>Use meaningful messages!</a:t>
            </a:r>
          </a:p>
          <a:p>
            <a:pPr lvl="1"/>
            <a:r>
              <a:rPr lang="en-US" dirty="0" smtClean="0"/>
              <a:t>If used well, answer the "why" questions</a:t>
            </a:r>
          </a:p>
          <a:p>
            <a:pPr lvl="1"/>
            <a:r>
              <a:rPr lang="en-US" dirty="0" smtClean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Seven rules for commit messages</a:t>
            </a:r>
            <a:br>
              <a:rPr lang="en-US" dirty="0" smtClean="0"/>
            </a:br>
            <a:r>
              <a:rPr lang="en-US" sz="2000" dirty="0">
                <a:hlinkClick r:id="rId2"/>
              </a:rPr>
              <a:t>https://chris.beams.io/posts/git-commit</a:t>
            </a:r>
            <a:r>
              <a:rPr lang="en-US" sz="2000" dirty="0" smtClean="0">
                <a:hlinkClick r:id="rId2"/>
              </a:rPr>
              <a:t>/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use body to explain </a:t>
            </a:r>
            <a:r>
              <a:rPr lang="en-US" i="1" dirty="0" smtClean="0"/>
              <a:t>what</a:t>
            </a:r>
            <a:r>
              <a:rPr lang="en-US" dirty="0" smtClean="0"/>
              <a:t> &amp; </a:t>
            </a:r>
            <a:r>
              <a:rPr lang="en-US" i="1" dirty="0" smtClean="0"/>
              <a:t>why</a:t>
            </a:r>
            <a:r>
              <a:rPr lang="en-US" dirty="0" smtClean="0"/>
              <a:t> rather than </a:t>
            </a:r>
            <a:r>
              <a:rPr lang="en-US" i="1" dirty="0" smtClean="0"/>
              <a:t>how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 general or repo-specific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Configure at repo top-level</a:t>
            </a:r>
            <a:endParaRPr lang="en-US" dirty="0"/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 templates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Customizing log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Useful options to view logs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 smtClean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 smtClean="0"/>
              <a:t>: add branch info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 smtClean="0"/>
              <a:t>: asci graph representation of branches/merges</a:t>
            </a:r>
          </a:p>
          <a:p>
            <a:r>
              <a:rPr lang="en-US" dirty="0" smtClean="0"/>
              <a:t>Works for directories or whole repo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Introduce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master)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Declare constants as such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Filter by author, revision range, date range, …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changed?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</a:t>
            </a:r>
            <a:r>
              <a:rPr lang="en-US" dirty="0" smtClean="0"/>
              <a:t>changes</a:t>
            </a:r>
          </a:p>
          <a:p>
            <a:pPr lvl="1"/>
            <a:r>
              <a:rPr lang="en-US" dirty="0" smtClean="0"/>
              <a:t>For specific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 smtClean="0"/>
          </a:p>
          <a:p>
            <a:pPr lvl="1"/>
            <a:endParaRPr lang="en-US" dirty="0"/>
          </a:p>
          <a:p>
            <a:pPr lvl="1"/>
            <a:r>
              <a:rPr lang="en-US" dirty="0" smtClean="0"/>
              <a:t>Compare current file</a:t>
            </a:r>
          </a:p>
          <a:p>
            <a:pPr lvl="2"/>
            <a:r>
              <a:rPr lang="en-US" dirty="0" smtClean="0"/>
              <a:t>to </a:t>
            </a:r>
            <a:r>
              <a:rPr lang="en-US" dirty="0"/>
              <a:t>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 smtClean="0"/>
              <a:t>to revision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55735" cy="759098"/>
            <a:chOff x="3275628" y="4392928"/>
            <a:chExt cx="3255735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500026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0070C0"/>
                  </a:solidFill>
                </a:rPr>
                <a:t>revision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 smtClean="0"/>
              <a:t> 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Compare revision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 smtClean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 smtClean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 smtClean="0"/>
              <a:t>Diffs are not easy to read: use visual diff/merge tool</a:t>
            </a:r>
          </a:p>
          <a:p>
            <a:pPr lvl="1"/>
            <a:r>
              <a:rPr lang="en-BE" dirty="0" smtClean="0"/>
              <a:t>e.g., Meld for Windows, MacOS, Linux</a:t>
            </a:r>
            <a:br>
              <a:rPr lang="en-BE" dirty="0" smtClean="0"/>
            </a:br>
            <a:r>
              <a:rPr lang="en-BE" dirty="0" smtClean="0"/>
              <a:t>(</a:t>
            </a:r>
            <a:r>
              <a:rPr lang="en-US" dirty="0">
                <a:hlinkClick r:id="rId2"/>
              </a:rPr>
              <a:t>http://meldmerge.org</a:t>
            </a:r>
            <a:r>
              <a:rPr lang="en-US" dirty="0" smtClean="0">
                <a:hlinkClick r:id="rId2"/>
              </a:rPr>
              <a:t>/</a:t>
            </a:r>
            <a:r>
              <a:rPr lang="en-BE" dirty="0" smtClean="0"/>
              <a:t>)</a:t>
            </a:r>
          </a:p>
          <a:p>
            <a:pPr lvl="1"/>
            <a:r>
              <a:rPr lang="en-BE" dirty="0" smtClean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 smtClean="0"/>
          </a:p>
          <a:p>
            <a:pPr lvl="1"/>
            <a:r>
              <a:rPr lang="en-BE" dirty="0" smtClean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merge.tool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2ad89a3f34c  </a:t>
            </a:r>
            <a:r>
              <a:rPr lang="nl-BE" dirty="0" smtClean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</a:p>
          <a:p>
            <a:r>
              <a:rPr lang="en-US" dirty="0" smtClean="0"/>
              <a:t>Single user scenario</a:t>
            </a:r>
          </a:p>
          <a:p>
            <a:r>
              <a:rPr lang="en-US" dirty="0" smtClean="0"/>
              <a:t>Multiple user scenario</a:t>
            </a:r>
          </a:p>
          <a:p>
            <a:r>
              <a:rPr lang="en-US" dirty="0" smtClean="0"/>
              <a:t>Demo/hands-on session</a:t>
            </a:r>
          </a:p>
          <a:p>
            <a:r>
              <a:rPr lang="en-US" dirty="0" smtClean="0"/>
              <a:t>Getting more information</a:t>
            </a:r>
          </a:p>
          <a:p>
            <a:r>
              <a:rPr lang="en-US" dirty="0" smtClean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revision upon commit</a:t>
            </a:r>
          </a:p>
          <a:p>
            <a:r>
              <a:rPr lang="en-US" dirty="0" smtClean="0"/>
              <a:t>Revision is global for repository, not individual for files</a:t>
            </a:r>
          </a:p>
          <a:p>
            <a:r>
              <a:rPr lang="en-US" dirty="0" smtClean="0"/>
              <a:t>Revision ID is long, </a:t>
            </a:r>
            <a:r>
              <a:rPr lang="en-US" dirty="0"/>
              <a:t>cryptic string, e.g.,</a:t>
            </a:r>
            <a:br>
              <a:rPr lang="en-US" dirty="0"/>
            </a:b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 smtClean="0"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Each commit generates new revision, </a:t>
            </a:r>
            <a:r>
              <a:rPr lang="en-US" sz="2800" i="1" dirty="0" smtClean="0"/>
              <a:t>single revision ID for everything in repository</a:t>
            </a:r>
            <a:r>
              <a:rPr lang="en-US" sz="2800" dirty="0" smtClean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36089" cy="2169532"/>
              <a:chOff x="4980127" y="2564904"/>
              <a:chExt cx="1536089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818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r2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36089" cy="2169532"/>
                <a:chOff x="4980127" y="2564904"/>
                <a:chExt cx="1536089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818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smtClean="0"/>
                    <a:t>r3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 smtClean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No general rule for granularity</a:t>
            </a:r>
          </a:p>
          <a:p>
            <a:r>
              <a:rPr lang="en-US" dirty="0" smtClean="0"/>
              <a:t>Some advice</a:t>
            </a:r>
          </a:p>
          <a:p>
            <a:pPr lvl="1"/>
            <a:r>
              <a:rPr lang="en-US" dirty="0" smtClean="0"/>
              <a:t>Commit is not file save</a:t>
            </a:r>
          </a:p>
          <a:p>
            <a:pPr lvl="1"/>
            <a:r>
              <a:rPr lang="en-US" dirty="0" smtClean="0"/>
              <a:t>Think in terms of what you did semantically, i.e., what comment will you supply?</a:t>
            </a:r>
          </a:p>
          <a:p>
            <a:pPr lvl="1"/>
            <a:r>
              <a:rPr lang="en-US" dirty="0" smtClean="0"/>
              <a:t>Don't commit stuff in master that doesn't work (i.e., that doesn't compile without errors) when working in team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Deleting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Deletes working copy</a:t>
            </a:r>
          </a:p>
          <a:p>
            <a:pPr lvl="1"/>
            <a:r>
              <a:rPr lang="en-US" dirty="0" smtClean="0"/>
              <a:t>Schedules delete in next</a:t>
            </a:r>
            <a:br>
              <a:rPr lang="en-US" dirty="0" smtClean="0"/>
            </a:br>
            <a:r>
              <a:rPr lang="en-US" dirty="0" smtClean="0"/>
              <a:t>revision upon commit</a:t>
            </a:r>
          </a:p>
          <a:p>
            <a:r>
              <a:rPr lang="en-US" dirty="0" smtClean="0"/>
              <a:t>Renaming a file/directory</a:t>
            </a:r>
            <a:br>
              <a:rPr lang="en-US" dirty="0" smtClean="0"/>
            </a:br>
            <a:endParaRPr lang="en-US" dirty="0" smtClean="0"/>
          </a:p>
          <a:p>
            <a:pPr lvl="1"/>
            <a:r>
              <a:rPr lang="en-US" dirty="0" smtClean="0"/>
              <a:t>Moves working copy</a:t>
            </a:r>
          </a:p>
          <a:p>
            <a:pPr lvl="1"/>
            <a:r>
              <a:rPr lang="en-US" dirty="0" smtClean="0"/>
              <a:t>Schedules delete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 smtClean="0"/>
              <a:t> and add of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beta.c</a:t>
            </a:r>
            <a:r>
              <a:rPr lang="en-US" dirty="0" smtClean="0"/>
              <a:t> in next revision upon commit</a:t>
            </a:r>
          </a:p>
          <a:p>
            <a:r>
              <a:rPr lang="en-US" dirty="0" smtClean="0"/>
              <a:t>Still in repository, previous revision(s)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 smtClean="0"/>
              <a:t>Always</a:t>
            </a:r>
            <a:r>
              <a:rPr lang="en-US" sz="3200" dirty="0" smtClean="0"/>
              <a:t> via</a:t>
            </a:r>
          </a:p>
          <a:p>
            <a:r>
              <a:rPr lang="en-US" sz="3200" dirty="0" err="1" smtClean="0"/>
              <a:t>git</a:t>
            </a:r>
            <a:r>
              <a:rPr lang="en-US" sz="3200" dirty="0" smtClean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is somewhat smart about what should be added and what not, e.g.,</a:t>
            </a:r>
          </a:p>
          <a:p>
            <a:pPr lvl="1"/>
            <a:r>
              <a:rPr lang="en-US" dirty="0" smtClean="0"/>
              <a:t>Backup files are not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Object files are ignored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 smtClean="0"/>
              <a:t>)</a:t>
            </a:r>
          </a:p>
          <a:p>
            <a:r>
              <a:rPr lang="en-US" dirty="0" smtClean="0"/>
              <a:t>Needs help for most things, edit file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 in directory</a:t>
            </a:r>
          </a:p>
          <a:p>
            <a:pPr lvl="1"/>
            <a:r>
              <a:rPr lang="en-US" dirty="0" smtClean="0"/>
              <a:t>E.g., ignore files with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 smtClean="0"/>
              <a:t> extension in current directory as well as </a:t>
            </a:r>
            <a:r>
              <a:rPr lang="en-US" dirty="0" err="1" smtClean="0"/>
              <a:t>a.out</a:t>
            </a: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open editor to create/modify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 smtClean="0"/>
              <a:t>, e.g.,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a.out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 smtClean="0"/>
              <a:t>Reverting file to current revision in repository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Reverting file to some revision in repository</a:t>
            </a:r>
          </a:p>
          <a:p>
            <a:endParaRPr lang="en-US" dirty="0" smtClean="0"/>
          </a:p>
          <a:p>
            <a:r>
              <a:rPr lang="en-US" dirty="0" smtClean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Does </a:t>
            </a:r>
            <a:r>
              <a:rPr lang="en-US" i="1" dirty="0" smtClean="0"/>
              <a:t>not</a:t>
            </a:r>
            <a:r>
              <a:rPr lang="en-US" dirty="0" smtClean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48245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--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Something was staged, but you don't want to commit it: </a:t>
            </a:r>
            <a:r>
              <a:rPr lang="en-US" dirty="0" err="1" smtClean="0"/>
              <a:t>unstage</a:t>
            </a:r>
            <a:r>
              <a:rPr lang="en-US" dirty="0" smtClean="0"/>
              <a:t> it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r>
              <a:rPr lang="en-US" dirty="0" smtClean="0"/>
              <a:t>Mainly used to fine-tune commits</a:t>
            </a:r>
          </a:p>
          <a:p>
            <a:r>
              <a:rPr lang="en-US" dirty="0" smtClean="0"/>
              <a:t>Changing a commit message</a:t>
            </a:r>
          </a:p>
          <a:p>
            <a:endParaRPr lang="en-US" dirty="0"/>
          </a:p>
          <a:p>
            <a:r>
              <a:rPr lang="en-US" dirty="0" smtClean="0"/>
              <a:t>Adding a file to previous commit</a:t>
            </a:r>
          </a:p>
          <a:p>
            <a:endParaRPr lang="en-US" dirty="0" smtClean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396044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amend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9" y="6075144"/>
            <a:ext cx="396044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Undoing commits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Undoing commit of unwanted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Undoing an entire </a:t>
            </a:r>
            <a:r>
              <a:rPr lang="en-US" dirty="0"/>
              <a:t>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39604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39604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HEAD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Show previous revision of file</a:t>
            </a:r>
          </a:p>
          <a:p>
            <a:endParaRPr lang="en-US" dirty="0"/>
          </a:p>
          <a:p>
            <a:r>
              <a:rPr lang="en-US" dirty="0" smtClean="0"/>
              <a:t>Show file at certain date</a:t>
            </a:r>
          </a:p>
          <a:p>
            <a:endParaRPr lang="en-US" dirty="0"/>
          </a:p>
          <a:p>
            <a:r>
              <a:rPr lang="en-US" dirty="0" smtClean="0"/>
              <a:t>Show what happened during a commit</a:t>
            </a:r>
          </a:p>
          <a:p>
            <a:pPr lvl="1"/>
            <a:r>
              <a:rPr lang="en-US" dirty="0"/>
              <a:t>L</a:t>
            </a:r>
            <a:r>
              <a:rPr lang="en-US" dirty="0" smtClean="0"/>
              <a:t>ast commit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HEAD@{2015-09-01}: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show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Marking revisions with special significance</a:t>
            </a:r>
          </a:p>
          <a:p>
            <a:pPr lvl="1"/>
            <a:r>
              <a:rPr lang="en-US" dirty="0" smtClean="0"/>
              <a:t>Software projects: releases</a:t>
            </a:r>
            <a:endParaRPr lang="nl-BE" dirty="0" smtClean="0"/>
          </a:p>
          <a:p>
            <a:pPr lvl="1"/>
            <a:r>
              <a:rPr lang="en-US" dirty="0" smtClean="0"/>
              <a:t>Science projects: version used to generate data for submission</a:t>
            </a:r>
          </a:p>
          <a:p>
            <a:r>
              <a:rPr lang="en-US" dirty="0" smtClean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 smtClean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rovides useful suggestions on  next steps</a:t>
            </a:r>
          </a:p>
          <a:p>
            <a:r>
              <a:rPr lang="en-US" dirty="0" smtClean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The 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help  add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NAME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SYNOPSIS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]]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…</a:t>
            </a:r>
            <a:endParaRPr lang="en-US" sz="12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US" dirty="0" smtClean="0"/>
              <a:t>ultiple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 dirty="0" smtClean="0"/>
              <a:t>ocal </a:t>
            </a:r>
            <a:r>
              <a:rPr lang="en-US" dirty="0"/>
              <a:t>copy of entire repository is made</a:t>
            </a:r>
            <a:r>
              <a:rPr lang="nl-BE" dirty="0"/>
              <a:t> </a:t>
            </a:r>
            <a:r>
              <a:rPr lang="nl-BE" dirty="0" smtClean="0"/>
              <a:t>in </a:t>
            </a:r>
            <a:r>
              <a:rPr lang="nl-BE" dirty="0" err="1" smtClean="0"/>
              <a:t>local</a:t>
            </a:r>
            <a:r>
              <a:rPr lang="nl-BE" dirty="0" smtClean="0"/>
              <a:t> </a:t>
            </a:r>
            <a:r>
              <a:rPr lang="nl-BE" dirty="0"/>
              <a:t>directory </a:t>
            </a:r>
            <a:endParaRPr lang="nl-BE" dirty="0" smtClean="0"/>
          </a:p>
          <a:p>
            <a:pPr lvl="1"/>
            <a:r>
              <a:rPr lang="en-US" dirty="0" smtClean="0"/>
              <a:t>Creating clone of remote repository, </a:t>
            </a:r>
            <a:r>
              <a:rPr lang="en-US" dirty="0" err="1" smtClean="0"/>
              <a:t>git</a:t>
            </a:r>
            <a:r>
              <a:rPr lang="en-US" dirty="0" smtClean="0"/>
              <a:t> URL (SSH)</a:t>
            </a:r>
          </a:p>
          <a:p>
            <a:endParaRPr lang="en-US" dirty="0"/>
          </a:p>
          <a:p>
            <a:pPr lvl="1"/>
            <a:r>
              <a:rPr lang="en-US" dirty="0" smtClean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Create/edit files/directories (e.g.,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 smtClean="0"/>
              <a:t>), stage for </a:t>
            </a:r>
            <a:r>
              <a:rPr lang="en-US" dirty="0" err="1" smtClean="0"/>
              <a:t>for</a:t>
            </a:r>
            <a:r>
              <a:rPr lang="en-US" dirty="0" smtClean="0"/>
              <a:t> commit</a:t>
            </a:r>
            <a:br>
              <a:rPr lang="en-US" dirty="0" smtClean="0"/>
            </a:b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768980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push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push </a:t>
              </a:r>
              <a:r>
                <a:rPr lang="en-US" sz="2400" dirty="0" err="1" smtClean="0"/>
                <a:t>failes</a:t>
              </a:r>
              <a:r>
                <a:rPr lang="en-US" sz="2400" dirty="0" smtClean="0"/>
                <a:t>,</a:t>
              </a:r>
            </a:p>
            <a:p>
              <a:r>
                <a:rPr lang="en-US" sz="2400" dirty="0" smtClean="0"/>
                <a:t>working copy</a:t>
              </a:r>
            </a:p>
            <a:p>
              <a:r>
                <a:rPr lang="en-US" sz="2400" dirty="0" smtClean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smtClean="0"/>
                <a:t>pull</a:t>
              </a:r>
              <a:r>
                <a:rPr lang="nl-BE" dirty="0" smtClean="0"/>
                <a:t/>
              </a:r>
              <a:br>
                <a:rPr lang="nl-BE" dirty="0" smtClean="0"/>
              </a:br>
              <a:r>
                <a:rPr lang="nl-BE" dirty="0" smtClean="0"/>
                <a:t>Project</a:t>
              </a:r>
              <a:endParaRPr lang="en-US" dirty="0" smtClean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 smtClean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Conflicts are indicated as follows: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err="1" smtClean="0"/>
              <a:t>Hm</a:t>
            </a:r>
            <a:r>
              <a:rPr lang="en-US" dirty="0" smtClean="0"/>
              <a:t>, starting from 0 </a:t>
            </a:r>
            <a:r>
              <a:rPr lang="en-US" i="1" dirty="0" smtClean="0"/>
              <a:t>was</a:t>
            </a:r>
            <a:r>
              <a:rPr lang="en-US" dirty="0" smtClean="0"/>
              <a:t> a bug, so remote version is correct, edit to: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&gt;&gt;&gt;&gt;&gt;&gt;&gt; master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Conflict resolution happens on local repository</a:t>
            </a:r>
          </a:p>
          <a:p>
            <a:pPr lvl="1"/>
            <a:r>
              <a:rPr lang="en-US" dirty="0" smtClean="0"/>
              <a:t>When done, push</a:t>
            </a:r>
          </a:p>
          <a:p>
            <a:pPr lvl="1"/>
            <a:r>
              <a:rPr lang="en-US" dirty="0" smtClean="0"/>
              <a:t>When you mess up, well, everything is in your local repository</a:t>
            </a:r>
          </a:p>
          <a:p>
            <a:r>
              <a:rPr lang="en-US" dirty="0" smtClean="0"/>
              <a:t>Familiarize yourself with the merge process</a:t>
            </a:r>
          </a:p>
          <a:p>
            <a:pPr lvl="1"/>
            <a:r>
              <a:rPr lang="en-US" dirty="0" smtClean="0"/>
              <a:t>May seem intimidating at first, but not that hard</a:t>
            </a:r>
          </a:p>
          <a:p>
            <a:pPr lvl="1"/>
            <a:r>
              <a:rPr lang="en-US" dirty="0" smtClean="0"/>
              <a:t>It will pay off at some point or other, even in single user scenario, e.g.,</a:t>
            </a:r>
          </a:p>
          <a:p>
            <a:pPr lvl="2"/>
            <a:r>
              <a:rPr lang="en-US" dirty="0" smtClean="0"/>
              <a:t>You work on multiple computers and forgot to pull</a:t>
            </a:r>
          </a:p>
          <a:p>
            <a:pPr lvl="2"/>
            <a:r>
              <a:rPr lang="en-US" dirty="0" smtClean="0"/>
              <a:t>You work on multiple branches and forgot to merge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branches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Working in a team, task delegation</a:t>
            </a:r>
          </a:p>
          <a:p>
            <a:pPr lvl="1"/>
            <a:r>
              <a:rPr lang="en-US" dirty="0" smtClean="0"/>
              <a:t>Adding features, </a:t>
            </a:r>
            <a:r>
              <a:rPr lang="en-US" strike="dblStrike" dirty="0" smtClean="0"/>
              <a:t>adding</a:t>
            </a:r>
            <a:r>
              <a:rPr lang="en-US" dirty="0" smtClean="0"/>
              <a:t> fixing bugs</a:t>
            </a:r>
          </a:p>
          <a:p>
            <a:r>
              <a:rPr lang="en-US" dirty="0" smtClean="0"/>
              <a:t>Workflow</a:t>
            </a:r>
          </a:p>
          <a:p>
            <a:pPr lvl="1"/>
            <a:r>
              <a:rPr lang="en-US" dirty="0" smtClean="0"/>
              <a:t>Create branch feature </a:t>
            </a:r>
            <a:r>
              <a:rPr lang="en-US" i="1" dirty="0" smtClean="0"/>
              <a:t>X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Create branch for feature </a:t>
            </a:r>
            <a:r>
              <a:rPr lang="en-US" i="1" dirty="0" smtClean="0"/>
              <a:t>Y</a:t>
            </a:r>
            <a:r>
              <a:rPr lang="en-US" dirty="0" smtClean="0"/>
              <a:t> from master</a:t>
            </a:r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Y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Y</a:t>
            </a:r>
            <a:r>
              <a:rPr lang="en-US" dirty="0" smtClean="0"/>
              <a:t> back into master</a:t>
            </a:r>
            <a:endParaRPr lang="en-US" i="1" dirty="0" smtClean="0"/>
          </a:p>
          <a:p>
            <a:pPr lvl="1"/>
            <a:r>
              <a:rPr lang="en-US" dirty="0" smtClean="0"/>
              <a:t>Work on feature </a:t>
            </a:r>
            <a:r>
              <a:rPr lang="en-US" i="1" dirty="0" smtClean="0"/>
              <a:t>X</a:t>
            </a:r>
          </a:p>
          <a:p>
            <a:pPr lvl="1"/>
            <a:r>
              <a:rPr lang="en-US" dirty="0" smtClean="0"/>
              <a:t>Merge </a:t>
            </a:r>
            <a:r>
              <a:rPr lang="en-US" i="1" dirty="0" smtClean="0"/>
              <a:t>X</a:t>
            </a:r>
            <a:r>
              <a:rPr lang="en-US" dirty="0" smtClean="0"/>
              <a:t> back into master</a:t>
            </a:r>
            <a:endParaRPr lang="en-US" dirty="0"/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3</a:t>
                </a:r>
                <a:endParaRPr lang="en-US" i="1" baseline="-25000" dirty="0"/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915379" cy="377796"/>
            <a:chOff x="883235" y="6219556"/>
            <a:chExt cx="915379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9153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master</a:t>
              </a:r>
              <a:r>
                <a:rPr lang="en-US" baseline="-25000" dirty="0" smtClean="0"/>
                <a:t>1</a:t>
              </a:r>
              <a:endParaRPr lang="en-US" baseline="-250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5</a:t>
                </a:r>
                <a:endParaRPr lang="en-US" i="1" baseline="-25000" dirty="0"/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637340" y="5238492"/>
            <a:ext cx="1206468" cy="638780"/>
            <a:chOff x="1637340" y="5238492"/>
            <a:chExt cx="1206468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2</a:t>
                </a:r>
                <a:endParaRPr lang="en-US" i="1" baseline="-25000" dirty="0"/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79146" y="5296686"/>
              <a:ext cx="458760" cy="342371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X</a:t>
                </a:r>
                <a:r>
                  <a:rPr lang="en-US" i="1" baseline="-25000" dirty="0" smtClean="0"/>
                  <a:t>7</a:t>
                </a:r>
                <a:endParaRPr lang="en-US" i="1" baseline="-25000" dirty="0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 smtClean="0"/>
                  <a:t>Y</a:t>
                </a:r>
                <a:r>
                  <a:rPr lang="en-US" i="1" baseline="-25000" dirty="0" smtClean="0"/>
                  <a:t>4</a:t>
                </a:r>
                <a:endParaRPr lang="en-US" i="1" baseline="-25000" dirty="0"/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6</a:t>
                </a:r>
                <a:endParaRPr lang="en-US" baseline="-25000" dirty="0"/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190383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444208" y="4869160"/>
            <a:ext cx="1495868" cy="828092"/>
            <a:chOff x="6444208" y="4869160"/>
            <a:chExt cx="1495868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919804" cy="377796"/>
              <a:chOff x="899592" y="6219556"/>
              <a:chExt cx="919804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9153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master</a:t>
                </a:r>
                <a:r>
                  <a:rPr lang="en-US" baseline="-25000" dirty="0" smtClean="0"/>
                  <a:t>8</a:t>
                </a:r>
                <a:endParaRPr lang="en-US" baseline="-25000" dirty="0"/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444208" y="5053826"/>
              <a:ext cx="576064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Also quite convenient in</a:t>
            </a:r>
            <a:br>
              <a:rPr lang="en-US" sz="2800" dirty="0" smtClean="0"/>
            </a:br>
            <a:r>
              <a:rPr lang="en-US" sz="2800" dirty="0" smtClean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 life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new branch</a:t>
            </a:r>
          </a:p>
          <a:p>
            <a:r>
              <a:rPr lang="en-US" dirty="0" smtClean="0"/>
              <a:t>Check out to switch to new branch</a:t>
            </a:r>
          </a:p>
          <a:p>
            <a:r>
              <a:rPr lang="en-US" dirty="0" smtClean="0"/>
              <a:t>Usual edit/commit cycle until done</a:t>
            </a:r>
          </a:p>
          <a:p>
            <a:r>
              <a:rPr lang="en-US" dirty="0" smtClean="0"/>
              <a:t>When done, switch to original branch</a:t>
            </a:r>
          </a:p>
          <a:p>
            <a:r>
              <a:rPr lang="en-US" dirty="0" smtClean="0"/>
              <a:t>Merge new branch into original</a:t>
            </a:r>
          </a:p>
          <a:p>
            <a:r>
              <a:rPr lang="en-US" dirty="0" smtClean="0"/>
              <a:t>Delete new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&amp; working with a branch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Creating a branch based on current branch</a:t>
            </a:r>
          </a:p>
          <a:p>
            <a:endParaRPr lang="en-US" dirty="0" smtClean="0"/>
          </a:p>
          <a:p>
            <a:r>
              <a:rPr lang="en-US" dirty="0" smtClean="0"/>
              <a:t>Switch to new branch</a:t>
            </a:r>
          </a:p>
          <a:p>
            <a:endParaRPr lang="en-US" dirty="0" smtClean="0"/>
          </a:p>
          <a:p>
            <a:r>
              <a:rPr lang="en-US" dirty="0" smtClean="0"/>
              <a:t>Usual edit/commit cycle until done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Choose branch names descriptively, e.g.,</a:t>
            </a:r>
            <a:br>
              <a:rPr lang="en-US" sz="2800" dirty="0" smtClean="0"/>
            </a:b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 smtClean="0"/>
              <a:t> or </a:t>
            </a:r>
            <a:r>
              <a:rPr lang="en-US" sz="2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Merging branch back 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Switch back to master branch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Merge branch into master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Delete merged branch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Try a merge without commit</a:t>
            </a:r>
          </a:p>
          <a:p>
            <a:endParaRPr lang="en-US" dirty="0"/>
          </a:p>
          <a:p>
            <a:r>
              <a:rPr lang="en-US" dirty="0" smtClean="0"/>
              <a:t>Reports on success/problems</a:t>
            </a:r>
          </a:p>
          <a:p>
            <a:r>
              <a:rPr lang="en-US" dirty="0" smtClean="0"/>
              <a:t>If okay, commit</a:t>
            </a:r>
          </a:p>
          <a:p>
            <a:endParaRPr lang="en-US" dirty="0"/>
          </a:p>
          <a:p>
            <a:r>
              <a:rPr lang="en-US" dirty="0" smtClean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merge  --no-commit  --no-ff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feature/gradient_descent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epository</a:t>
            </a:r>
          </a:p>
          <a:p>
            <a:pPr lvl="2"/>
            <a:r>
              <a:rPr lang="en-US" dirty="0" smtClean="0"/>
              <a:t>master</a:t>
            </a:r>
          </a:p>
          <a:p>
            <a:pPr lvl="2"/>
            <a:r>
              <a:rPr lang="en-US" dirty="0" smtClean="0"/>
              <a:t>Other branches</a:t>
            </a:r>
          </a:p>
          <a:p>
            <a:pPr lvl="3"/>
            <a:r>
              <a:rPr lang="en-US" dirty="0" smtClean="0"/>
              <a:t>development</a:t>
            </a:r>
          </a:p>
          <a:p>
            <a:pPr lvl="3"/>
            <a:r>
              <a:rPr lang="en-US" dirty="0"/>
              <a:t>feature/</a:t>
            </a:r>
            <a:r>
              <a:rPr lang="en-US" dirty="0" err="1"/>
              <a:t>gradient_descent</a:t>
            </a:r>
            <a:endParaRPr lang="en-US" dirty="0"/>
          </a:p>
          <a:p>
            <a:pPr lvl="3"/>
            <a:r>
              <a:rPr lang="en-US" dirty="0" err="1" smtClean="0"/>
              <a:t>bugfix</a:t>
            </a:r>
            <a:r>
              <a:rPr lang="en-US" dirty="0" smtClean="0"/>
              <a:t>/</a:t>
            </a:r>
            <a:r>
              <a:rPr lang="en-US" dirty="0" err="1" smtClean="0"/>
              <a:t>memory_leak</a:t>
            </a:r>
            <a:endParaRPr lang="en-US" dirty="0" smtClean="0"/>
          </a:p>
          <a:p>
            <a:pPr lvl="3"/>
            <a:r>
              <a:rPr lang="en-US" dirty="0" smtClean="0"/>
              <a:t>…</a:t>
            </a:r>
          </a:p>
          <a:p>
            <a:pPr lvl="2"/>
            <a:r>
              <a:rPr lang="en-US" dirty="0" smtClean="0"/>
              <a:t>Tags, e.g., releases</a:t>
            </a:r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 smtClean="0"/>
          </a:p>
          <a:p>
            <a:pPr lvl="3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can be used by others at their</a:t>
              </a:r>
              <a:br>
                <a:rPr lang="en-US" dirty="0" smtClean="0"/>
              </a:br>
              <a:r>
                <a:rPr lang="en-US" dirty="0" smtClean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819162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feature/</a:t>
            </a:r>
            <a:r>
              <a:rPr lang="en-US" sz="2400" dirty="0" err="1" smtClean="0"/>
              <a:t>bugfix</a:t>
            </a:r>
            <a:r>
              <a:rPr lang="en-US" sz="2400" dirty="0" smtClean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remote repo branch information</a:t>
            </a:r>
          </a:p>
          <a:p>
            <a:endParaRPr lang="en-US" dirty="0"/>
          </a:p>
          <a:p>
            <a:r>
              <a:rPr lang="en-US" dirty="0" smtClean="0"/>
              <a:t>List remote branches</a:t>
            </a:r>
          </a:p>
          <a:p>
            <a:endParaRPr lang="en-US" dirty="0"/>
          </a:p>
          <a:p>
            <a:r>
              <a:rPr lang="en-US" dirty="0" smtClean="0"/>
              <a:t>Fetch and create specific branch, e.g.,</a:t>
            </a:r>
          </a:p>
          <a:p>
            <a:endParaRPr lang="en-US" dirty="0"/>
          </a:p>
          <a:p>
            <a:r>
              <a:rPr lang="en-US" dirty="0" smtClean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branches from revisions/tags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Creating a branch from revision</a:t>
            </a:r>
          </a:p>
          <a:p>
            <a:endParaRPr lang="en-US" dirty="0"/>
          </a:p>
          <a:p>
            <a:r>
              <a:rPr lang="en-US" dirty="0" smtClean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History of merges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has multiple commits</a:t>
            </a:r>
          </a:p>
          <a:p>
            <a:pPr lvl="1"/>
            <a:r>
              <a:rPr lang="en-US" dirty="0" smtClean="0"/>
              <a:t>upon merge, history merged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clone$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code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320285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128326"/>
            <a:ext cx="2997778" cy="747554"/>
            <a:chOff x="6012160" y="4653135"/>
            <a:chExt cx="2997778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781754" cy="461665"/>
              <a:chOff x="5290202" y="2132856"/>
              <a:chExt cx="2781754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987788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master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287149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Problem:</a:t>
            </a:r>
          </a:p>
          <a:p>
            <a:r>
              <a:rPr lang="en-US" sz="2800" dirty="0" smtClean="0"/>
              <a:t>may be confusing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multiple commits into one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Rewrite history = rebase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(master)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application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olidFill>
                    <a:srgbClr val="C00000"/>
                  </a:solidFill>
                </a:rPr>
                <a:t>3 relevant commits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 smtClean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Editing history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0801b92 Add command line argument 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da0fff7 Add 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pick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Rebase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889d71a..c35ec97 onto 889d71a (3 commands)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Commands: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p, pick &lt;commit&gt; = use commit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s, squash &lt;commit&gt; = use commit, but meld into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pick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0801b92 Add command line argument to 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</a:t>
              </a:r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da0fff7 Add command line argument to bye</a:t>
              </a:r>
            </a:p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889d71a..c35ec97 onto 889d71a (3 commands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Commit message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a combination of 3 commits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1st commit message: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hello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#2: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command line argument to bye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This is the commit message #3: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Add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clean </a:t>
            </a:r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rule</a:t>
            </a:r>
          </a:p>
          <a:p>
            <a:r>
              <a:rPr lang="en-GB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 smtClean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a combination of 3 commits</a:t>
              </a:r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. 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is the 1st commit message: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Add 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command line argument to hello</a:t>
              </a:r>
            </a:p>
            <a:p>
              <a:r>
                <a:rPr lang="en-GB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Now merge or cherry-pick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 with another branch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see all differences with, e.g.,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+mj-lt"/>
                <a:cs typeface="Courier New" panose="02070309020205020404" pitchFamily="49" charset="0"/>
              </a:rPr>
              <a:t>Comparing as specific file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  master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  -name-only  master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diff  -name-only  --  eq.c  master:eq.c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Details, details, details…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Will commit only modified, tracked files</a:t>
            </a:r>
          </a:p>
          <a:p>
            <a:r>
              <a:rPr lang="en-US" dirty="0" smtClean="0"/>
              <a:t>Create new branch and switch to it</a:t>
            </a:r>
            <a:endParaRPr lang="en-BE" dirty="0" smtClean="0"/>
          </a:p>
          <a:p>
            <a:endParaRPr lang="en-BE" dirty="0"/>
          </a:p>
          <a:p>
            <a:r>
              <a:rPr lang="en-BE" dirty="0" smtClean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checkout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-b  feature/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Stashing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Problem: branch contains modified, tracked files</a:t>
            </a:r>
            <a:r>
              <a:rPr lang="en-BE" dirty="0" smtClean="0"/>
              <a:t>,</a:t>
            </a:r>
            <a:r>
              <a:rPr lang="en-US" dirty="0" smtClean="0"/>
              <a:t> can't checkout other branch</a:t>
            </a:r>
          </a:p>
          <a:p>
            <a:r>
              <a:rPr lang="en-US" dirty="0" smtClean="0"/>
              <a:t>Solution: stash</a:t>
            </a:r>
          </a:p>
          <a:p>
            <a:pPr lvl="1"/>
            <a:r>
              <a:rPr lang="en-US" dirty="0" smtClean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do work</a:t>
            </a:r>
          </a:p>
          <a:p>
            <a:pPr lvl="1"/>
            <a:r>
              <a:rPr lang="en-US" dirty="0" smtClean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checkout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 smtClean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 smtClean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 smtClean="0"/>
              <a:t>displays who did the commit </a:t>
            </a:r>
            <a:r>
              <a:rPr lang="en-BE" dirty="0" smtClean="0">
                <a:sym typeface="Symbol" panose="05050102010706020507" pitchFamily="18" charset="2"/>
              </a:rPr>
              <a:t></a:t>
            </a:r>
            <a:r>
              <a:rPr lang="en-BE" dirty="0" smtClean="0"/>
              <a:t> blame</a:t>
            </a:r>
          </a:p>
          <a:p>
            <a:r>
              <a:rPr lang="en-US" dirty="0" smtClean="0"/>
              <a:t>Search </a:t>
            </a:r>
            <a:r>
              <a:rPr lang="en-US" dirty="0"/>
              <a:t>for revision that introduced </a:t>
            </a:r>
            <a:r>
              <a:rPr lang="en-BE" dirty="0" smtClean="0"/>
              <a:t>a </a:t>
            </a:r>
            <a:r>
              <a:rPr lang="en-US" dirty="0" smtClean="0"/>
              <a:t>line</a:t>
            </a:r>
            <a:endParaRPr lang="en-BE" dirty="0" smtClean="0"/>
          </a:p>
          <a:p>
            <a:endParaRPr lang="en-BE" dirty="0"/>
          </a:p>
          <a:p>
            <a:r>
              <a:rPr lang="en-BE" dirty="0" smtClean="0"/>
              <a:t>Display log messages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 smtClean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 smtClean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Export branch files to archive file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Export to zip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master  |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--format=zip  master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Searching through history, methodically</a:t>
            </a:r>
          </a:p>
          <a:p>
            <a:endParaRPr lang="en-US" dirty="0"/>
          </a:p>
          <a:p>
            <a:r>
              <a:rPr lang="en-US" dirty="0" smtClean="0"/>
              <a:t>Micro-managing commits</a:t>
            </a:r>
          </a:p>
          <a:p>
            <a:endParaRPr lang="en-US" dirty="0"/>
          </a:p>
          <a:p>
            <a:r>
              <a:rPr lang="en-BE" dirty="0" smtClean="0"/>
              <a:t>Merge in single commit</a:t>
            </a:r>
          </a:p>
          <a:p>
            <a:endParaRPr lang="en-BE" dirty="0"/>
          </a:p>
          <a:p>
            <a:r>
              <a:rPr lang="en-US" dirty="0" smtClean="0"/>
              <a:t>Adding description to branch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 smtClean="0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smtClean="0">
                <a:latin typeface="Courier New" pitchFamily="49" charset="0"/>
                <a:cs typeface="Courier New" pitchFamily="49" charset="0"/>
              </a:rPr>
              <a:t>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Contribute to someone else's project, e.g.,</a:t>
            </a:r>
          </a:p>
          <a:p>
            <a:pPr lvl="1"/>
            <a:r>
              <a:rPr lang="en-US" dirty="0" smtClean="0"/>
              <a:t>Open source project</a:t>
            </a:r>
          </a:p>
          <a:p>
            <a:pPr lvl="1"/>
            <a:r>
              <a:rPr lang="en-US" dirty="0" smtClean="0"/>
              <a:t>Research project you're involved in</a:t>
            </a:r>
          </a:p>
          <a:p>
            <a:r>
              <a:rPr lang="en-US" dirty="0" smtClean="0"/>
              <a:t>Can be done without write access to project</a:t>
            </a:r>
          </a:p>
          <a:p>
            <a:pPr lvl="1"/>
            <a:r>
              <a:rPr lang="en-US" dirty="0" smtClean="0"/>
              <a:t>Create your own copy by forking</a:t>
            </a:r>
          </a:p>
          <a:p>
            <a:pPr lvl="1"/>
            <a:r>
              <a:rPr lang="en-US" dirty="0" smtClean="0"/>
              <a:t>Create a branch for implementation</a:t>
            </a:r>
          </a:p>
          <a:p>
            <a:pPr lvl="1"/>
            <a:r>
              <a:rPr lang="en-US" dirty="0" smtClean="0"/>
              <a:t>Implement, test</a:t>
            </a:r>
          </a:p>
          <a:p>
            <a:pPr lvl="1"/>
            <a:r>
              <a:rPr lang="en-US" dirty="0" smtClean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60363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Note: repository should be hosted by service, e.g., GitHub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Pull requests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repositories have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 smtClean="0"/>
              <a:t>Good pull requests</a:t>
            </a:r>
          </a:p>
          <a:p>
            <a:pPr lvl="1"/>
            <a:r>
              <a:rPr lang="en-US" dirty="0" smtClean="0"/>
              <a:t>informative subject</a:t>
            </a:r>
          </a:p>
          <a:p>
            <a:pPr lvl="1"/>
            <a:r>
              <a:rPr lang="en-US" dirty="0" smtClean="0"/>
              <a:t>motivation for change</a:t>
            </a:r>
          </a:p>
          <a:p>
            <a:pPr lvl="1"/>
            <a:r>
              <a:rPr lang="en-US" dirty="0" smtClean="0"/>
              <a:t>atomic commits, with informative messages</a:t>
            </a:r>
          </a:p>
          <a:p>
            <a:pPr lvl="1"/>
            <a:r>
              <a:rPr lang="en-US" dirty="0" smtClean="0"/>
              <a:t>typically based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 smtClean="0"/>
              <a:t> branch, </a:t>
            </a:r>
            <a:r>
              <a:rPr lang="en-US" i="1" dirty="0" smtClean="0"/>
              <a:t>not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Who needs it anyway?</a:t>
            </a:r>
          </a:p>
          <a:p>
            <a:pPr lvl="1"/>
            <a:r>
              <a:rPr lang="en-US" dirty="0" smtClean="0"/>
              <a:t>Anyone who produces something that changes over time (e.g., texts, code, slides, bibliographies,…)</a:t>
            </a:r>
          </a:p>
          <a:p>
            <a:r>
              <a:rPr lang="en-US" dirty="0" smtClean="0"/>
              <a:t>History of a project is important</a:t>
            </a:r>
          </a:p>
          <a:p>
            <a:pPr lvl="1"/>
            <a:r>
              <a:rPr lang="en-US" dirty="0" smtClean="0"/>
              <a:t>Which version of a program generated data using in publication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A modification to code was a </a:t>
            </a:r>
            <a:r>
              <a:rPr lang="en-US" i="1" dirty="0" smtClean="0"/>
              <a:t>Really Bad Idea</a:t>
            </a:r>
            <a:r>
              <a:rPr lang="en-US" dirty="0" smtClean="0"/>
              <a:t>™, when was this "feature" introduced, and can I go back?</a:t>
            </a:r>
          </a:p>
          <a:p>
            <a:r>
              <a:rPr lang="en-US" dirty="0" smtClean="0"/>
              <a:t>Collaboration</a:t>
            </a:r>
          </a:p>
          <a:p>
            <a:pPr lvl="1"/>
            <a:r>
              <a:rPr lang="en-US" dirty="0" smtClean="0"/>
              <a:t>How to ensure that everyone is working with the latest version?</a:t>
            </a:r>
          </a:p>
          <a:p>
            <a:pPr lvl="1"/>
            <a:r>
              <a:rPr lang="en-US" dirty="0" smtClean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Someone forked your repository to contribute</a:t>
            </a:r>
          </a:p>
          <a:p>
            <a:r>
              <a:rPr lang="en-US" dirty="0" smtClean="0"/>
              <a:t>You receive pull request</a:t>
            </a:r>
          </a:p>
          <a:p>
            <a:pPr lvl="1"/>
            <a:r>
              <a:rPr lang="en-US" dirty="0" smtClean="0"/>
              <a:t>Evaluate contribution</a:t>
            </a:r>
          </a:p>
          <a:p>
            <a:pPr lvl="2"/>
            <a:r>
              <a:rPr lang="en-US" dirty="0" smtClean="0"/>
              <a:t>Code review</a:t>
            </a:r>
          </a:p>
          <a:p>
            <a:pPr lvl="2"/>
            <a:r>
              <a:rPr lang="en-US" dirty="0" smtClean="0"/>
              <a:t>Extensive tests</a:t>
            </a:r>
          </a:p>
          <a:p>
            <a:pPr lvl="1"/>
            <a:r>
              <a:rPr lang="en-US" dirty="0" smtClean="0"/>
              <a:t>If okay, merge remote branch into, e.g., master or development</a:t>
            </a:r>
          </a:p>
          <a:p>
            <a:pPr lvl="1"/>
            <a:r>
              <a:rPr lang="en-US" dirty="0" smtClean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smtClean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Contributes to the scientific method</a:t>
            </a:r>
          </a:p>
          <a:p>
            <a:pPr lvl="1"/>
            <a:r>
              <a:rPr lang="en-US" dirty="0" smtClean="0"/>
              <a:t>Helps ensure reproducibility</a:t>
            </a:r>
          </a:p>
          <a:p>
            <a:r>
              <a:rPr lang="en-US" dirty="0" smtClean="0"/>
              <a:t>Record of change</a:t>
            </a:r>
          </a:p>
          <a:p>
            <a:pPr lvl="1"/>
            <a:r>
              <a:rPr lang="en-US" dirty="0" smtClean="0"/>
              <a:t>What was changed?</a:t>
            </a:r>
          </a:p>
          <a:p>
            <a:pPr lvl="1"/>
            <a:r>
              <a:rPr lang="en-US" dirty="0" smtClean="0"/>
              <a:t>When was it changed?</a:t>
            </a:r>
          </a:p>
          <a:p>
            <a:pPr lvl="1"/>
            <a:r>
              <a:rPr lang="en-US" dirty="0" smtClean="0"/>
              <a:t>Who changed it?</a:t>
            </a:r>
          </a:p>
          <a:p>
            <a:pPr lvl="1"/>
            <a:r>
              <a:rPr lang="en-US" dirty="0" smtClean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Online documentation (including movies)</a:t>
            </a:r>
            <a:br>
              <a:rPr lang="en-US" dirty="0" smtClean="0"/>
            </a:br>
            <a:r>
              <a:rPr lang="nl-BE" sz="2300" dirty="0" smtClean="0">
                <a:hlinkClick r:id="rId2"/>
              </a:rPr>
              <a:t>http://git-scm.com/documentation</a:t>
            </a:r>
            <a:endParaRPr lang="nl-BE" dirty="0" smtClean="0"/>
          </a:p>
          <a:p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 web site</a:t>
            </a:r>
            <a:br>
              <a:rPr lang="en-US" dirty="0" smtClean="0"/>
            </a:br>
            <a:r>
              <a:rPr lang="nl-BE" sz="2400" dirty="0" smtClean="0">
                <a:hlinkClick r:id="rId3"/>
              </a:rPr>
              <a:t>http://git-scm.com/</a:t>
            </a:r>
            <a:endParaRPr lang="nl-BE" dirty="0" smtClean="0"/>
          </a:p>
          <a:p>
            <a:r>
              <a:rPr lang="nl-BE" dirty="0" smtClean="0"/>
              <a:t>Pro git </a:t>
            </a:r>
            <a:r>
              <a:rPr lang="nl-BE" dirty="0"/>
              <a:t>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</a:t>
            </a:r>
            <a:r>
              <a:rPr lang="nl-BE" sz="2100" dirty="0" smtClean="0">
                <a:hlinkClick r:id="rId4"/>
              </a:rPr>
              <a:t>/</a:t>
            </a:r>
            <a:r>
              <a:rPr lang="nl-BE" sz="2100" dirty="0" smtClean="0"/>
              <a:t> </a:t>
            </a:r>
            <a:endParaRPr lang="nl-BE" dirty="0" smtClean="0"/>
          </a:p>
          <a:p>
            <a:r>
              <a:rPr lang="en-US" dirty="0" smtClean="0"/>
              <a:t>Why (the author thinks) you should switch to </a:t>
            </a:r>
            <a:r>
              <a:rPr lang="en-US" dirty="0" err="1" smtClean="0"/>
              <a:t>git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nl-BE" sz="2300" dirty="0" smtClean="0">
                <a:hlinkClick r:id="rId5"/>
              </a:rPr>
              <a:t>http://blog.teamtreehouse.com/why-you-should-switch-from-subversion-to-git</a:t>
            </a:r>
            <a:endParaRPr lang="nl-BE" dirty="0" smtClean="0"/>
          </a:p>
          <a:p>
            <a:r>
              <a:rPr lang="nl-BE" dirty="0" smtClean="0"/>
              <a:t>Overview of frequently used git workflows</a:t>
            </a:r>
            <a:br>
              <a:rPr lang="nl-BE" dirty="0" smtClean="0"/>
            </a:br>
            <a:r>
              <a:rPr lang="en-US" sz="2100" dirty="0" smtClean="0">
                <a:hlinkClick r:id="rId6"/>
              </a:rPr>
              <a:t>https</a:t>
            </a:r>
            <a:r>
              <a:rPr lang="en-US" sz="2100" dirty="0">
                <a:hlinkClick r:id="rId6"/>
              </a:rPr>
              <a:t>://</a:t>
            </a:r>
            <a:r>
              <a:rPr lang="en-US" sz="2100" dirty="0" smtClean="0">
                <a:hlinkClick r:id="rId6"/>
              </a:rPr>
              <a:t>www.atlassian.com/git/workflows</a:t>
            </a:r>
            <a:endParaRPr lang="en-US" dirty="0" smtClean="0"/>
          </a:p>
          <a:p>
            <a:r>
              <a:rPr lang="nl-BE" dirty="0" smtClean="0"/>
              <a:t>Blog posts on "good" commit messages</a:t>
            </a:r>
            <a:br>
              <a:rPr lang="nl-BE" dirty="0" smtClean="0"/>
            </a:br>
            <a:r>
              <a:rPr lang="nl-BE" sz="2100" dirty="0" smtClean="0">
                <a:hlinkClick r:id="rId7"/>
              </a:rPr>
              <a:t>https</a:t>
            </a:r>
            <a:r>
              <a:rPr lang="nl-BE" sz="2100" dirty="0">
                <a:hlinkClick r:id="rId7"/>
              </a:rPr>
              <a:t>://chris.beams.io/posts/git-commit</a:t>
            </a:r>
            <a:r>
              <a:rPr lang="nl-BE" sz="2100" dirty="0" smtClean="0">
                <a:hlinkClick r:id="rId7"/>
              </a:rPr>
              <a:t>/</a:t>
            </a:r>
            <a:r>
              <a:rPr lang="nl-BE" sz="2100" dirty="0" smtClean="0"/>
              <a:t> </a:t>
            </a:r>
            <a:r>
              <a:rPr lang="nl-BE" sz="2100" dirty="0"/>
              <a:t/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</a:t>
            </a:r>
            <a:r>
              <a:rPr lang="nl-BE" sz="2100" dirty="0" smtClean="0">
                <a:hlinkClick r:id="rId8"/>
              </a:rPr>
              <a:t>thoughtbot.com/blog/5-useful-tips-for-a-better-commit-message</a:t>
            </a:r>
            <a:r>
              <a:rPr lang="nl-BE" sz="2100" dirty="0" smtClean="0"/>
              <a:t> </a:t>
            </a:r>
            <a:endParaRPr lang="en-BE" sz="2100" dirty="0" smtClean="0"/>
          </a:p>
          <a:p>
            <a:r>
              <a:rPr lang="en-BE" dirty="0" smtClean="0"/>
              <a:t>Nice article on some git features &amp; techniques</a:t>
            </a:r>
            <a:br>
              <a:rPr lang="en-BE" dirty="0" smtClean="0"/>
            </a:br>
            <a:r>
              <a:rPr lang="en-US" sz="2100" dirty="0">
                <a:hlinkClick r:id="rId9"/>
              </a:rPr>
              <a:t>https://</a:t>
            </a:r>
            <a:r>
              <a:rPr lang="en-US" sz="2100" dirty="0" smtClean="0">
                <a:hlinkClick r:id="rId9"/>
              </a:rPr>
              <a:t>realpython.com/advanced-git-for-pythonistas/</a:t>
            </a:r>
            <a:r>
              <a:rPr lang="en-BE" sz="2100" dirty="0" smtClean="0"/>
              <a:t> </a:t>
            </a:r>
            <a:endParaRPr lang="nl-BE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comes with most Linux distributions</a:t>
            </a:r>
          </a:p>
          <a:p>
            <a:r>
              <a:rPr lang="en-US" dirty="0" smtClean="0"/>
              <a:t>Website &amp; downloads: </a:t>
            </a:r>
            <a:r>
              <a:rPr lang="en-US" dirty="0">
                <a:hlinkClick r:id="rId3"/>
              </a:rPr>
              <a:t>https://git-scm.com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</a:p>
          <a:p>
            <a:r>
              <a:rPr lang="en-US" dirty="0" smtClean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</a:t>
            </a:r>
            <a:r>
              <a:rPr lang="nl-BE" dirty="0" smtClean="0">
                <a:hlinkClick r:id="rId4"/>
              </a:rPr>
              <a:t>/</a:t>
            </a:r>
            <a:r>
              <a:rPr lang="nl-BE" dirty="0" smtClean="0"/>
              <a:t> (Windows/</a:t>
            </a:r>
            <a:r>
              <a:rPr lang="nl-BE" dirty="0" err="1" smtClean="0"/>
              <a:t>MacOS</a:t>
            </a:r>
            <a:r>
              <a:rPr lang="nl-BE" dirty="0" smtClean="0"/>
              <a:t> X)</a:t>
            </a:r>
          </a:p>
          <a:p>
            <a:pPr lvl="1"/>
            <a:r>
              <a:rPr lang="en-US" dirty="0" err="1" smtClean="0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</a:t>
            </a:r>
            <a:r>
              <a:rPr lang="en-US" dirty="0" smtClean="0">
                <a:hlinkClick r:id="rId5"/>
              </a:rPr>
              <a:t>/</a:t>
            </a:r>
            <a:r>
              <a:rPr lang="en-US" dirty="0" smtClean="0"/>
              <a:t> (Windows)</a:t>
            </a:r>
          </a:p>
          <a:p>
            <a:pPr lvl="1"/>
            <a:r>
              <a:rPr lang="en-US" dirty="0" err="1"/>
              <a:t>g</a:t>
            </a:r>
            <a:r>
              <a:rPr lang="en-US" dirty="0" err="1" smtClean="0"/>
              <a:t>it</a:t>
            </a:r>
            <a:r>
              <a:rPr lang="en-US" dirty="0" smtClean="0"/>
              <a:t>-cola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http://git-cola.github.io</a:t>
            </a:r>
            <a:r>
              <a:rPr lang="en-US" dirty="0" smtClean="0">
                <a:hlinkClick r:id="rId6"/>
              </a:rPr>
              <a:t>/</a:t>
            </a:r>
            <a:r>
              <a:rPr lang="en-US" dirty="0" smtClean="0"/>
              <a:t> (Linux/Windows/</a:t>
            </a:r>
            <a:r>
              <a:rPr lang="en-US" dirty="0" err="1" smtClean="0"/>
              <a:t>MacOS</a:t>
            </a:r>
            <a:r>
              <a:rPr lang="en-US" dirty="0" smtClean="0"/>
              <a:t> X)</a:t>
            </a:r>
          </a:p>
          <a:p>
            <a:r>
              <a:rPr lang="en-US" dirty="0" err="1" smtClean="0"/>
              <a:t>vcsh</a:t>
            </a:r>
            <a:r>
              <a:rPr lang="en-US" dirty="0" smtClean="0"/>
              <a:t>, </a:t>
            </a:r>
            <a:r>
              <a:rPr lang="en-US" dirty="0"/>
              <a:t>version control for configuration </a:t>
            </a:r>
            <a:r>
              <a:rPr lang="en-US" dirty="0" smtClean="0"/>
              <a:t>files: </a:t>
            </a:r>
            <a:r>
              <a:rPr lang="en-US" dirty="0">
                <a:hlinkClick r:id="rId7"/>
              </a:rPr>
              <a:t>https://</a:t>
            </a:r>
            <a:r>
              <a:rPr lang="en-US" dirty="0" smtClean="0">
                <a:hlinkClick r:id="rId7"/>
              </a:rPr>
              <a:t>github.com/RichiH/vcsh</a:t>
            </a:r>
            <a:r>
              <a:rPr lang="en-US" dirty="0" smtClean="0"/>
              <a:t> (Linux)</a:t>
            </a:r>
          </a:p>
          <a:p>
            <a:r>
              <a:rPr lang="en-US" dirty="0" smtClean="0"/>
              <a:t>git-prompt.sh, show </a:t>
            </a:r>
            <a:r>
              <a:rPr lang="en-US" dirty="0" err="1" smtClean="0"/>
              <a:t>git</a:t>
            </a:r>
            <a:r>
              <a:rPr lang="en-US" dirty="0" smtClean="0"/>
              <a:t> info in command line prompt: </a:t>
            </a:r>
            <a:r>
              <a:rPr lang="en-US" dirty="0">
                <a:hlinkClick r:id="rId8"/>
              </a:rPr>
              <a:t>http://git-prompt.sh</a:t>
            </a:r>
            <a:r>
              <a:rPr lang="en-US" dirty="0" smtClean="0">
                <a:hlinkClick r:id="rId8"/>
              </a:rPr>
              <a:t>/</a:t>
            </a:r>
            <a:r>
              <a:rPr lang="en-US" dirty="0" smtClean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KU Leuven: </a:t>
            </a:r>
            <a:r>
              <a:rPr lang="en-US" dirty="0">
                <a:hlinkClick r:id="rId2"/>
              </a:rPr>
              <a:t>SVS </a:t>
            </a:r>
            <a:r>
              <a:rPr lang="en-US" dirty="0" smtClean="0">
                <a:hlinkClick r:id="rId2"/>
              </a:rPr>
              <a:t>service</a:t>
            </a:r>
            <a:endParaRPr lang="en-US" dirty="0" smtClean="0"/>
          </a:p>
          <a:p>
            <a:pPr lvl="1"/>
            <a:r>
              <a:rPr lang="en-US" dirty="0" smtClean="0"/>
              <a:t>Issue tracking, wiki, hosted on premise</a:t>
            </a:r>
            <a:endParaRPr lang="en-US" sz="1600" dirty="0" smtClean="0"/>
          </a:p>
          <a:p>
            <a:r>
              <a:rPr lang="en-US" dirty="0" smtClean="0">
                <a:hlinkClick r:id="rId3"/>
              </a:rPr>
              <a:t>GitHub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code reviews, wiki, release management, forking, private repositories</a:t>
            </a:r>
          </a:p>
          <a:p>
            <a:r>
              <a:rPr lang="en-US" dirty="0" err="1" smtClean="0">
                <a:hlinkClick r:id="rId4"/>
              </a:rPr>
              <a:t>GitLab</a:t>
            </a:r>
            <a:endParaRPr lang="en-US" dirty="0" smtClean="0"/>
          </a:p>
          <a:p>
            <a:pPr lvl="1"/>
            <a:r>
              <a:rPr lang="en-US" dirty="0" smtClean="0"/>
              <a:t>Issue tracking, pull requests, fine grained access control, wiki, release management, forking, private repositories</a:t>
            </a:r>
          </a:p>
          <a:p>
            <a:r>
              <a:rPr lang="en-US" dirty="0" err="1" smtClean="0">
                <a:hlinkClick r:id="rId5"/>
              </a:rPr>
              <a:t>BitBucket</a:t>
            </a:r>
            <a:endParaRPr lang="en-US" dirty="0" smtClean="0"/>
          </a:p>
          <a:p>
            <a:pPr lvl="1"/>
            <a:r>
              <a:rPr lang="en-US" dirty="0"/>
              <a:t>Issue tracking, pull requests, fine grained access control, wiki, release management, </a:t>
            </a:r>
            <a:r>
              <a:rPr lang="en-US" dirty="0" smtClean="0"/>
              <a:t>forking, private repositories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Think in terms of projects!</a:t>
            </a:r>
          </a:p>
          <a:p>
            <a:pPr lvl="1"/>
            <a:r>
              <a:rPr lang="en-US" dirty="0" smtClean="0"/>
              <a:t>Code</a:t>
            </a:r>
          </a:p>
          <a:p>
            <a:pPr lvl="1"/>
            <a:r>
              <a:rPr lang="en-US" dirty="0" smtClean="0"/>
              <a:t>Documentation</a:t>
            </a:r>
          </a:p>
          <a:p>
            <a:pPr lvl="1"/>
            <a:r>
              <a:rPr lang="en-US" dirty="0" smtClean="0"/>
              <a:t>Tests</a:t>
            </a:r>
          </a:p>
          <a:p>
            <a:pPr lvl="1"/>
            <a:r>
              <a:rPr lang="en-US" dirty="0" smtClean="0"/>
              <a:t>Reports (e.g., publications)</a:t>
            </a:r>
          </a:p>
          <a:p>
            <a:pPr lvl="1"/>
            <a:r>
              <a:rPr lang="en-US" dirty="0" smtClean="0"/>
              <a:t>Input data/results? (maybe)</a:t>
            </a:r>
          </a:p>
          <a:p>
            <a:r>
              <a:rPr lang="en-US" dirty="0" smtClean="0"/>
              <a:t>Type of files: any, but some important features only for text files (e.g., program or </a:t>
            </a:r>
            <a:r>
              <a:rPr lang="en-US" dirty="0" err="1" smtClean="0"/>
              <a:t>LaTeX</a:t>
            </a:r>
            <a:r>
              <a:rPr lang="en-US" dirty="0" smtClean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 smtClean="0"/>
              <a:t>Many systems, some of the most popular:</a:t>
            </a:r>
          </a:p>
          <a:p>
            <a:pPr lvl="1"/>
            <a:r>
              <a:rPr lang="en-US" dirty="0" err="1" smtClean="0"/>
              <a:t>rcs</a:t>
            </a:r>
            <a:endParaRPr lang="en-US" dirty="0" smtClean="0"/>
          </a:p>
          <a:p>
            <a:pPr lvl="1"/>
            <a:r>
              <a:rPr lang="en-US" dirty="0" err="1" smtClean="0"/>
              <a:t>cvs</a:t>
            </a:r>
            <a:endParaRPr lang="en-US" dirty="0" smtClean="0"/>
          </a:p>
          <a:p>
            <a:pPr lvl="1"/>
            <a:r>
              <a:rPr lang="en-US" dirty="0" err="1" smtClean="0"/>
              <a:t>svn</a:t>
            </a:r>
            <a:r>
              <a:rPr lang="en-US" dirty="0" smtClean="0"/>
              <a:t> (Subversion)</a:t>
            </a:r>
          </a:p>
          <a:p>
            <a:pPr lvl="1"/>
            <a:r>
              <a:rPr lang="en-US" dirty="0" smtClean="0"/>
              <a:t>SourceSafe (Microsoft)</a:t>
            </a:r>
          </a:p>
          <a:p>
            <a:pPr lvl="1"/>
            <a:r>
              <a:rPr lang="en-US" dirty="0" err="1" smtClean="0"/>
              <a:t>git</a:t>
            </a:r>
            <a:endParaRPr lang="en-US" dirty="0" smtClean="0"/>
          </a:p>
          <a:p>
            <a:pPr lvl="1"/>
            <a:r>
              <a:rPr lang="en-US" dirty="0" err="1" smtClean="0"/>
              <a:t>bzr</a:t>
            </a:r>
            <a:r>
              <a:rPr lang="en-US" dirty="0" smtClean="0"/>
              <a:t> (Bazaar)</a:t>
            </a:r>
          </a:p>
          <a:p>
            <a:pPr lvl="1"/>
            <a:r>
              <a:rPr lang="en-US" dirty="0" smtClean="0"/>
              <a:t>hg (Mercurial)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Distributed version control systems</a:t>
              </a:r>
              <a:br>
                <a:rPr lang="en-US" dirty="0" smtClean="0"/>
              </a:br>
              <a:r>
                <a:rPr lang="en-US" dirty="0" smtClean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3555</Words>
  <Application>Microsoft Office PowerPoint</Application>
  <PresentationFormat>On-screen Show (4:3)</PresentationFormat>
  <Paragraphs>878</Paragraphs>
  <Slides>75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0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Why subversion?</vt:lpstr>
      <vt:lpstr>Bird's eye view</vt:lpstr>
      <vt:lpstr>Bird's eye view explained</vt:lpstr>
      <vt:lpstr>Why git?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revisions/tags</vt:lpstr>
      <vt:lpstr>History of merges</vt:lpstr>
      <vt:lpstr>Squashing commits</vt:lpstr>
      <vt:lpstr>Editing history</vt:lpstr>
      <vt:lpstr>Commit message</vt:lpstr>
      <vt:lpstr>Diff with another branch</vt:lpstr>
      <vt:lpstr>Details, details, details…</vt:lpstr>
      <vt:lpstr>A few shortcuts</vt:lpstr>
      <vt:lpstr>Stashing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Conclusions</vt:lpstr>
      <vt:lpstr>Conclusions</vt:lpstr>
      <vt:lpstr>References</vt:lpstr>
      <vt:lpstr>Software &amp; tools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164</cp:revision>
  <dcterms:created xsi:type="dcterms:W3CDTF">2014-11-10T15:16:11Z</dcterms:created>
  <dcterms:modified xsi:type="dcterms:W3CDTF">2019-10-24T07:02:29Z</dcterms:modified>
</cp:coreProperties>
</file>