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0"/>
  </p:notesMasterIdLst>
  <p:sldIdLst>
    <p:sldId id="256" r:id="rId2"/>
    <p:sldId id="333" r:id="rId3"/>
    <p:sldId id="334" r:id="rId4"/>
    <p:sldId id="276" r:id="rId5"/>
    <p:sldId id="264" r:id="rId6"/>
    <p:sldId id="265" r:id="rId7"/>
    <p:sldId id="322" r:id="rId8"/>
    <p:sldId id="266" r:id="rId9"/>
    <p:sldId id="267" r:id="rId10"/>
    <p:sldId id="268" r:id="rId11"/>
    <p:sldId id="272" r:id="rId12"/>
    <p:sldId id="273" r:id="rId13"/>
    <p:sldId id="274" r:id="rId14"/>
    <p:sldId id="275" r:id="rId15"/>
    <p:sldId id="277" r:id="rId16"/>
    <p:sldId id="321" r:id="rId17"/>
    <p:sldId id="257" r:id="rId18"/>
    <p:sldId id="259" r:id="rId19"/>
    <p:sldId id="261" r:id="rId20"/>
    <p:sldId id="280" r:id="rId21"/>
    <p:sldId id="258" r:id="rId22"/>
    <p:sldId id="319" r:id="rId23"/>
    <p:sldId id="325" r:id="rId24"/>
    <p:sldId id="318" r:id="rId25"/>
    <p:sldId id="317" r:id="rId26"/>
    <p:sldId id="281" r:id="rId27"/>
    <p:sldId id="324" r:id="rId28"/>
    <p:sldId id="302" r:id="rId29"/>
    <p:sldId id="306" r:id="rId30"/>
    <p:sldId id="262" r:id="rId31"/>
    <p:sldId id="260" r:id="rId32"/>
    <p:sldId id="278" r:id="rId33"/>
    <p:sldId id="279" r:id="rId34"/>
    <p:sldId id="303" r:id="rId35"/>
    <p:sldId id="323" r:id="rId36"/>
    <p:sldId id="308" r:id="rId37"/>
    <p:sldId id="282" r:id="rId38"/>
    <p:sldId id="296" r:id="rId39"/>
    <p:sldId id="283" r:id="rId40"/>
    <p:sldId id="295" r:id="rId41"/>
    <p:sldId id="285" r:id="rId42"/>
    <p:sldId id="284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311" r:id="rId51"/>
    <p:sldId id="294" r:id="rId52"/>
    <p:sldId id="297" r:id="rId53"/>
    <p:sldId id="304" r:id="rId54"/>
    <p:sldId id="326" r:id="rId55"/>
    <p:sldId id="327" r:id="rId56"/>
    <p:sldId id="328" r:id="rId57"/>
    <p:sldId id="329" r:id="rId58"/>
    <p:sldId id="332" r:id="rId59"/>
    <p:sldId id="335" r:id="rId60"/>
    <p:sldId id="331" r:id="rId61"/>
    <p:sldId id="305" r:id="rId62"/>
    <p:sldId id="312" r:id="rId63"/>
    <p:sldId id="339" r:id="rId64"/>
    <p:sldId id="340" r:id="rId65"/>
    <p:sldId id="330" r:id="rId66"/>
    <p:sldId id="309" r:id="rId67"/>
    <p:sldId id="307" r:id="rId68"/>
    <p:sldId id="314" r:id="rId69"/>
    <p:sldId id="315" r:id="rId70"/>
    <p:sldId id="320" r:id="rId71"/>
    <p:sldId id="316" r:id="rId72"/>
    <p:sldId id="338" r:id="rId73"/>
    <p:sldId id="300" r:id="rId74"/>
    <p:sldId id="301" r:id="rId75"/>
    <p:sldId id="299" r:id="rId76"/>
    <p:sldId id="310" r:id="rId77"/>
    <p:sldId id="337" r:id="rId78"/>
    <p:sldId id="313" r:id="rId7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333"/>
            <p14:sldId id="334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26"/>
            <p14:sldId id="327"/>
            <p14:sldId id="328"/>
            <p14:sldId id="329"/>
            <p14:sldId id="332"/>
            <p14:sldId id="335"/>
          </p14:sldIdLst>
        </p14:section>
        <p14:section name="Details" id="{3EC6E32F-356E-4B1F-B6B1-F6766753F437}">
          <p14:sldIdLst>
            <p14:sldId id="331"/>
            <p14:sldId id="305"/>
            <p14:sldId id="312"/>
            <p14:sldId id="339"/>
            <p14:sldId id="340"/>
            <p14:sldId id="330"/>
            <p14:sldId id="309"/>
            <p14:sldId id="307"/>
          </p14:sldIdLst>
        </p14:section>
        <p14:section name="Contributing" id="{FD017260-E51E-45AC-8746-7D29E0F653A8}">
          <p14:sldIdLst>
            <p14:sldId id="314"/>
            <p14:sldId id="315"/>
            <p14:sldId id="320"/>
            <p14:sldId id="316"/>
          </p14:sldIdLst>
        </p14:section>
        <p14:section name="CI/CD" id="{DA3C65E0-317E-4838-8FA9-0EC6074CC31E}">
          <p14:sldIdLst>
            <p14:sldId id="338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37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810" y="2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28/07/2025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730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40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28/07/2025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28/07/2025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28/07/2025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28/07/2025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28/07/2025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28/07/2025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28/07/2025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28/07/2025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28/07/2025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28/07/2025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28/07/2025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28/07/2025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KIS6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plainenglish.io/50-hilarious-git-commit-messages-597537764bbe" TargetMode="External"/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pre-commit.com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scentrum/status-page" TargetMode="External"/><Relationship Id="rId2" Type="http://schemas.openxmlformats.org/officeDocument/2006/relationships/hyperlink" Target="https://github.com/gjbex/CI-example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yntevo.com/smartgit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gitlab.kuleuven.b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with </a:t>
            </a:r>
            <a:r>
              <a:rPr lang="en-US" dirty="0" err="1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7C365-65AD-00A7-32CB-FA6C52771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C6877B9-4960-1331-760E-26291CD10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92593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Many systems, some of the most popular:</a:t>
            </a:r>
          </a:p>
          <a:p>
            <a:pPr lvl="1"/>
            <a:r>
              <a:rPr lang="en-US" dirty="0" err="1"/>
              <a:t>rcs</a:t>
            </a:r>
            <a:endParaRPr lang="en-US" dirty="0"/>
          </a:p>
          <a:p>
            <a:pPr lvl="1"/>
            <a:r>
              <a:rPr lang="en-US" dirty="0" err="1"/>
              <a:t>cvs</a:t>
            </a:r>
            <a:endParaRPr lang="en-US" dirty="0"/>
          </a:p>
          <a:p>
            <a:pPr lvl="1"/>
            <a:r>
              <a:rPr lang="en-US" dirty="0" err="1"/>
              <a:t>svn</a:t>
            </a:r>
            <a:r>
              <a:rPr lang="en-US" dirty="0"/>
              <a:t> (Subversion)</a:t>
            </a:r>
          </a:p>
          <a:p>
            <a:pPr lvl="1"/>
            <a:r>
              <a:rPr lang="en-US" dirty="0"/>
              <a:t>SourceSafe (Microsoft)</a:t>
            </a:r>
          </a:p>
          <a:p>
            <a:pPr lvl="1"/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/>
              <a:t>bzr</a:t>
            </a:r>
            <a:r>
              <a:rPr lang="en-US" dirty="0"/>
              <a:t> (Bazaar)</a:t>
            </a:r>
          </a:p>
          <a:p>
            <a:pPr lvl="1"/>
            <a:r>
              <a:rPr lang="en-US" dirty="0"/>
              <a:t>hg (Mercurial)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Distributed version control systems</a:t>
              </a:r>
              <a:br>
                <a:rPr lang="en-US" dirty="0"/>
              </a:br>
              <a:r>
                <a:rPr lang="en-US" dirty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features?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Supports </a:t>
            </a:r>
            <a:r>
              <a:rPr lang="en-US" i="1" dirty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Faster/more convenient</a:t>
            </a:r>
            <a:r>
              <a:rPr lang="en-US" dirty="0"/>
              <a:t> for certain operations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Conceptually </a:t>
            </a:r>
            <a:r>
              <a:rPr lang="en-US" i="1" dirty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/>
              <a:t>Requires </a:t>
            </a:r>
            <a:r>
              <a:rPr lang="en-US" i="1" dirty="0">
                <a:solidFill>
                  <a:srgbClr val="C00000"/>
                </a:solidFill>
              </a:rPr>
              <a:t>more discipline</a:t>
            </a:r>
            <a:r>
              <a:rPr lang="en-US" dirty="0"/>
              <a:t> for team work</a:t>
            </a:r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01EE33A-FC8D-EECF-08B1-F9C13E555948}"/>
              </a:ext>
            </a:extLst>
          </p:cNvPr>
          <p:cNvGrpSpPr/>
          <p:nvPr/>
        </p:nvGrpSpPr>
        <p:grpSpPr>
          <a:xfrm>
            <a:off x="1294996" y="3419671"/>
            <a:ext cx="1728192" cy="1440160"/>
            <a:chOff x="6372200" y="1484784"/>
            <a:chExt cx="1728192" cy="1440160"/>
          </a:xfrm>
        </p:grpSpPr>
        <p:sp>
          <p:nvSpPr>
            <p:cNvPr id="109" name="Flowchart: Magnetic Disk 108">
              <a:extLst>
                <a:ext uri="{FF2B5EF4-FFF2-40B4-BE49-F238E27FC236}">
                  <a16:creationId xmlns:a16="http://schemas.microsoft.com/office/drawing/2014/main" id="{45595563-2850-35D3-3070-75E281F138F7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884AFF5-7BCA-3214-8F13-578FF70F1EC0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8D02CC0-2767-E374-7557-0E57A83991D1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112" name="Rounded Rectangle 63">
                <a:extLst>
                  <a:ext uri="{FF2B5EF4-FFF2-40B4-BE49-F238E27FC236}">
                    <a16:creationId xmlns:a16="http://schemas.microsoft.com/office/drawing/2014/main" id="{0BE9F14A-FA48-E3FB-2852-BCD3B722F9D9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37B99F34-A3FF-78F2-BC0F-D1B63CCCBE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4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66977A35-0DF7-DB86-6F85-AD6C04C7B3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5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5006780-4069-5919-9A55-17B5854B4D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6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805597B5-6F87-44F9-9384-EBF42D2385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117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7788B01B-E352-4AA0-955F-E06E2770F6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44C1D08-EAA8-EBC9-ED97-AE934CE4D7F7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3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70" name="Group 69"/>
          <p:cNvGrpSpPr/>
          <p:nvPr/>
        </p:nvGrpSpPr>
        <p:grpSpPr>
          <a:xfrm>
            <a:off x="251520" y="1340768"/>
            <a:ext cx="2952328" cy="5302076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20820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Hosting service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5796429" y="6207695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repositories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78694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cxnSpLocks/>
            <a:stCxn id="4" idx="4"/>
          </p:cNvCxnSpPr>
          <p:nvPr/>
        </p:nvCxnSpPr>
        <p:spPr>
          <a:xfrm>
            <a:off x="3203848" y="3991806"/>
            <a:ext cx="2518695" cy="80229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657978" y="4307427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18DD2DD-CB17-2DD9-ACDF-188B3BD2BEBC}"/>
              </a:ext>
            </a:extLst>
          </p:cNvPr>
          <p:cNvGrpSpPr/>
          <p:nvPr/>
        </p:nvGrpSpPr>
        <p:grpSpPr>
          <a:xfrm>
            <a:off x="6061651" y="4450863"/>
            <a:ext cx="1728192" cy="1440160"/>
            <a:chOff x="6372200" y="1484784"/>
            <a:chExt cx="1728192" cy="1440160"/>
          </a:xfrm>
        </p:grpSpPr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0CEA0156-99E1-8851-B22A-359A798D2D99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D5F6CF-C70A-B8AA-B6DB-F9CECF041453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421FFC3-B81F-B7A4-7D7D-3F9C295F4A10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30" name="Rounded Rectangle 63">
                <a:extLst>
                  <a:ext uri="{FF2B5EF4-FFF2-40B4-BE49-F238E27FC236}">
                    <a16:creationId xmlns:a16="http://schemas.microsoft.com/office/drawing/2014/main" id="{972B0E80-8766-53C7-CDE0-DCCE131394AF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1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1B4817D1-BE03-3B89-FA5D-534A69EAAD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A29707D8-C2B9-8843-27CB-60BD8B0A89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37389A3F-C532-52C5-E213-96F9837068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52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874F8EDF-A627-3F46-A437-2C037898C3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4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C040DD94-2E88-4667-7EE5-65E86CDA4D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84B69ED-9B27-913C-50A6-FF31060A4524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514886B-0569-C336-E2F9-B12D0A094108}"/>
              </a:ext>
            </a:extLst>
          </p:cNvPr>
          <p:cNvGrpSpPr/>
          <p:nvPr/>
        </p:nvGrpSpPr>
        <p:grpSpPr>
          <a:xfrm>
            <a:off x="6819988" y="3670438"/>
            <a:ext cx="1728192" cy="1440160"/>
            <a:chOff x="6372200" y="1484784"/>
            <a:chExt cx="1728192" cy="1440160"/>
          </a:xfrm>
        </p:grpSpPr>
        <p:sp>
          <p:nvSpPr>
            <p:cNvPr id="57" name="Flowchart: Magnetic Disk 56">
              <a:extLst>
                <a:ext uri="{FF2B5EF4-FFF2-40B4-BE49-F238E27FC236}">
                  <a16:creationId xmlns:a16="http://schemas.microsoft.com/office/drawing/2014/main" id="{DF679AFF-E765-B777-E851-A49EEC2A4A8C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BA1D44A-117A-953E-A08E-91AC18E18882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8E62C44-6492-6BAA-2693-79E720FCC7F1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1" name="Rounded Rectangle 63">
                <a:extLst>
                  <a:ext uri="{FF2B5EF4-FFF2-40B4-BE49-F238E27FC236}">
                    <a16:creationId xmlns:a16="http://schemas.microsoft.com/office/drawing/2014/main" id="{D6510B17-2765-090E-94A5-A40EFE5D3174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6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6960A841-A7B7-EF16-D962-86224D0195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5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2EEF9603-4920-20F1-F7C9-72C29FE1DC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6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05BD3665-529C-5C10-1CC8-F9282A3078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7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40719F47-B2B3-057B-93C0-5F3B030DD7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9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3FB716EB-3FC2-E267-2584-4E70C27531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ADB8612-5806-5BB5-18DA-39FFF2173AF2}"/>
                  </a:ext>
                </a:extLst>
              </p:cNvPr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9BD0CB1-AE92-580F-8DAD-011FA02EAAE5}"/>
              </a:ext>
            </a:extLst>
          </p:cNvPr>
          <p:cNvGrpSpPr/>
          <p:nvPr/>
        </p:nvGrpSpPr>
        <p:grpSpPr>
          <a:xfrm>
            <a:off x="724602" y="4678095"/>
            <a:ext cx="1728192" cy="1440160"/>
            <a:chOff x="6372200" y="1484784"/>
            <a:chExt cx="1728192" cy="1440160"/>
          </a:xfrm>
        </p:grpSpPr>
        <p:sp>
          <p:nvSpPr>
            <p:cNvPr id="87" name="Flowchart: Magnetic Disk 86">
              <a:extLst>
                <a:ext uri="{FF2B5EF4-FFF2-40B4-BE49-F238E27FC236}">
                  <a16:creationId xmlns:a16="http://schemas.microsoft.com/office/drawing/2014/main" id="{D022D335-75A6-440A-D04B-3A12498A5F09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E631ECA-ED16-F58C-C672-8E468B8F0B47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98C5463-380B-D2DB-85EC-4D6C8FE600F7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90" name="Rounded Rectangle 63">
                <a:extLst>
                  <a:ext uri="{FF2B5EF4-FFF2-40B4-BE49-F238E27FC236}">
                    <a16:creationId xmlns:a16="http://schemas.microsoft.com/office/drawing/2014/main" id="{88D7402B-792B-D764-CEB7-33F070DE959A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91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E0D22C5-91DE-4EBA-55BC-662EDEFB0B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88BD8ED1-A490-3602-B874-A2DA4C90AC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5109B899-4E5B-72E1-07EB-57522B844C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4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AABA4FAC-2565-5AE6-0FAD-7BFE17B1EB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95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72BCAD25-2710-1C83-F2E5-36FFE63AFA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40EE70B-E373-6DC3-3A8D-9215F5A25294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0FE1D70-7D67-459A-9DB6-40F91E334F95}"/>
              </a:ext>
            </a:extLst>
          </p:cNvPr>
          <p:cNvGrpSpPr/>
          <p:nvPr/>
        </p:nvGrpSpPr>
        <p:grpSpPr>
          <a:xfrm>
            <a:off x="414053" y="3213267"/>
            <a:ext cx="1728192" cy="1440160"/>
            <a:chOff x="6372200" y="1484784"/>
            <a:chExt cx="1728192" cy="1440160"/>
          </a:xfrm>
        </p:grpSpPr>
        <p:sp>
          <p:nvSpPr>
            <p:cNvPr id="98" name="Flowchart: Magnetic Disk 97">
              <a:extLst>
                <a:ext uri="{FF2B5EF4-FFF2-40B4-BE49-F238E27FC236}">
                  <a16:creationId xmlns:a16="http://schemas.microsoft.com/office/drawing/2014/main" id="{784AF0BF-6637-6A1E-6C05-3974211AB244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4C8D71E-08AF-C131-AE36-A0BADD162875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79B4161-405B-7F7B-DF68-AE4698BE9FFE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101" name="Rounded Rectangle 63">
                <a:extLst>
                  <a:ext uri="{FF2B5EF4-FFF2-40B4-BE49-F238E27FC236}">
                    <a16:creationId xmlns:a16="http://schemas.microsoft.com/office/drawing/2014/main" id="{1917A915-BA44-D7BB-AA48-C4AED2A7AE8B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0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18AD7FEC-25FD-7032-EB7F-33D6E8ECEE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29DE9EA-1A3C-0057-F10C-D18C892752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4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469082C9-3659-DCD7-E416-31771FBA45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5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DB9FAEF9-4913-F85E-3B13-9C6E22F4A7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106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A0DE6CA6-EEAF-9F28-3F22-9C483C7A5F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AAA4777-8793-ACAB-219C-7B21CE8B798F}"/>
                  </a:ext>
                </a:extLst>
              </p:cNvPr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Cloned, i.e., </a:t>
            </a:r>
            <a:r>
              <a:rPr lang="en-US" i="1" dirty="0"/>
              <a:t>always</a:t>
            </a:r>
            <a:r>
              <a:rPr lang="en-US" dirty="0"/>
              <a:t> work on local repository</a:t>
            </a:r>
          </a:p>
          <a:p>
            <a:r>
              <a:rPr lang="en-US" dirty="0"/>
              <a:t>Synchronizing with remote repository</a:t>
            </a:r>
          </a:p>
          <a:p>
            <a:pPr lvl="1"/>
            <a:r>
              <a:rPr lang="en-US" dirty="0"/>
              <a:t>pull: get latest version from remote repository to local</a:t>
            </a:r>
          </a:p>
          <a:p>
            <a:pPr lvl="1"/>
            <a:r>
              <a:rPr lang="en-US" dirty="0"/>
              <a:t>push: put local version in remote repository</a:t>
            </a:r>
          </a:p>
          <a:p>
            <a:pPr lvl="1"/>
            <a:r>
              <a:rPr lang="en-US" dirty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Code and file names are also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Everything </a:t>
            </a:r>
            <a:r>
              <a:rPr lang="en-US" dirty="0">
                <a:solidFill>
                  <a:srgbClr val="FF0000"/>
                </a:solidFill>
              </a:rPr>
              <a:t>specific to VSC clusters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setup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(only once)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email address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editor (defaults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user.name 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user.email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GUI clients: set application options</a:t>
            </a:r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Select a directory to store it</a:t>
            </a:r>
          </a:p>
          <a:p>
            <a:pPr lvl="1"/>
            <a:r>
              <a:rPr lang="en-US" dirty="0"/>
              <a:t>If others need access, this directory should at least be group-readable!</a:t>
            </a:r>
          </a:p>
          <a:p>
            <a:pPr lvl="1"/>
            <a:r>
              <a:rPr lang="en-US" dirty="0"/>
              <a:t>Remember file systems size limits</a:t>
            </a:r>
          </a:p>
          <a:p>
            <a:pPr lvl="1"/>
            <a:r>
              <a:rPr lang="en-US" dirty="0"/>
              <a:t>Backup of repository is useful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559543" y="4221088"/>
            <a:ext cx="4504951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On a VSC cluster, use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446965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1351" y="5457418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&amp; 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new or modified files for next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134011"/>
            <a:ext cx="89482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status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main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--staged &lt;file&gt;..." to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 file:   TODO.md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not staged for commit: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update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&lt;file&gt;..." to discard changes in working directory)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modified: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include in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26" y="652795"/>
            <a:ext cx="4072349" cy="40723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0851" y="5373216"/>
            <a:ext cx="418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3"/>
              </a:rPr>
              <a:t>http://bit.ly/33KIS6S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000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Viewing history</a:t>
            </a:r>
          </a:p>
          <a:p>
            <a:pPr lvl="1"/>
            <a:r>
              <a:rPr lang="en-US" dirty="0"/>
              <a:t>Shows commit IDs and messages associated with </a:t>
            </a:r>
            <a:r>
              <a:rPr lang="en-US" dirty="0" err="1"/>
              <a:t>eq.c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Introduce square function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Declare constants as such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63926" cy="978510"/>
            <a:chOff x="1990345" y="2679303"/>
            <a:chExt cx="5063926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71838" cy="880145"/>
              <a:chOff x="4006649" y="3177950"/>
              <a:chExt cx="4271838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33257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commit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/>
              <a:t> option used with many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Message that describes the current action, or the reason for it</a:t>
            </a:r>
          </a:p>
          <a:p>
            <a:r>
              <a:rPr lang="en-US" dirty="0"/>
              <a:t>Document the semantics of your actions</a:t>
            </a:r>
          </a:p>
          <a:p>
            <a:pPr lvl="1"/>
            <a:r>
              <a:rPr lang="en-US" dirty="0"/>
              <a:t>Use meaningful messages!</a:t>
            </a:r>
          </a:p>
          <a:p>
            <a:pPr lvl="1"/>
            <a:r>
              <a:rPr lang="en-US" dirty="0"/>
              <a:t>If used well, answer the "why" questions</a:t>
            </a:r>
          </a:p>
          <a:p>
            <a:pPr lvl="1"/>
            <a:r>
              <a:rPr lang="en-US" dirty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Seven rules for commit messages</a:t>
            </a:r>
            <a:br>
              <a:rPr lang="en-US" dirty="0"/>
            </a:br>
            <a:r>
              <a:rPr lang="en-US" sz="2000" dirty="0">
                <a:hlinkClick r:id="rId2"/>
              </a:rPr>
              <a:t>https://chris.beams.io/posts/git-commit/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body to explain </a:t>
            </a:r>
            <a:r>
              <a:rPr lang="en-US" i="1" dirty="0"/>
              <a:t>what</a:t>
            </a:r>
            <a:r>
              <a:rPr lang="en-US" dirty="0"/>
              <a:t> &amp; </a:t>
            </a:r>
            <a:r>
              <a:rPr lang="en-US" i="1" dirty="0"/>
              <a:t>why</a:t>
            </a:r>
            <a:r>
              <a:rPr lang="en-US" dirty="0"/>
              <a:t> rather than </a:t>
            </a:r>
            <a:r>
              <a:rPr lang="en-US" i="1" dirty="0"/>
              <a:t>how</a:t>
            </a:r>
          </a:p>
          <a:p>
            <a:pPr marL="571500" indent="-514350"/>
            <a:r>
              <a:rPr lang="en-US" i="1" dirty="0"/>
              <a:t>And how not to write commit messages</a:t>
            </a:r>
            <a:br>
              <a:rPr lang="en-US" i="1" dirty="0"/>
            </a:br>
            <a:r>
              <a:rPr lang="en-US" i="1" dirty="0">
                <a:hlinkClick r:id="rId3"/>
              </a:rPr>
              <a:t>https://javascript.plainenglish.io/50-hilarious-git-commit-messages-597537764bbe</a:t>
            </a:r>
            <a:r>
              <a:rPr lang="en-US" i="1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general or repo-specific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Configure at repo top-level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commit.template .gitmessage</a:t>
            </a: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log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Useful options to view logs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/>
              <a:t>: add branch info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/>
              <a:t>: ASCII graph representation of branches/merges</a:t>
            </a:r>
          </a:p>
          <a:p>
            <a:r>
              <a:rPr lang="en-US" dirty="0"/>
              <a:t>Works for directories or whole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Introduce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main)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Filter by author, commit range, date range, …</a:t>
            </a:r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changed?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For specific commit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Compare current file</a:t>
            </a:r>
          </a:p>
          <a:p>
            <a:pPr lvl="2"/>
            <a:r>
              <a:rPr lang="en-US" dirty="0"/>
              <a:t>to 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to commit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28228" cy="759098"/>
            <a:chOff x="3275628" y="4392928"/>
            <a:chExt cx="3228228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472519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commit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/>
              <a:t> 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commit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Diffs are not easy to read: use visual diff/merge tool</a:t>
            </a:r>
          </a:p>
          <a:p>
            <a:pPr lvl="1"/>
            <a:r>
              <a:rPr lang="en-BE" dirty="0"/>
              <a:t>e.g., Meld for Windows, MacOS, Linux</a:t>
            </a:r>
            <a:br>
              <a:rPr lang="en-BE" dirty="0"/>
            </a:br>
            <a:r>
              <a:rPr lang="en-BE" dirty="0"/>
              <a:t>(</a:t>
            </a:r>
            <a:r>
              <a:rPr lang="en-US" dirty="0">
                <a:hlinkClick r:id="rId2"/>
              </a:rPr>
              <a:t>http://meldmerge.org/</a:t>
            </a:r>
            <a:r>
              <a:rPr lang="en-BE" dirty="0"/>
              <a:t>)</a:t>
            </a:r>
          </a:p>
          <a:p>
            <a:pPr lvl="1"/>
            <a:r>
              <a:rPr lang="en-BE" dirty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/>
          </a:p>
          <a:p>
            <a:pPr lvl="1"/>
            <a:r>
              <a:rPr lang="en-BE" dirty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revision upon commit</a:t>
            </a:r>
          </a:p>
          <a:p>
            <a:r>
              <a:rPr lang="en-US" dirty="0"/>
              <a:t>Commit is global for repository, not individual for files</a:t>
            </a:r>
          </a:p>
          <a:p>
            <a:r>
              <a:rPr lang="en-US" dirty="0"/>
              <a:t>Commit ID is long, cryptic string, e.g.,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/>
              <a:t>Each commit generates new commit, </a:t>
            </a:r>
            <a:r>
              <a:rPr lang="en-US" sz="2800" i="1" dirty="0"/>
              <a:t>single commit ID for everything in repository</a:t>
            </a:r>
            <a:r>
              <a:rPr lang="en-US" sz="2800" dirty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53721" cy="2169532"/>
                <a:chOff x="4980127" y="2564904"/>
                <a:chExt cx="1553721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99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53721" cy="2169532"/>
              <a:chOff x="4980127" y="2564904"/>
              <a:chExt cx="1553721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53721" cy="2169532"/>
                <a:chOff x="4980127" y="2564904"/>
                <a:chExt cx="1553721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99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F78A9E-1D28-C745-5B24-9151CC2A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C52DF9B-68D8-0D38-238D-84933F0B9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81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general rule for granularity</a:t>
            </a:r>
          </a:p>
          <a:p>
            <a:r>
              <a:rPr lang="en-US" dirty="0"/>
              <a:t>Some advice</a:t>
            </a:r>
          </a:p>
          <a:p>
            <a:pPr lvl="1"/>
            <a:r>
              <a:rPr lang="en-US" dirty="0"/>
              <a:t>Commit is not file save</a:t>
            </a:r>
          </a:p>
          <a:p>
            <a:pPr lvl="1"/>
            <a:r>
              <a:rPr lang="en-US" dirty="0"/>
              <a:t>Think in terms of what you did semantically, i.e., what comment will you supply?</a:t>
            </a:r>
          </a:p>
          <a:p>
            <a:pPr lvl="1"/>
            <a:r>
              <a:rPr lang="en-US" dirty="0"/>
              <a:t>Don't commit stuff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that doesn't work (i.e., that doesn't compile without errors) when working in team</a:t>
            </a:r>
          </a:p>
          <a:p>
            <a:pPr lvl="1"/>
            <a:endParaRPr lang="en-US" dirty="0"/>
          </a:p>
          <a:p>
            <a:r>
              <a:rPr lang="en-US" dirty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Deleting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Deletes working copy</a:t>
            </a:r>
          </a:p>
          <a:p>
            <a:pPr lvl="1"/>
            <a:r>
              <a:rPr lang="en-US" dirty="0"/>
              <a:t>Stages delete in next</a:t>
            </a:r>
            <a:br>
              <a:rPr lang="en-US" dirty="0"/>
            </a:br>
            <a:r>
              <a:rPr lang="en-US" dirty="0"/>
              <a:t>commit</a:t>
            </a:r>
          </a:p>
          <a:p>
            <a:r>
              <a:rPr lang="en-US" dirty="0"/>
              <a:t>Renaming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Moves working copy</a:t>
            </a:r>
          </a:p>
          <a:p>
            <a:pPr lvl="1"/>
            <a:r>
              <a:rPr lang="en-US" dirty="0"/>
              <a:t>Stages rename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/>
              <a:t> in next commit</a:t>
            </a:r>
          </a:p>
          <a:p>
            <a:r>
              <a:rPr lang="en-US" dirty="0"/>
              <a:t>Still in repository, previous commit(s)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/>
              <a:t>Always</a:t>
            </a:r>
            <a:r>
              <a:rPr lang="en-US" sz="3200" dirty="0"/>
              <a:t> via</a:t>
            </a:r>
          </a:p>
          <a:p>
            <a:r>
              <a:rPr lang="en-US" sz="3200" dirty="0" err="1"/>
              <a:t>git</a:t>
            </a:r>
            <a:r>
              <a:rPr lang="en-US" sz="3200" dirty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is somewhat smart about what should be added and what not, e.g.,</a:t>
            </a:r>
          </a:p>
          <a:p>
            <a:pPr lvl="1"/>
            <a:r>
              <a:rPr lang="en-US" dirty="0"/>
              <a:t>Backup files are not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Object files are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/>
              <a:t>)</a:t>
            </a:r>
          </a:p>
          <a:p>
            <a:r>
              <a:rPr lang="en-US" dirty="0"/>
              <a:t>Needs help for most things, edit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 in directory</a:t>
            </a:r>
          </a:p>
          <a:p>
            <a:pPr lvl="1"/>
            <a:r>
              <a:rPr lang="en-US" dirty="0"/>
              <a:t>E.g., ignore files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/>
              <a:t> extension in current directory as well as </a:t>
            </a:r>
            <a:r>
              <a:rPr lang="en-US" dirty="0" err="1"/>
              <a:t>a.out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open editor to create/modify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, e.g.,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/>
              <a:t>Reverting file to current commit in repository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Reverting file to some commit in repository</a:t>
            </a:r>
          </a:p>
          <a:p>
            <a:endParaRPr lang="en-US" dirty="0"/>
          </a:p>
          <a:p>
            <a:r>
              <a:rPr lang="en-US" dirty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Something was staged, but you don't want to commit it: </a:t>
            </a:r>
            <a:r>
              <a:rPr lang="en-US" dirty="0" err="1"/>
              <a:t>unstage</a:t>
            </a:r>
            <a:r>
              <a:rPr lang="en-US" dirty="0"/>
              <a:t> it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Mainly used to fine-tune commits</a:t>
            </a:r>
          </a:p>
          <a:p>
            <a:r>
              <a:rPr lang="en-US" dirty="0"/>
              <a:t>Changing a commit message</a:t>
            </a:r>
          </a:p>
          <a:p>
            <a:endParaRPr lang="en-US" dirty="0"/>
          </a:p>
          <a:p>
            <a:r>
              <a:rPr lang="en-US" dirty="0"/>
              <a:t>Adding a file to previous commit</a:t>
            </a:r>
          </a:p>
          <a:p>
            <a:endParaRPr lang="en-US" dirty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44644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44644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amend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8" y="6075144"/>
            <a:ext cx="44924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Undoing commit of unwanted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Undoing an entire 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5112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51125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previous version of file</a:t>
            </a:r>
          </a:p>
          <a:p>
            <a:endParaRPr lang="en-US" dirty="0"/>
          </a:p>
          <a:p>
            <a:r>
              <a:rPr lang="en-US" dirty="0"/>
              <a:t>Show file at certain date</a:t>
            </a:r>
          </a:p>
          <a:p>
            <a:endParaRPr lang="en-US" dirty="0"/>
          </a:p>
          <a:p>
            <a:r>
              <a:rPr lang="en-US" dirty="0"/>
              <a:t>Show what happened during a commit</a:t>
            </a:r>
          </a:p>
          <a:p>
            <a:pPr lvl="1"/>
            <a:r>
              <a:rPr lang="en-US" dirty="0"/>
              <a:t>Last commit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HEAD@{2015-09-01}: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Marking commits with special significance</a:t>
            </a:r>
          </a:p>
          <a:p>
            <a:pPr lvl="1"/>
            <a:r>
              <a:rPr lang="en-US" dirty="0"/>
              <a:t>Software projects: releases</a:t>
            </a:r>
            <a:endParaRPr lang="nl-BE" dirty="0"/>
          </a:p>
          <a:p>
            <a:pPr lvl="1"/>
            <a:r>
              <a:rPr lang="en-US" dirty="0"/>
              <a:t>Science projects: version used to generate data for submission</a:t>
            </a:r>
          </a:p>
          <a:p>
            <a:r>
              <a:rPr lang="en-US" dirty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useful suggestions on  next steps</a:t>
            </a:r>
          </a:p>
          <a:p>
            <a:r>
              <a:rPr lang="en-US" dirty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The 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  add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NAME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SYNOPSIS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-u]]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user scenario</a:t>
            </a:r>
            <a:endParaRPr lang="nl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5541F9-3505-4651-A7D4-8314D508B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pPr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Single user scenario</a:t>
            </a:r>
          </a:p>
          <a:p>
            <a:r>
              <a:rPr lang="en-US" dirty="0"/>
              <a:t>Multiple user scenario</a:t>
            </a:r>
          </a:p>
          <a:p>
            <a:r>
              <a:rPr lang="en-US" dirty="0"/>
              <a:t>Demo/hands-on session</a:t>
            </a:r>
          </a:p>
          <a:p>
            <a:r>
              <a:rPr lang="en-US" dirty="0"/>
              <a:t>Getting more information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copy of entire repository is made</a:t>
            </a:r>
            <a:r>
              <a:rPr lang="nl-BE" dirty="0"/>
              <a:t> in </a:t>
            </a:r>
            <a:r>
              <a:rPr lang="nl-BE" dirty="0" err="1"/>
              <a:t>local</a:t>
            </a:r>
            <a:r>
              <a:rPr lang="nl-BE" dirty="0"/>
              <a:t> directory </a:t>
            </a:r>
          </a:p>
          <a:p>
            <a:pPr lvl="1"/>
            <a:r>
              <a:rPr lang="en-US" dirty="0"/>
              <a:t>Creating clone of remote repository, </a:t>
            </a:r>
            <a:r>
              <a:rPr lang="en-US" dirty="0" err="1"/>
              <a:t>git</a:t>
            </a:r>
            <a:r>
              <a:rPr lang="en-US" dirty="0"/>
              <a:t> URL (SSH)</a:t>
            </a:r>
          </a:p>
          <a:p>
            <a:endParaRPr lang="en-US" dirty="0"/>
          </a:p>
          <a:p>
            <a:pPr lvl="1"/>
            <a:r>
              <a:rPr lang="en-US" dirty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Create/edit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for </a:t>
            </a:r>
            <a:r>
              <a:rPr lang="en-US" dirty="0" err="1"/>
              <a:t>for</a:t>
            </a:r>
            <a:r>
              <a:rPr lang="en-US" dirty="0"/>
              <a:t>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push </a:t>
              </a:r>
              <a:r>
                <a:rPr lang="en-US" sz="2400" dirty="0" err="1"/>
                <a:t>failes</a:t>
              </a:r>
              <a:r>
                <a:rPr lang="en-US" sz="2400" dirty="0"/>
                <a:t>,</a:t>
              </a:r>
            </a:p>
            <a:p>
              <a:r>
                <a:rPr lang="en-US" sz="2400" dirty="0"/>
                <a:t>working copy</a:t>
              </a:r>
            </a:p>
            <a:p>
              <a:r>
                <a:rPr lang="en-US" sz="2400" dirty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the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Conflicts are indicated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Hm</a:t>
            </a:r>
            <a:r>
              <a:rPr lang="en-US" dirty="0"/>
              <a:t>, starting from 0 </a:t>
            </a:r>
            <a:r>
              <a:rPr lang="en-US" i="1" dirty="0"/>
              <a:t>was</a:t>
            </a:r>
            <a:r>
              <a:rPr lang="en-US" dirty="0"/>
              <a:t> a bug, so remote version is correct, edit to: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&gt;&gt;&gt;&gt;&gt;&gt;&gt; main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Conflict resolution happens on local repository</a:t>
            </a:r>
          </a:p>
          <a:p>
            <a:pPr lvl="1"/>
            <a:r>
              <a:rPr lang="en-US" dirty="0"/>
              <a:t>When done, push</a:t>
            </a:r>
          </a:p>
          <a:p>
            <a:pPr lvl="1"/>
            <a:r>
              <a:rPr lang="en-US" dirty="0"/>
              <a:t>When you mess up, well, everything is in your local repository</a:t>
            </a:r>
          </a:p>
          <a:p>
            <a:r>
              <a:rPr lang="en-US" dirty="0"/>
              <a:t>Familiarize yourself with the merge process</a:t>
            </a:r>
          </a:p>
          <a:p>
            <a:pPr lvl="1"/>
            <a:r>
              <a:rPr lang="en-US" dirty="0"/>
              <a:t>May seem intimidating at first, but not that hard</a:t>
            </a:r>
          </a:p>
          <a:p>
            <a:pPr lvl="1"/>
            <a:r>
              <a:rPr lang="en-US" dirty="0"/>
              <a:t>It will pay off at some point or other, even in single user scenario, e.g.,</a:t>
            </a:r>
          </a:p>
          <a:p>
            <a:pPr lvl="2"/>
            <a:r>
              <a:rPr lang="en-US" dirty="0"/>
              <a:t>You work on multiple computers and forgot to pull</a:t>
            </a:r>
          </a:p>
          <a:p>
            <a:pPr lvl="2"/>
            <a:r>
              <a:rPr lang="en-US" dirty="0"/>
              <a:t>You work on multiple branches and forgot to merge</a:t>
            </a:r>
          </a:p>
          <a:p>
            <a:r>
              <a:rPr lang="en-US" dirty="0" err="1"/>
              <a:t>git</a:t>
            </a:r>
            <a:r>
              <a:rPr lang="en-US" dirty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Working in a team, task delegation</a:t>
            </a:r>
          </a:p>
          <a:p>
            <a:pPr lvl="1"/>
            <a:r>
              <a:rPr lang="en-US" dirty="0"/>
              <a:t>Adding features, </a:t>
            </a:r>
            <a:r>
              <a:rPr lang="en-US" strike="dblStrike" dirty="0"/>
              <a:t>adding</a:t>
            </a:r>
            <a:r>
              <a:rPr lang="en-US" dirty="0"/>
              <a:t> fixing bugs</a:t>
            </a:r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Create branch feature </a:t>
            </a:r>
            <a:r>
              <a:rPr lang="en-US" i="1" dirty="0"/>
              <a:t>X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Create branch for feature </a:t>
            </a:r>
            <a:r>
              <a:rPr lang="en-US" i="1" dirty="0"/>
              <a:t>Y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Y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Y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X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3</a:t>
                </a:r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880453" cy="377796"/>
            <a:chOff x="883235" y="6219556"/>
            <a:chExt cx="880453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5</a:t>
                </a:r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546098" y="5238492"/>
            <a:ext cx="1297710" cy="638780"/>
            <a:chOff x="1546098" y="5238492"/>
            <a:chExt cx="1297710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2</a:t>
                </a:r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33525" y="5251065"/>
              <a:ext cx="458760" cy="43361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7</a:t>
                </a: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4</a:t>
                </a:r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6</a:t>
                </a:r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99140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261722" y="4869160"/>
            <a:ext cx="1622646" cy="828092"/>
            <a:chOff x="6261722" y="4869160"/>
            <a:chExt cx="1622646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864096" cy="377796"/>
              <a:chOff x="899592" y="6219556"/>
              <a:chExt cx="864096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8</a:t>
                </a:r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261722" y="5053826"/>
              <a:ext cx="758550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Also quite convenient in</a:t>
            </a:r>
            <a:br>
              <a:rPr lang="en-US" sz="2800" dirty="0"/>
            </a:br>
            <a:r>
              <a:rPr lang="en-US" sz="2800" dirty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new branch</a:t>
            </a:r>
          </a:p>
          <a:p>
            <a:r>
              <a:rPr lang="en-US" dirty="0"/>
              <a:t>Switch to new branch</a:t>
            </a:r>
          </a:p>
          <a:p>
            <a:r>
              <a:rPr lang="en-US" dirty="0"/>
              <a:t>Usual edit/commit cycle until done</a:t>
            </a:r>
          </a:p>
          <a:p>
            <a:r>
              <a:rPr lang="en-US" dirty="0"/>
              <a:t>When done, switch to original branch</a:t>
            </a:r>
          </a:p>
          <a:p>
            <a:r>
              <a:rPr lang="en-US" dirty="0"/>
              <a:t>Merge new branch into original</a:t>
            </a:r>
          </a:p>
          <a:p>
            <a:r>
              <a:rPr lang="en-US" dirty="0"/>
              <a:t>Delete new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working with a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branch based on current branch</a:t>
            </a:r>
          </a:p>
          <a:p>
            <a:endParaRPr lang="en-US" dirty="0"/>
          </a:p>
          <a:p>
            <a:r>
              <a:rPr lang="en-US" dirty="0"/>
              <a:t>Switch to new branch</a:t>
            </a:r>
          </a:p>
          <a:p>
            <a:endParaRPr lang="en-US" dirty="0"/>
          </a:p>
          <a:p>
            <a:r>
              <a:rPr lang="en-US" dirty="0"/>
              <a:t>Usual edit/commit cycle until done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423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Choose branch names descriptively, e.g.,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/>
              <a:t> or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 back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Switch back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branch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 branch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merged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a merge without commit</a:t>
            </a:r>
          </a:p>
          <a:p>
            <a:endParaRPr lang="en-US" dirty="0"/>
          </a:p>
          <a:p>
            <a:r>
              <a:rPr lang="en-US" dirty="0"/>
              <a:t>Reports on success/problems</a:t>
            </a:r>
          </a:p>
          <a:p>
            <a:r>
              <a:rPr lang="en-US" dirty="0"/>
              <a:t>If okay, commit</a:t>
            </a:r>
          </a:p>
          <a:p>
            <a:endParaRPr lang="en-US" dirty="0"/>
          </a:p>
          <a:p>
            <a:r>
              <a:rPr lang="en-US" dirty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merge  --no-commit  --no-ff feature/gradient_descent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2"/>
            <a:r>
              <a:rPr lang="en-US" dirty="0"/>
              <a:t>Other branches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gradient_descent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memory_leak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/>
              <a:t>…</a:t>
            </a:r>
          </a:p>
          <a:p>
            <a:pPr lvl="2"/>
            <a:r>
              <a:rPr lang="en-US" dirty="0"/>
              <a:t>Tags, e.g., releases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/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can be used by others at their</a:t>
              </a:r>
              <a:br>
                <a:rPr lang="en-US" dirty="0"/>
              </a:br>
              <a:r>
                <a:rPr lang="en-US" dirty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588224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feature/</a:t>
            </a:r>
            <a:r>
              <a:rPr lang="en-US" sz="2400" dirty="0" err="1"/>
              <a:t>bugfix</a:t>
            </a:r>
            <a:r>
              <a:rPr lang="en-US" sz="2400" dirty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remote repo branch information</a:t>
            </a:r>
          </a:p>
          <a:p>
            <a:endParaRPr lang="en-US" dirty="0"/>
          </a:p>
          <a:p>
            <a:r>
              <a:rPr lang="en-US" dirty="0"/>
              <a:t>List remote branches</a:t>
            </a:r>
          </a:p>
          <a:p>
            <a:endParaRPr lang="en-US" dirty="0"/>
          </a:p>
          <a:p>
            <a:r>
              <a:rPr lang="en-US" dirty="0"/>
              <a:t>Fetch and create specific branch, e.g.,</a:t>
            </a:r>
          </a:p>
          <a:p>
            <a:endParaRPr lang="en-US" dirty="0"/>
          </a:p>
          <a:p>
            <a:r>
              <a:rPr lang="en-US" dirty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branches from commits/tags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branch from commit</a:t>
            </a:r>
          </a:p>
          <a:p>
            <a:endParaRPr lang="en-US" dirty="0"/>
          </a:p>
          <a:p>
            <a:r>
              <a:rPr lang="en-US" dirty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merges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has multiple commits</a:t>
            </a:r>
          </a:p>
          <a:p>
            <a:pPr lvl="1"/>
            <a:r>
              <a:rPr lang="en-US" dirty="0"/>
              <a:t>upon merge, history merged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51520" y="2708920"/>
            <a:ext cx="684076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(HEAD -&gt;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1050eac Add bye message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5c020db Add make file for hello.exe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733417a Fix missing return statement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|/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a0dc9f1 Ignore executable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2191b14 Add readme file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d9c4977 Add hello world source code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07202" y="3622209"/>
            <a:ext cx="2465913" cy="814903"/>
            <a:chOff x="6012160" y="4401363"/>
            <a:chExt cx="2465913" cy="814903"/>
          </a:xfrm>
        </p:grpSpPr>
        <p:grpSp>
          <p:nvGrpSpPr>
            <p:cNvPr id="7" name="Group 6"/>
            <p:cNvGrpSpPr/>
            <p:nvPr/>
          </p:nvGrpSpPr>
          <p:grpSpPr>
            <a:xfrm>
              <a:off x="6228185" y="4401363"/>
              <a:ext cx="2249888" cy="552947"/>
              <a:chOff x="5290203" y="1595195"/>
              <a:chExt cx="2249888" cy="552947"/>
            </a:xfrm>
          </p:grpSpPr>
          <p:cxnSp>
            <p:nvCxnSpPr>
              <p:cNvPr id="8" name="Straight Arrow Connector 7"/>
              <p:cNvCxnSpPr>
                <a:stCxn id="9" idx="1"/>
              </p:cNvCxnSpPr>
              <p:nvPr/>
            </p:nvCxnSpPr>
            <p:spPr>
              <a:xfrm flipH="1">
                <a:off x="5290203" y="1826028"/>
                <a:ext cx="225038" cy="322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515241" y="1595195"/>
                <a:ext cx="202485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feature branch</a:t>
                </a:r>
                <a:endParaRPr lang="nl-BE" sz="2400" dirty="0"/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207" y="4437112"/>
            <a:ext cx="2865113" cy="747554"/>
            <a:chOff x="6012160" y="4653135"/>
            <a:chExt cx="2865113" cy="747554"/>
          </a:xfrm>
        </p:grpSpPr>
        <p:grpSp>
          <p:nvGrpSpPr>
            <p:cNvPr id="14" name="Group 13"/>
            <p:cNvGrpSpPr/>
            <p:nvPr/>
          </p:nvGrpSpPr>
          <p:grpSpPr>
            <a:xfrm>
              <a:off x="6228184" y="4939024"/>
              <a:ext cx="2649089" cy="461665"/>
              <a:chOff x="5290202" y="2132856"/>
              <a:chExt cx="2649089" cy="461665"/>
            </a:xfrm>
          </p:grpSpPr>
          <p:cxnSp>
            <p:nvCxnSpPr>
              <p:cNvPr id="16" name="Straight Arrow Connector 15"/>
              <p:cNvCxnSpPr>
                <a:stCxn id="17" idx="1"/>
              </p:cNvCxnSpPr>
              <p:nvPr/>
            </p:nvCxnSpPr>
            <p:spPr>
              <a:xfrm flipH="1" flipV="1">
                <a:off x="5290202" y="2148145"/>
                <a:ext cx="793966" cy="2155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4168" y="2132856"/>
                <a:ext cx="1855123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main</a:t>
                </a:r>
                <a:r>
                  <a:rPr lang="en-US" sz="2400" dirty="0"/>
                  <a:t> branch</a:t>
                </a:r>
                <a:endParaRPr lang="nl-BE" sz="2400" dirty="0"/>
              </a:p>
            </p:txBody>
          </p:sp>
        </p:grpSp>
        <p:sp>
          <p:nvSpPr>
            <p:cNvPr id="15" name="Right Brace 14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40187" y="5373216"/>
            <a:ext cx="27329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Problem:</a:t>
            </a:r>
          </a:p>
          <a:p>
            <a:r>
              <a:rPr lang="en-US" sz="2800" dirty="0"/>
              <a:t>may be confusing</a:t>
            </a:r>
          </a:p>
        </p:txBody>
      </p:sp>
    </p:spTree>
    <p:extLst>
      <p:ext uri="{BB962C8B-B14F-4D97-AF65-F5344CB8AC3E}">
        <p14:creationId xmlns:p14="http://schemas.microsoft.com/office/powerpoint/2010/main" val="39424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multiple commits into 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Rewrite history = rebase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44552" y="2196155"/>
            <a:ext cx="71287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 -5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c35ec97 (HEAD -&gt; feature/cli_arg) Add clean rule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da0fff7 Add command line argument to bye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0801b92 Add command line argument to hello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79388" y="2492896"/>
            <a:ext cx="7437028" cy="2415052"/>
            <a:chOff x="286356" y="2492896"/>
            <a:chExt cx="7437028" cy="2415052"/>
          </a:xfrm>
        </p:grpSpPr>
        <p:sp>
          <p:nvSpPr>
            <p:cNvPr id="6" name="Rounded Rectangle 5"/>
            <p:cNvSpPr/>
            <p:nvPr/>
          </p:nvSpPr>
          <p:spPr>
            <a:xfrm>
              <a:off x="286356" y="2492896"/>
              <a:ext cx="7056784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0" idx="1"/>
            </p:cNvCxnSpPr>
            <p:nvPr/>
          </p:nvCxnSpPr>
          <p:spPr>
            <a:xfrm flipH="1" flipV="1">
              <a:off x="4283968" y="3356994"/>
              <a:ext cx="864096" cy="13201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8064" y="4446283"/>
              <a:ext cx="2575320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 relevant commits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9388" y="525234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rebase  –i  </a:t>
            </a:r>
            <a:r>
              <a:rPr lang="nl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HEAD~3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31840" y="5526554"/>
            <a:ext cx="3897973" cy="804020"/>
            <a:chOff x="5292080" y="2841004"/>
            <a:chExt cx="3897973" cy="80402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292080" y="2841004"/>
              <a:ext cx="648072" cy="5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46152" y="3183359"/>
              <a:ext cx="3243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interactive: editor opens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724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380832"/>
            <a:ext cx="799288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0801b92 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da0fff7 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c35ec97 Add clean rule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Rebase 889d71a..c35ec97 onto 889d71a (3 commands)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Commands: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p, pick &lt;commit&gt; = use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s, squash &lt;commit&gt; = use commit, but meld into previous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764" y="1696482"/>
            <a:ext cx="826851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764" y="4365104"/>
            <a:ext cx="8453036" cy="2262064"/>
            <a:chOff x="233764" y="4365104"/>
            <a:chExt cx="8453036" cy="2262064"/>
          </a:xfrm>
        </p:grpSpPr>
        <p:sp>
          <p:nvSpPr>
            <p:cNvPr id="7" name="TextBox 6"/>
            <p:cNvSpPr txBox="1"/>
            <p:nvPr/>
          </p:nvSpPr>
          <p:spPr>
            <a:xfrm>
              <a:off x="323528" y="5149840"/>
              <a:ext cx="799288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pick 0801b92 Add command line argument to hello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da0fff7 Add command line argument to bye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c35ec97 Add clean rule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Rebase 889d71a..c35ec97 onto 889d71a (3 commands)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3764" y="5443327"/>
              <a:ext cx="109787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8028384" y="436510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380832"/>
            <a:ext cx="79928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a combination of 3 commits.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1st commit message: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#2: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#3: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clean rule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3528" y="3645024"/>
            <a:ext cx="8352928" cy="2618422"/>
            <a:chOff x="323528" y="3645024"/>
            <a:chExt cx="8352928" cy="261842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4509120"/>
              <a:ext cx="799288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arguments to message applications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a combination of 3 commits. 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the 1st commit message: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 to hello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Curved Left Arrow 5"/>
            <p:cNvSpPr/>
            <p:nvPr/>
          </p:nvSpPr>
          <p:spPr>
            <a:xfrm>
              <a:off x="8018040" y="364502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51920" y="6048288"/>
            <a:ext cx="39794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Now merge or cherry-pick</a:t>
            </a:r>
          </a:p>
        </p:txBody>
      </p:sp>
    </p:spTree>
    <p:extLst>
      <p:ext uri="{BB962C8B-B14F-4D97-AF65-F5344CB8AC3E}">
        <p14:creationId xmlns:p14="http://schemas.microsoft.com/office/powerpoint/2010/main" val="17390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 with another branch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all differences with,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To see only file names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Comparing a specific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79388" y="2267580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49171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--name-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only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624273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main:eq.c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6A17-04DB-B0C6-562B-1142CC16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Worktree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BEEC7-4FF5-C0BF-A00D-DFA65CA2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on multiple branches without switch</a:t>
            </a:r>
          </a:p>
          <a:p>
            <a:pPr lvl="1"/>
            <a:r>
              <a:rPr lang="en-US" dirty="0"/>
              <a:t>Create new </a:t>
            </a:r>
            <a:r>
              <a:rPr lang="en-US" dirty="0" err="1"/>
              <a:t>worktree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List all </a:t>
            </a:r>
            <a:r>
              <a:rPr lang="en-US" dirty="0" err="1"/>
              <a:t>worktrees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Remove </a:t>
            </a:r>
            <a:r>
              <a:rPr lang="en-US" dirty="0" err="1"/>
              <a:t>worktree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C741D-CDDE-3962-DABF-C93BFD4D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B978E-A210-F3F9-4C81-D31BEE5530AE}"/>
              </a:ext>
            </a:extLst>
          </p:cNvPr>
          <p:cNvSpPr txBox="1"/>
          <p:nvPr/>
        </p:nvSpPr>
        <p:spPr>
          <a:xfrm>
            <a:off x="611560" y="2708920"/>
            <a:ext cx="80868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-b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cd ./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479B1-B1F1-F684-7A97-F630DCD982FD}"/>
              </a:ext>
            </a:extLst>
          </p:cNvPr>
          <p:cNvSpPr txBox="1"/>
          <p:nvPr/>
        </p:nvSpPr>
        <p:spPr>
          <a:xfrm>
            <a:off x="611560" y="4245473"/>
            <a:ext cx="8086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list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94031-32CD-B9CE-5D19-AF8F8F071F30}"/>
              </a:ext>
            </a:extLst>
          </p:cNvPr>
          <p:cNvSpPr txBox="1"/>
          <p:nvPr/>
        </p:nvSpPr>
        <p:spPr>
          <a:xfrm>
            <a:off x="599998" y="5248353"/>
            <a:ext cx="80868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remove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prune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26EB5F8-27D6-2355-ECAD-7D7FB262A448}"/>
              </a:ext>
            </a:extLst>
          </p:cNvPr>
          <p:cNvSpPr/>
          <p:nvPr/>
        </p:nvSpPr>
        <p:spPr>
          <a:xfrm rot="1686504">
            <a:off x="5256741" y="4330796"/>
            <a:ext cx="2760378" cy="5950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Very convenient!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01296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Details, details, details…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9411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Will commit only modified, tracked files</a:t>
            </a:r>
          </a:p>
          <a:p>
            <a:r>
              <a:rPr lang="en-US" dirty="0"/>
              <a:t>Create new branch and switch to it</a:t>
            </a:r>
            <a:endParaRPr lang="en-BE" dirty="0"/>
          </a:p>
          <a:p>
            <a:endParaRPr lang="en-BE" dirty="0"/>
          </a:p>
          <a:p>
            <a:r>
              <a:rPr lang="en-BE" dirty="0"/>
              <a:t>Switch back to previous branch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-C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259632" y="5001817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</a:t>
            </a: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Problem: branch contains modified, tracked files</a:t>
            </a:r>
            <a:r>
              <a:rPr lang="en-BE" dirty="0"/>
              <a:t>,</a:t>
            </a:r>
            <a:r>
              <a:rPr lang="en-US" dirty="0"/>
              <a:t> can't checkout other branch</a:t>
            </a:r>
          </a:p>
          <a:p>
            <a:r>
              <a:rPr lang="en-US" dirty="0"/>
              <a:t>Solution: stash</a:t>
            </a:r>
          </a:p>
          <a:p>
            <a:pPr lvl="1"/>
            <a:r>
              <a:rPr lang="en-US" dirty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 work</a:t>
            </a:r>
          </a:p>
          <a:p>
            <a:pPr lvl="1"/>
            <a:r>
              <a:rPr lang="en-US" dirty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DABB-37BC-5DD0-9599-206B9609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Pre-commit hooks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BBC9-9BC3-48FB-38D2-223407A0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application(s) on files to commit</a:t>
            </a:r>
          </a:p>
          <a:p>
            <a:pPr lvl="1"/>
            <a:r>
              <a:rPr lang="en-US" dirty="0"/>
              <a:t>Linter(s),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pep8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cppcheck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Code formatter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clang-format</a:t>
            </a:r>
            <a:r>
              <a:rPr lang="en-US" dirty="0"/>
              <a:t>)</a:t>
            </a:r>
          </a:p>
          <a:p>
            <a:r>
              <a:rPr lang="en-US" dirty="0"/>
              <a:t>Abort commit on failure</a:t>
            </a:r>
          </a:p>
          <a:p>
            <a:r>
              <a:rPr lang="en-US" dirty="0"/>
              <a:t>Standard git feature, put  files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.git/hooks</a:t>
            </a:r>
          </a:p>
          <a:p>
            <a:r>
              <a:rPr lang="en-US" dirty="0"/>
              <a:t>Much easier: use pre-commit</a:t>
            </a:r>
            <a:br>
              <a:rPr lang="en-US" dirty="0"/>
            </a:br>
            <a:r>
              <a:rPr lang="en-US" dirty="0">
                <a:hlinkClick r:id="rId2"/>
              </a:rPr>
              <a:t>https://pre-commit.com/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CEEAE-BD77-912B-5559-4448A3E9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91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9E25-9DBA-E49B-8EF9-3D0774B2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pre-commit configuration</a:t>
            </a:r>
            <a:endParaRPr lang="LID4096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EB44651-4C85-AE9B-44CC-3F4B037C5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52152"/>
            <a:ext cx="8229600" cy="1374011"/>
          </a:xfrm>
        </p:spPr>
        <p:txBody>
          <a:bodyPr/>
          <a:lstStyle/>
          <a:p>
            <a:r>
              <a:rPr lang="en-US" dirty="0"/>
              <a:t>Install using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F6268-E037-9E5B-371F-51EF6294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D1D9D8-E9D9-396F-CE04-FB0F7FD8C3DC}"/>
              </a:ext>
            </a:extLst>
          </p:cNvPr>
          <p:cNvGrpSpPr/>
          <p:nvPr/>
        </p:nvGrpSpPr>
        <p:grpSpPr>
          <a:xfrm>
            <a:off x="540667" y="1412776"/>
            <a:ext cx="8180445" cy="3139321"/>
            <a:chOff x="755576" y="2276872"/>
            <a:chExt cx="8180445" cy="31393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758894-BF5A-77D2-513C-871E0C9D6D8D}"/>
                </a:ext>
              </a:extLst>
            </p:cNvPr>
            <p:cNvSpPr txBox="1"/>
            <p:nvPr/>
          </p:nvSpPr>
          <p:spPr>
            <a:xfrm>
              <a:off x="755576" y="2276872"/>
              <a:ext cx="8180445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repos: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- repo: https://github.com/pre-commit/mirrors-clang-format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rev: v15.0.7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hooks: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 id: 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clang-format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GB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args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[--style=Google]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files: '\.(</a:t>
              </a:r>
              <a:r>
                <a:rPr lang="en-GB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c|cc|cpp|h|hpp|cxx|hh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)$'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- repo: https://github.com/pocc/pre-commit-hooks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rev: v1.3.5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hooks: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- id: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cppcheck</a:t>
              </a:r>
              <a:endParaRPr lang="en-GB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77FEFE-A7F6-C6E1-D3CF-D581865A3320}"/>
                </a:ext>
              </a:extLst>
            </p:cNvPr>
            <p:cNvSpPr txBox="1"/>
            <p:nvPr/>
          </p:nvSpPr>
          <p:spPr>
            <a:xfrm>
              <a:off x="6612949" y="5139194"/>
              <a:ext cx="232307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.pre-commit-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config.yaml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1AEEB47-E235-A83B-B4A0-344B7095DB93}"/>
              </a:ext>
            </a:extLst>
          </p:cNvPr>
          <p:cNvGrpSpPr/>
          <p:nvPr/>
        </p:nvGrpSpPr>
        <p:grpSpPr>
          <a:xfrm>
            <a:off x="4283968" y="2148314"/>
            <a:ext cx="4578399" cy="762115"/>
            <a:chOff x="2483768" y="2051556"/>
            <a:chExt cx="4578399" cy="76211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05C01E-C623-F69A-9C72-F2506702E7A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2483768" y="2251611"/>
              <a:ext cx="1944216" cy="56206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A63C22-4852-A2C1-C9D3-99111BF7A0C4}"/>
                </a:ext>
              </a:extLst>
            </p:cNvPr>
            <p:cNvSpPr txBox="1"/>
            <p:nvPr/>
          </p:nvSpPr>
          <p:spPr>
            <a:xfrm>
              <a:off x="4427984" y="2051556"/>
              <a:ext cx="2634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Google formatting style</a:t>
              </a:r>
              <a:endParaRPr lang="nl-BE" sz="20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575ECD-5005-667C-5B4D-0FB96FB81D28}"/>
              </a:ext>
            </a:extLst>
          </p:cNvPr>
          <p:cNvGrpSpPr/>
          <p:nvPr/>
        </p:nvGrpSpPr>
        <p:grpSpPr>
          <a:xfrm>
            <a:off x="6156176" y="2654336"/>
            <a:ext cx="2706191" cy="585389"/>
            <a:chOff x="3522542" y="2051556"/>
            <a:chExt cx="2706191" cy="58538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3431AA-F8F7-FD55-6574-622071001AAC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3522542" y="2251611"/>
              <a:ext cx="905442" cy="3853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E95F83-CC5A-B07A-2B3D-13186EF56BA4}"/>
                </a:ext>
              </a:extLst>
            </p:cNvPr>
            <p:cNvSpPr txBox="1"/>
            <p:nvPr/>
          </p:nvSpPr>
          <p:spPr>
            <a:xfrm>
              <a:off x="4427984" y="2051556"/>
              <a:ext cx="180074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C/C++ files</a:t>
              </a:r>
              <a:endParaRPr lang="nl-BE" sz="20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3CA5669-43AD-A604-61BF-CC555E58BCB0}"/>
              </a:ext>
            </a:extLst>
          </p:cNvPr>
          <p:cNvSpPr txBox="1"/>
          <p:nvPr/>
        </p:nvSpPr>
        <p:spPr>
          <a:xfrm>
            <a:off x="899592" y="5505569"/>
            <a:ext cx="31323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pre-commit  install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34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Examine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View the commit for each line of a file</a:t>
            </a:r>
          </a:p>
          <a:p>
            <a:endParaRPr lang="en-BE" dirty="0"/>
          </a:p>
          <a:p>
            <a:pPr lvl="1"/>
            <a:r>
              <a:rPr lang="en-BE" dirty="0"/>
              <a:t>displays who did the commit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blame</a:t>
            </a:r>
          </a:p>
          <a:p>
            <a:r>
              <a:rPr lang="en-US" dirty="0"/>
              <a:t>Search for commit that introduced </a:t>
            </a:r>
            <a:r>
              <a:rPr lang="en-BE" dirty="0"/>
              <a:t>a </a:t>
            </a:r>
            <a:r>
              <a:rPr lang="en-US" dirty="0"/>
              <a:t>line</a:t>
            </a:r>
            <a:endParaRPr lang="en-BE" dirty="0"/>
          </a:p>
          <a:p>
            <a:endParaRPr lang="en-BE" dirty="0"/>
          </a:p>
          <a:p>
            <a:r>
              <a:rPr lang="en-BE" dirty="0"/>
              <a:t>Display log messages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--after 2019-08-15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--before '2019-08-15 13:55:00'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--author gjbex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59632" y="212356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blame 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5637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6973" y="5554643"/>
            <a:ext cx="23557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Can be combined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7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branch files to archive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Export to zip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|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--format=zip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through history, methodically</a:t>
            </a:r>
          </a:p>
          <a:p>
            <a:endParaRPr lang="en-US" dirty="0"/>
          </a:p>
          <a:p>
            <a:r>
              <a:rPr lang="en-US" dirty="0"/>
              <a:t>Micro-managing commits</a:t>
            </a:r>
          </a:p>
          <a:p>
            <a:endParaRPr lang="en-US" dirty="0"/>
          </a:p>
          <a:p>
            <a:r>
              <a:rPr lang="en-BE" dirty="0"/>
              <a:t>Merge in single commit</a:t>
            </a:r>
          </a:p>
          <a:p>
            <a:endParaRPr lang="en-BE" dirty="0"/>
          </a:p>
          <a:p>
            <a:r>
              <a:rPr lang="en-US" dirty="0"/>
              <a:t>Adding description to branch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9557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35699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688524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Contribute to someone else's project, e.g.,</a:t>
            </a:r>
          </a:p>
          <a:p>
            <a:pPr lvl="1"/>
            <a:r>
              <a:rPr lang="en-US" dirty="0"/>
              <a:t>Open source project</a:t>
            </a:r>
          </a:p>
          <a:p>
            <a:pPr lvl="1"/>
            <a:r>
              <a:rPr lang="en-US" dirty="0"/>
              <a:t>Research project you're involved in</a:t>
            </a:r>
          </a:p>
          <a:p>
            <a:r>
              <a:rPr lang="en-US" dirty="0"/>
              <a:t>Can be done without write access to project</a:t>
            </a:r>
          </a:p>
          <a:p>
            <a:pPr lvl="1"/>
            <a:r>
              <a:rPr lang="en-US" dirty="0"/>
              <a:t>Create your own copy by forking</a:t>
            </a:r>
          </a:p>
          <a:p>
            <a:pPr lvl="1"/>
            <a:r>
              <a:rPr lang="en-US" dirty="0"/>
              <a:t>Create a branch for implementation</a:t>
            </a:r>
          </a:p>
          <a:p>
            <a:pPr lvl="1"/>
            <a:r>
              <a:rPr lang="en-US" dirty="0"/>
              <a:t>Implement, test</a:t>
            </a:r>
          </a:p>
          <a:p>
            <a:pPr lvl="1"/>
            <a:r>
              <a:rPr lang="en-US" dirty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5122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repository should be hosted by service, e.g., GitLab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repositories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/>
              <a:t>Good pull requests</a:t>
            </a:r>
          </a:p>
          <a:p>
            <a:pPr lvl="1"/>
            <a:r>
              <a:rPr lang="en-US" dirty="0"/>
              <a:t>informative subject</a:t>
            </a:r>
          </a:p>
          <a:p>
            <a:pPr lvl="1"/>
            <a:r>
              <a:rPr lang="en-US" dirty="0"/>
              <a:t>motivation for change</a:t>
            </a:r>
          </a:p>
          <a:p>
            <a:pPr lvl="1"/>
            <a:r>
              <a:rPr lang="en-US" dirty="0"/>
              <a:t>atomic commits, with informative messages</a:t>
            </a:r>
          </a:p>
          <a:p>
            <a:pPr lvl="1"/>
            <a:r>
              <a:rPr lang="en-US" dirty="0"/>
              <a:t>typically based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/>
              <a:t> branch, </a:t>
            </a:r>
            <a:r>
              <a:rPr lang="en-US" i="1" dirty="0"/>
              <a:t>not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Someone forked your repository to contribute</a:t>
            </a:r>
          </a:p>
          <a:p>
            <a:r>
              <a:rPr lang="en-US" dirty="0"/>
              <a:t>You receive pull request</a:t>
            </a:r>
          </a:p>
          <a:p>
            <a:pPr lvl="1"/>
            <a:r>
              <a:rPr lang="en-US" dirty="0"/>
              <a:t>Evaluate contribution</a:t>
            </a:r>
          </a:p>
          <a:p>
            <a:pPr lvl="2"/>
            <a:r>
              <a:rPr lang="en-US" dirty="0"/>
              <a:t>Code review</a:t>
            </a:r>
          </a:p>
          <a:p>
            <a:pPr lvl="2"/>
            <a:r>
              <a:rPr lang="en-US" dirty="0"/>
              <a:t>Extensive tests</a:t>
            </a:r>
          </a:p>
          <a:p>
            <a:pPr lvl="1"/>
            <a:r>
              <a:rPr lang="en-US" dirty="0"/>
              <a:t>If okay, merge remote branch into,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1"/>
            <a:r>
              <a:rPr lang="en-US" dirty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EEAC-367E-9BFA-FD21-67A700BA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(CI)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CFDF1-AC43-0885-9924-F5F715819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GitHub/GitLab workflows</a:t>
            </a:r>
          </a:p>
          <a:p>
            <a:pPr lvl="1"/>
            <a:r>
              <a:rPr lang="en-US" dirty="0"/>
              <a:t>Sanity checks</a:t>
            </a:r>
          </a:p>
          <a:p>
            <a:pPr lvl="1"/>
            <a:r>
              <a:rPr lang="en-US" dirty="0"/>
              <a:t>Source code formatting</a:t>
            </a:r>
          </a:p>
          <a:p>
            <a:pPr lvl="1"/>
            <a:r>
              <a:rPr lang="en-US" dirty="0"/>
              <a:t>Software builds</a:t>
            </a:r>
          </a:p>
          <a:p>
            <a:pPr lvl="1"/>
            <a:r>
              <a:rPr lang="en-US" dirty="0"/>
              <a:t>Software testing</a:t>
            </a:r>
          </a:p>
          <a:p>
            <a:pPr lvl="1"/>
            <a:r>
              <a:rPr lang="en-US" dirty="0"/>
              <a:t>Documentation builds/deployment</a:t>
            </a:r>
          </a:p>
          <a:p>
            <a:r>
              <a:rPr lang="en-US" dirty="0"/>
              <a:t>See, e.g.,</a:t>
            </a:r>
          </a:p>
          <a:p>
            <a:pPr lvl="1"/>
            <a:r>
              <a:rPr lang="en-US" dirty="0">
                <a:hlinkClick r:id="rId2"/>
              </a:rPr>
              <a:t>https://github.com/gjbex/CI-example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https://github.com/vscentrum/status-page</a:t>
            </a:r>
            <a:r>
              <a:rPr lang="en-US" dirty="0"/>
              <a:t> </a:t>
            </a:r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38D5A-6424-0D33-7606-A84AC486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204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Contributes to the scientific method</a:t>
            </a:r>
          </a:p>
          <a:p>
            <a:pPr lvl="1"/>
            <a:r>
              <a:rPr lang="en-US" dirty="0"/>
              <a:t>Helps ensure reproducibility</a:t>
            </a:r>
          </a:p>
          <a:p>
            <a:r>
              <a:rPr lang="en-US" dirty="0"/>
              <a:t>Record of change</a:t>
            </a:r>
          </a:p>
          <a:p>
            <a:pPr lvl="1"/>
            <a:r>
              <a:rPr lang="en-US" dirty="0"/>
              <a:t>What was changed?</a:t>
            </a:r>
          </a:p>
          <a:p>
            <a:pPr lvl="1"/>
            <a:r>
              <a:rPr lang="en-US" dirty="0"/>
              <a:t>When was it changed?</a:t>
            </a:r>
          </a:p>
          <a:p>
            <a:pPr lvl="1"/>
            <a:r>
              <a:rPr lang="en-US" dirty="0"/>
              <a:t>Who changed it?</a:t>
            </a:r>
          </a:p>
          <a:p>
            <a:pPr lvl="1"/>
            <a:r>
              <a:rPr lang="en-US" dirty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Online documentation (including movies)</a:t>
            </a:r>
            <a:br>
              <a:rPr lang="en-US" dirty="0"/>
            </a:br>
            <a:r>
              <a:rPr lang="nl-BE" sz="2300" dirty="0">
                <a:hlinkClick r:id="rId2"/>
              </a:rPr>
              <a:t>http://git-scm.com/documentation</a:t>
            </a:r>
            <a:endParaRPr lang="nl-BE" dirty="0"/>
          </a:p>
          <a:p>
            <a:r>
              <a:rPr lang="en-US" dirty="0" err="1"/>
              <a:t>git</a:t>
            </a:r>
            <a:r>
              <a:rPr lang="en-US" dirty="0"/>
              <a:t> web site</a:t>
            </a:r>
            <a:br>
              <a:rPr lang="en-US" dirty="0"/>
            </a:br>
            <a:r>
              <a:rPr lang="nl-BE" sz="2400" dirty="0">
                <a:hlinkClick r:id="rId3"/>
              </a:rPr>
              <a:t>http://git-scm.com/</a:t>
            </a:r>
            <a:endParaRPr lang="nl-BE" dirty="0"/>
          </a:p>
          <a:p>
            <a:r>
              <a:rPr lang="nl-BE" dirty="0"/>
              <a:t>Pro git 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https://git-scm.com/book/en/v2/</a:t>
            </a:r>
            <a:r>
              <a:rPr lang="nl-BE" sz="2100" dirty="0"/>
              <a:t> </a:t>
            </a:r>
            <a:endParaRPr lang="nl-BE" dirty="0"/>
          </a:p>
          <a:p>
            <a:r>
              <a:rPr lang="en-US" dirty="0"/>
              <a:t>Why (the author thinks) you should switch to </a:t>
            </a:r>
            <a:r>
              <a:rPr lang="en-US" dirty="0" err="1"/>
              <a:t>git</a:t>
            </a:r>
            <a:br>
              <a:rPr lang="en-US" dirty="0"/>
            </a:br>
            <a:r>
              <a:rPr lang="nl-BE" sz="2300" dirty="0">
                <a:hlinkClick r:id="rId5"/>
              </a:rPr>
              <a:t>http://blog.teamtreehouse.com/why-you-should-switch-from-subversion-to-git</a:t>
            </a:r>
            <a:endParaRPr lang="nl-BE" dirty="0"/>
          </a:p>
          <a:p>
            <a:r>
              <a:rPr lang="nl-BE" dirty="0"/>
              <a:t>Overview of frequently used git workflows</a:t>
            </a:r>
            <a:br>
              <a:rPr lang="nl-BE" dirty="0"/>
            </a:br>
            <a:r>
              <a:rPr lang="en-US" sz="2100" dirty="0">
                <a:hlinkClick r:id="rId6"/>
              </a:rPr>
              <a:t>https://www.atlassian.com/git/workflows</a:t>
            </a:r>
            <a:endParaRPr lang="en-US" dirty="0"/>
          </a:p>
          <a:p>
            <a:r>
              <a:rPr lang="nl-BE" dirty="0"/>
              <a:t>Blog posts on "good" commit messages</a:t>
            </a:r>
            <a:br>
              <a:rPr lang="nl-BE" dirty="0"/>
            </a:br>
            <a:r>
              <a:rPr lang="nl-BE" sz="2100" dirty="0">
                <a:hlinkClick r:id="rId7"/>
              </a:rPr>
              <a:t>https://chris.beams.io/posts/git-commit/</a:t>
            </a:r>
            <a:r>
              <a:rPr lang="nl-BE" sz="2100" dirty="0"/>
              <a:t> </a:t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https://thoughtbot.com/blog/5-useful-tips-for-a-better-commit-message</a:t>
            </a:r>
            <a:r>
              <a:rPr lang="nl-BE" sz="2100" dirty="0"/>
              <a:t> </a:t>
            </a:r>
            <a:endParaRPr lang="en-BE" sz="2100" dirty="0"/>
          </a:p>
          <a:p>
            <a:r>
              <a:rPr lang="en-BE" dirty="0"/>
              <a:t>Nice article on some git features &amp; techniques</a:t>
            </a:r>
            <a:br>
              <a:rPr lang="en-BE" dirty="0"/>
            </a:br>
            <a:r>
              <a:rPr lang="en-US" sz="2100" dirty="0">
                <a:hlinkClick r:id="rId9"/>
              </a:rPr>
              <a:t>https://realpython.com/advanced-git-for-pythonistas/</a:t>
            </a:r>
            <a:r>
              <a:rPr lang="en-BE" sz="21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comes with most Linux distributions</a:t>
            </a:r>
          </a:p>
          <a:p>
            <a:r>
              <a:rPr lang="en-US" dirty="0"/>
              <a:t>Website &amp; downloads: </a:t>
            </a:r>
            <a:r>
              <a:rPr lang="en-US" dirty="0">
                <a:hlinkClick r:id="rId3"/>
              </a:rPr>
              <a:t>https://git-scm.com/</a:t>
            </a:r>
            <a:r>
              <a:rPr lang="en-US" dirty="0"/>
              <a:t> </a:t>
            </a:r>
          </a:p>
          <a:p>
            <a:r>
              <a:rPr lang="en-US" dirty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https://desktop.github.com/</a:t>
            </a:r>
            <a:r>
              <a:rPr lang="nl-BE" dirty="0"/>
              <a:t> (Windows/</a:t>
            </a:r>
            <a:r>
              <a:rPr lang="nl-BE" dirty="0" err="1"/>
              <a:t>MacOS</a:t>
            </a:r>
            <a:r>
              <a:rPr lang="nl-BE" dirty="0"/>
              <a:t> X)</a:t>
            </a:r>
          </a:p>
          <a:p>
            <a:pPr lvl="1"/>
            <a:r>
              <a:rPr lang="en-US" dirty="0" err="1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https://tortoisegit.org/</a:t>
            </a:r>
            <a:r>
              <a:rPr lang="en-US" dirty="0"/>
              <a:t> (Windows)</a:t>
            </a:r>
          </a:p>
          <a:p>
            <a:pPr lvl="1"/>
            <a:r>
              <a:rPr lang="en-US" dirty="0" err="1"/>
              <a:t>SmartGit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https://www.syntevo.com/smartgit/</a:t>
            </a:r>
            <a:r>
              <a:rPr lang="en-US" dirty="0"/>
              <a:t> (Linux/Windows/MacOS X)</a:t>
            </a:r>
          </a:p>
          <a:p>
            <a:r>
              <a:rPr lang="en-US" dirty="0" err="1"/>
              <a:t>vcsh</a:t>
            </a:r>
            <a:r>
              <a:rPr lang="en-US" dirty="0"/>
              <a:t>, version control for configuration files: </a:t>
            </a:r>
            <a:r>
              <a:rPr lang="en-US" dirty="0">
                <a:hlinkClick r:id="rId7"/>
              </a:rPr>
              <a:t>https://github.com/RichiH/vcsh</a:t>
            </a:r>
            <a:r>
              <a:rPr lang="en-US" dirty="0"/>
              <a:t> (Linux)</a:t>
            </a:r>
          </a:p>
          <a:p>
            <a:r>
              <a:rPr lang="en-US" dirty="0"/>
              <a:t>git-prompt.sh, show </a:t>
            </a:r>
            <a:r>
              <a:rPr lang="en-US" dirty="0" err="1"/>
              <a:t>git</a:t>
            </a:r>
            <a:r>
              <a:rPr lang="en-US" dirty="0"/>
              <a:t> info in command line prompt: </a:t>
            </a:r>
            <a:r>
              <a:rPr lang="en-US" dirty="0">
                <a:hlinkClick r:id="rId8"/>
              </a:rPr>
              <a:t>http://git-prompt.sh/</a:t>
            </a:r>
            <a:r>
              <a:rPr lang="en-US" dirty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7194-CAC2-A3A6-E1BE-E02686AC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hosting/version control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FF4D6-FF30-4174-E306-84B024AF6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with your data steward/RDM team</a:t>
            </a:r>
          </a:p>
          <a:p>
            <a:r>
              <a:rPr lang="en-US" dirty="0"/>
              <a:t>DVC (Data Version Control): </a:t>
            </a:r>
            <a:r>
              <a:rPr lang="en-US" dirty="0">
                <a:hlinkClick r:id="rId2"/>
              </a:rPr>
              <a:t>https://dvc.org/</a:t>
            </a:r>
            <a:endParaRPr lang="en-US" dirty="0"/>
          </a:p>
          <a:p>
            <a:pPr lvl="1"/>
            <a:r>
              <a:rPr lang="en-US" dirty="0"/>
              <a:t>Metadata in git</a:t>
            </a:r>
          </a:p>
          <a:p>
            <a:pPr lvl="1"/>
            <a:r>
              <a:rPr lang="en-US" dirty="0"/>
              <a:t>Actual data file (version) elsewhere, e.g., Google Drive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CF5E3-A025-77B7-C40C-6515DF0F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37212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Services of your organization, e.g.,</a:t>
            </a:r>
          </a:p>
          <a:p>
            <a:pPr lvl="1"/>
            <a:r>
              <a:rPr lang="en-US" dirty="0"/>
              <a:t>KU Leuven: </a:t>
            </a:r>
            <a:r>
              <a:rPr lang="en-US" dirty="0">
                <a:hlinkClick r:id="rId2"/>
              </a:rPr>
              <a:t>https://gitlab.kuleuven.be/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UHasselt</a:t>
            </a:r>
            <a:r>
              <a:rPr lang="en-US" dirty="0"/>
              <a:t> GitHub organization</a:t>
            </a:r>
          </a:p>
          <a:p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 lvl="1"/>
            <a:r>
              <a:rPr lang="en-US" dirty="0"/>
              <a:t>Issue tracking, pull requests, code reviews, wiki, release management, forking, private repositories</a:t>
            </a:r>
          </a:p>
          <a:p>
            <a:r>
              <a:rPr lang="en-US" dirty="0" err="1">
                <a:hlinkClick r:id="rId4"/>
              </a:rPr>
              <a:t>GitLab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Who needs it anyway?</a:t>
            </a:r>
          </a:p>
          <a:p>
            <a:pPr lvl="1"/>
            <a:r>
              <a:rPr lang="en-US" dirty="0"/>
              <a:t>Anyone who produces something that changes over time (e.g., texts, code, slides, bibliographies,…)</a:t>
            </a:r>
          </a:p>
          <a:p>
            <a:r>
              <a:rPr lang="en-US" dirty="0"/>
              <a:t>History of a project is important</a:t>
            </a:r>
          </a:p>
          <a:p>
            <a:pPr lvl="1"/>
            <a:r>
              <a:rPr lang="en-US" dirty="0"/>
              <a:t>Which version of a program generated data used in publication </a:t>
            </a:r>
            <a:r>
              <a:rPr lang="en-US" i="1" dirty="0"/>
              <a:t>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modification to code was a </a:t>
            </a:r>
            <a:r>
              <a:rPr lang="en-US" i="1" dirty="0"/>
              <a:t>Really Bad Idea</a:t>
            </a:r>
            <a:r>
              <a:rPr lang="en-US" dirty="0"/>
              <a:t>™, when was this "feature" introduced, and can I go back?</a:t>
            </a:r>
          </a:p>
          <a:p>
            <a:r>
              <a:rPr lang="en-US" dirty="0"/>
              <a:t>Collaboration</a:t>
            </a:r>
          </a:p>
          <a:p>
            <a:pPr lvl="1"/>
            <a:r>
              <a:rPr lang="en-US" dirty="0"/>
              <a:t>How to ensure that everyone is working with the latest version?</a:t>
            </a:r>
          </a:p>
          <a:p>
            <a:pPr lvl="1"/>
            <a:r>
              <a:rPr lang="en-US" dirty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Think in terms of projects!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Tests</a:t>
            </a:r>
          </a:p>
          <a:p>
            <a:pPr lvl="1"/>
            <a:r>
              <a:rPr lang="en-US" dirty="0"/>
              <a:t>Reports (e.g., publications)</a:t>
            </a:r>
          </a:p>
          <a:p>
            <a:pPr lvl="1"/>
            <a:r>
              <a:rPr lang="en-US" dirty="0"/>
              <a:t>Input data/results?</a:t>
            </a:r>
          </a:p>
          <a:p>
            <a:pPr lvl="2"/>
            <a:r>
              <a:rPr lang="en-US" dirty="0"/>
              <a:t>Maybe, consider DVC (</a:t>
            </a:r>
            <a:r>
              <a:rPr lang="en-US" dirty="0">
                <a:hlinkClick r:id="rId2"/>
              </a:rPr>
              <a:t>https://dvc.org/</a:t>
            </a:r>
            <a:r>
              <a:rPr lang="en-US" dirty="0"/>
              <a:t>)</a:t>
            </a:r>
          </a:p>
          <a:p>
            <a:r>
              <a:rPr lang="en-US" dirty="0"/>
              <a:t>Type of files: any, but some important features only for text files (e.g., program or </a:t>
            </a:r>
            <a:r>
              <a:rPr lang="en-US" dirty="0" err="1"/>
              <a:t>LaTeX</a:t>
            </a:r>
            <a:r>
              <a:rPr lang="en-US" dirty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4618</Words>
  <Application>Microsoft Office PowerPoint</Application>
  <PresentationFormat>On-screen Show (4:3)</PresentationFormat>
  <Paragraphs>914</Paragraphs>
  <Slides>78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3" baseType="lpstr">
      <vt:lpstr>Arial</vt:lpstr>
      <vt:lpstr>Calibri</vt:lpstr>
      <vt:lpstr>Courier New</vt:lpstr>
      <vt:lpstr>Symbol</vt:lpstr>
      <vt:lpstr>Office Theme</vt:lpstr>
      <vt:lpstr>Version control with git</vt:lpstr>
      <vt:lpstr>PowerPoint Presentation</vt:lpstr>
      <vt:lpstr>PowerPoint Presentation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git features?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commits/tags</vt:lpstr>
      <vt:lpstr>History of merges</vt:lpstr>
      <vt:lpstr>Squashing commits</vt:lpstr>
      <vt:lpstr>Editing history</vt:lpstr>
      <vt:lpstr>Commit message</vt:lpstr>
      <vt:lpstr>Diff with another branch</vt:lpstr>
      <vt:lpstr>Worktree</vt:lpstr>
      <vt:lpstr>Details, details, details…</vt:lpstr>
      <vt:lpstr>A few shortcuts</vt:lpstr>
      <vt:lpstr>Stashing</vt:lpstr>
      <vt:lpstr>Pre-commit hooks</vt:lpstr>
      <vt:lpstr>Example pre-commit configuration</vt:lpstr>
      <vt:lpstr>Examine history</vt:lpstr>
      <vt:lpstr>Creating archives</vt:lpstr>
      <vt:lpstr>And even more…</vt:lpstr>
      <vt:lpstr>Contributing</vt:lpstr>
      <vt:lpstr>Contributing</vt:lpstr>
      <vt:lpstr>Pull requests</vt:lpstr>
      <vt:lpstr>Receiving contribution</vt:lpstr>
      <vt:lpstr>Continuous Integration (CI)</vt:lpstr>
      <vt:lpstr>Conclusions</vt:lpstr>
      <vt:lpstr>Conclusions</vt:lpstr>
      <vt:lpstr>References</vt:lpstr>
      <vt:lpstr>Software &amp; tools</vt:lpstr>
      <vt:lpstr>Data hosting/version control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201</cp:revision>
  <dcterms:created xsi:type="dcterms:W3CDTF">2014-11-10T15:16:11Z</dcterms:created>
  <dcterms:modified xsi:type="dcterms:W3CDTF">2025-07-28T11:58:41Z</dcterms:modified>
</cp:coreProperties>
</file>