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1"/>
  </p:notesMasterIdLst>
  <p:sldIdLst>
    <p:sldId id="256" r:id="rId2"/>
    <p:sldId id="333" r:id="rId3"/>
    <p:sldId id="334" r:id="rId4"/>
    <p:sldId id="276" r:id="rId5"/>
    <p:sldId id="264" r:id="rId6"/>
    <p:sldId id="265" r:id="rId7"/>
    <p:sldId id="322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336" r:id="rId17"/>
    <p:sldId id="274" r:id="rId18"/>
    <p:sldId id="275" r:id="rId19"/>
    <p:sldId id="277" r:id="rId20"/>
    <p:sldId id="321" r:id="rId21"/>
    <p:sldId id="257" r:id="rId22"/>
    <p:sldId id="259" r:id="rId23"/>
    <p:sldId id="261" r:id="rId24"/>
    <p:sldId id="280" r:id="rId25"/>
    <p:sldId id="258" r:id="rId26"/>
    <p:sldId id="319" r:id="rId27"/>
    <p:sldId id="325" r:id="rId28"/>
    <p:sldId id="318" r:id="rId29"/>
    <p:sldId id="317" r:id="rId30"/>
    <p:sldId id="281" r:id="rId31"/>
    <p:sldId id="324" r:id="rId32"/>
    <p:sldId id="302" r:id="rId33"/>
    <p:sldId id="306" r:id="rId34"/>
    <p:sldId id="262" r:id="rId35"/>
    <p:sldId id="260" r:id="rId36"/>
    <p:sldId id="278" r:id="rId37"/>
    <p:sldId id="279" r:id="rId38"/>
    <p:sldId id="303" r:id="rId39"/>
    <p:sldId id="323" r:id="rId40"/>
    <p:sldId id="308" r:id="rId41"/>
    <p:sldId id="282" r:id="rId42"/>
    <p:sldId id="296" r:id="rId43"/>
    <p:sldId id="283" r:id="rId44"/>
    <p:sldId id="295" r:id="rId45"/>
    <p:sldId id="285" r:id="rId46"/>
    <p:sldId id="284" r:id="rId47"/>
    <p:sldId id="286" r:id="rId48"/>
    <p:sldId id="287" r:id="rId49"/>
    <p:sldId id="288" r:id="rId50"/>
    <p:sldId id="289" r:id="rId51"/>
    <p:sldId id="290" r:id="rId52"/>
    <p:sldId id="291" r:id="rId53"/>
    <p:sldId id="292" r:id="rId54"/>
    <p:sldId id="311" r:id="rId55"/>
    <p:sldId id="294" r:id="rId56"/>
    <p:sldId id="297" r:id="rId57"/>
    <p:sldId id="304" r:id="rId58"/>
    <p:sldId id="326" r:id="rId59"/>
    <p:sldId id="327" r:id="rId60"/>
    <p:sldId id="328" r:id="rId61"/>
    <p:sldId id="329" r:id="rId62"/>
    <p:sldId id="332" r:id="rId63"/>
    <p:sldId id="335" r:id="rId64"/>
    <p:sldId id="331" r:id="rId65"/>
    <p:sldId id="305" r:id="rId66"/>
    <p:sldId id="312" r:id="rId67"/>
    <p:sldId id="330" r:id="rId68"/>
    <p:sldId id="309" r:id="rId69"/>
    <p:sldId id="307" r:id="rId70"/>
    <p:sldId id="314" r:id="rId71"/>
    <p:sldId id="315" r:id="rId72"/>
    <p:sldId id="320" r:id="rId73"/>
    <p:sldId id="316" r:id="rId74"/>
    <p:sldId id="300" r:id="rId75"/>
    <p:sldId id="301" r:id="rId76"/>
    <p:sldId id="299" r:id="rId77"/>
    <p:sldId id="310" r:id="rId78"/>
    <p:sldId id="337" r:id="rId79"/>
    <p:sldId id="313" r:id="rId80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7FEB93D-333E-4FC5-B05F-B473373F365D}">
          <p14:sldIdLst>
            <p14:sldId id="256"/>
            <p14:sldId id="333"/>
            <p14:sldId id="334"/>
            <p14:sldId id="276"/>
          </p14:sldIdLst>
        </p14:section>
        <p14:section name="Introduction" id="{408F4C3B-B9DF-4CDE-B4EF-7CCA20540640}">
          <p14:sldIdLst>
            <p14:sldId id="264"/>
            <p14:sldId id="265"/>
            <p14:sldId id="322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336"/>
            <p14:sldId id="274"/>
            <p14:sldId id="275"/>
          </p14:sldIdLst>
        </p14:section>
        <p14:section name="Single user scenario" id="{6FF706D2-031A-4285-AC18-D9A61FC311FC}">
          <p14:sldIdLst>
            <p14:sldId id="277"/>
            <p14:sldId id="321"/>
            <p14:sldId id="257"/>
            <p14:sldId id="259"/>
            <p14:sldId id="261"/>
            <p14:sldId id="280"/>
            <p14:sldId id="258"/>
            <p14:sldId id="319"/>
            <p14:sldId id="325"/>
            <p14:sldId id="318"/>
            <p14:sldId id="317"/>
            <p14:sldId id="281"/>
            <p14:sldId id="324"/>
            <p14:sldId id="302"/>
            <p14:sldId id="306"/>
            <p14:sldId id="262"/>
            <p14:sldId id="260"/>
            <p14:sldId id="278"/>
            <p14:sldId id="279"/>
            <p14:sldId id="303"/>
            <p14:sldId id="323"/>
            <p14:sldId id="308"/>
            <p14:sldId id="282"/>
            <p14:sldId id="296"/>
          </p14:sldIdLst>
        </p14:section>
        <p14:section name="Multiple user scenario" id="{990CF91C-3B68-4976-BEDF-DCC87682E0DD}">
          <p14:sldIdLst>
            <p14:sldId id="283"/>
            <p14:sldId id="295"/>
            <p14:sldId id="285"/>
            <p14:sldId id="284"/>
            <p14:sldId id="286"/>
            <p14:sldId id="287"/>
            <p14:sldId id="288"/>
            <p14:sldId id="289"/>
            <p14:sldId id="290"/>
            <p14:sldId id="291"/>
            <p14:sldId id="292"/>
            <p14:sldId id="311"/>
            <p14:sldId id="294"/>
            <p14:sldId id="297"/>
            <p14:sldId id="304"/>
            <p14:sldId id="326"/>
            <p14:sldId id="327"/>
            <p14:sldId id="328"/>
            <p14:sldId id="329"/>
            <p14:sldId id="332"/>
            <p14:sldId id="335"/>
          </p14:sldIdLst>
        </p14:section>
        <p14:section name="Details" id="{3EC6E32F-356E-4B1F-B6B1-F6766753F437}">
          <p14:sldIdLst>
            <p14:sldId id="331"/>
            <p14:sldId id="305"/>
            <p14:sldId id="312"/>
            <p14:sldId id="330"/>
            <p14:sldId id="309"/>
            <p14:sldId id="307"/>
          </p14:sldIdLst>
        </p14:section>
        <p14:section name="Contributing" id="{FD017260-E51E-45AC-8746-7D29E0F653A8}">
          <p14:sldIdLst>
            <p14:sldId id="314"/>
            <p14:sldId id="315"/>
            <p14:sldId id="320"/>
            <p14:sldId id="316"/>
          </p14:sldIdLst>
        </p14:section>
        <p14:section name="Conclusions" id="{DDEBC1E0-752D-48F0-A4FC-55A760B7B208}">
          <p14:sldIdLst>
            <p14:sldId id="300"/>
            <p14:sldId id="301"/>
            <p14:sldId id="299"/>
            <p14:sldId id="310"/>
            <p14:sldId id="337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ert Jan Bex" initials="gj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4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9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1-05T07:08:22.392" idx="1">
    <p:pos x="10" y="10"/>
    <p:text>Check module name , if any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3E7B2-0861-45F0-B59E-BA867D5C805D}" type="datetimeFigureOut">
              <a:rPr lang="nl-BE" smtClean="0"/>
              <a:t>29/03/2024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71F42-F258-455F-A3F1-D2E86FDFEB4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8318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7300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2405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8529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4982-2142-4DAC-808C-52C1A6ABA40A}" type="datetime1">
              <a:rPr lang="nl-BE" smtClean="0"/>
              <a:t>29/03/2024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920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4774-AA95-4CEA-9215-BE91EC5FD3A2}" type="datetime1">
              <a:rPr lang="nl-BE" smtClean="0"/>
              <a:t>29/03/2024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917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938DE-9D5A-4A9D-B2A9-9053FBBA636A}" type="datetime1">
              <a:rPr lang="nl-BE" smtClean="0"/>
              <a:t>29/03/2024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455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3439-F632-4142-A813-39A8890A9414}" type="datetime1">
              <a:rPr lang="nl-BE" smtClean="0"/>
              <a:t>29/03/2024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029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05E3-7574-4472-893A-A0C7A919BAE6}" type="datetime1">
              <a:rPr lang="nl-BE" smtClean="0"/>
              <a:t>29/03/2024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074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200F-AF61-4171-AE34-7A4B12E0FBA3}" type="datetime1">
              <a:rPr lang="nl-BE" smtClean="0"/>
              <a:t>29/03/2024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847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3743-DAF8-4465-AEC2-93735E02B3D0}" type="datetime1">
              <a:rPr lang="nl-BE" smtClean="0"/>
              <a:t>29/03/2024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872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E2E9-C147-459B-ACCB-D6DDC51735D3}" type="datetime1">
              <a:rPr lang="nl-BE" smtClean="0"/>
              <a:t>29/03/2024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26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24F5-0967-4B11-849A-0009476290B5}" type="datetime1">
              <a:rPr lang="nl-BE" smtClean="0"/>
              <a:t>29/03/2024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526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6B0C-E333-4316-A6EC-161EFC5CB4BD}" type="datetime1">
              <a:rPr lang="nl-BE" smtClean="0"/>
              <a:t>29/03/2024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64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428B-24E8-4004-8AB4-EA69DDAD1475}" type="datetime1">
              <a:rPr lang="nl-BE" smtClean="0"/>
              <a:t>29/03/2024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948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E4CA3-87AF-44C9-B256-93720A95DFC3}" type="datetime1">
              <a:rPr lang="nl-BE" smtClean="0"/>
              <a:t>29/03/2024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835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33KIS6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plainenglish.io/50-hilarious-git-commit-messages-597537764bbe" TargetMode="External"/><Relationship Id="rId2" Type="http://schemas.openxmlformats.org/officeDocument/2006/relationships/hyperlink" Target="https://chris.beams.io/posts/git-commit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meldmerge.org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hyperlink" Target="https://thoughtbot.com/blog/5-useful-tips-for-a-better-commit-message" TargetMode="External"/><Relationship Id="rId3" Type="http://schemas.openxmlformats.org/officeDocument/2006/relationships/hyperlink" Target="http://git-scm.com/" TargetMode="External"/><Relationship Id="rId7" Type="http://schemas.openxmlformats.org/officeDocument/2006/relationships/hyperlink" Target="https://chris.beams.io/posts/git-commit/" TargetMode="External"/><Relationship Id="rId2" Type="http://schemas.openxmlformats.org/officeDocument/2006/relationships/hyperlink" Target="http://git-scm.com/document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tlassian.com/git/workflows" TargetMode="External"/><Relationship Id="rId5" Type="http://schemas.openxmlformats.org/officeDocument/2006/relationships/hyperlink" Target="http://blog.teamtreehouse.com/why-you-should-switch-from-subversion-to-git" TargetMode="External"/><Relationship Id="rId4" Type="http://schemas.openxmlformats.org/officeDocument/2006/relationships/hyperlink" Target="https://git-scm.com/book/en/v2/" TargetMode="External"/><Relationship Id="rId9" Type="http://schemas.openxmlformats.org/officeDocument/2006/relationships/hyperlink" Target="https://realpython.com/advanced-git-for-pythonistas/#git-rebase" TargetMode="Externa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hyperlink" Target="http://git-prompt.sh/" TargetMode="External"/><Relationship Id="rId3" Type="http://schemas.openxmlformats.org/officeDocument/2006/relationships/hyperlink" Target="https://git-scm.com/" TargetMode="External"/><Relationship Id="rId7" Type="http://schemas.openxmlformats.org/officeDocument/2006/relationships/hyperlink" Target="https://github.com/RichiH/vcsh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yntevo.com/smartgit/" TargetMode="External"/><Relationship Id="rId5" Type="http://schemas.openxmlformats.org/officeDocument/2006/relationships/hyperlink" Target="https://tortoisegit.org/" TargetMode="External"/><Relationship Id="rId4" Type="http://schemas.openxmlformats.org/officeDocument/2006/relationships/hyperlink" Target="https://desktop.github.com/" TargetMode="Externa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hyperlink" Target="https://dvc.org/" TargetMode="Externa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" TargetMode="External"/><Relationship Id="rId2" Type="http://schemas.openxmlformats.org/officeDocument/2006/relationships/hyperlink" Target="https://gitlab.kuleuven.b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bout.gitlab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vc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Version control with </a:t>
            </a:r>
            <a:r>
              <a:rPr lang="en-US" dirty="0" err="1"/>
              <a:t>git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9220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C7C365-65AD-00A7-32CB-FA6C527711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8C6877B9-4960-1331-760E-26291CD10E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692593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110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version control system?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/>
              <a:t>Many systems, some of the most popular:</a:t>
            </a:r>
          </a:p>
          <a:p>
            <a:pPr lvl="1"/>
            <a:r>
              <a:rPr lang="en-US" dirty="0" err="1"/>
              <a:t>rcs</a:t>
            </a:r>
            <a:endParaRPr lang="en-US" dirty="0"/>
          </a:p>
          <a:p>
            <a:pPr lvl="1"/>
            <a:r>
              <a:rPr lang="en-US" dirty="0" err="1"/>
              <a:t>cvs</a:t>
            </a:r>
            <a:endParaRPr lang="en-US" dirty="0"/>
          </a:p>
          <a:p>
            <a:pPr lvl="1"/>
            <a:r>
              <a:rPr lang="en-US" dirty="0" err="1"/>
              <a:t>svn</a:t>
            </a:r>
            <a:r>
              <a:rPr lang="en-US" dirty="0"/>
              <a:t> (Subversion)</a:t>
            </a:r>
          </a:p>
          <a:p>
            <a:pPr lvl="1"/>
            <a:r>
              <a:rPr lang="en-US" dirty="0"/>
              <a:t>SourceSafe (Microsoft)</a:t>
            </a:r>
          </a:p>
          <a:p>
            <a:pPr lvl="1"/>
            <a:r>
              <a:rPr lang="en-US" dirty="0" err="1"/>
              <a:t>git</a:t>
            </a:r>
            <a:endParaRPr lang="en-US" dirty="0"/>
          </a:p>
          <a:p>
            <a:pPr lvl="1"/>
            <a:r>
              <a:rPr lang="en-US" dirty="0" err="1"/>
              <a:t>bzr</a:t>
            </a:r>
            <a:r>
              <a:rPr lang="en-US" dirty="0"/>
              <a:t> (Bazaar)</a:t>
            </a:r>
          </a:p>
          <a:p>
            <a:pPr lvl="1"/>
            <a:r>
              <a:rPr lang="en-US" dirty="0"/>
              <a:t>hg (Mercurial)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984737" y="4437112"/>
            <a:ext cx="3907743" cy="1224136"/>
            <a:chOff x="4355976" y="3861048"/>
            <a:chExt cx="3907743" cy="1224136"/>
          </a:xfrm>
        </p:grpSpPr>
        <p:sp>
          <p:nvSpPr>
            <p:cNvPr id="4" name="Right Brace 3"/>
            <p:cNvSpPr/>
            <p:nvPr/>
          </p:nvSpPr>
          <p:spPr>
            <a:xfrm>
              <a:off x="4355976" y="3861048"/>
              <a:ext cx="216024" cy="122413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88024" y="4149080"/>
              <a:ext cx="3475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Distributed version control systems</a:t>
              </a:r>
              <a:br>
                <a:rPr lang="en-US" dirty="0"/>
              </a:br>
              <a:r>
                <a:rPr lang="en-US" dirty="0"/>
                <a:t>(DVCS)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15616" y="2276872"/>
            <a:ext cx="5853197" cy="864096"/>
            <a:chOff x="1115616" y="2276872"/>
            <a:chExt cx="5853197" cy="864096"/>
          </a:xfrm>
        </p:grpSpPr>
        <p:grpSp>
          <p:nvGrpSpPr>
            <p:cNvPr id="7" name="Group 6"/>
            <p:cNvGrpSpPr/>
            <p:nvPr/>
          </p:nvGrpSpPr>
          <p:grpSpPr>
            <a:xfrm>
              <a:off x="4984737" y="2276872"/>
              <a:ext cx="1984076" cy="792088"/>
              <a:chOff x="4355976" y="4077072"/>
              <a:chExt cx="1984076" cy="792088"/>
            </a:xfrm>
          </p:grpSpPr>
          <p:sp>
            <p:nvSpPr>
              <p:cNvPr id="8" name="Right Brace 7"/>
              <p:cNvSpPr/>
              <p:nvPr/>
            </p:nvSpPr>
            <p:spPr>
              <a:xfrm>
                <a:off x="4355976" y="4077072"/>
                <a:ext cx="216024" cy="792088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788024" y="4283804"/>
                <a:ext cx="15520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Dead &amp; buried</a:t>
                </a:r>
                <a:endParaRPr lang="nl-BE" dirty="0"/>
              </a:p>
            </p:txBody>
          </p:sp>
        </p:grpSp>
        <p:cxnSp>
          <p:nvCxnSpPr>
            <p:cNvPr id="14" name="Straight Connector 13"/>
            <p:cNvCxnSpPr/>
            <p:nvPr/>
          </p:nvCxnSpPr>
          <p:spPr>
            <a:xfrm>
              <a:off x="1115616" y="2276872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15616" y="274492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763688" y="3645024"/>
            <a:ext cx="4896327" cy="576064"/>
            <a:chOff x="1763688" y="3645024"/>
            <a:chExt cx="4896327" cy="576064"/>
          </a:xfrm>
        </p:grpSpPr>
        <p:grpSp>
          <p:nvGrpSpPr>
            <p:cNvPr id="10" name="Group 9"/>
            <p:cNvGrpSpPr/>
            <p:nvPr/>
          </p:nvGrpSpPr>
          <p:grpSpPr>
            <a:xfrm>
              <a:off x="4987114" y="3645024"/>
              <a:ext cx="1672901" cy="576064"/>
              <a:chOff x="4355976" y="4149080"/>
              <a:chExt cx="1672901" cy="576064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355976" y="4149080"/>
                <a:ext cx="216024" cy="576064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788024" y="4283804"/>
                <a:ext cx="1240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Proprietary</a:t>
                </a:r>
                <a:endParaRPr lang="nl-BE" dirty="0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1763688" y="382504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234231" y="3310385"/>
            <a:ext cx="601465" cy="1368152"/>
            <a:chOff x="1234231" y="3310385"/>
            <a:chExt cx="601465" cy="1368152"/>
          </a:xfrm>
        </p:grpSpPr>
        <p:sp>
          <p:nvSpPr>
            <p:cNvPr id="19" name="Rounded Rectangle 18"/>
            <p:cNvSpPr/>
            <p:nvPr/>
          </p:nvSpPr>
          <p:spPr>
            <a:xfrm>
              <a:off x="1234231" y="3310385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259632" y="4318497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701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subversion?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Solid</a:t>
            </a:r>
          </a:p>
          <a:p>
            <a:pPr lvl="1"/>
            <a:r>
              <a:rPr lang="en-US" dirty="0"/>
              <a:t>Ubiquitous</a:t>
            </a:r>
          </a:p>
          <a:p>
            <a:pPr lvl="1"/>
            <a:r>
              <a:rPr lang="en-US" dirty="0"/>
              <a:t>Feature rich</a:t>
            </a:r>
          </a:p>
          <a:p>
            <a:pPr lvl="1"/>
            <a:r>
              <a:rPr lang="en-US" dirty="0"/>
              <a:t>Nice windows GUI client (i.e., </a:t>
            </a:r>
            <a:r>
              <a:rPr lang="en-US" dirty="0" err="1"/>
              <a:t>TortoiseSVN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Integrates into IDEs (e.g., Eclipse, Microsoft Visual Studio)</a:t>
            </a:r>
          </a:p>
          <a:p>
            <a:pPr lvl="1"/>
            <a:r>
              <a:rPr lang="en-US" i="1" dirty="0">
                <a:solidFill>
                  <a:schemeClr val="tx2"/>
                </a:solidFill>
              </a:rPr>
              <a:t>Conceptually simple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Centralized repository</a:t>
            </a:r>
            <a:r>
              <a:rPr lang="en-US" dirty="0"/>
              <a:t> (?)</a:t>
            </a:r>
          </a:p>
          <a:p>
            <a:pPr lvl="1"/>
            <a:r>
              <a:rPr lang="en-US" dirty="0"/>
              <a:t>Somewhat rigid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821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9521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svn</a:t>
              </a:r>
              <a:r>
                <a:rPr lang="en-US" sz="2400" dirty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098876" cy="3141836"/>
            <a:chOff x="3851920" y="3501008"/>
            <a:chExt cx="5098876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grpSp>
        <p:nvGrpSpPr>
          <p:cNvPr id="65" name="Group 64"/>
          <p:cNvGrpSpPr/>
          <p:nvPr/>
        </p:nvGrpSpPr>
        <p:grpSpPr>
          <a:xfrm>
            <a:off x="2483768" y="1556792"/>
            <a:ext cx="5832648" cy="2160240"/>
            <a:chOff x="2483768" y="1556792"/>
            <a:chExt cx="5832648" cy="2160240"/>
          </a:xfrm>
        </p:grpSpPr>
        <p:grpSp>
          <p:nvGrpSpPr>
            <p:cNvPr id="26" name="Group 25"/>
            <p:cNvGrpSpPr/>
            <p:nvPr/>
          </p:nvGrpSpPr>
          <p:grpSpPr>
            <a:xfrm>
              <a:off x="6228184" y="1556792"/>
              <a:ext cx="2088232" cy="1440160"/>
              <a:chOff x="4572000" y="2348880"/>
              <a:chExt cx="2088232" cy="144016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0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1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32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5129306" y="2359638"/>
                <a:ext cx="10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Project 1</a:t>
                </a:r>
                <a:endParaRPr lang="nl-BE" dirty="0"/>
              </a:p>
            </p:txBody>
          </p:sp>
        </p:grpSp>
        <p:cxnSp>
          <p:nvCxnSpPr>
            <p:cNvPr id="55" name="Elbow Connector 54"/>
            <p:cNvCxnSpPr>
              <a:stCxn id="5" idx="3"/>
              <a:endCxn id="27" idx="1"/>
            </p:cNvCxnSpPr>
            <p:nvPr/>
          </p:nvCxnSpPr>
          <p:spPr>
            <a:xfrm flipV="1">
              <a:off x="2483768" y="2276872"/>
              <a:ext cx="3744416" cy="1440160"/>
            </a:xfrm>
            <a:prstGeom prst="bentConnector3">
              <a:avLst>
                <a:gd name="adj1" fmla="val 34199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2483768" y="3717032"/>
            <a:ext cx="5270276" cy="1152128"/>
            <a:chOff x="2483768" y="3717032"/>
            <a:chExt cx="5270276" cy="1152128"/>
          </a:xfrm>
        </p:grpSpPr>
        <p:grpSp>
          <p:nvGrpSpPr>
            <p:cNvPr id="44" name="Group 43"/>
            <p:cNvGrpSpPr/>
            <p:nvPr/>
          </p:nvGrpSpPr>
          <p:grpSpPr>
            <a:xfrm>
              <a:off x="6084168" y="3789040"/>
              <a:ext cx="1669876" cy="1080120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  <p:cxnSp>
          <p:nvCxnSpPr>
            <p:cNvPr id="57" name="Elbow Connector 56"/>
            <p:cNvCxnSpPr>
              <a:stCxn id="5" idx="3"/>
              <a:endCxn id="45" idx="1"/>
            </p:cNvCxnSpPr>
            <p:nvPr/>
          </p:nvCxnSpPr>
          <p:spPr>
            <a:xfrm>
              <a:off x="2483768" y="3717032"/>
              <a:ext cx="3600400" cy="612068"/>
            </a:xfrm>
            <a:prstGeom prst="bentConnector3">
              <a:avLst>
                <a:gd name="adj1" fmla="val 35658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2915816" y="4077072"/>
            <a:ext cx="5472608" cy="1071736"/>
            <a:chOff x="2915816" y="4077072"/>
            <a:chExt cx="5472608" cy="1071736"/>
          </a:xfrm>
        </p:grpSpPr>
        <p:cxnSp>
          <p:nvCxnSpPr>
            <p:cNvPr id="61" name="Elbow Connector 60"/>
            <p:cNvCxnSpPr>
              <a:stCxn id="12" idx="3"/>
              <a:endCxn id="35" idx="1"/>
            </p:cNvCxnSpPr>
            <p:nvPr/>
          </p:nvCxnSpPr>
          <p:spPr>
            <a:xfrm flipV="1">
              <a:off x="2915816" y="4612940"/>
              <a:ext cx="4032448" cy="328228"/>
            </a:xfrm>
            <a:prstGeom prst="bentConnector3">
              <a:avLst>
                <a:gd name="adj1" fmla="val 23056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948264" y="4077072"/>
              <a:ext cx="1440160" cy="1071736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2</a:t>
                </a:r>
                <a:endParaRPr lang="nl-BE" sz="1200" dirty="0"/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6228184" y="5949280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Working copies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5561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Repository</a:t>
            </a:r>
          </a:p>
          <a:p>
            <a:pPr lvl="1"/>
            <a:r>
              <a:rPr lang="en-US" dirty="0"/>
              <a:t>Contains files/directories + history (all versions)</a:t>
            </a:r>
          </a:p>
          <a:p>
            <a:pPr lvl="1"/>
            <a:r>
              <a:rPr lang="en-US" dirty="0"/>
              <a:t>"Server"-side</a:t>
            </a:r>
          </a:p>
          <a:p>
            <a:r>
              <a:rPr lang="en-US" dirty="0"/>
              <a:t>Working copy</a:t>
            </a:r>
          </a:p>
          <a:p>
            <a:pPr lvl="1"/>
            <a:r>
              <a:rPr lang="en-US" dirty="0"/>
              <a:t>Contains copy you are working on</a:t>
            </a:r>
          </a:p>
          <a:p>
            <a:pPr lvl="1"/>
            <a:r>
              <a:rPr lang="en-US" dirty="0"/>
              <a:t>Client-side</a:t>
            </a:r>
          </a:p>
          <a:p>
            <a:pPr lvl="1"/>
            <a:r>
              <a:rPr lang="en-US" dirty="0"/>
              <a:t>One or more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3070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git</a:t>
            </a:r>
            <a:r>
              <a:rPr lang="en-US" dirty="0"/>
              <a:t>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Solid</a:t>
            </a:r>
          </a:p>
          <a:p>
            <a:pPr lvl="1"/>
            <a:r>
              <a:rPr lang="en-US" dirty="0"/>
              <a:t>Ubiquitous</a:t>
            </a:r>
          </a:p>
          <a:p>
            <a:pPr lvl="1"/>
            <a:r>
              <a:rPr lang="en-US" dirty="0"/>
              <a:t>Feature rich</a:t>
            </a:r>
          </a:p>
          <a:p>
            <a:pPr lvl="1"/>
            <a:r>
              <a:rPr lang="en-US" dirty="0"/>
              <a:t>Integrates into IDEs (e.g., Eclipse, Microsoft Visual Studio)</a:t>
            </a:r>
          </a:p>
          <a:p>
            <a:pPr lvl="1"/>
            <a:r>
              <a:rPr lang="en-US" dirty="0"/>
              <a:t>Distributed</a:t>
            </a:r>
          </a:p>
          <a:p>
            <a:pPr lvl="1"/>
            <a:r>
              <a:rPr lang="en-US" dirty="0"/>
              <a:t>Supports </a:t>
            </a:r>
            <a:r>
              <a:rPr lang="en-US" i="1" dirty="0">
                <a:solidFill>
                  <a:schemeClr val="tx2"/>
                </a:solidFill>
              </a:rPr>
              <a:t>more workflows</a:t>
            </a:r>
          </a:p>
          <a:p>
            <a:pPr lvl="1"/>
            <a:r>
              <a:rPr lang="en-US" i="1" dirty="0">
                <a:solidFill>
                  <a:schemeClr val="tx2"/>
                </a:solidFill>
              </a:rPr>
              <a:t>Faster/more convenient</a:t>
            </a:r>
            <a:r>
              <a:rPr lang="en-US" dirty="0"/>
              <a:t> for certain operations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Conceptually </a:t>
            </a:r>
            <a:r>
              <a:rPr lang="en-US" i="1" dirty="0">
                <a:solidFill>
                  <a:srgbClr val="C00000"/>
                </a:solidFill>
              </a:rPr>
              <a:t>more complex</a:t>
            </a:r>
          </a:p>
          <a:p>
            <a:pPr lvl="1"/>
            <a:r>
              <a:rPr lang="en-US" dirty="0"/>
              <a:t>Requires </a:t>
            </a:r>
            <a:r>
              <a:rPr lang="en-US" i="1" dirty="0">
                <a:solidFill>
                  <a:srgbClr val="C00000"/>
                </a:solidFill>
              </a:rPr>
              <a:t>more discipline</a:t>
            </a:r>
            <a:r>
              <a:rPr lang="en-US" dirty="0"/>
              <a:t> for team work</a:t>
            </a:r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02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001EE33A-FC8D-EECF-08B1-F9C13E555948}"/>
              </a:ext>
            </a:extLst>
          </p:cNvPr>
          <p:cNvGrpSpPr/>
          <p:nvPr/>
        </p:nvGrpSpPr>
        <p:grpSpPr>
          <a:xfrm>
            <a:off x="1294996" y="3419671"/>
            <a:ext cx="1728192" cy="1440160"/>
            <a:chOff x="6372200" y="1484784"/>
            <a:chExt cx="1728192" cy="1440160"/>
          </a:xfrm>
        </p:grpSpPr>
        <p:sp>
          <p:nvSpPr>
            <p:cNvPr id="109" name="Flowchart: Magnetic Disk 108">
              <a:extLst>
                <a:ext uri="{FF2B5EF4-FFF2-40B4-BE49-F238E27FC236}">
                  <a16:creationId xmlns:a16="http://schemas.microsoft.com/office/drawing/2014/main" id="{45595563-2850-35D3-3070-75E281F138F7}"/>
                </a:ext>
              </a:extLst>
            </p:cNvPr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884AFF5-7BCA-3214-8F13-578FF70F1EC0}"/>
                </a:ext>
              </a:extLst>
            </p:cNvPr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08D02CC0-2767-E374-7557-0E57A83991D1}"/>
                </a:ext>
              </a:extLst>
            </p:cNvPr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112" name="Rounded Rectangle 63">
                <a:extLst>
                  <a:ext uri="{FF2B5EF4-FFF2-40B4-BE49-F238E27FC236}">
                    <a16:creationId xmlns:a16="http://schemas.microsoft.com/office/drawing/2014/main" id="{0BE9F14A-FA48-E3FB-2852-BCD3B722F9D9}"/>
                  </a:ext>
                </a:extLst>
              </p:cNvPr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13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37B99F34-A3FF-78F2-BC0F-D1B63CCCBE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114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66977A35-0DF7-DB86-6F85-AD6C04C7B3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115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B5006780-4069-5919-9A55-17B5854B4D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116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805597B5-6F87-44F9-9384-EBF42D2385F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117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7788B01B-E352-4AA0-955F-E06E2770F6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744C1D08-EAA8-EBC9-ED97-AE934CE4D7F7}"/>
                  </a:ext>
                </a:extLst>
              </p:cNvPr>
              <p:cNvSpPr txBox="1"/>
              <p:nvPr/>
            </p:nvSpPr>
            <p:spPr>
              <a:xfrm>
                <a:off x="5129305" y="2359640"/>
                <a:ext cx="1430021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3</a:t>
                </a:r>
                <a:endParaRPr lang="nl-BE" sz="1200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Bird's eye view</a:t>
            </a:r>
            <a:endParaRPr lang="nl-BE" dirty="0"/>
          </a:p>
        </p:txBody>
      </p:sp>
      <p:grpSp>
        <p:nvGrpSpPr>
          <p:cNvPr id="70" name="Group 69"/>
          <p:cNvGrpSpPr/>
          <p:nvPr/>
        </p:nvGrpSpPr>
        <p:grpSpPr>
          <a:xfrm>
            <a:off x="251520" y="1340768"/>
            <a:ext cx="2952328" cy="5302076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20820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Hosting service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112568" cy="3141836"/>
            <a:chOff x="3851920" y="3501008"/>
            <a:chExt cx="5112568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98068" cy="2679104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sp>
        <p:nvSpPr>
          <p:cNvPr id="71" name="TextBox 70"/>
          <p:cNvSpPr txBox="1"/>
          <p:nvPr/>
        </p:nvSpPr>
        <p:spPr>
          <a:xfrm>
            <a:off x="5796429" y="6207695"/>
            <a:ext cx="2375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Local repositories</a:t>
            </a:r>
            <a:endParaRPr lang="nl-BE" dirty="0"/>
          </a:p>
        </p:txBody>
      </p:sp>
      <p:grpSp>
        <p:nvGrpSpPr>
          <p:cNvPr id="42" name="Group 41"/>
          <p:cNvGrpSpPr/>
          <p:nvPr/>
        </p:nvGrpSpPr>
        <p:grpSpPr>
          <a:xfrm>
            <a:off x="6372200" y="1484784"/>
            <a:ext cx="1728192" cy="1440160"/>
            <a:chOff x="6372200" y="1484784"/>
            <a:chExt cx="1728192" cy="1440160"/>
          </a:xfrm>
        </p:grpSpPr>
        <p:sp>
          <p:nvSpPr>
            <p:cNvPr id="3" name="Flowchart: Magnetic Disk 2"/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72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5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76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</p:grpSp>
      <p:cxnSp>
        <p:nvCxnSpPr>
          <p:cNvPr id="53" name="Elbow Connector 52"/>
          <p:cNvCxnSpPr>
            <a:stCxn id="4" idx="4"/>
            <a:endCxn id="3" idx="2"/>
          </p:cNvCxnSpPr>
          <p:nvPr/>
        </p:nvCxnSpPr>
        <p:spPr>
          <a:xfrm flipV="1">
            <a:off x="3203848" y="2204864"/>
            <a:ext cx="3168352" cy="1786942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cxnSpLocks/>
            <a:stCxn id="4" idx="4"/>
          </p:cNvCxnSpPr>
          <p:nvPr/>
        </p:nvCxnSpPr>
        <p:spPr>
          <a:xfrm>
            <a:off x="3203848" y="3991806"/>
            <a:ext cx="2518695" cy="802295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139952" y="1700808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clone</a:t>
            </a:r>
            <a:endParaRPr lang="nl-BE" sz="2000" dirty="0"/>
          </a:p>
        </p:txBody>
      </p:sp>
      <p:sp>
        <p:nvSpPr>
          <p:cNvPr id="82" name="TextBox 81"/>
          <p:cNvSpPr txBox="1"/>
          <p:nvPr/>
        </p:nvSpPr>
        <p:spPr>
          <a:xfrm>
            <a:off x="4657978" y="4307427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clone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15</a:t>
            </a:fld>
            <a:endParaRPr lang="nl-BE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18DD2DD-CB17-2DD9-ACDF-188B3BD2BEBC}"/>
              </a:ext>
            </a:extLst>
          </p:cNvPr>
          <p:cNvGrpSpPr/>
          <p:nvPr/>
        </p:nvGrpSpPr>
        <p:grpSpPr>
          <a:xfrm>
            <a:off x="6061651" y="4450863"/>
            <a:ext cx="1728192" cy="1440160"/>
            <a:chOff x="6372200" y="1484784"/>
            <a:chExt cx="1728192" cy="1440160"/>
          </a:xfrm>
        </p:grpSpPr>
        <p:sp>
          <p:nvSpPr>
            <p:cNvPr id="27" name="Flowchart: Magnetic Disk 26">
              <a:extLst>
                <a:ext uri="{FF2B5EF4-FFF2-40B4-BE49-F238E27FC236}">
                  <a16:creationId xmlns:a16="http://schemas.microsoft.com/office/drawing/2014/main" id="{0CEA0156-99E1-8851-B22A-359A798D2D99}"/>
                </a:ext>
              </a:extLst>
            </p:cNvPr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DD5F6CF-C70A-B8AA-B6DB-F9CECF041453}"/>
                </a:ext>
              </a:extLst>
            </p:cNvPr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421FFC3-B81F-B7A4-7D7D-3F9C295F4A10}"/>
                </a:ext>
              </a:extLst>
            </p:cNvPr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30" name="Rounded Rectangle 63">
                <a:extLst>
                  <a:ext uri="{FF2B5EF4-FFF2-40B4-BE49-F238E27FC236}">
                    <a16:creationId xmlns:a16="http://schemas.microsoft.com/office/drawing/2014/main" id="{972B0E80-8766-53C7-CDE0-DCCE131394AF}"/>
                  </a:ext>
                </a:extLst>
              </p:cNvPr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1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1B4817D1-BE03-3B89-FA5D-534A69EAAD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2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A29707D8-C2B9-8843-27CB-60BD8B0A89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3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37389A3F-C532-52C5-E213-96F9837068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52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874F8EDF-A627-3F46-A437-2C037898C3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4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C040DD94-2E88-4667-7EE5-65E86CDA4D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84B69ED-9B27-913C-50A6-FF31060A4524}"/>
                  </a:ext>
                </a:extLst>
              </p:cNvPr>
              <p:cNvSpPr txBox="1"/>
              <p:nvPr/>
            </p:nvSpPr>
            <p:spPr>
              <a:xfrm>
                <a:off x="5129305" y="2359640"/>
                <a:ext cx="1430021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2</a:t>
                </a:r>
                <a:endParaRPr lang="nl-BE" sz="1200" dirty="0"/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514886B-0569-C336-E2F9-B12D0A094108}"/>
              </a:ext>
            </a:extLst>
          </p:cNvPr>
          <p:cNvGrpSpPr/>
          <p:nvPr/>
        </p:nvGrpSpPr>
        <p:grpSpPr>
          <a:xfrm>
            <a:off x="6819988" y="3670438"/>
            <a:ext cx="1728192" cy="1440160"/>
            <a:chOff x="6372200" y="1484784"/>
            <a:chExt cx="1728192" cy="1440160"/>
          </a:xfrm>
        </p:grpSpPr>
        <p:sp>
          <p:nvSpPr>
            <p:cNvPr id="57" name="Flowchart: Magnetic Disk 56">
              <a:extLst>
                <a:ext uri="{FF2B5EF4-FFF2-40B4-BE49-F238E27FC236}">
                  <a16:creationId xmlns:a16="http://schemas.microsoft.com/office/drawing/2014/main" id="{DF679AFF-E765-B777-E851-A49EEC2A4A8C}"/>
                </a:ext>
              </a:extLst>
            </p:cNvPr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BA1D44A-117A-953E-A08E-91AC18E18882}"/>
                </a:ext>
              </a:extLst>
            </p:cNvPr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8E62C44-6492-6BAA-2693-79E720FCC7F1}"/>
                </a:ext>
              </a:extLst>
            </p:cNvPr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61" name="Rounded Rectangle 63">
                <a:extLst>
                  <a:ext uri="{FF2B5EF4-FFF2-40B4-BE49-F238E27FC236}">
                    <a16:creationId xmlns:a16="http://schemas.microsoft.com/office/drawing/2014/main" id="{D6510B17-2765-090E-94A5-A40EFE5D3174}"/>
                  </a:ext>
                </a:extLst>
              </p:cNvPr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62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6960A841-A7B7-EF16-D962-86224D0195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65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2EEF9603-4920-20F1-F7C9-72C29FE1DC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66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05BD3665-529C-5C10-1CC8-F9282A3078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67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40719F47-B2B3-057B-93C0-5F3B030DD7F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79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3FB716EB-3FC2-E267-2584-4E70C275319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ADB8612-5806-5BB5-18DA-39FFF2173AF2}"/>
                  </a:ext>
                </a:extLst>
              </p:cNvPr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9BD0CB1-AE92-580F-8DAD-011FA02EAAE5}"/>
              </a:ext>
            </a:extLst>
          </p:cNvPr>
          <p:cNvGrpSpPr/>
          <p:nvPr/>
        </p:nvGrpSpPr>
        <p:grpSpPr>
          <a:xfrm>
            <a:off x="724602" y="4678095"/>
            <a:ext cx="1728192" cy="1440160"/>
            <a:chOff x="6372200" y="1484784"/>
            <a:chExt cx="1728192" cy="1440160"/>
          </a:xfrm>
        </p:grpSpPr>
        <p:sp>
          <p:nvSpPr>
            <p:cNvPr id="87" name="Flowchart: Magnetic Disk 86">
              <a:extLst>
                <a:ext uri="{FF2B5EF4-FFF2-40B4-BE49-F238E27FC236}">
                  <a16:creationId xmlns:a16="http://schemas.microsoft.com/office/drawing/2014/main" id="{D022D335-75A6-440A-D04B-3A12498A5F09}"/>
                </a:ext>
              </a:extLst>
            </p:cNvPr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2E631ECA-ED16-F58C-C672-8E468B8F0B47}"/>
                </a:ext>
              </a:extLst>
            </p:cNvPr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C98C5463-380B-D2DB-85EC-4D6C8FE600F7}"/>
                </a:ext>
              </a:extLst>
            </p:cNvPr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90" name="Rounded Rectangle 63">
                <a:extLst>
                  <a:ext uri="{FF2B5EF4-FFF2-40B4-BE49-F238E27FC236}">
                    <a16:creationId xmlns:a16="http://schemas.microsoft.com/office/drawing/2014/main" id="{88D7402B-792B-D764-CEB7-33F070DE959A}"/>
                  </a:ext>
                </a:extLst>
              </p:cNvPr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91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BE0D22C5-91DE-4EBA-55BC-662EDEFB0BE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92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88BD8ED1-A490-3602-B874-A2DA4C90AC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93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5109B899-4E5B-72E1-07EB-57522B844C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94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AABA4FAC-2565-5AE6-0FAD-7BFE17B1EB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95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72BCAD25-2710-1C83-F2E5-36FFE63AFA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240EE70B-E373-6DC3-3A8D-9215F5A25294}"/>
                  </a:ext>
                </a:extLst>
              </p:cNvPr>
              <p:cNvSpPr txBox="1"/>
              <p:nvPr/>
            </p:nvSpPr>
            <p:spPr>
              <a:xfrm>
                <a:off x="5129305" y="2359640"/>
                <a:ext cx="1430021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2</a:t>
                </a:r>
                <a:endParaRPr lang="nl-BE" sz="1200" dirty="0"/>
              </a:p>
            </p:txBody>
          </p:sp>
        </p:grp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0FE1D70-7D67-459A-9DB6-40F91E334F95}"/>
              </a:ext>
            </a:extLst>
          </p:cNvPr>
          <p:cNvGrpSpPr/>
          <p:nvPr/>
        </p:nvGrpSpPr>
        <p:grpSpPr>
          <a:xfrm>
            <a:off x="414053" y="3213267"/>
            <a:ext cx="1728192" cy="1440160"/>
            <a:chOff x="6372200" y="1484784"/>
            <a:chExt cx="1728192" cy="1440160"/>
          </a:xfrm>
        </p:grpSpPr>
        <p:sp>
          <p:nvSpPr>
            <p:cNvPr id="98" name="Flowchart: Magnetic Disk 97">
              <a:extLst>
                <a:ext uri="{FF2B5EF4-FFF2-40B4-BE49-F238E27FC236}">
                  <a16:creationId xmlns:a16="http://schemas.microsoft.com/office/drawing/2014/main" id="{784AF0BF-6637-6A1E-6C05-3974211AB244}"/>
                </a:ext>
              </a:extLst>
            </p:cNvPr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4C8D71E-08AF-C131-AE36-A0BADD162875}"/>
                </a:ext>
              </a:extLst>
            </p:cNvPr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179B4161-405B-7F7B-DF68-AE4698BE9FFE}"/>
                </a:ext>
              </a:extLst>
            </p:cNvPr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101" name="Rounded Rectangle 63">
                <a:extLst>
                  <a:ext uri="{FF2B5EF4-FFF2-40B4-BE49-F238E27FC236}">
                    <a16:creationId xmlns:a16="http://schemas.microsoft.com/office/drawing/2014/main" id="{1917A915-BA44-D7BB-AA48-C4AED2A7AE8B}"/>
                  </a:ext>
                </a:extLst>
              </p:cNvPr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02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18AD7FEC-25FD-7032-EB7F-33D6E8ECEE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103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B29DE9EA-1A3C-0057-F10C-D18C892752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104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469082C9-3659-DCD7-E416-31771FBA45E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105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DB9FAEF9-4913-F85E-3B13-9C6E22F4A7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106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A0DE6CA6-EEAF-9F28-3F22-9C483C7A5F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FAAA4777-8793-ACAB-219C-7B21CE8B798F}"/>
                  </a:ext>
                </a:extLst>
              </p:cNvPr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9354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9923-378A-AD01-06E8-4D7D9E686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C0C318-533B-A06D-D30F-90DBF3B6A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16</a:t>
            </a:fld>
            <a:endParaRPr lang="nl-BE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19757CB-E49E-B27C-BDF5-ABD88726CC78}"/>
              </a:ext>
            </a:extLst>
          </p:cNvPr>
          <p:cNvGrpSpPr/>
          <p:nvPr/>
        </p:nvGrpSpPr>
        <p:grpSpPr>
          <a:xfrm>
            <a:off x="6372200" y="1484784"/>
            <a:ext cx="1728192" cy="1440160"/>
            <a:chOff x="6372200" y="1484784"/>
            <a:chExt cx="1728192" cy="1440160"/>
          </a:xfrm>
        </p:grpSpPr>
        <p:sp>
          <p:nvSpPr>
            <p:cNvPr id="5" name="Flowchart: Magnetic Disk 4">
              <a:extLst>
                <a:ext uri="{FF2B5EF4-FFF2-40B4-BE49-F238E27FC236}">
                  <a16:creationId xmlns:a16="http://schemas.microsoft.com/office/drawing/2014/main" id="{D81EE4EE-C953-713C-7D9F-F91F33DF82A4}"/>
                </a:ext>
              </a:extLst>
            </p:cNvPr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1108A8-C397-556B-F3F1-1543E63D76B8}"/>
                </a:ext>
              </a:extLst>
            </p:cNvPr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7CB7D87-C5AF-BE35-5781-2559CA3726A4}"/>
                </a:ext>
              </a:extLst>
            </p:cNvPr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8" name="Rounded Rectangle 63">
                <a:extLst>
                  <a:ext uri="{FF2B5EF4-FFF2-40B4-BE49-F238E27FC236}">
                    <a16:creationId xmlns:a16="http://schemas.microsoft.com/office/drawing/2014/main" id="{C6D9BF5E-0944-7BF0-5D03-12A87DADF357}"/>
                  </a:ext>
                </a:extLst>
              </p:cNvPr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9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7C662386-DF06-49EF-91E5-02FE28D2D9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10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50D531A7-018E-F2D4-654D-A28E5CE46D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11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6E2FE2ED-261B-CA84-201C-4C377D6ED2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12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27C56F9B-8492-9CA7-BB06-ECE1360AB8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13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44D9F517-FB2F-A49F-4902-C2EE266BDA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E5C3C60-9EE7-BA05-B8C2-BE66524239C9}"/>
                  </a:ext>
                </a:extLst>
              </p:cNvPr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7740A1-C349-BF9D-7E1C-0EC5B4B5560E}"/>
              </a:ext>
            </a:extLst>
          </p:cNvPr>
          <p:cNvGrpSpPr/>
          <p:nvPr/>
        </p:nvGrpSpPr>
        <p:grpSpPr>
          <a:xfrm>
            <a:off x="2267744" y="2324316"/>
            <a:ext cx="1728192" cy="1440160"/>
            <a:chOff x="6372200" y="1484784"/>
            <a:chExt cx="1728192" cy="1440160"/>
          </a:xfrm>
        </p:grpSpPr>
        <p:sp>
          <p:nvSpPr>
            <p:cNvPr id="16" name="Flowchart: Magnetic Disk 15">
              <a:extLst>
                <a:ext uri="{FF2B5EF4-FFF2-40B4-BE49-F238E27FC236}">
                  <a16:creationId xmlns:a16="http://schemas.microsoft.com/office/drawing/2014/main" id="{568DA50C-F3A6-F67F-E478-22C563B4E2DE}"/>
                </a:ext>
              </a:extLst>
            </p:cNvPr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E9824DF-220F-C008-128F-2A21656E8D45}"/>
                </a:ext>
              </a:extLst>
            </p:cNvPr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D93BA5C-FB42-2E4C-46C4-69B9458C3093}"/>
                </a:ext>
              </a:extLst>
            </p:cNvPr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19" name="Rounded Rectangle 63">
                <a:extLst>
                  <a:ext uri="{FF2B5EF4-FFF2-40B4-BE49-F238E27FC236}">
                    <a16:creationId xmlns:a16="http://schemas.microsoft.com/office/drawing/2014/main" id="{61091AB4-6EC9-C02E-3438-ABF766CAE336}"/>
                  </a:ext>
                </a:extLst>
              </p:cNvPr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0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DBE7CD7D-410F-771F-6749-344C9BB581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21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425EF29C-5EB4-7D0B-9245-B663086D21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22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F96D788B-6455-B134-7BA0-87684D3C6DA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23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4EF50B60-BA64-9269-DAC9-D3655F6FE8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24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7D732B40-0C6B-2FEB-86D2-156B0C438F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683C5BF-3725-9CE8-2AC6-A00B442BA7EB}"/>
                  </a:ext>
                </a:extLst>
              </p:cNvPr>
              <p:cNvSpPr txBox="1"/>
              <p:nvPr/>
            </p:nvSpPr>
            <p:spPr>
              <a:xfrm>
                <a:off x="5129305" y="2359640"/>
                <a:ext cx="1430021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2</a:t>
                </a:r>
                <a:endParaRPr lang="nl-BE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02357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Repository</a:t>
            </a:r>
          </a:p>
          <a:p>
            <a:pPr lvl="1"/>
            <a:r>
              <a:rPr lang="en-US" dirty="0"/>
              <a:t>Contains files/directories + history (all versions)</a:t>
            </a:r>
          </a:p>
          <a:p>
            <a:pPr lvl="1"/>
            <a:r>
              <a:rPr lang="en-US" dirty="0"/>
              <a:t>Cloned, i.e., </a:t>
            </a:r>
            <a:r>
              <a:rPr lang="en-US" i="1" dirty="0"/>
              <a:t>always</a:t>
            </a:r>
            <a:r>
              <a:rPr lang="en-US" dirty="0"/>
              <a:t> work on local repository</a:t>
            </a:r>
          </a:p>
          <a:p>
            <a:r>
              <a:rPr lang="en-US" dirty="0"/>
              <a:t>Synchronizing with remote repository</a:t>
            </a:r>
          </a:p>
          <a:p>
            <a:pPr lvl="1"/>
            <a:r>
              <a:rPr lang="en-US" dirty="0"/>
              <a:t>pull: get latest version from remote repository to local</a:t>
            </a:r>
          </a:p>
          <a:p>
            <a:pPr lvl="1"/>
            <a:r>
              <a:rPr lang="en-US" dirty="0"/>
              <a:t>push: put local version in remote repository</a:t>
            </a:r>
          </a:p>
          <a:p>
            <a:pPr lvl="1"/>
            <a:r>
              <a:rPr lang="en-US" dirty="0"/>
              <a:t>Can be single remote repository, or multiple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1065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Code and file names are also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bashrc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Everything </a:t>
            </a:r>
            <a:r>
              <a:rPr lang="en-US" dirty="0">
                <a:solidFill>
                  <a:srgbClr val="FF0000"/>
                </a:solidFill>
              </a:rPr>
              <a:t>specific to VSC clusters is rendered in red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2276872"/>
            <a:ext cx="14253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2389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7074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826" y="652795"/>
            <a:ext cx="4072349" cy="407234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80851" y="5373216"/>
            <a:ext cx="4182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linkClick r:id="rId3"/>
              </a:rPr>
              <a:t>http://bit.ly/33KIS6S</a:t>
            </a:r>
            <a:r>
              <a:rPr lang="en-US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6000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started: setup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Configuration (only once)</a:t>
            </a:r>
          </a:p>
          <a:p>
            <a:pPr lvl="1"/>
            <a:r>
              <a:rPr lang="en-US" dirty="0"/>
              <a:t>your name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your email address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your editor (defaults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vim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20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251519" y="2780928"/>
            <a:ext cx="85940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user.name 'Geert Jan Bex'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520" y="3789040"/>
            <a:ext cx="85940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user.email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'geertjan.bex@uhasselt.be'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519" y="4797152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core.editor=nano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35896" y="5631569"/>
            <a:ext cx="451264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GUI clients: set application options</a:t>
            </a:r>
          </a:p>
        </p:txBody>
      </p:sp>
    </p:spTree>
    <p:extLst>
      <p:ext uri="{BB962C8B-B14F-4D97-AF65-F5344CB8AC3E}">
        <p14:creationId xmlns:p14="http://schemas.microsoft.com/office/powerpoint/2010/main" val="48996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  <p:bldP spid="7" grpId="0" animBg="1"/>
      <p:bldP spid="8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repository/project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Select a directory to store it</a:t>
            </a:r>
          </a:p>
          <a:p>
            <a:pPr lvl="1"/>
            <a:r>
              <a:rPr lang="en-US" dirty="0"/>
              <a:t>If others need access, this directory should at least be group-readable!</a:t>
            </a:r>
          </a:p>
          <a:p>
            <a:pPr lvl="1"/>
            <a:r>
              <a:rPr lang="en-US" dirty="0"/>
              <a:t>Remember file systems size limits</a:t>
            </a:r>
          </a:p>
          <a:p>
            <a:pPr lvl="1"/>
            <a:r>
              <a:rPr lang="en-US" dirty="0"/>
              <a:t>Backup of repository is useful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Create it: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559543" y="4221088"/>
            <a:ext cx="4504951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On a VSC cluster, use 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$VSC_DATA</a:t>
            </a:r>
            <a:endParaRPr lang="nl-BE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5446965"/>
            <a:ext cx="30796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$VSC_DATA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my_project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11351" y="5457418"/>
            <a:ext cx="37371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Once for project!</a:t>
            </a:r>
            <a:endParaRPr lang="nl-BE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22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animBg="1"/>
      <p:bldP spid="7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user work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&amp; edit files/directories (e.g.,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/>
              <a:t>), stage new or modified files for next commit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Commit your changes, i.e., working copy is now latest repository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 to step 1, unless done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869160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–m 'Introduce square function'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3212976"/>
            <a:ext cx="30796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3621" y="6021288"/>
            <a:ext cx="321536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Step 2 affects repository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54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7" grpId="0" uiExpand="1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status?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Status information on your current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2134011"/>
            <a:ext cx="8948283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git status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On branch main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Changes to be committed: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(use "git restore --staged &lt;file&gt;..." to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unstage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new file:   TODO.md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Changes not staged for commit: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(use "git add &lt;file&gt;..." to update what will be committed)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(use "git restore &lt;file&gt;..." to discard changes in working directory)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modified: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Untracked files: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(use "git add &lt;file&gt;..." to include in what will be committed)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data.txt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23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683568" y="6044363"/>
            <a:ext cx="6271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 err="1"/>
              <a:t>git</a:t>
            </a:r>
            <a:r>
              <a:rPr lang="en-US" sz="2400" dirty="0"/>
              <a:t> is pretty verbose and offers suggestions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1979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Who, When &amp; Why, oh why?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Viewing history</a:t>
            </a:r>
          </a:p>
          <a:p>
            <a:pPr lvl="1"/>
            <a:r>
              <a:rPr lang="en-US" dirty="0"/>
              <a:t>Shows commit IDs and messages associated with </a:t>
            </a:r>
            <a:r>
              <a:rPr lang="en-US" dirty="0" err="1"/>
              <a:t>eq.c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Works for directories and entire repo as well</a:t>
            </a:r>
          </a:p>
          <a:p>
            <a:endParaRPr lang="nl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24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1182407" y="3084056"/>
            <a:ext cx="5339923" cy="24622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commit 2ad89a3</a:t>
            </a:r>
            <a:r>
              <a:rPr lang="en-US" sz="1400" dirty="0"/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5524141c891f86750e5e9e8b1859757c9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00:53:36 2017 +0200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Introduce square function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commit 689d51343794680485ba3ac79c4bf7f9eac2599a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00:52:36 2017 +0200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Declare constants as such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990345" y="2564904"/>
            <a:ext cx="5063926" cy="978510"/>
            <a:chOff x="1990345" y="2679303"/>
            <a:chExt cx="5063926" cy="978510"/>
          </a:xfrm>
        </p:grpSpPr>
        <p:grpSp>
          <p:nvGrpSpPr>
            <p:cNvPr id="16" name="Group 15"/>
            <p:cNvGrpSpPr/>
            <p:nvPr/>
          </p:nvGrpSpPr>
          <p:grpSpPr>
            <a:xfrm>
              <a:off x="2782433" y="2679303"/>
              <a:ext cx="4271838" cy="880145"/>
              <a:chOff x="4006649" y="3177950"/>
              <a:chExt cx="4271838" cy="880145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045230" y="3177950"/>
                <a:ext cx="3233257" cy="46166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commit IDs (hash codes)</a:t>
                </a:r>
                <a:endParaRPr lang="nl-BE" sz="24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4" name="Straight Arrow Connector 13"/>
              <p:cNvCxnSpPr>
                <a:stCxn id="17" idx="3"/>
                <a:endCxn id="11" idx="1"/>
              </p:cNvCxnSpPr>
              <p:nvPr/>
            </p:nvCxnSpPr>
            <p:spPr>
              <a:xfrm flipV="1">
                <a:off x="4006649" y="3408783"/>
                <a:ext cx="1038581" cy="649312"/>
              </a:xfrm>
              <a:prstGeom prst="straightConnector1">
                <a:avLst/>
              </a:prstGeom>
              <a:ln w="1905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/>
            <p:cNvSpPr/>
            <p:nvPr/>
          </p:nvSpPr>
          <p:spPr>
            <a:xfrm>
              <a:off x="1990345" y="3461083"/>
              <a:ext cx="792088" cy="1967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62632" y="2966884"/>
            <a:ext cx="2224167" cy="681457"/>
            <a:chOff x="3974672" y="4690361"/>
            <a:chExt cx="2224167" cy="681457"/>
          </a:xfrm>
        </p:grpSpPr>
        <p:cxnSp>
          <p:nvCxnSpPr>
            <p:cNvPr id="20" name="Straight Arrow Connector 19"/>
            <p:cNvCxnSpPr>
              <a:stCxn id="21" idx="1"/>
            </p:cNvCxnSpPr>
            <p:nvPr/>
          </p:nvCxnSpPr>
          <p:spPr>
            <a:xfrm flipH="1">
              <a:off x="3974672" y="4921194"/>
              <a:ext cx="1056664" cy="45062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031336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who?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652120" y="3505769"/>
            <a:ext cx="3034680" cy="461665"/>
            <a:chOff x="3179315" y="4690361"/>
            <a:chExt cx="3034680" cy="461665"/>
          </a:xfrm>
        </p:grpSpPr>
        <p:cxnSp>
          <p:nvCxnSpPr>
            <p:cNvPr id="23" name="Straight Arrow Connector 22"/>
            <p:cNvCxnSpPr>
              <a:stCxn id="24" idx="1"/>
            </p:cNvCxnSpPr>
            <p:nvPr/>
          </p:nvCxnSpPr>
          <p:spPr>
            <a:xfrm flipH="1">
              <a:off x="3179315" y="4921194"/>
              <a:ext cx="1870898" cy="12061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050213" y="4690361"/>
              <a:ext cx="1163782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when?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88024" y="4065010"/>
            <a:ext cx="3898775" cy="461665"/>
            <a:chOff x="2315219" y="4690361"/>
            <a:chExt cx="3898775" cy="461665"/>
          </a:xfrm>
        </p:grpSpPr>
        <p:cxnSp>
          <p:nvCxnSpPr>
            <p:cNvPr id="27" name="Straight Arrow Connector 26"/>
            <p:cNvCxnSpPr>
              <a:stCxn id="28" idx="1"/>
            </p:cNvCxnSpPr>
            <p:nvPr/>
          </p:nvCxnSpPr>
          <p:spPr>
            <a:xfrm flipH="1" flipV="1">
              <a:off x="2315219" y="4717788"/>
              <a:ext cx="2731272" cy="2034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46491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why?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043608" y="6127689"/>
            <a:ext cx="6967164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Answer to Why: depends on quality of your messages!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6453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Intermezzo: comment!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–m</a:t>
            </a:r>
            <a:r>
              <a:rPr lang="en-US" dirty="0"/>
              <a:t> option used with many </a:t>
            </a:r>
            <a:r>
              <a:rPr lang="en-US" dirty="0" err="1"/>
              <a:t>git</a:t>
            </a:r>
            <a:r>
              <a:rPr lang="en-US" dirty="0"/>
              <a:t> commands</a:t>
            </a:r>
          </a:p>
          <a:p>
            <a:pPr lvl="1"/>
            <a:r>
              <a:rPr lang="en-US" dirty="0"/>
              <a:t>Message that describes the current action, or the reason for it</a:t>
            </a:r>
          </a:p>
          <a:p>
            <a:r>
              <a:rPr lang="en-US" dirty="0"/>
              <a:t>Document the semantics of your actions</a:t>
            </a:r>
          </a:p>
          <a:p>
            <a:pPr lvl="1"/>
            <a:r>
              <a:rPr lang="en-US" dirty="0"/>
              <a:t>Use meaningful messages!</a:t>
            </a:r>
          </a:p>
          <a:p>
            <a:pPr lvl="1"/>
            <a:r>
              <a:rPr lang="en-US" dirty="0"/>
              <a:t>If used well, answer the "why" questions</a:t>
            </a:r>
          </a:p>
          <a:p>
            <a:pPr lvl="1"/>
            <a:r>
              <a:rPr lang="en-US" dirty="0"/>
              <a:t>Very useful when developing as a team 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304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Seven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Seven rules for commit messages</a:t>
            </a:r>
            <a:br>
              <a:rPr lang="en-US" dirty="0"/>
            </a:br>
            <a:r>
              <a:rPr lang="en-US" sz="2000" dirty="0">
                <a:hlinkClick r:id="rId2"/>
              </a:rPr>
              <a:t>https://chris.beams.io/posts/git-commit/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separate subject from body with blank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limit subject to 50 characters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capitalize subject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do not end subject line with period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use  imperative mood in subject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wrap body at 72 characters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use body to explain </a:t>
            </a:r>
            <a:r>
              <a:rPr lang="en-US" i="1" dirty="0"/>
              <a:t>what</a:t>
            </a:r>
            <a:r>
              <a:rPr lang="en-US" dirty="0"/>
              <a:t> &amp; </a:t>
            </a:r>
            <a:r>
              <a:rPr lang="en-US" i="1" dirty="0"/>
              <a:t>why</a:t>
            </a:r>
            <a:r>
              <a:rPr lang="en-US" dirty="0"/>
              <a:t> rather than </a:t>
            </a:r>
            <a:r>
              <a:rPr lang="en-US" i="1" dirty="0"/>
              <a:t>how</a:t>
            </a:r>
          </a:p>
          <a:p>
            <a:pPr marL="571500" indent="-514350"/>
            <a:r>
              <a:rPr lang="en-US" i="1" dirty="0"/>
              <a:t>And how not to write commit messages</a:t>
            </a:r>
            <a:br>
              <a:rPr lang="en-US" i="1" dirty="0"/>
            </a:br>
            <a:r>
              <a:rPr lang="en-US" i="1" dirty="0">
                <a:hlinkClick r:id="rId3"/>
              </a:rPr>
              <a:t>https://javascript.plainenglish.io/50-hilarious-git-commit-messages-597537764bbe</a:t>
            </a:r>
            <a:r>
              <a:rPr lang="en-US" i="1" dirty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6937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 general or repo-specific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Configure at repo top-level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755576" y="2276872"/>
            <a:ext cx="4871847" cy="2585323"/>
            <a:chOff x="755576" y="2276872"/>
            <a:chExt cx="4871847" cy="2585323"/>
          </a:xfrm>
        </p:grpSpPr>
        <p:sp>
          <p:nvSpPr>
            <p:cNvPr id="5" name="TextBox 4"/>
            <p:cNvSpPr txBox="1"/>
            <p:nvPr/>
          </p:nvSpPr>
          <p:spPr>
            <a:xfrm>
              <a:off x="755576" y="2276872"/>
              <a:ext cx="4871847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Why: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This change addresses the need by: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20041" y="4579205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gitmessage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message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27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1187624" y="2276872"/>
            <a:ext cx="6908727" cy="461665"/>
            <a:chOff x="-709888" y="4690361"/>
            <a:chExt cx="6908727" cy="46166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-709888" y="4921193"/>
              <a:ext cx="5741224" cy="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031336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Subject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187624" y="3338700"/>
            <a:ext cx="7128792" cy="461665"/>
            <a:chOff x="-709888" y="4690361"/>
            <a:chExt cx="7128792" cy="461665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-709888" y="4921194"/>
              <a:ext cx="574122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031336" y="4690361"/>
              <a:ext cx="1387568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Reason(s)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87624" y="4386182"/>
            <a:ext cx="7704856" cy="461665"/>
            <a:chOff x="-709888" y="4690361"/>
            <a:chExt cx="7704856" cy="461665"/>
          </a:xfrm>
        </p:grpSpPr>
        <p:cxnSp>
          <p:nvCxnSpPr>
            <p:cNvPr id="16" name="Straight Arrow Connector 15"/>
            <p:cNvCxnSpPr>
              <a:stCxn id="17" idx="1"/>
            </p:cNvCxnSpPr>
            <p:nvPr/>
          </p:nvCxnSpPr>
          <p:spPr>
            <a:xfrm flipH="1">
              <a:off x="-709888" y="4921194"/>
              <a:ext cx="574122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031336" y="4690361"/>
              <a:ext cx="1963632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Stakeholder(s)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83568" y="5756831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commit.template .gitmessage</a:t>
            </a:r>
          </a:p>
        </p:txBody>
      </p:sp>
    </p:spTree>
    <p:extLst>
      <p:ext uri="{BB962C8B-B14F-4D97-AF65-F5344CB8AC3E}">
        <p14:creationId xmlns:p14="http://schemas.microsoft.com/office/powerpoint/2010/main" val="395370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log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Useful options to view logs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dirty="0"/>
              <a:t>: one commit per line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--decorate</a:t>
            </a:r>
            <a:r>
              <a:rPr lang="en-US" dirty="0"/>
              <a:t>: add branch info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--graph</a:t>
            </a:r>
            <a:r>
              <a:rPr lang="en-US" dirty="0"/>
              <a:t>: ASCII graph representation of branches/merges</a:t>
            </a:r>
          </a:p>
          <a:p>
            <a:r>
              <a:rPr lang="en-US" dirty="0"/>
              <a:t>Works for directories or whole repo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2406" y="2525995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Introduce 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Declare constants as such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2407" y="3861048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--decorate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(HEAD -&gt; main) Introduced 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Declare constants as such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19672" y="6126982"/>
            <a:ext cx="5904656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Filter by author, commit range, date range, …</a:t>
            </a:r>
          </a:p>
        </p:txBody>
      </p:sp>
    </p:spTree>
    <p:extLst>
      <p:ext uri="{BB962C8B-B14F-4D97-AF65-F5344CB8AC3E}">
        <p14:creationId xmlns:p14="http://schemas.microsoft.com/office/powerpoint/2010/main" val="290384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changed?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Examining changes</a:t>
            </a:r>
          </a:p>
          <a:p>
            <a:pPr lvl="1"/>
            <a:r>
              <a:rPr lang="en-US" dirty="0"/>
              <a:t>For specific commit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Compare current file</a:t>
            </a:r>
          </a:p>
          <a:p>
            <a:pPr lvl="2"/>
            <a:r>
              <a:rPr lang="en-US" dirty="0"/>
              <a:t>to latest repo version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to commit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Works for directories as well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15616" y="4215957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5069415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2ad89a3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75356" y="2667628"/>
            <a:ext cx="3228228" cy="759098"/>
            <a:chOff x="3275628" y="4392928"/>
            <a:chExt cx="3228228" cy="759098"/>
          </a:xfrm>
        </p:grpSpPr>
        <p:sp>
          <p:nvSpPr>
            <p:cNvPr id="9" name="Rectangle 8"/>
            <p:cNvSpPr/>
            <p:nvPr/>
          </p:nvSpPr>
          <p:spPr>
            <a:xfrm>
              <a:off x="3275628" y="4392928"/>
              <a:ext cx="1170550" cy="307900"/>
            </a:xfrm>
            <a:prstGeom prst="rect">
              <a:avLst/>
            </a:prstGeom>
            <a:solidFill>
              <a:schemeClr val="accent1">
                <a:alpha val="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11" idx="1"/>
              <a:endCxn id="9" idx="3"/>
            </p:cNvCxnSpPr>
            <p:nvPr/>
          </p:nvCxnSpPr>
          <p:spPr>
            <a:xfrm flipH="1" flipV="1">
              <a:off x="4446178" y="4546878"/>
              <a:ext cx="585159" cy="374316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031337" y="4690361"/>
              <a:ext cx="1472519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commit ID</a:t>
              </a:r>
              <a:endParaRPr lang="nl-BE" sz="2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115616" y="263691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 -1  -p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r>
              <a:rPr lang="en-US" dirty="0"/>
              <a:t> 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60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F78A9E-1D28-C745-5B24-9151CC2AF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</a:t>
            </a:fld>
            <a:endParaRPr lang="nl-BE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1C52DF9B-68D8-0D38-238D-84933F0B9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2812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the difference?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commit with working copy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7605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comment more code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write documentation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make backups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comment code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212356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2ad89a3f34c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5580112" y="2132856"/>
            <a:ext cx="143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working copy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843808" y="3789040"/>
            <a:ext cx="45961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2ad89a3f34c  </a:t>
            </a:r>
            <a:r>
              <a:rPr lang="nl-BE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3808" y="4221088"/>
            <a:ext cx="3728906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Index: TODO.txt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=================================</a:t>
            </a:r>
          </a:p>
          <a:p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--- TODO.txt    (revision 3)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+++ TODO.txt    (working copy)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@@ 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-1,5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+1,5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@@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This is a to-do list</a:t>
            </a:r>
          </a:p>
          <a:p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make backups</a:t>
            </a:r>
          </a:p>
          <a:p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comment code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comment more code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write documentation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* introduce less bugs</a:t>
            </a:r>
            <a:endParaRPr lang="nl-BE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209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Making a difference...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E" dirty="0"/>
              <a:t>Diffs are not easy to read: use visual diff/merge tool</a:t>
            </a:r>
          </a:p>
          <a:p>
            <a:pPr lvl="1"/>
            <a:r>
              <a:rPr lang="en-BE" dirty="0"/>
              <a:t>e.g., Meld for Windows, MacOS, Linux</a:t>
            </a:r>
            <a:br>
              <a:rPr lang="en-BE" dirty="0"/>
            </a:br>
            <a:r>
              <a:rPr lang="en-BE" dirty="0"/>
              <a:t>(</a:t>
            </a:r>
            <a:r>
              <a:rPr lang="en-US" dirty="0">
                <a:hlinkClick r:id="rId2"/>
              </a:rPr>
              <a:t>http://meldmerge.org/</a:t>
            </a:r>
            <a:r>
              <a:rPr lang="en-BE" dirty="0"/>
              <a:t>)</a:t>
            </a:r>
          </a:p>
          <a:p>
            <a:pPr lvl="1"/>
            <a:r>
              <a:rPr lang="en-BE" dirty="0"/>
              <a:t>one time setup</a:t>
            </a:r>
          </a:p>
          <a:p>
            <a:pPr lvl="1"/>
            <a:endParaRPr lang="en-BE" dirty="0"/>
          </a:p>
          <a:p>
            <a:pPr marL="457200" lvl="1" indent="0">
              <a:buNone/>
            </a:pPr>
            <a:endParaRPr lang="en-BE" dirty="0"/>
          </a:p>
          <a:p>
            <a:pPr lvl="1"/>
            <a:endParaRPr lang="en-BE" dirty="0"/>
          </a:p>
          <a:p>
            <a:pPr lvl="1"/>
            <a:r>
              <a:rPr lang="en-BE" dirty="0"/>
              <a:t>get visual diff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3933056"/>
            <a:ext cx="669674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diff.tool meld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difftool.prompt false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merge.tool meld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mergetool.prompt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5795972"/>
            <a:ext cx="66967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diff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tool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2ad89a3f34c  </a:t>
            </a:r>
            <a:r>
              <a:rPr lang="nl-BE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</p:spTree>
    <p:extLst>
      <p:ext uri="{BB962C8B-B14F-4D97-AF65-F5344CB8AC3E}">
        <p14:creationId xmlns:p14="http://schemas.microsoft.com/office/powerpoint/2010/main" val="119905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revision upon commit</a:t>
            </a:r>
          </a:p>
          <a:p>
            <a:r>
              <a:rPr lang="en-US" dirty="0"/>
              <a:t>Commit is global for repository, not individual for files</a:t>
            </a:r>
          </a:p>
          <a:p>
            <a:r>
              <a:rPr lang="en-US" dirty="0"/>
              <a:t>Commit ID is long, cryptic string, e.g.,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421b0039259ad155858ce52733b4bdcfd2e1e839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in practice, first 5-7 characters will do, e.g.,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421b003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356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83568" y="3534521"/>
            <a:ext cx="1669876" cy="1674354"/>
            <a:chOff x="683568" y="3534521"/>
            <a:chExt cx="1669876" cy="1674354"/>
          </a:xfrm>
        </p:grpSpPr>
        <p:sp>
          <p:nvSpPr>
            <p:cNvPr id="78" name="TextBox 77"/>
            <p:cNvSpPr txBox="1"/>
            <p:nvPr/>
          </p:nvSpPr>
          <p:spPr>
            <a:xfrm>
              <a:off x="1345332" y="4839543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c1</a:t>
              </a:r>
              <a:endParaRPr lang="nl-BE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83568" y="3534521"/>
              <a:ext cx="1669876" cy="1080120"/>
              <a:chOff x="683568" y="3534521"/>
              <a:chExt cx="1669876" cy="1080120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683568" y="353452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129223" y="354259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And meanwhile in the repository…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5"/>
          </a:xfrm>
        </p:spPr>
        <p:txBody>
          <a:bodyPr>
            <a:normAutofit/>
          </a:bodyPr>
          <a:lstStyle/>
          <a:p>
            <a:r>
              <a:rPr lang="en-US" sz="2800" dirty="0"/>
              <a:t>Each commit generates new commit, </a:t>
            </a:r>
            <a:r>
              <a:rPr lang="en-US" sz="2800" i="1" dirty="0"/>
              <a:t>single commit ID for everything in repository</a:t>
            </a:r>
            <a:r>
              <a:rPr lang="en-US" sz="2800" dirty="0"/>
              <a:t> at any given time</a:t>
            </a:r>
          </a:p>
          <a:p>
            <a:pPr lvl="1"/>
            <a:endParaRPr lang="nl-BE" dirty="0"/>
          </a:p>
        </p:txBody>
      </p:sp>
      <p:grpSp>
        <p:nvGrpSpPr>
          <p:cNvPr id="99" name="Group 98"/>
          <p:cNvGrpSpPr/>
          <p:nvPr/>
        </p:nvGrpSpPr>
        <p:grpSpPr>
          <a:xfrm>
            <a:off x="1705372" y="5559623"/>
            <a:ext cx="1296144" cy="461665"/>
            <a:chOff x="3491880" y="6381328"/>
            <a:chExt cx="1296144" cy="461665"/>
          </a:xfrm>
        </p:grpSpPr>
        <p:cxnSp>
          <p:nvCxnSpPr>
            <p:cNvPr id="97" name="Straight Arrow Connector 96"/>
            <p:cNvCxnSpPr/>
            <p:nvPr/>
          </p:nvCxnSpPr>
          <p:spPr>
            <a:xfrm>
              <a:off x="3491880" y="6381328"/>
              <a:ext cx="1296144" cy="158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3707904" y="6381328"/>
              <a:ext cx="75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time</a:t>
              </a:r>
              <a:endParaRPr lang="nl-BE" sz="2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56314" y="3750545"/>
            <a:ext cx="577644" cy="541772"/>
            <a:chOff x="856314" y="3750545"/>
            <a:chExt cx="577644" cy="541772"/>
          </a:xfrm>
        </p:grpSpPr>
        <p:pic>
          <p:nvPicPr>
            <p:cNvPr id="10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856314" y="37505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01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978182" y="38648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4" name="Group 13"/>
          <p:cNvGrpSpPr/>
          <p:nvPr/>
        </p:nvGrpSpPr>
        <p:grpSpPr>
          <a:xfrm>
            <a:off x="6076168" y="3039343"/>
            <a:ext cx="2253940" cy="2169532"/>
            <a:chOff x="6076168" y="3039343"/>
            <a:chExt cx="2253940" cy="2169532"/>
          </a:xfrm>
        </p:grpSpPr>
        <p:grpSp>
          <p:nvGrpSpPr>
            <p:cNvPr id="13" name="Group 12"/>
            <p:cNvGrpSpPr/>
            <p:nvPr/>
          </p:nvGrpSpPr>
          <p:grpSpPr>
            <a:xfrm>
              <a:off x="6076168" y="3039343"/>
              <a:ext cx="2253940" cy="2169532"/>
              <a:chOff x="6076168" y="3039343"/>
              <a:chExt cx="2253940" cy="2169532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6660232" y="3534107"/>
                <a:ext cx="1669876" cy="1080120"/>
                <a:chOff x="7164288" y="3645024"/>
                <a:chExt cx="1669876" cy="1080120"/>
              </a:xfrm>
            </p:grpSpPr>
            <p:sp>
              <p:nvSpPr>
                <p:cNvPr id="134" name="Rounded Rectangle 133"/>
                <p:cNvSpPr/>
                <p:nvPr/>
              </p:nvSpPr>
              <p:spPr>
                <a:xfrm>
                  <a:off x="7164288" y="3645024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35" name="Picture 3" descr="C:\Users\u0065575\AppData\Local\Microsoft\Windows\Temporary Internet Files\Content.IE5\WOTZA2QG\MC900433853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7865029" y="3816194"/>
                  <a:ext cx="623643" cy="584914"/>
                </a:xfrm>
                <a:prstGeom prst="rect">
                  <a:avLst/>
                </a:prstGeom>
                <a:noFill/>
              </p:spPr>
            </p:pic>
            <p:sp>
              <p:nvSpPr>
                <p:cNvPr id="136" name="TextBox 135"/>
                <p:cNvSpPr txBox="1"/>
                <p:nvPr/>
              </p:nvSpPr>
              <p:spPr>
                <a:xfrm>
                  <a:off x="7609943" y="3653093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Project 1</a:t>
                  </a:r>
                  <a:endParaRPr lang="nl-BE" sz="1200" dirty="0"/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6076168" y="3039343"/>
                <a:ext cx="1553721" cy="2169532"/>
                <a:chOff x="4980127" y="2564904"/>
                <a:chExt cx="1553721" cy="2169532"/>
              </a:xfrm>
            </p:grpSpPr>
            <p:sp>
              <p:nvSpPr>
                <p:cNvPr id="138" name="TextBox 137"/>
                <p:cNvSpPr txBox="1"/>
                <p:nvPr/>
              </p:nvSpPr>
              <p:spPr>
                <a:xfrm>
                  <a:off x="6134380" y="4365104"/>
                  <a:ext cx="3994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c4</a:t>
                  </a:r>
                  <a:endParaRPr lang="nl-BE" dirty="0"/>
                </a:p>
              </p:txBody>
            </p:sp>
            <p:grpSp>
              <p:nvGrpSpPr>
                <p:cNvPr id="139" name="Group 138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40" name="Straight Connector 139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commit</a:t>
                    </a:r>
                  </a:p>
                </p:txBody>
              </p:sp>
            </p:grpSp>
          </p:grpSp>
        </p:grpSp>
        <p:pic>
          <p:nvPicPr>
            <p:cNvPr id="142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94212" y="3759423"/>
              <a:ext cx="455776" cy="427472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/>
        </p:nvGrpSpPr>
        <p:grpSpPr>
          <a:xfrm>
            <a:off x="2123024" y="3039343"/>
            <a:ext cx="2232952" cy="2169532"/>
            <a:chOff x="2123024" y="3039343"/>
            <a:chExt cx="2232952" cy="2169532"/>
          </a:xfrm>
        </p:grpSpPr>
        <p:grpSp>
          <p:nvGrpSpPr>
            <p:cNvPr id="114" name="Group 113"/>
            <p:cNvGrpSpPr/>
            <p:nvPr/>
          </p:nvGrpSpPr>
          <p:grpSpPr>
            <a:xfrm>
              <a:off x="2123024" y="3039343"/>
              <a:ext cx="1553721" cy="2169532"/>
              <a:chOff x="4980127" y="2564904"/>
              <a:chExt cx="1553721" cy="216953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6134380" y="4365104"/>
                <a:ext cx="399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c2</a:t>
                </a:r>
                <a:endParaRPr lang="nl-BE" dirty="0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4980127" y="2564904"/>
                <a:ext cx="900889" cy="1798459"/>
                <a:chOff x="1525268" y="3214717"/>
                <a:chExt cx="900889" cy="1798459"/>
              </a:xfrm>
            </p:grpSpPr>
            <p:cxnSp>
              <p:nvCxnSpPr>
                <p:cNvPr id="91" name="Straight Connector 90"/>
                <p:cNvCxnSpPr/>
                <p:nvPr/>
              </p:nvCxnSpPr>
              <p:spPr>
                <a:xfrm>
                  <a:off x="1951137" y="3284984"/>
                  <a:ext cx="0" cy="172819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Box 91"/>
                <p:cNvSpPr txBox="1"/>
                <p:nvPr/>
              </p:nvSpPr>
              <p:spPr>
                <a:xfrm>
                  <a:off x="1525268" y="3214717"/>
                  <a:ext cx="900889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commit</a:t>
                  </a: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2686100" y="3532181"/>
              <a:ext cx="1669876" cy="1080120"/>
              <a:chOff x="2686100" y="3532181"/>
              <a:chExt cx="1669876" cy="1080120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2686100" y="353218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1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858846" y="3748205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119" name="TextBox 118"/>
              <p:cNvSpPr txBox="1"/>
              <p:nvPr/>
            </p:nvSpPr>
            <p:spPr>
              <a:xfrm>
                <a:off x="3131755" y="354025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  <p:pic>
            <p:nvPicPr>
              <p:cNvPr id="14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964096" y="3900605"/>
                <a:ext cx="455776" cy="427472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1" name="Group 10"/>
          <p:cNvGrpSpPr/>
          <p:nvPr/>
        </p:nvGrpSpPr>
        <p:grpSpPr>
          <a:xfrm>
            <a:off x="2960413" y="3717032"/>
            <a:ext cx="1035523" cy="615220"/>
            <a:chOff x="2960413" y="3717032"/>
            <a:chExt cx="1035523" cy="615220"/>
          </a:xfrm>
        </p:grpSpPr>
        <p:pic>
          <p:nvPicPr>
            <p:cNvPr id="12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2960413" y="3904780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18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3372293" y="3717032"/>
              <a:ext cx="623643" cy="584914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2" name="Group 11"/>
          <p:cNvGrpSpPr/>
          <p:nvPr/>
        </p:nvGrpSpPr>
        <p:grpSpPr>
          <a:xfrm>
            <a:off x="4067240" y="3059668"/>
            <a:ext cx="2232952" cy="2169532"/>
            <a:chOff x="4067240" y="3059668"/>
            <a:chExt cx="2232952" cy="2169532"/>
          </a:xfrm>
        </p:grpSpPr>
        <p:grpSp>
          <p:nvGrpSpPr>
            <p:cNvPr id="144" name="Group 143"/>
            <p:cNvGrpSpPr/>
            <p:nvPr/>
          </p:nvGrpSpPr>
          <p:grpSpPr>
            <a:xfrm>
              <a:off x="4067240" y="3059668"/>
              <a:ext cx="2232952" cy="2169532"/>
              <a:chOff x="2123024" y="3039343"/>
              <a:chExt cx="2232952" cy="2169532"/>
            </a:xfrm>
          </p:grpSpPr>
          <p:grpSp>
            <p:nvGrpSpPr>
              <p:cNvPr id="145" name="Group 144"/>
              <p:cNvGrpSpPr/>
              <p:nvPr/>
            </p:nvGrpSpPr>
            <p:grpSpPr>
              <a:xfrm>
                <a:off x="2123024" y="3039343"/>
                <a:ext cx="1553721" cy="2169532"/>
                <a:chOff x="4980127" y="2564904"/>
                <a:chExt cx="1553721" cy="2169532"/>
              </a:xfrm>
            </p:grpSpPr>
            <p:sp>
              <p:nvSpPr>
                <p:cNvPr id="151" name="TextBox 150"/>
                <p:cNvSpPr txBox="1"/>
                <p:nvPr/>
              </p:nvSpPr>
              <p:spPr>
                <a:xfrm>
                  <a:off x="6134380" y="4365104"/>
                  <a:ext cx="3994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c3</a:t>
                  </a:r>
                  <a:endParaRPr lang="nl-BE" dirty="0"/>
                </a:p>
              </p:txBody>
            </p:sp>
            <p:grpSp>
              <p:nvGrpSpPr>
                <p:cNvPr id="152" name="Group 151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53" name="Straight Connector 152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commit</a:t>
                    </a:r>
                  </a:p>
                </p:txBody>
              </p:sp>
            </p:grpSp>
          </p:grpSp>
          <p:grpSp>
            <p:nvGrpSpPr>
              <p:cNvPr id="146" name="Group 145"/>
              <p:cNvGrpSpPr/>
              <p:nvPr/>
            </p:nvGrpSpPr>
            <p:grpSpPr>
              <a:xfrm>
                <a:off x="2686100" y="3532181"/>
                <a:ext cx="1669876" cy="1080120"/>
                <a:chOff x="2686100" y="3532181"/>
                <a:chExt cx="1669876" cy="1080120"/>
              </a:xfrm>
            </p:grpSpPr>
            <p:sp>
              <p:nvSpPr>
                <p:cNvPr id="147" name="Rounded Rectangle 146"/>
                <p:cNvSpPr/>
                <p:nvPr/>
              </p:nvSpPr>
              <p:spPr>
                <a:xfrm>
                  <a:off x="2686100" y="3532181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48" name="Picture 2" descr="C:\Users\u0065575\AppData\Local\Microsoft\Windows\Temporary Internet Files\Content.IE5\WBWRXN3O\MC900432599[1]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858846" y="3748205"/>
                  <a:ext cx="455776" cy="427472"/>
                </a:xfrm>
                <a:prstGeom prst="rect">
                  <a:avLst/>
                </a:prstGeom>
                <a:noFill/>
              </p:spPr>
            </p:pic>
            <p:sp>
              <p:nvSpPr>
                <p:cNvPr id="149" name="TextBox 148"/>
                <p:cNvSpPr txBox="1"/>
                <p:nvPr/>
              </p:nvSpPr>
              <p:spPr>
                <a:xfrm>
                  <a:off x="3131755" y="3540250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Project 1</a:t>
                  </a:r>
                  <a:endParaRPr lang="nl-BE" sz="1200" dirty="0"/>
                </a:p>
              </p:txBody>
            </p:sp>
          </p:grpSp>
        </p:grpSp>
        <p:pic>
          <p:nvPicPr>
            <p:cNvPr id="155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92080" y="3717032"/>
              <a:ext cx="623643" cy="584914"/>
            </a:xfrm>
            <a:prstGeom prst="rect">
              <a:avLst/>
            </a:prstGeom>
            <a:noFill/>
          </p:spPr>
        </p:pic>
      </p:grpSp>
      <p:pic>
        <p:nvPicPr>
          <p:cNvPr id="132" name="Picture 2" descr="C:\Users\u0065575\AppData\Local\Microsoft\Windows\Temporary Internet Files\Content.IE5\WBWRXN3O\MC900432599[1]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812107" y="3778649"/>
            <a:ext cx="455776" cy="427472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208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Intermezzo: when to commit?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 general rule for granularity</a:t>
            </a:r>
          </a:p>
          <a:p>
            <a:r>
              <a:rPr lang="en-US" dirty="0"/>
              <a:t>Some advice</a:t>
            </a:r>
          </a:p>
          <a:p>
            <a:pPr lvl="1"/>
            <a:r>
              <a:rPr lang="en-US" dirty="0"/>
              <a:t>Commit is not file save</a:t>
            </a:r>
          </a:p>
          <a:p>
            <a:pPr lvl="1"/>
            <a:r>
              <a:rPr lang="en-US" dirty="0"/>
              <a:t>Think in terms of what you did semantically, i.e., what comment will you supply?</a:t>
            </a:r>
          </a:p>
          <a:p>
            <a:pPr lvl="1"/>
            <a:r>
              <a:rPr lang="en-US" dirty="0"/>
              <a:t>Don't commit stuff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that doesn't work (i.e., that doesn't compile without errors) when working in team</a:t>
            </a:r>
          </a:p>
          <a:p>
            <a:pPr lvl="1"/>
            <a:endParaRPr lang="en-US" dirty="0"/>
          </a:p>
          <a:p>
            <a:r>
              <a:rPr lang="en-US" dirty="0"/>
              <a:t>Don't worry too much about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797152"/>
            <a:ext cx="319061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branches (see later)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287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uiExpan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(Re)moving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Deleting a file/directory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Deletes working copy</a:t>
            </a:r>
          </a:p>
          <a:p>
            <a:pPr lvl="1"/>
            <a:r>
              <a:rPr lang="en-US" dirty="0"/>
              <a:t>Schedules delete in next</a:t>
            </a:r>
            <a:br>
              <a:rPr lang="en-US" dirty="0"/>
            </a:br>
            <a:r>
              <a:rPr lang="en-US" dirty="0"/>
              <a:t>commit</a:t>
            </a:r>
          </a:p>
          <a:p>
            <a:r>
              <a:rPr lang="en-US" dirty="0"/>
              <a:t>Renaming a file/directory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Moves working copy</a:t>
            </a:r>
          </a:p>
          <a:p>
            <a:pPr lvl="1"/>
            <a:r>
              <a:rPr lang="en-US" dirty="0"/>
              <a:t>Schedules delete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alpha.c</a:t>
            </a:r>
            <a:r>
              <a:rPr lang="en-US" dirty="0"/>
              <a:t> and add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beta.c</a:t>
            </a:r>
            <a:r>
              <a:rPr lang="en-US" dirty="0"/>
              <a:t> in next commit</a:t>
            </a:r>
          </a:p>
          <a:p>
            <a:r>
              <a:rPr lang="en-US" dirty="0"/>
              <a:t>Still in repository, previous commit(s)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2123564"/>
            <a:ext cx="21146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rm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221088"/>
            <a:ext cx="36311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mv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alpha.c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beta.c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104" y="1700808"/>
            <a:ext cx="2670731" cy="10772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i="1" dirty="0"/>
              <a:t>Always</a:t>
            </a:r>
            <a:r>
              <a:rPr lang="en-US" sz="3200" dirty="0"/>
              <a:t> via</a:t>
            </a:r>
          </a:p>
          <a:p>
            <a:r>
              <a:rPr lang="en-US" sz="3200" dirty="0" err="1"/>
              <a:t>git</a:t>
            </a:r>
            <a:r>
              <a:rPr lang="en-US" sz="3200" dirty="0"/>
              <a:t> commands!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971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Ignoring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git</a:t>
            </a:r>
            <a:r>
              <a:rPr lang="en-US" dirty="0"/>
              <a:t> is somewhat smart about what should be added and what not, e.g.,</a:t>
            </a:r>
          </a:p>
          <a:p>
            <a:pPr lvl="1"/>
            <a:r>
              <a:rPr lang="en-US" dirty="0"/>
              <a:t>Backup files are not ignored (e.g.,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Object files are ignored (e.g.,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eq.o</a:t>
            </a:r>
            <a:r>
              <a:rPr lang="en-US" dirty="0"/>
              <a:t>)</a:t>
            </a:r>
          </a:p>
          <a:p>
            <a:r>
              <a:rPr lang="en-US" dirty="0"/>
              <a:t>Needs help for most things, edit file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/>
              <a:t> in directory</a:t>
            </a:r>
          </a:p>
          <a:p>
            <a:pPr lvl="1"/>
            <a:r>
              <a:rPr lang="en-US" dirty="0"/>
              <a:t>E.g., ignore files with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bak</a:t>
            </a:r>
            <a:r>
              <a:rPr lang="en-US" dirty="0"/>
              <a:t> extension in current directory as well as </a:t>
            </a:r>
            <a:r>
              <a:rPr lang="en-US" dirty="0" err="1"/>
              <a:t>a.out</a:t>
            </a:r>
            <a:endParaRPr lang="en-US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open editor to create/modify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/>
              <a:t>, e.g.,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Add files/file patterns to ignore, one per line, safe &amp; quit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57597" y="5085184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nano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gitignore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3688" y="6023029"/>
            <a:ext cx="266002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*.bak</a:t>
            </a: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a.out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753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your mind about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dirty="0"/>
              <a:t>Reverting file to current commit in repository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Reverting file to some commit in repository</a:t>
            </a:r>
          </a:p>
          <a:p>
            <a:endParaRPr lang="en-US" dirty="0"/>
          </a:p>
          <a:p>
            <a:r>
              <a:rPr lang="en-US" dirty="0"/>
              <a:t>Works for directories as well, overwrites/deletes/creates files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Does </a:t>
            </a:r>
            <a:r>
              <a:rPr lang="en-US" i="1" dirty="0"/>
              <a:t>not</a:t>
            </a:r>
            <a:r>
              <a:rPr lang="en-US" dirty="0"/>
              <a:t> affect repository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2204864"/>
            <a:ext cx="52935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restore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3284984"/>
            <a:ext cx="52935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restore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--source=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421b003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4931876"/>
            <a:ext cx="52935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restore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--source=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421b003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838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8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Changing your mind about commits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Something was staged, but you don't want to commit it: </a:t>
            </a:r>
            <a:r>
              <a:rPr lang="en-US" dirty="0" err="1"/>
              <a:t>unstage</a:t>
            </a:r>
            <a:r>
              <a:rPr lang="en-US" dirty="0"/>
              <a:t> it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Mainly used to fine-tune commits</a:t>
            </a:r>
          </a:p>
          <a:p>
            <a:r>
              <a:rPr lang="en-US" dirty="0"/>
              <a:t>Changing a commit message</a:t>
            </a:r>
          </a:p>
          <a:p>
            <a:endParaRPr lang="en-US" dirty="0"/>
          </a:p>
          <a:p>
            <a:r>
              <a:rPr lang="en-US" dirty="0"/>
              <a:t>Adding a file to previous commit</a:t>
            </a:r>
          </a:p>
          <a:p>
            <a:endParaRPr lang="en-US" dirty="0"/>
          </a:p>
          <a:p>
            <a:endParaRPr lang="nl-BE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649686"/>
            <a:ext cx="446449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restore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staged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941168"/>
            <a:ext cx="44644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amend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38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231718" y="6075144"/>
            <a:ext cx="449240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--amend</a:t>
            </a:r>
          </a:p>
        </p:txBody>
      </p:sp>
    </p:spTree>
    <p:extLst>
      <p:ext uri="{BB962C8B-B14F-4D97-AF65-F5344CB8AC3E}">
        <p14:creationId xmlns:p14="http://schemas.microsoft.com/office/powerpoint/2010/main" val="98650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Undoing commits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Undoing commit of unwanted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Undoing an entire commit</a:t>
            </a:r>
          </a:p>
          <a:p>
            <a:endParaRPr lang="en-US" dirty="0"/>
          </a:p>
          <a:p>
            <a:pPr lvl="1"/>
            <a:r>
              <a:rPr lang="en-US" dirty="0"/>
              <a:t>Affects repository, working copy, </a:t>
            </a:r>
            <a:r>
              <a:rPr lang="en-US" b="1" i="1" dirty="0">
                <a:solidFill>
                  <a:srgbClr val="C00000"/>
                </a:solidFill>
              </a:rPr>
              <a:t>use with care!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3933056"/>
            <a:ext cx="51125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reset  --hard  HEAD~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2152629"/>
            <a:ext cx="511256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reset  --soft  HEAD~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restore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staged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 appl.exe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rm  appl.exe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</a:t>
            </a:r>
          </a:p>
        </p:txBody>
      </p:sp>
    </p:spTree>
    <p:extLst>
      <p:ext uri="{BB962C8B-B14F-4D97-AF65-F5344CB8AC3E}">
        <p14:creationId xmlns:p14="http://schemas.microsoft.com/office/powerpoint/2010/main" val="234477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Single user scenario</a:t>
            </a:r>
          </a:p>
          <a:p>
            <a:r>
              <a:rPr lang="en-US" dirty="0"/>
              <a:t>Multiple user scenario</a:t>
            </a:r>
          </a:p>
          <a:p>
            <a:r>
              <a:rPr lang="en-US" dirty="0"/>
              <a:t>Demo/hands-on session</a:t>
            </a:r>
          </a:p>
          <a:p>
            <a:r>
              <a:rPr lang="en-US" dirty="0"/>
              <a:t>Getting more information</a:t>
            </a:r>
          </a:p>
          <a:p>
            <a:r>
              <a:rPr lang="en-US" dirty="0"/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3698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peek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previous version of file</a:t>
            </a:r>
          </a:p>
          <a:p>
            <a:endParaRPr lang="en-US" dirty="0"/>
          </a:p>
          <a:p>
            <a:r>
              <a:rPr lang="en-US" dirty="0"/>
              <a:t>Show file at certain date</a:t>
            </a:r>
          </a:p>
          <a:p>
            <a:endParaRPr lang="en-US" dirty="0"/>
          </a:p>
          <a:p>
            <a:r>
              <a:rPr lang="en-US" dirty="0"/>
              <a:t>Show what happened during a commit</a:t>
            </a:r>
          </a:p>
          <a:p>
            <a:pPr lvl="1"/>
            <a:r>
              <a:rPr lang="en-US" dirty="0"/>
              <a:t>Last commit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Some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show  0ba188919fe:eq.c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19708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show  HEAD@{2015-09-01}: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75892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show  HEAD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608400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show 0ba188919fe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04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Tag, you're "it"! More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Marking commits with special significance</a:t>
            </a:r>
          </a:p>
          <a:p>
            <a:pPr lvl="1"/>
            <a:r>
              <a:rPr lang="en-US" dirty="0"/>
              <a:t>Software projects: releases</a:t>
            </a:r>
            <a:endParaRPr lang="nl-BE" dirty="0"/>
          </a:p>
          <a:p>
            <a:pPr lvl="1"/>
            <a:r>
              <a:rPr lang="en-US" dirty="0"/>
              <a:t>Science projects: version used to generate data for submission</a:t>
            </a:r>
          </a:p>
          <a:p>
            <a:r>
              <a:rPr lang="en-US" dirty="0"/>
              <a:t>Tagging</a:t>
            </a:r>
          </a:p>
          <a:p>
            <a:endParaRPr lang="en-US" dirty="0"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Easy to use later, especially for diff or branching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4283804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tag  1.0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7624" y="5939988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1.0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080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useful suggestions on  next steps</a:t>
            </a:r>
          </a:p>
          <a:p>
            <a:r>
              <a:rPr lang="en-US" dirty="0"/>
              <a:t>Extensive help, specific for each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780928"/>
            <a:ext cx="808747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help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usage: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[--version] [--help] [-C &lt;path&gt;] [-c name=value]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[--exec-path[=&lt;path&gt;]] [--html-path] [--man-path] [--info-path]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[-p|--paginate|--no-pager] [--no-replace-objects] [--bare]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git-dir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=&lt;path&gt;] [--work-tree=&lt;path&gt;] [--namespace=&lt;name&gt;]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&lt;command&gt; [&lt;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The most commonly used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commands are: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add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file contents to the index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4797152"/>
            <a:ext cx="808747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help  add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GIT-ADD(1)              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Manual                        GIT-ADD(1)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NAME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-add - Add file contents to the index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SYNOPSIS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add [-n] [-v] [--force | -f] [--interactive | 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[--patch | -p]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     [--edit | -e] [--[no-]all | --[no-]ignore-removal | [--update | -u]]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559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user scenario</a:t>
            </a:r>
            <a:endParaRPr lang="nl-B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E5541F9-3505-4651-A7D4-8314D508B2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pPr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50075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repositories: clones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copy of entire repository is made</a:t>
            </a:r>
            <a:r>
              <a:rPr lang="nl-BE" dirty="0"/>
              <a:t> in </a:t>
            </a:r>
            <a:r>
              <a:rPr lang="nl-BE" dirty="0" err="1"/>
              <a:t>local</a:t>
            </a:r>
            <a:r>
              <a:rPr lang="nl-BE" dirty="0"/>
              <a:t> directory </a:t>
            </a:r>
          </a:p>
          <a:p>
            <a:pPr lvl="1"/>
            <a:r>
              <a:rPr lang="en-US" dirty="0"/>
              <a:t>Creating clone of remote repository, </a:t>
            </a:r>
            <a:r>
              <a:rPr lang="en-US" dirty="0" err="1"/>
              <a:t>git</a:t>
            </a:r>
            <a:r>
              <a:rPr lang="en-US" dirty="0"/>
              <a:t> URL (SSH)</a:t>
            </a:r>
          </a:p>
          <a:p>
            <a:endParaRPr lang="en-US" dirty="0"/>
          </a:p>
          <a:p>
            <a:pPr lvl="1"/>
            <a:r>
              <a:rPr lang="en-US" dirty="0"/>
              <a:t>Creating clone of remote repository, HTTPS URL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5" y="321297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git@github.com:gjbex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/training-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material.git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29309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https://github.com/gjbex/training-material.git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019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 cycle, revisited for multiple users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Update local repo branch to remote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Create/edit files/directories (e.g.,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/>
              <a:t>), stage for </a:t>
            </a:r>
            <a:r>
              <a:rPr lang="en-US" dirty="0" err="1"/>
              <a:t>for</a:t>
            </a:r>
            <a:r>
              <a:rPr lang="en-US" dirty="0"/>
              <a:t> commit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Update working copy to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Resolve conflicts, if any (see next slide)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Commit your changes, i.e., working copy is now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 to step 1, unless done. If so, update remote repo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49326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167583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–m 'Introduce square function'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299695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9632" y="3717032"/>
            <a:ext cx="349326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6011996"/>
            <a:ext cx="349326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push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358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uiExpand="1" animBg="1"/>
      <p:bldP spid="7" grpId="0" uiExpand="1" animBg="1"/>
      <p:bldP spid="9" grpId="0" uiExpand="1" animBg="1"/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Whence conflicts?</a:t>
            </a:r>
            <a:endParaRPr lang="nl-BE" dirty="0"/>
          </a:p>
        </p:txBody>
      </p:sp>
      <p:pic>
        <p:nvPicPr>
          <p:cNvPr id="1028" name="Picture 4" descr="C:\Users\u0065575\AppData\Local\Microsoft\Windows\Temporary Internet Files\Content.IE5\WBWRXN3O\MC9004415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577" y="1124744"/>
            <a:ext cx="730141" cy="720000"/>
          </a:xfrm>
          <a:prstGeom prst="rect">
            <a:avLst/>
          </a:prstGeom>
          <a:noFill/>
        </p:spPr>
      </p:pic>
      <p:pic>
        <p:nvPicPr>
          <p:cNvPr id="1031" name="Picture 7" descr="C:\Users\u0065575\AppData\Local\Microsoft\Windows\Temporary Internet Files\Content.IE5\WOTZA2QG\MC90044153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4212" y="1124744"/>
            <a:ext cx="730141" cy="720000"/>
          </a:xfrm>
          <a:prstGeom prst="rect">
            <a:avLst/>
          </a:prstGeom>
          <a:noFill/>
        </p:spPr>
      </p:pic>
      <p:pic>
        <p:nvPicPr>
          <p:cNvPr id="1032" name="Picture 8" descr="C:\Users\u0065575\AppData\Local\Microsoft\Windows\Temporary Internet Files\Content.IE5\1A39SXZC\MC900431616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86132" y="1160888"/>
            <a:ext cx="720000" cy="720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>
            <a:off x="7020272" y="1916832"/>
            <a:ext cx="1669876" cy="1080120"/>
            <a:chOff x="1979712" y="3645024"/>
            <a:chExt cx="1669876" cy="1080120"/>
          </a:xfrm>
        </p:grpSpPr>
        <p:sp>
          <p:nvSpPr>
            <p:cNvPr id="17" name="Rounded Rectangle 16"/>
            <p:cNvSpPr/>
            <p:nvPr/>
          </p:nvSpPr>
          <p:spPr>
            <a:xfrm>
              <a:off x="1979712" y="3645024"/>
              <a:ext cx="1669876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52458" y="3861048"/>
              <a:ext cx="455776" cy="427472"/>
            </a:xfrm>
            <a:prstGeom prst="rect">
              <a:avLst/>
            </a:prstGeom>
            <a:noFill/>
          </p:spPr>
        </p:pic>
        <p:pic>
          <p:nvPicPr>
            <p:cNvPr id="19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74326" y="3975348"/>
              <a:ext cx="455776" cy="427472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2425367" y="3653093"/>
              <a:ext cx="6278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Project</a:t>
              </a:r>
              <a:endParaRPr lang="nl-BE" sz="12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3528" y="2204864"/>
            <a:ext cx="6696744" cy="1296144"/>
            <a:chOff x="323528" y="2204864"/>
            <a:chExt cx="6696744" cy="1296144"/>
          </a:xfrm>
        </p:grpSpPr>
        <p:cxnSp>
          <p:nvCxnSpPr>
            <p:cNvPr id="43" name="Elbow Connector 42"/>
            <p:cNvCxnSpPr>
              <a:stCxn id="17" idx="1"/>
              <a:endCxn id="27" idx="3"/>
            </p:cNvCxnSpPr>
            <p:nvPr/>
          </p:nvCxnSpPr>
          <p:spPr>
            <a:xfrm rot="10800000" flipV="1">
              <a:off x="1993404" y="2456892"/>
              <a:ext cx="5026868" cy="504056"/>
            </a:xfrm>
            <a:prstGeom prst="bentConnector3">
              <a:avLst>
                <a:gd name="adj1" fmla="val 6343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323528" y="2420888"/>
              <a:ext cx="1669876" cy="1080120"/>
              <a:chOff x="1979712" y="3645024"/>
              <a:chExt cx="1669876" cy="108012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2145880" y="2204864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pull</a:t>
              </a:r>
              <a:br>
                <a:rPr lang="nl-BE" dirty="0"/>
              </a:br>
              <a:r>
                <a:rPr lang="nl-BE" dirty="0"/>
                <a:t>Project</a:t>
              </a:r>
              <a:endParaRPr lang="en-US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23528" y="3501008"/>
            <a:ext cx="1669876" cy="1584176"/>
            <a:chOff x="323528" y="3501008"/>
            <a:chExt cx="1669876" cy="1584176"/>
          </a:xfrm>
        </p:grpSpPr>
        <p:grpSp>
          <p:nvGrpSpPr>
            <p:cNvPr id="11" name="Group 10"/>
            <p:cNvGrpSpPr/>
            <p:nvPr/>
          </p:nvGrpSpPr>
          <p:grpSpPr>
            <a:xfrm>
              <a:off x="323528" y="4005064"/>
              <a:ext cx="1669876" cy="1080120"/>
              <a:chOff x="7164288" y="3645024"/>
              <a:chExt cx="1669876" cy="108012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1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70" name="Straight Connector 69"/>
            <p:cNvCxnSpPr/>
            <p:nvPr/>
          </p:nvCxnSpPr>
          <p:spPr>
            <a:xfrm rot="5400000">
              <a:off x="935596" y="3753036"/>
              <a:ext cx="50405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478188" y="3212976"/>
            <a:ext cx="1669876" cy="3024336"/>
            <a:chOff x="3478188" y="3212976"/>
            <a:chExt cx="1669876" cy="3024336"/>
          </a:xfrm>
        </p:grpSpPr>
        <p:grpSp>
          <p:nvGrpSpPr>
            <p:cNvPr id="58" name="Group 57"/>
            <p:cNvGrpSpPr/>
            <p:nvPr/>
          </p:nvGrpSpPr>
          <p:grpSpPr>
            <a:xfrm>
              <a:off x="3478188" y="5157192"/>
              <a:ext cx="1669876" cy="1080120"/>
              <a:chOff x="3478188" y="4509120"/>
              <a:chExt cx="1669876" cy="1080120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3478188" y="4509120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650934" y="4725144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772802" y="4839444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3923843" y="4517189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  <p:pic>
            <p:nvPicPr>
              <p:cNvPr id="5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332248" y="4945744"/>
                <a:ext cx="455776" cy="427472"/>
              </a:xfrm>
              <a:prstGeom prst="rect">
                <a:avLst/>
              </a:prstGeom>
              <a:noFill/>
            </p:spPr>
          </p:pic>
        </p:grpSp>
        <p:cxnSp>
          <p:nvCxnSpPr>
            <p:cNvPr id="71" name="Straight Connector 70"/>
            <p:cNvCxnSpPr>
              <a:endCxn id="37" idx="0"/>
            </p:cNvCxnSpPr>
            <p:nvPr/>
          </p:nvCxnSpPr>
          <p:spPr>
            <a:xfrm rot="16200000" flipH="1">
              <a:off x="3326439" y="4170505"/>
              <a:ext cx="1944216" cy="2915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1993404" y="2996952"/>
            <a:ext cx="6696744" cy="2304256"/>
            <a:chOff x="1993404" y="2996952"/>
            <a:chExt cx="6696744" cy="2304256"/>
          </a:xfrm>
        </p:grpSpPr>
        <p:cxnSp>
          <p:nvCxnSpPr>
            <p:cNvPr id="52" name="Elbow Connector 51"/>
            <p:cNvCxnSpPr>
              <a:stCxn id="12" idx="3"/>
              <a:endCxn id="32" idx="1"/>
            </p:cNvCxnSpPr>
            <p:nvPr/>
          </p:nvCxnSpPr>
          <p:spPr>
            <a:xfrm>
              <a:off x="1993404" y="4545124"/>
              <a:ext cx="5026868" cy="216024"/>
            </a:xfrm>
            <a:prstGeom prst="bentConnector3">
              <a:avLst>
                <a:gd name="adj1" fmla="val 23464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7020272" y="4221088"/>
              <a:ext cx="1669876" cy="1080120"/>
              <a:chOff x="7164288" y="3645024"/>
              <a:chExt cx="1669876" cy="1080120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141631" y="3789040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push</a:t>
              </a:r>
              <a:br>
                <a:rPr lang="nl-BE" dirty="0"/>
              </a:br>
              <a:r>
                <a:rPr lang="nl-BE" dirty="0"/>
                <a:t>Project</a:t>
              </a:r>
              <a:endParaRPr lang="en-US" dirty="0"/>
            </a:p>
          </p:txBody>
        </p:sp>
        <p:cxnSp>
          <p:nvCxnSpPr>
            <p:cNvPr id="73" name="Straight Connector 72"/>
            <p:cNvCxnSpPr/>
            <p:nvPr/>
          </p:nvCxnSpPr>
          <p:spPr>
            <a:xfrm rot="5400000">
              <a:off x="7272300" y="3609020"/>
              <a:ext cx="122413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148064" y="4941168"/>
            <a:ext cx="3789080" cy="1776393"/>
            <a:chOff x="5148064" y="4941168"/>
            <a:chExt cx="3789080" cy="1776393"/>
          </a:xfrm>
        </p:grpSpPr>
        <p:sp>
          <p:nvSpPr>
            <p:cNvPr id="59" name="TextBox 58"/>
            <p:cNvSpPr txBox="1"/>
            <p:nvPr/>
          </p:nvSpPr>
          <p:spPr>
            <a:xfrm>
              <a:off x="5319427" y="4941168"/>
              <a:ext cx="84619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push</a:t>
              </a:r>
              <a:br>
                <a:rPr lang="nl-BE" dirty="0"/>
              </a:br>
              <a:r>
                <a:rPr lang="nl-BE" dirty="0"/>
                <a:t>Project</a:t>
              </a:r>
              <a:endParaRPr lang="en-US" dirty="0"/>
            </a:p>
          </p:txBody>
        </p:sp>
        <p:cxnSp>
          <p:nvCxnSpPr>
            <p:cNvPr id="60" name="Elbow Connector 59"/>
            <p:cNvCxnSpPr/>
            <p:nvPr/>
          </p:nvCxnSpPr>
          <p:spPr>
            <a:xfrm>
              <a:off x="5148064" y="5697252"/>
              <a:ext cx="1872208" cy="468052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Multiply 63"/>
            <p:cNvSpPr/>
            <p:nvPr/>
          </p:nvSpPr>
          <p:spPr>
            <a:xfrm>
              <a:off x="5724128" y="5589240"/>
              <a:ext cx="1296144" cy="1080120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092280" y="5517232"/>
              <a:ext cx="1844864" cy="1200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push </a:t>
              </a:r>
              <a:r>
                <a:rPr lang="en-US" sz="2400" dirty="0" err="1"/>
                <a:t>failes</a:t>
              </a:r>
              <a:r>
                <a:rPr lang="en-US" sz="2400" dirty="0"/>
                <a:t>,</a:t>
              </a:r>
            </a:p>
            <a:p>
              <a:r>
                <a:rPr lang="en-US" sz="2400" dirty="0"/>
                <a:t>working copy</a:t>
              </a:r>
            </a:p>
            <a:p>
              <a:r>
                <a:rPr lang="en-US" sz="2400" dirty="0"/>
                <a:t>out of date!</a:t>
              </a:r>
              <a:endParaRPr lang="nl-BE" sz="24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478188" y="1918573"/>
            <a:ext cx="3542084" cy="1294403"/>
            <a:chOff x="3478188" y="1918573"/>
            <a:chExt cx="3542084" cy="1294403"/>
          </a:xfrm>
        </p:grpSpPr>
        <p:grpSp>
          <p:nvGrpSpPr>
            <p:cNvPr id="21" name="Group 20"/>
            <p:cNvGrpSpPr/>
            <p:nvPr/>
          </p:nvGrpSpPr>
          <p:grpSpPr>
            <a:xfrm>
              <a:off x="3478188" y="2132856"/>
              <a:ext cx="1669876" cy="1080120"/>
              <a:chOff x="1979712" y="3645024"/>
              <a:chExt cx="1669876" cy="108012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42" name="Elbow Connector 41"/>
            <p:cNvCxnSpPr>
              <a:stCxn id="17" idx="1"/>
              <a:endCxn id="22" idx="3"/>
            </p:cNvCxnSpPr>
            <p:nvPr/>
          </p:nvCxnSpPr>
          <p:spPr>
            <a:xfrm rot="10800000" flipV="1">
              <a:off x="5148064" y="2456892"/>
              <a:ext cx="1872208" cy="216024"/>
            </a:xfrm>
            <a:prstGeom prst="bentConnector3">
              <a:avLst>
                <a:gd name="adj1" fmla="val 29889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287830" y="1918573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pull</a:t>
              </a:r>
              <a:br>
                <a:rPr lang="nl-BE" dirty="0"/>
              </a:br>
              <a:r>
                <a:rPr lang="nl-BE" dirty="0"/>
                <a:t>Project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380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&amp; conflicts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Merge due to pull can result 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2276872"/>
            <a:ext cx="804258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Auto-merging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CONFLICT (content): Merge conflict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Automatic merge failed; fix conflicts and then commit the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result.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 rot="-1020000">
            <a:off x="1619832" y="4377049"/>
            <a:ext cx="5227469" cy="1471893"/>
          </a:xfrm>
          <a:prstGeom prst="roundRect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solidFill>
                  <a:srgbClr val="FFFF00"/>
                </a:solidFill>
              </a:rPr>
              <a:t>Don't panic</a:t>
            </a:r>
            <a:endParaRPr lang="nl-BE" sz="80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046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11" grpId="0" animBg="1"/>
      <p:bldP spid="1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by editing file(s)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Conflicts are indicated as follows: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 err="1"/>
              <a:t>Hm</a:t>
            </a:r>
            <a:r>
              <a:rPr lang="en-US" dirty="0"/>
              <a:t>, starting from 0 </a:t>
            </a:r>
            <a:r>
              <a:rPr lang="en-US" i="1" dirty="0"/>
              <a:t>was</a:t>
            </a:r>
            <a:r>
              <a:rPr lang="en-US" dirty="0"/>
              <a:t> a bug, so remote version is correct, edit to: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Resolve all other conflicts, stage, pull, and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4172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&lt;&lt;&lt;&lt;&lt;&lt;&lt; HEAD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=======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&gt;&gt;&gt;&gt;&gt;&gt;&gt; main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148064" y="2132856"/>
            <a:ext cx="2827838" cy="504056"/>
            <a:chOff x="5292080" y="2132856"/>
            <a:chExt cx="2827838" cy="504056"/>
          </a:xfrm>
        </p:grpSpPr>
        <p:cxnSp>
          <p:nvCxnSpPr>
            <p:cNvPr id="6" name="Straight Arrow Connector 5"/>
            <p:cNvCxnSpPr/>
            <p:nvPr/>
          </p:nvCxnSpPr>
          <p:spPr>
            <a:xfrm rot="10800000" flipV="1">
              <a:off x="5292080" y="2420888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084168" y="2132856"/>
              <a:ext cx="2035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current branch</a:t>
              </a:r>
              <a:endParaRPr lang="nl-BE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48064" y="3183359"/>
            <a:ext cx="3938435" cy="461665"/>
            <a:chOff x="5148064" y="3183359"/>
            <a:chExt cx="3938435" cy="461665"/>
          </a:xfrm>
        </p:grpSpPr>
        <p:cxnSp>
          <p:nvCxnSpPr>
            <p:cNvPr id="7" name="Straight Arrow Connector 6"/>
            <p:cNvCxnSpPr/>
            <p:nvPr/>
          </p:nvCxnSpPr>
          <p:spPr>
            <a:xfrm rot="10800000">
              <a:off x="5148064" y="3212975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46152" y="3183359"/>
              <a:ext cx="31403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branch being merged in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59632" y="4797152"/>
            <a:ext cx="376417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52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12" grpId="0" uiExpan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Conflict resolution happens on local repository</a:t>
            </a:r>
          </a:p>
          <a:p>
            <a:pPr lvl="1"/>
            <a:r>
              <a:rPr lang="en-US" dirty="0"/>
              <a:t>When done, push</a:t>
            </a:r>
          </a:p>
          <a:p>
            <a:pPr lvl="1"/>
            <a:r>
              <a:rPr lang="en-US" dirty="0"/>
              <a:t>When you mess up, well, everything is in your local repository</a:t>
            </a:r>
          </a:p>
          <a:p>
            <a:r>
              <a:rPr lang="en-US" dirty="0"/>
              <a:t>Familiarize yourself with the merge process</a:t>
            </a:r>
          </a:p>
          <a:p>
            <a:pPr lvl="1"/>
            <a:r>
              <a:rPr lang="en-US" dirty="0"/>
              <a:t>May seem intimidating at first, but not that hard</a:t>
            </a:r>
          </a:p>
          <a:p>
            <a:pPr lvl="1"/>
            <a:r>
              <a:rPr lang="en-US" dirty="0"/>
              <a:t>It will pay off at some point or other, even in single user scenario, e.g.,</a:t>
            </a:r>
          </a:p>
          <a:p>
            <a:pPr lvl="2"/>
            <a:r>
              <a:rPr lang="en-US" dirty="0"/>
              <a:t>You work on multiple computers and forgot to pull</a:t>
            </a:r>
          </a:p>
          <a:p>
            <a:pPr lvl="2"/>
            <a:r>
              <a:rPr lang="en-US" dirty="0"/>
              <a:t>You work on multiple branches and forgot to merge</a:t>
            </a:r>
          </a:p>
          <a:p>
            <a:r>
              <a:rPr lang="en-US" dirty="0" err="1"/>
              <a:t>git</a:t>
            </a:r>
            <a:r>
              <a:rPr lang="en-US" dirty="0"/>
              <a:t> is pretty smart about merging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184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138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4096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Working in a team, task delegation</a:t>
            </a:r>
          </a:p>
          <a:p>
            <a:pPr lvl="1"/>
            <a:r>
              <a:rPr lang="en-US" dirty="0"/>
              <a:t>Adding features, </a:t>
            </a:r>
            <a:r>
              <a:rPr lang="en-US" strike="dblStrike" dirty="0"/>
              <a:t>adding</a:t>
            </a:r>
            <a:r>
              <a:rPr lang="en-US" dirty="0"/>
              <a:t> fixing bugs</a:t>
            </a:r>
          </a:p>
          <a:p>
            <a:r>
              <a:rPr lang="en-US" dirty="0"/>
              <a:t>Workflow</a:t>
            </a:r>
          </a:p>
          <a:p>
            <a:pPr lvl="1"/>
            <a:r>
              <a:rPr lang="en-US" dirty="0"/>
              <a:t>Create branch feature </a:t>
            </a:r>
            <a:r>
              <a:rPr lang="en-US" i="1" dirty="0"/>
              <a:t>X</a:t>
            </a:r>
            <a:r>
              <a:rPr lang="en-US" dirty="0"/>
              <a:t>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lvl="1"/>
            <a:r>
              <a:rPr lang="en-US" dirty="0"/>
              <a:t>Work on feature </a:t>
            </a:r>
            <a:r>
              <a:rPr lang="en-US" i="1" dirty="0"/>
              <a:t>X</a:t>
            </a:r>
          </a:p>
          <a:p>
            <a:pPr lvl="1"/>
            <a:r>
              <a:rPr lang="en-US" dirty="0"/>
              <a:t>Create branch for feature </a:t>
            </a:r>
            <a:r>
              <a:rPr lang="en-US" i="1" dirty="0"/>
              <a:t>Y</a:t>
            </a:r>
            <a:r>
              <a:rPr lang="en-US" dirty="0"/>
              <a:t>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lvl="1"/>
            <a:r>
              <a:rPr lang="en-US" dirty="0"/>
              <a:t>Work on feature </a:t>
            </a:r>
            <a:r>
              <a:rPr lang="en-US" i="1" dirty="0"/>
              <a:t>Y</a:t>
            </a:r>
          </a:p>
          <a:p>
            <a:pPr lvl="1"/>
            <a:r>
              <a:rPr lang="en-US" dirty="0"/>
              <a:t>Merge </a:t>
            </a:r>
            <a:r>
              <a:rPr lang="en-US" i="1" dirty="0"/>
              <a:t>Y</a:t>
            </a:r>
            <a:r>
              <a:rPr lang="en-US" dirty="0"/>
              <a:t> back into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Work on feature </a:t>
            </a:r>
            <a:r>
              <a:rPr lang="en-US" i="1" dirty="0"/>
              <a:t>X</a:t>
            </a:r>
          </a:p>
          <a:p>
            <a:pPr lvl="1"/>
            <a:r>
              <a:rPr lang="en-US" dirty="0"/>
              <a:t>Merge </a:t>
            </a:r>
            <a:r>
              <a:rPr lang="en-US" i="1" dirty="0"/>
              <a:t>X</a:t>
            </a:r>
            <a:r>
              <a:rPr lang="en-US" dirty="0"/>
              <a:t> back into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2843808" y="5499476"/>
            <a:ext cx="1296144" cy="377796"/>
            <a:chOff x="2843808" y="5499476"/>
            <a:chExt cx="1296144" cy="377796"/>
          </a:xfrm>
        </p:grpSpPr>
        <p:grpSp>
          <p:nvGrpSpPr>
            <p:cNvPr id="7" name="Group 6"/>
            <p:cNvGrpSpPr/>
            <p:nvPr/>
          </p:nvGrpSpPr>
          <p:grpSpPr>
            <a:xfrm>
              <a:off x="3275856" y="5499476"/>
              <a:ext cx="864096" cy="377796"/>
              <a:chOff x="899592" y="6219556"/>
              <a:chExt cx="864096" cy="377796"/>
            </a:xfrm>
          </p:grpSpPr>
          <p:sp>
            <p:nvSpPr>
              <p:cNvPr id="8" name="Flowchart: Process 7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X</a:t>
                </a:r>
                <a:r>
                  <a:rPr lang="en-US" i="1" baseline="-25000" dirty="0"/>
                  <a:t>3</a:t>
                </a:r>
              </a:p>
            </p:txBody>
          </p:sp>
        </p:grpSp>
        <p:cxnSp>
          <p:nvCxnSpPr>
            <p:cNvPr id="13" name="Straight Arrow Connector 12"/>
            <p:cNvCxnSpPr>
              <a:stCxn id="5" idx="3"/>
              <a:endCxn id="8" idx="1"/>
            </p:cNvCxnSpPr>
            <p:nvPr/>
          </p:nvCxnSpPr>
          <p:spPr>
            <a:xfrm>
              <a:off x="2843808" y="5697252"/>
              <a:ext cx="43204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179651" y="4869160"/>
            <a:ext cx="880453" cy="377796"/>
            <a:chOff x="883235" y="6219556"/>
            <a:chExt cx="880453" cy="377796"/>
          </a:xfrm>
        </p:grpSpPr>
        <p:sp>
          <p:nvSpPr>
            <p:cNvPr id="16" name="Flowchart: Process 15"/>
            <p:cNvSpPr/>
            <p:nvPr/>
          </p:nvSpPr>
          <p:spPr>
            <a:xfrm>
              <a:off x="899592" y="6237312"/>
              <a:ext cx="864096" cy="36004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3235" y="6219556"/>
              <a:ext cx="7328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</a:t>
              </a:r>
              <a:r>
                <a:rPr lang="en-US" baseline="-25000" dirty="0"/>
                <a:t>1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644008" y="6147548"/>
            <a:ext cx="1152128" cy="377796"/>
            <a:chOff x="4644008" y="6147548"/>
            <a:chExt cx="1152128" cy="377796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0" y="6147548"/>
              <a:ext cx="864096" cy="377796"/>
              <a:chOff x="899592" y="6219556"/>
              <a:chExt cx="864096" cy="377796"/>
            </a:xfrm>
          </p:grpSpPr>
          <p:sp>
            <p:nvSpPr>
              <p:cNvPr id="22" name="Flowchart: Process 21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42250" y="6219556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Y</a:t>
                </a:r>
                <a:r>
                  <a:rPr lang="en-US" i="1" baseline="-25000" dirty="0"/>
                  <a:t>5</a:t>
                </a:r>
              </a:p>
            </p:txBody>
          </p:sp>
        </p:grpSp>
        <p:cxnSp>
          <p:nvCxnSpPr>
            <p:cNvPr id="27" name="Straight Arrow Connector 26"/>
            <p:cNvCxnSpPr>
              <a:stCxn id="19" idx="3"/>
              <a:endCxn id="22" idx="1"/>
            </p:cNvCxnSpPr>
            <p:nvPr/>
          </p:nvCxnSpPr>
          <p:spPr>
            <a:xfrm>
              <a:off x="4644008" y="6345324"/>
              <a:ext cx="2880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546098" y="5238492"/>
            <a:ext cx="1297710" cy="638780"/>
            <a:chOff x="1546098" y="5238492"/>
            <a:chExt cx="1297710" cy="638780"/>
          </a:xfrm>
        </p:grpSpPr>
        <p:grpSp>
          <p:nvGrpSpPr>
            <p:cNvPr id="4" name="Group 3"/>
            <p:cNvGrpSpPr/>
            <p:nvPr/>
          </p:nvGrpSpPr>
          <p:grpSpPr>
            <a:xfrm>
              <a:off x="1979712" y="5499476"/>
              <a:ext cx="864096" cy="377796"/>
              <a:chOff x="899592" y="6219556"/>
              <a:chExt cx="864096" cy="377796"/>
            </a:xfrm>
          </p:grpSpPr>
          <p:sp>
            <p:nvSpPr>
              <p:cNvPr id="5" name="Flowchart: Process 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X</a:t>
                </a:r>
                <a:r>
                  <a:rPr lang="en-US" i="1" baseline="-25000" dirty="0"/>
                  <a:t>2</a:t>
                </a:r>
              </a:p>
            </p:txBody>
          </p:sp>
        </p:grpSp>
        <p:cxnSp>
          <p:nvCxnSpPr>
            <p:cNvPr id="29" name="Shape 28"/>
            <p:cNvCxnSpPr>
              <a:stCxn id="17" idx="2"/>
              <a:endCxn id="5" idx="1"/>
            </p:cNvCxnSpPr>
            <p:nvPr/>
          </p:nvCxnSpPr>
          <p:spPr>
            <a:xfrm rot="16200000" flipH="1">
              <a:off x="1533525" y="5251065"/>
              <a:ext cx="458760" cy="433614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139952" y="5499476"/>
            <a:ext cx="2952328" cy="377796"/>
            <a:chOff x="4139952" y="5499476"/>
            <a:chExt cx="2952328" cy="377796"/>
          </a:xfrm>
        </p:grpSpPr>
        <p:cxnSp>
          <p:nvCxnSpPr>
            <p:cNvPr id="14" name="Straight Arrow Connector 13"/>
            <p:cNvCxnSpPr>
              <a:stCxn id="8" idx="3"/>
              <a:endCxn id="35" idx="1"/>
            </p:cNvCxnSpPr>
            <p:nvPr/>
          </p:nvCxnSpPr>
          <p:spPr>
            <a:xfrm>
              <a:off x="4139952" y="5697252"/>
              <a:ext cx="20882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228184" y="5499476"/>
              <a:ext cx="864096" cy="377796"/>
              <a:chOff x="899592" y="6219556"/>
              <a:chExt cx="864096" cy="377796"/>
            </a:xfrm>
          </p:grpSpPr>
          <p:sp>
            <p:nvSpPr>
              <p:cNvPr id="35" name="Flowchart: Process 3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X</a:t>
                </a:r>
                <a:r>
                  <a:rPr lang="en-US" i="1" baseline="-25000" dirty="0"/>
                  <a:t>7</a:t>
                </a:r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1628056" y="5246956"/>
            <a:ext cx="3015952" cy="1278388"/>
            <a:chOff x="1628056" y="5246956"/>
            <a:chExt cx="3015952" cy="1278388"/>
          </a:xfrm>
        </p:grpSpPr>
        <p:grpSp>
          <p:nvGrpSpPr>
            <p:cNvPr id="18" name="Group 17"/>
            <p:cNvGrpSpPr/>
            <p:nvPr/>
          </p:nvGrpSpPr>
          <p:grpSpPr>
            <a:xfrm>
              <a:off x="3779912" y="6147548"/>
              <a:ext cx="864096" cy="377796"/>
              <a:chOff x="899592" y="6219556"/>
              <a:chExt cx="864096" cy="377796"/>
            </a:xfrm>
          </p:grpSpPr>
          <p:sp>
            <p:nvSpPr>
              <p:cNvPr id="19" name="Flowchart: Process 18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Y</a:t>
                </a:r>
                <a:r>
                  <a:rPr lang="en-US" i="1" baseline="-25000" dirty="0"/>
                  <a:t>4</a:t>
                </a:r>
              </a:p>
            </p:txBody>
          </p:sp>
        </p:grpSp>
        <p:cxnSp>
          <p:nvCxnSpPr>
            <p:cNvPr id="39" name="Shape 38"/>
            <p:cNvCxnSpPr>
              <a:stCxn id="16" idx="2"/>
              <a:endCxn id="19" idx="1"/>
            </p:cNvCxnSpPr>
            <p:nvPr/>
          </p:nvCxnSpPr>
          <p:spPr>
            <a:xfrm rot="16200000" flipH="1">
              <a:off x="2154800" y="4720212"/>
              <a:ext cx="1098368" cy="215185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060104" y="4869160"/>
            <a:ext cx="4384104" cy="1476164"/>
            <a:chOff x="2060104" y="4869160"/>
            <a:chExt cx="4384104" cy="1476164"/>
          </a:xfrm>
        </p:grpSpPr>
        <p:grpSp>
          <p:nvGrpSpPr>
            <p:cNvPr id="44" name="Group 43"/>
            <p:cNvGrpSpPr/>
            <p:nvPr/>
          </p:nvGrpSpPr>
          <p:grpSpPr>
            <a:xfrm>
              <a:off x="5528829" y="4869160"/>
              <a:ext cx="915379" cy="377796"/>
              <a:chOff x="848309" y="6219556"/>
              <a:chExt cx="915379" cy="377796"/>
            </a:xfrm>
          </p:grpSpPr>
          <p:sp>
            <p:nvSpPr>
              <p:cNvPr id="45" name="Flowchart: Process 4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48309" y="6219556"/>
                <a:ext cx="7328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main</a:t>
                </a:r>
                <a:r>
                  <a:rPr lang="en-US" baseline="-25000" dirty="0"/>
                  <a:t>6</a:t>
                </a:r>
              </a:p>
            </p:txBody>
          </p:sp>
        </p:grpSp>
        <p:cxnSp>
          <p:nvCxnSpPr>
            <p:cNvPr id="47" name="Straight Arrow Connector 46"/>
            <p:cNvCxnSpPr>
              <a:stCxn id="16" idx="3"/>
              <a:endCxn id="45" idx="1"/>
            </p:cNvCxnSpPr>
            <p:nvPr/>
          </p:nvCxnSpPr>
          <p:spPr>
            <a:xfrm>
              <a:off x="2060104" y="5066936"/>
              <a:ext cx="352000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hape 49"/>
            <p:cNvCxnSpPr>
              <a:stCxn id="22" idx="3"/>
              <a:endCxn id="46" idx="2"/>
            </p:cNvCxnSpPr>
            <p:nvPr/>
          </p:nvCxnSpPr>
          <p:spPr>
            <a:xfrm flipV="1">
              <a:off x="5796136" y="5238492"/>
              <a:ext cx="99140" cy="1106832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261722" y="4869160"/>
            <a:ext cx="1622646" cy="828092"/>
            <a:chOff x="6261722" y="4869160"/>
            <a:chExt cx="1622646" cy="828092"/>
          </a:xfrm>
        </p:grpSpPr>
        <p:grpSp>
          <p:nvGrpSpPr>
            <p:cNvPr id="56" name="Group 55"/>
            <p:cNvGrpSpPr/>
            <p:nvPr/>
          </p:nvGrpSpPr>
          <p:grpSpPr>
            <a:xfrm>
              <a:off x="7020272" y="4869160"/>
              <a:ext cx="864096" cy="377796"/>
              <a:chOff x="899592" y="6219556"/>
              <a:chExt cx="864096" cy="377796"/>
            </a:xfrm>
          </p:grpSpPr>
          <p:sp>
            <p:nvSpPr>
              <p:cNvPr id="57" name="Flowchart: Process 56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904017" y="6219556"/>
                <a:ext cx="7328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main</a:t>
                </a:r>
                <a:r>
                  <a:rPr lang="en-US" baseline="-25000" dirty="0"/>
                  <a:t>8</a:t>
                </a:r>
              </a:p>
            </p:txBody>
          </p:sp>
        </p:grpSp>
        <p:cxnSp>
          <p:nvCxnSpPr>
            <p:cNvPr id="59" name="Straight Arrow Connector 58"/>
            <p:cNvCxnSpPr>
              <a:stCxn id="46" idx="3"/>
              <a:endCxn id="57" idx="1"/>
            </p:cNvCxnSpPr>
            <p:nvPr/>
          </p:nvCxnSpPr>
          <p:spPr>
            <a:xfrm>
              <a:off x="6261722" y="5053826"/>
              <a:ext cx="758550" cy="1311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hape 61"/>
            <p:cNvCxnSpPr>
              <a:stCxn id="35" idx="3"/>
              <a:endCxn id="57" idx="2"/>
            </p:cNvCxnSpPr>
            <p:nvPr/>
          </p:nvCxnSpPr>
          <p:spPr>
            <a:xfrm flipV="1">
              <a:off x="7092280" y="5246956"/>
              <a:ext cx="360040" cy="45029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5292080" y="1844824"/>
            <a:ext cx="368844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Also quite convenient in</a:t>
            </a:r>
            <a:br>
              <a:rPr lang="en-US" sz="2800" dirty="0"/>
            </a:br>
            <a:r>
              <a:rPr lang="en-US" sz="2800" dirty="0"/>
              <a:t>single user setting!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153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life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new branch</a:t>
            </a:r>
          </a:p>
          <a:p>
            <a:r>
              <a:rPr lang="en-US" dirty="0"/>
              <a:t>Switch to new branch</a:t>
            </a:r>
          </a:p>
          <a:p>
            <a:r>
              <a:rPr lang="en-US" dirty="0"/>
              <a:t>Usual edit/commit cycle until done</a:t>
            </a:r>
          </a:p>
          <a:p>
            <a:r>
              <a:rPr lang="en-US" dirty="0"/>
              <a:t>When done, switch to original branch</a:t>
            </a:r>
          </a:p>
          <a:p>
            <a:r>
              <a:rPr lang="en-US" dirty="0"/>
              <a:t>Merge new branch into original</a:t>
            </a:r>
          </a:p>
          <a:p>
            <a:r>
              <a:rPr lang="en-US" dirty="0"/>
              <a:t>Delete new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85973" y="5445224"/>
            <a:ext cx="60103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Branches are short-lived, single purpose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183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&amp; working with a branch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branch based on current branch</a:t>
            </a:r>
          </a:p>
          <a:p>
            <a:endParaRPr lang="en-US" dirty="0"/>
          </a:p>
          <a:p>
            <a:r>
              <a:rPr lang="en-US" dirty="0"/>
              <a:t>Switch to new branch</a:t>
            </a:r>
          </a:p>
          <a:p>
            <a:endParaRPr lang="en-US" dirty="0"/>
          </a:p>
          <a:p>
            <a:r>
              <a:rPr lang="en-US" dirty="0"/>
              <a:t>Usual edit/commit cycle until done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7624" y="2182798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356992"/>
            <a:ext cx="54232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0395" y="5013176"/>
            <a:ext cx="689163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Choose branch names descriptively, e.g.,</a:t>
            </a:r>
            <a:br>
              <a:rPr lang="en-US" sz="2800" dirty="0"/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feature/&lt;title&gt;</a:t>
            </a:r>
            <a:r>
              <a:rPr lang="en-US" sz="2800" dirty="0"/>
              <a:t> or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bugfix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/&lt;title&gt;</a:t>
            </a:r>
            <a:endParaRPr lang="nl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729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branch back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Switch back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branch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Merge branch into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conflicts, resolve, commit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Delete merged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7624" y="2195572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419708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merge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5157192"/>
            <a:ext cx="59747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branch  -d  feature/gradient_descent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443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Having cold feet?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a merge without commit</a:t>
            </a:r>
          </a:p>
          <a:p>
            <a:endParaRPr lang="en-US" dirty="0"/>
          </a:p>
          <a:p>
            <a:r>
              <a:rPr lang="en-US" dirty="0"/>
              <a:t>Reports on success/problems</a:t>
            </a:r>
          </a:p>
          <a:p>
            <a:r>
              <a:rPr lang="en-US" dirty="0"/>
              <a:t>If okay, commit</a:t>
            </a:r>
          </a:p>
          <a:p>
            <a:endParaRPr lang="en-US" dirty="0"/>
          </a:p>
          <a:p>
            <a:r>
              <a:rPr lang="en-US" dirty="0"/>
              <a:t>If not okay, reset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276872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merge  --no-commit  --no-ff feature/gradient_descent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4016851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-m 'Merge in gradient descent code'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229200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reset  --hard  ORIG_HEAD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3648" y="5877272"/>
            <a:ext cx="551753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If there are local changes, first stash!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5882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policies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8298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Repository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lvl="2"/>
            <a:r>
              <a:rPr lang="en-US" dirty="0"/>
              <a:t>Other branches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feature/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gradient_descent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bugfix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memory_leak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dirty="0"/>
              <a:t>…</a:t>
            </a:r>
          </a:p>
          <a:p>
            <a:pPr lvl="2"/>
            <a:r>
              <a:rPr lang="en-US" dirty="0"/>
              <a:t>Tags, e.g., releases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endParaRPr lang="en-US" dirty="0"/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298882" y="1556792"/>
            <a:ext cx="5448828" cy="801380"/>
            <a:chOff x="2627784" y="2051556"/>
            <a:chExt cx="5448828" cy="80138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627784" y="2374722"/>
              <a:ext cx="1800200" cy="47821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27984" y="2051556"/>
              <a:ext cx="36486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stable, can be used by others at their</a:t>
              </a:r>
              <a:br>
                <a:rPr lang="en-US" dirty="0"/>
              </a:br>
              <a:r>
                <a:rPr lang="en-US" dirty="0"/>
                <a:t>own peril</a:t>
              </a:r>
              <a:endParaRPr lang="nl-BE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7504" y="2420888"/>
            <a:ext cx="1800200" cy="1316923"/>
            <a:chOff x="402983" y="2913457"/>
            <a:chExt cx="1800200" cy="1316923"/>
          </a:xfrm>
        </p:grpSpPr>
        <p:grpSp>
          <p:nvGrpSpPr>
            <p:cNvPr id="25" name="Group 24"/>
            <p:cNvGrpSpPr/>
            <p:nvPr/>
          </p:nvGrpSpPr>
          <p:grpSpPr>
            <a:xfrm>
              <a:off x="755576" y="2913457"/>
              <a:ext cx="1447607" cy="832923"/>
              <a:chOff x="755576" y="2913457"/>
              <a:chExt cx="1447607" cy="832923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755576" y="3746380"/>
                <a:ext cx="86409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65967" y="2913457"/>
                <a:ext cx="0" cy="81396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765967" y="2924944"/>
                <a:ext cx="143721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402983" y="386104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merge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306994" y="2555612"/>
            <a:ext cx="4608512" cy="679242"/>
            <a:chOff x="3667448" y="2402304"/>
            <a:chExt cx="4608512" cy="679242"/>
          </a:xfrm>
        </p:grpSpPr>
        <p:cxnSp>
          <p:nvCxnSpPr>
            <p:cNvPr id="21" name="Straight Arrow Connector 20"/>
            <p:cNvCxnSpPr>
              <a:stCxn id="23" idx="1"/>
            </p:cNvCxnSpPr>
            <p:nvPr/>
          </p:nvCxnSpPr>
          <p:spPr>
            <a:xfrm flipH="1">
              <a:off x="3667448" y="2586970"/>
              <a:ext cx="760536" cy="49457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427984" y="2402304"/>
              <a:ext cx="3847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stable, used for (internal) development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198982" y="5157192"/>
            <a:ext cx="3375704" cy="369332"/>
            <a:chOff x="3766934" y="1340768"/>
            <a:chExt cx="3375704" cy="369332"/>
          </a:xfrm>
        </p:grpSpPr>
        <p:cxnSp>
          <p:nvCxnSpPr>
            <p:cNvPr id="28" name="Straight Arrow Connector 27"/>
            <p:cNvCxnSpPr>
              <a:stCxn id="29" idx="1"/>
            </p:cNvCxnSpPr>
            <p:nvPr/>
          </p:nvCxnSpPr>
          <p:spPr>
            <a:xfrm flipH="1">
              <a:off x="3766934" y="1525434"/>
              <a:ext cx="6610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27984" y="1340768"/>
              <a:ext cx="2714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stable, used for production</a:t>
              </a:r>
              <a:endParaRPr lang="nl-BE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588224" y="3275692"/>
            <a:ext cx="1584176" cy="369332"/>
            <a:chOff x="5819162" y="3275692"/>
            <a:chExt cx="158417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6569392" y="3275692"/>
              <a:ext cx="8339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branch</a:t>
              </a:r>
              <a:endParaRPr lang="nl-BE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5819162" y="3284984"/>
              <a:ext cx="659559" cy="360040"/>
              <a:chOff x="5819162" y="3284984"/>
              <a:chExt cx="659559" cy="36004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/>
          <p:cNvGrpSpPr/>
          <p:nvPr/>
        </p:nvGrpSpPr>
        <p:grpSpPr>
          <a:xfrm>
            <a:off x="1555819" y="3284984"/>
            <a:ext cx="1227468" cy="852606"/>
            <a:chOff x="1555819" y="3284984"/>
            <a:chExt cx="1227468" cy="852606"/>
          </a:xfrm>
        </p:grpSpPr>
        <p:sp>
          <p:nvSpPr>
            <p:cNvPr id="45" name="TextBox 44"/>
            <p:cNvSpPr txBox="1"/>
            <p:nvPr/>
          </p:nvSpPr>
          <p:spPr>
            <a:xfrm>
              <a:off x="1555819" y="376825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merge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 flipH="1">
              <a:off x="2123728" y="3284984"/>
              <a:ext cx="659559" cy="360040"/>
              <a:chOff x="5819162" y="3284984"/>
              <a:chExt cx="659559" cy="36004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5673770" y="3933056"/>
            <a:ext cx="3445634" cy="699300"/>
            <a:chOff x="3707904" y="1721588"/>
            <a:chExt cx="3445634" cy="699300"/>
          </a:xfrm>
        </p:grpSpPr>
        <p:cxnSp>
          <p:nvCxnSpPr>
            <p:cNvPr id="52" name="Straight Arrow Connector 51"/>
            <p:cNvCxnSpPr>
              <a:stCxn id="53" idx="1"/>
            </p:cNvCxnSpPr>
            <p:nvPr/>
          </p:nvCxnSpPr>
          <p:spPr>
            <a:xfrm flipH="1" flipV="1">
              <a:off x="3707904" y="1721588"/>
              <a:ext cx="720080" cy="5146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427984" y="2051556"/>
              <a:ext cx="272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unstable, potentially buggy</a:t>
              </a:r>
              <a:endParaRPr lang="nl-BE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979712" y="6021288"/>
            <a:ext cx="50683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feature/</a:t>
            </a:r>
            <a:r>
              <a:rPr lang="en-US" sz="2400" dirty="0" err="1"/>
              <a:t>bugfix</a:t>
            </a:r>
            <a:r>
              <a:rPr lang="en-US" sz="2400" dirty="0"/>
              <a:t> branches are short-lived</a:t>
            </a:r>
            <a:endParaRPr lang="nl-BE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410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branches from remote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remote repo branch information</a:t>
            </a:r>
          </a:p>
          <a:p>
            <a:endParaRPr lang="en-US" dirty="0"/>
          </a:p>
          <a:p>
            <a:r>
              <a:rPr lang="en-US" dirty="0"/>
              <a:t>List remote branches</a:t>
            </a:r>
          </a:p>
          <a:p>
            <a:endParaRPr lang="en-US" dirty="0"/>
          </a:p>
          <a:p>
            <a:r>
              <a:rPr lang="en-US" dirty="0"/>
              <a:t>Fetch and create specific branch, e.g.,</a:t>
            </a:r>
          </a:p>
          <a:p>
            <a:endParaRPr lang="en-US" dirty="0"/>
          </a:p>
          <a:p>
            <a:r>
              <a:rPr lang="en-US" dirty="0"/>
              <a:t>Track remote branch, e.g.,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fetch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454364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fetch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development:development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396824" y="4869217"/>
            <a:ext cx="2295056" cy="369332"/>
            <a:chOff x="3598359" y="1623093"/>
            <a:chExt cx="2295056" cy="36933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598359" y="1623093"/>
              <a:ext cx="485009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83368" y="1623093"/>
              <a:ext cx="1810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 repo branch</a:t>
              </a:r>
              <a:endParaRPr lang="nl-BE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67744" y="4874924"/>
            <a:ext cx="2448272" cy="369332"/>
            <a:chOff x="3923928" y="1628800"/>
            <a:chExt cx="2448272" cy="36933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 flipV="1">
              <a:off x="5988468" y="1628800"/>
              <a:ext cx="383732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23928" y="1628800"/>
              <a:ext cx="2064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remote repo branch</a:t>
              </a:r>
              <a:endParaRPr lang="nl-BE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59632" y="335699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56</a:t>
            </a:fld>
            <a:endParaRPr lang="nl-BE"/>
          </a:p>
        </p:txBody>
      </p:sp>
      <p:sp>
        <p:nvSpPr>
          <p:cNvPr id="18" name="TextBox 17"/>
          <p:cNvSpPr txBox="1"/>
          <p:nvPr/>
        </p:nvSpPr>
        <p:spPr>
          <a:xfrm>
            <a:off x="1259632" y="5661248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-u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/development</a:t>
            </a:r>
          </a:p>
        </p:txBody>
      </p:sp>
    </p:spTree>
    <p:extLst>
      <p:ext uri="{BB962C8B-B14F-4D97-AF65-F5344CB8AC3E}">
        <p14:creationId xmlns:p14="http://schemas.microsoft.com/office/powerpoint/2010/main" val="224337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15" grpId="0" animBg="1"/>
      <p:bldP spid="1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branches from commits/tags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branch from commit</a:t>
            </a:r>
          </a:p>
          <a:p>
            <a:endParaRPr lang="en-US" dirty="0"/>
          </a:p>
          <a:p>
            <a:r>
              <a:rPr lang="en-US" dirty="0"/>
              <a:t>Creating a branch from a tag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branch  bugfix/memory_leak  4fje24jd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91716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branch  bugfix/memory_leak  1.0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448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merges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Branch has multiple commits</a:t>
            </a:r>
          </a:p>
          <a:p>
            <a:pPr lvl="1"/>
            <a:r>
              <a:rPr lang="en-US" dirty="0"/>
              <a:t>upon merge, history merged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58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251520" y="2708920"/>
            <a:ext cx="6840761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clone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--oneline --graph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  889d71a (HEAD -&gt;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 Add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|\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1ce58a3 Add make file for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1050eac Add bye message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| 5c020db Add make file for hello.exe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| 733417a Fix missing return statement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|/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a0dc9f1 Ignore executable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2191b14 Add readme file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d9c4977 Add hello world source code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507202" y="3622209"/>
            <a:ext cx="2465913" cy="814903"/>
            <a:chOff x="6012160" y="4401363"/>
            <a:chExt cx="2465913" cy="814903"/>
          </a:xfrm>
        </p:grpSpPr>
        <p:grpSp>
          <p:nvGrpSpPr>
            <p:cNvPr id="7" name="Group 6"/>
            <p:cNvGrpSpPr/>
            <p:nvPr/>
          </p:nvGrpSpPr>
          <p:grpSpPr>
            <a:xfrm>
              <a:off x="6228185" y="4401363"/>
              <a:ext cx="2249888" cy="552947"/>
              <a:chOff x="5290203" y="1595195"/>
              <a:chExt cx="2249888" cy="552947"/>
            </a:xfrm>
          </p:grpSpPr>
          <p:cxnSp>
            <p:nvCxnSpPr>
              <p:cNvPr id="8" name="Straight Arrow Connector 7"/>
              <p:cNvCxnSpPr>
                <a:stCxn id="9" idx="1"/>
              </p:cNvCxnSpPr>
              <p:nvPr/>
            </p:nvCxnSpPr>
            <p:spPr>
              <a:xfrm flipH="1">
                <a:off x="5290203" y="1826028"/>
                <a:ext cx="225038" cy="32211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5515241" y="1595195"/>
                <a:ext cx="2024850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feature branch</a:t>
                </a:r>
                <a:endParaRPr lang="nl-BE" sz="2400" dirty="0"/>
              </a:p>
            </p:txBody>
          </p:sp>
        </p:grpSp>
        <p:sp>
          <p:nvSpPr>
            <p:cNvPr id="11" name="Right Brace 10"/>
            <p:cNvSpPr/>
            <p:nvPr/>
          </p:nvSpPr>
          <p:spPr>
            <a:xfrm>
              <a:off x="6012160" y="4653135"/>
              <a:ext cx="217004" cy="563131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002207" y="4437112"/>
            <a:ext cx="2865113" cy="747554"/>
            <a:chOff x="6012160" y="4653135"/>
            <a:chExt cx="2865113" cy="747554"/>
          </a:xfrm>
        </p:grpSpPr>
        <p:grpSp>
          <p:nvGrpSpPr>
            <p:cNvPr id="14" name="Group 13"/>
            <p:cNvGrpSpPr/>
            <p:nvPr/>
          </p:nvGrpSpPr>
          <p:grpSpPr>
            <a:xfrm>
              <a:off x="6228184" y="4939024"/>
              <a:ext cx="2649089" cy="461665"/>
              <a:chOff x="5290202" y="2132856"/>
              <a:chExt cx="2649089" cy="461665"/>
            </a:xfrm>
          </p:grpSpPr>
          <p:cxnSp>
            <p:nvCxnSpPr>
              <p:cNvPr id="16" name="Straight Arrow Connector 15"/>
              <p:cNvCxnSpPr>
                <a:stCxn id="17" idx="1"/>
              </p:cNvCxnSpPr>
              <p:nvPr/>
            </p:nvCxnSpPr>
            <p:spPr>
              <a:xfrm flipH="1" flipV="1">
                <a:off x="5290202" y="2148145"/>
                <a:ext cx="793966" cy="21554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084168" y="2132856"/>
                <a:ext cx="1855123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main</a:t>
                </a:r>
                <a:r>
                  <a:rPr lang="en-US" sz="2400" dirty="0"/>
                  <a:t> branch</a:t>
                </a:r>
                <a:endParaRPr lang="nl-BE" sz="2400" dirty="0"/>
              </a:p>
            </p:txBody>
          </p:sp>
        </p:grpSp>
        <p:sp>
          <p:nvSpPr>
            <p:cNvPr id="15" name="Right Brace 14"/>
            <p:cNvSpPr/>
            <p:nvPr/>
          </p:nvSpPr>
          <p:spPr>
            <a:xfrm>
              <a:off x="6012160" y="4653135"/>
              <a:ext cx="217004" cy="563131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240187" y="5373216"/>
            <a:ext cx="2732928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Problem:</a:t>
            </a:r>
          </a:p>
          <a:p>
            <a:r>
              <a:rPr lang="en-US" sz="2800" dirty="0"/>
              <a:t>may be confusing</a:t>
            </a:r>
          </a:p>
        </p:txBody>
      </p:sp>
    </p:spTree>
    <p:extLst>
      <p:ext uri="{BB962C8B-B14F-4D97-AF65-F5344CB8AC3E}">
        <p14:creationId xmlns:p14="http://schemas.microsoft.com/office/powerpoint/2010/main" val="394240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Squashing commits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multiple commits into one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Rewrite history = rebase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44552" y="2196155"/>
            <a:ext cx="712879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--oneline --graph -5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c35ec97 (HEAD -&gt; feature/cli_arg) Add clean rule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da0fff7 Add command line argument to bye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0801b92 Add command line argument to hello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  889d71a 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 Add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|\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1ce58a3 Add make file for bye application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879388" y="2492896"/>
            <a:ext cx="7437028" cy="2415052"/>
            <a:chOff x="286356" y="2492896"/>
            <a:chExt cx="7437028" cy="2415052"/>
          </a:xfrm>
        </p:grpSpPr>
        <p:sp>
          <p:nvSpPr>
            <p:cNvPr id="6" name="Rounded Rectangle 5"/>
            <p:cNvSpPr/>
            <p:nvPr/>
          </p:nvSpPr>
          <p:spPr>
            <a:xfrm>
              <a:off x="286356" y="2492896"/>
              <a:ext cx="7056784" cy="86409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10" idx="1"/>
            </p:cNvCxnSpPr>
            <p:nvPr/>
          </p:nvCxnSpPr>
          <p:spPr>
            <a:xfrm flipH="1" flipV="1">
              <a:off x="4283968" y="3356994"/>
              <a:ext cx="864096" cy="132012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148064" y="4446283"/>
              <a:ext cx="2575320" cy="46166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3 relevant commits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79388" y="5252346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rebase  –i  </a:t>
            </a:r>
            <a:r>
              <a:rPr lang="nl-BE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HEAD~3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131840" y="5526554"/>
            <a:ext cx="3897973" cy="804020"/>
            <a:chOff x="5292080" y="2841004"/>
            <a:chExt cx="3897973" cy="804020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5292080" y="2841004"/>
              <a:ext cx="648072" cy="5879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946152" y="3183359"/>
              <a:ext cx="32439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interactive: editor opens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57240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It's a beautiful autumn day…</a:t>
            </a:r>
            <a:endParaRPr lang="nl-BE" dirty="0"/>
          </a:p>
        </p:txBody>
      </p:sp>
      <p:pic>
        <p:nvPicPr>
          <p:cNvPr id="1026" name="Picture 2" descr="C:\Users\lucg5005\Desktop\DSCF11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795" y="1279015"/>
            <a:ext cx="6736581" cy="53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11435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Editing history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1380832"/>
            <a:ext cx="7992888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pick 0801b92 Add command line argument to hello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pick da0fff7 Add command line argument to bye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pick c35ec97 Add clean rule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Rebase 889d71a..c35ec97 onto 889d71a (3 commands)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Commands: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p, pick &lt;commit&gt; = use commit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s, squash &lt;commit&gt; = use commit, but meld into previous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                     commit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33764" y="1696482"/>
            <a:ext cx="826851" cy="57606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33764" y="4365104"/>
            <a:ext cx="8453036" cy="2262064"/>
            <a:chOff x="233764" y="4365104"/>
            <a:chExt cx="8453036" cy="2262064"/>
          </a:xfrm>
        </p:grpSpPr>
        <p:sp>
          <p:nvSpPr>
            <p:cNvPr id="7" name="TextBox 6"/>
            <p:cNvSpPr txBox="1"/>
            <p:nvPr/>
          </p:nvSpPr>
          <p:spPr>
            <a:xfrm>
              <a:off x="323528" y="5149840"/>
              <a:ext cx="7992888" cy="1477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pick 0801b92 Add command line argument to hello</a:t>
              </a:r>
            </a:p>
            <a:p>
              <a:r>
                <a:rPr lang="en-GB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squash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da0fff7 Add command line argument to bye</a:t>
              </a:r>
            </a:p>
            <a:p>
              <a:r>
                <a:rPr lang="en-GB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squash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c35ec97 Add clean rule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Rebase 889d71a..c35ec97 onto 889d71a (3 commands)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33764" y="5443327"/>
              <a:ext cx="1097876" cy="57606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urved Left Arrow 8"/>
            <p:cNvSpPr/>
            <p:nvPr/>
          </p:nvSpPr>
          <p:spPr>
            <a:xfrm>
              <a:off x="8028384" y="4365104"/>
              <a:ext cx="658416" cy="1512168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149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message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61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323528" y="1380832"/>
            <a:ext cx="7992888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a combination of 3 commits.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the 1st commit message: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 command line argument to hello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the commit message #2: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 command line argument to bye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the commit message #3: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 clean rule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23528" y="3645024"/>
            <a:ext cx="8352928" cy="2618422"/>
            <a:chOff x="323528" y="3645024"/>
            <a:chExt cx="8352928" cy="2618422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4509120"/>
              <a:ext cx="7992888" cy="17543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Add command line arguments to message applications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This is a combination of 3 commits. 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This is the 1st commit message: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command line argument to hello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6" name="Curved Left Arrow 5"/>
            <p:cNvSpPr/>
            <p:nvPr/>
          </p:nvSpPr>
          <p:spPr>
            <a:xfrm>
              <a:off x="8018040" y="3645024"/>
              <a:ext cx="658416" cy="1512168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851920" y="6048288"/>
            <a:ext cx="397942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Now merge or cherry-pick</a:t>
            </a:r>
          </a:p>
        </p:txBody>
      </p:sp>
    </p:spTree>
    <p:extLst>
      <p:ext uri="{BB962C8B-B14F-4D97-AF65-F5344CB8AC3E}">
        <p14:creationId xmlns:p14="http://schemas.microsoft.com/office/powerpoint/2010/main" val="173901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 with another branch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see all differences with,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To see only file names</a:t>
            </a:r>
          </a:p>
          <a:p>
            <a:endParaRPr lang="en-US" dirty="0">
              <a:latin typeface="+mj-lt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Comparing a specific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79388" y="2267580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3491716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diff  --name-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only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584" y="4624273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diff  --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main:eq.c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43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7" grpId="0" animBg="1"/>
      <p:bldP spid="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76A17-04DB-B0C6-562B-1142CC169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Worktree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BEEC7-4FF5-C0BF-A00D-DFA65CA28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on multiple branches without switch</a:t>
            </a:r>
          </a:p>
          <a:p>
            <a:pPr lvl="1"/>
            <a:r>
              <a:rPr lang="en-US" dirty="0"/>
              <a:t>Create new </a:t>
            </a:r>
            <a:r>
              <a:rPr lang="en-US" dirty="0" err="1"/>
              <a:t>worktree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List all </a:t>
            </a:r>
            <a:r>
              <a:rPr lang="en-US" dirty="0" err="1"/>
              <a:t>worktrees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Remove </a:t>
            </a:r>
            <a:r>
              <a:rPr lang="en-US" dirty="0" err="1"/>
              <a:t>worktree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C741D-CDDE-3962-DABF-C93BFD4D5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63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2B978E-A210-F3F9-4C81-D31BEE5530AE}"/>
              </a:ext>
            </a:extLst>
          </p:cNvPr>
          <p:cNvSpPr txBox="1"/>
          <p:nvPr/>
        </p:nvSpPr>
        <p:spPr>
          <a:xfrm>
            <a:off x="611560" y="2708920"/>
            <a:ext cx="808680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b="1" dirty="0" err="1">
                <a:latin typeface="Courier New" pitchFamily="49" charset="0"/>
                <a:cs typeface="Courier New" pitchFamily="49" charset="0"/>
              </a:rPr>
              <a:t>worktree</a:t>
            </a:r>
            <a:r>
              <a:rPr lang="nl-BE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b="1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-b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bugfix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segfault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./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segfault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cd ./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segfault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D479B1-B1F1-F684-7A97-F630DCD982FD}"/>
              </a:ext>
            </a:extLst>
          </p:cNvPr>
          <p:cNvSpPr txBox="1"/>
          <p:nvPr/>
        </p:nvSpPr>
        <p:spPr>
          <a:xfrm>
            <a:off x="611560" y="4245473"/>
            <a:ext cx="80868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b="1" dirty="0" err="1">
                <a:latin typeface="Courier New" pitchFamily="49" charset="0"/>
                <a:cs typeface="Courier New" pitchFamily="49" charset="0"/>
              </a:rPr>
              <a:t>worktree</a:t>
            </a:r>
            <a:r>
              <a:rPr lang="nl-BE" b="1" dirty="0">
                <a:latin typeface="Courier New" pitchFamily="49" charset="0"/>
                <a:cs typeface="Courier New" pitchFamily="49" charset="0"/>
              </a:rPr>
              <a:t> list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994031-32CD-B9CE-5D19-AF8F8F071F30}"/>
              </a:ext>
            </a:extLst>
          </p:cNvPr>
          <p:cNvSpPr txBox="1"/>
          <p:nvPr/>
        </p:nvSpPr>
        <p:spPr>
          <a:xfrm>
            <a:off x="599998" y="5248353"/>
            <a:ext cx="808680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b="1" dirty="0" err="1">
                <a:latin typeface="Courier New" pitchFamily="49" charset="0"/>
                <a:cs typeface="Courier New" pitchFamily="49" charset="0"/>
              </a:rPr>
              <a:t>worktree</a:t>
            </a:r>
            <a:r>
              <a:rPr lang="nl-BE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b="1" dirty="0" err="1">
                <a:latin typeface="Courier New" pitchFamily="49" charset="0"/>
                <a:cs typeface="Courier New" pitchFamily="49" charset="0"/>
              </a:rPr>
              <a:t>remove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segfault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# git </a:t>
            </a:r>
            <a:r>
              <a:rPr lang="nl-BE" b="1" dirty="0" err="1">
                <a:latin typeface="Courier New" pitchFamily="49" charset="0"/>
                <a:cs typeface="Courier New" pitchFamily="49" charset="0"/>
              </a:rPr>
              <a:t>worktree</a:t>
            </a:r>
            <a:r>
              <a:rPr lang="nl-BE" b="1" dirty="0">
                <a:latin typeface="Courier New" pitchFamily="49" charset="0"/>
                <a:cs typeface="Courier New" pitchFamily="49" charset="0"/>
              </a:rPr>
              <a:t> prune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26EB5F8-27D6-2355-ECAD-7D7FB262A448}"/>
              </a:ext>
            </a:extLst>
          </p:cNvPr>
          <p:cNvSpPr/>
          <p:nvPr/>
        </p:nvSpPr>
        <p:spPr>
          <a:xfrm rot="1686504">
            <a:off x="5347157" y="4353430"/>
            <a:ext cx="2664296" cy="59508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Very </a:t>
            </a:r>
            <a:r>
              <a:rPr lang="en-US" sz="2800" dirty="0" err="1"/>
              <a:t>convinient</a:t>
            </a:r>
            <a:r>
              <a:rPr lang="en-US" sz="2800" dirty="0"/>
              <a:t>!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01296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9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Details, details, details…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494114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shortcuts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 all modified files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Will commit only modified, tracked files</a:t>
            </a:r>
          </a:p>
          <a:p>
            <a:r>
              <a:rPr lang="en-US" dirty="0"/>
              <a:t>Create new branch and switch to it</a:t>
            </a:r>
            <a:endParaRPr lang="en-BE" dirty="0"/>
          </a:p>
          <a:p>
            <a:endParaRPr lang="en-BE" dirty="0"/>
          </a:p>
          <a:p>
            <a:r>
              <a:rPr lang="en-BE" dirty="0"/>
              <a:t>Switch back to previous branch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-a  -m 'Fix divide by 0 bug'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789040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 -C 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optimization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65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259632" y="5001817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 -</a:t>
            </a:r>
          </a:p>
        </p:txBody>
      </p:sp>
    </p:spTree>
    <p:extLst>
      <p:ext uri="{BB962C8B-B14F-4D97-AF65-F5344CB8AC3E}">
        <p14:creationId xmlns:p14="http://schemas.microsoft.com/office/powerpoint/2010/main" val="345963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Problem: branch contains modified, tracked files</a:t>
            </a:r>
            <a:r>
              <a:rPr lang="en-BE" dirty="0"/>
              <a:t>,</a:t>
            </a:r>
            <a:r>
              <a:rPr lang="en-US" dirty="0"/>
              <a:t> can't checkout other branch</a:t>
            </a:r>
          </a:p>
          <a:p>
            <a:r>
              <a:rPr lang="en-US" dirty="0"/>
              <a:t>Solution: stash</a:t>
            </a:r>
          </a:p>
          <a:p>
            <a:pPr lvl="1"/>
            <a:r>
              <a:rPr lang="en-US" dirty="0"/>
              <a:t>stash changes in my-original-branch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checkout other branch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do work</a:t>
            </a:r>
          </a:p>
          <a:p>
            <a:pPr lvl="1"/>
            <a:r>
              <a:rPr lang="en-US" dirty="0"/>
              <a:t>checkout original branch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unstash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66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16224" y="4077072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some-other-branch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6134" y="5229200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my-original-branch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46134" y="6056591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stash pop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16224" y="3262956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stash</a:t>
            </a:r>
          </a:p>
        </p:txBody>
      </p:sp>
    </p:spTree>
    <p:extLst>
      <p:ext uri="{BB962C8B-B14F-4D97-AF65-F5344CB8AC3E}">
        <p14:creationId xmlns:p14="http://schemas.microsoft.com/office/powerpoint/2010/main" val="224703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  <p:bldP spid="7" grpId="0" animBg="1"/>
      <p:bldP spid="8" grpId="0" animBg="1"/>
      <p:bldP spid="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Examine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BE" dirty="0"/>
              <a:t>View the commit for each line of a file</a:t>
            </a:r>
          </a:p>
          <a:p>
            <a:endParaRPr lang="en-BE" dirty="0"/>
          </a:p>
          <a:p>
            <a:pPr lvl="1"/>
            <a:r>
              <a:rPr lang="en-BE" dirty="0"/>
              <a:t>displays who did the commit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blame</a:t>
            </a:r>
          </a:p>
          <a:p>
            <a:r>
              <a:rPr lang="en-US" dirty="0"/>
              <a:t>Search for commit that introduced </a:t>
            </a:r>
            <a:r>
              <a:rPr lang="en-BE" dirty="0"/>
              <a:t>a </a:t>
            </a:r>
            <a:r>
              <a:rPr lang="en-US" dirty="0"/>
              <a:t>line</a:t>
            </a:r>
            <a:endParaRPr lang="en-BE" dirty="0"/>
          </a:p>
          <a:p>
            <a:endParaRPr lang="en-BE" dirty="0"/>
          </a:p>
          <a:p>
            <a:r>
              <a:rPr lang="en-BE" dirty="0"/>
              <a:t>Display log messages</a:t>
            </a:r>
          </a:p>
          <a:p>
            <a:pPr lvl="1"/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--after 2019-08-15</a:t>
            </a:r>
          </a:p>
          <a:p>
            <a:pPr lvl="1"/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--before '2019-08-15 13:55:00'</a:t>
            </a:r>
          </a:p>
          <a:p>
            <a:pPr lvl="1"/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--author gjbex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59632" y="2123564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blame 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3563724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 -S 'double sqr('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66973" y="5554643"/>
            <a:ext cx="23557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BE" sz="2400" dirty="0"/>
              <a:t>Can be combined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177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archives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Export branch files to archive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Export to zip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GitHub: create releases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67580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|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gzip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&gt;  ~/my_project.tar.gz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058372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--format=zip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&gt;  ~/my_project.zip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31840" y="2852936"/>
            <a:ext cx="269714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Default format is tar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47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even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Searching through history, methodically</a:t>
            </a:r>
          </a:p>
          <a:p>
            <a:endParaRPr lang="en-US" dirty="0"/>
          </a:p>
          <a:p>
            <a:r>
              <a:rPr lang="en-US" dirty="0"/>
              <a:t>Micro-managing commits</a:t>
            </a:r>
          </a:p>
          <a:p>
            <a:endParaRPr lang="en-US" dirty="0"/>
          </a:p>
          <a:p>
            <a:r>
              <a:rPr lang="en-BE" dirty="0"/>
              <a:t>Merge in single commit</a:t>
            </a:r>
          </a:p>
          <a:p>
            <a:endParaRPr lang="en-BE" dirty="0"/>
          </a:p>
          <a:p>
            <a:r>
              <a:rPr lang="en-US" dirty="0"/>
              <a:t>Adding description to branch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95572"/>
            <a:ext cx="45621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bisect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3356992"/>
            <a:ext cx="45621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-p 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805264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edit-description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6364076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config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.&lt;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branch-name.description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2867" y="6026664"/>
            <a:ext cx="172393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only local!</a:t>
            </a:r>
            <a:endParaRPr lang="nl-BE" dirty="0"/>
          </a:p>
        </p:txBody>
      </p:sp>
      <p:sp>
        <p:nvSpPr>
          <p:cNvPr id="10" name="TextBox 9"/>
          <p:cNvSpPr txBox="1"/>
          <p:nvPr/>
        </p:nvSpPr>
        <p:spPr>
          <a:xfrm>
            <a:off x="688524" y="4509120"/>
            <a:ext cx="4557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cherry-pick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0ba188919fec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719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44" y="620688"/>
            <a:ext cx="8741912" cy="5616623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331640" y="1196752"/>
            <a:ext cx="936104" cy="2160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198015" y="2020013"/>
            <a:ext cx="936104" cy="2160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11498" y="1963591"/>
            <a:ext cx="288032" cy="11284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1285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522779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Contribute to someone else's project, e.g.,</a:t>
            </a:r>
          </a:p>
          <a:p>
            <a:pPr lvl="1"/>
            <a:r>
              <a:rPr lang="en-US" dirty="0"/>
              <a:t>Open source project</a:t>
            </a:r>
          </a:p>
          <a:p>
            <a:pPr lvl="1"/>
            <a:r>
              <a:rPr lang="en-US" dirty="0"/>
              <a:t>Research project you're involved in</a:t>
            </a:r>
          </a:p>
          <a:p>
            <a:r>
              <a:rPr lang="en-US" dirty="0"/>
              <a:t>Can be done without write access to project</a:t>
            </a:r>
          </a:p>
          <a:p>
            <a:pPr lvl="1"/>
            <a:r>
              <a:rPr lang="en-US" dirty="0"/>
              <a:t>Create your own copy by forking</a:t>
            </a:r>
          </a:p>
          <a:p>
            <a:pPr lvl="1"/>
            <a:r>
              <a:rPr lang="en-US" dirty="0"/>
              <a:t>Create a branch for implementation</a:t>
            </a:r>
          </a:p>
          <a:p>
            <a:pPr lvl="1"/>
            <a:r>
              <a:rPr lang="en-US" dirty="0"/>
              <a:t>Implement, test</a:t>
            </a:r>
          </a:p>
          <a:p>
            <a:pPr lvl="1"/>
            <a:r>
              <a:rPr lang="en-US" dirty="0"/>
              <a:t>Create a pull request for your branch against original repository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0181" y="5864553"/>
            <a:ext cx="851226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repository should be hosted by service, e.g., GitLab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77405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repositories have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CONTRIBUTING.md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abide by its rules/recommendations</a:t>
            </a:r>
          </a:p>
          <a:p>
            <a:r>
              <a:rPr lang="en-US" dirty="0"/>
              <a:t>Good pull requests</a:t>
            </a:r>
          </a:p>
          <a:p>
            <a:pPr lvl="1"/>
            <a:r>
              <a:rPr lang="en-US" dirty="0"/>
              <a:t>informative subject</a:t>
            </a:r>
          </a:p>
          <a:p>
            <a:pPr lvl="1"/>
            <a:r>
              <a:rPr lang="en-US" dirty="0"/>
              <a:t>motivation for change</a:t>
            </a:r>
          </a:p>
          <a:p>
            <a:pPr lvl="1"/>
            <a:r>
              <a:rPr lang="en-US" dirty="0"/>
              <a:t>atomic commits, with informative messages</a:t>
            </a:r>
          </a:p>
          <a:p>
            <a:pPr lvl="1"/>
            <a:r>
              <a:rPr lang="en-US" dirty="0"/>
              <a:t>typically based 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  <a:r>
              <a:rPr lang="en-US" dirty="0"/>
              <a:t> branch, </a:t>
            </a:r>
            <a:r>
              <a:rPr lang="en-US" i="1" dirty="0"/>
              <a:t>not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89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contribution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Someone forked your repository to contribute</a:t>
            </a:r>
          </a:p>
          <a:p>
            <a:r>
              <a:rPr lang="en-US" dirty="0"/>
              <a:t>You receive pull request</a:t>
            </a:r>
          </a:p>
          <a:p>
            <a:pPr lvl="1"/>
            <a:r>
              <a:rPr lang="en-US" dirty="0"/>
              <a:t>Evaluate contribution</a:t>
            </a:r>
          </a:p>
          <a:p>
            <a:pPr lvl="2"/>
            <a:r>
              <a:rPr lang="en-US" dirty="0"/>
              <a:t>Code review</a:t>
            </a:r>
          </a:p>
          <a:p>
            <a:pPr lvl="2"/>
            <a:r>
              <a:rPr lang="en-US" dirty="0"/>
              <a:t>Extensive tests</a:t>
            </a:r>
          </a:p>
          <a:p>
            <a:pPr lvl="1"/>
            <a:r>
              <a:rPr lang="en-US" dirty="0"/>
              <a:t>If okay, merge remote branch into,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</a:p>
          <a:p>
            <a:pPr lvl="1"/>
            <a:r>
              <a:rPr lang="en-US" dirty="0"/>
              <a:t>If not okay, provide feedback, delete pull request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5930116"/>
            <a:ext cx="709251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You retain complete control over contributions!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407930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323718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Contributes to the scientific method</a:t>
            </a:r>
          </a:p>
          <a:p>
            <a:pPr lvl="1"/>
            <a:r>
              <a:rPr lang="en-US" dirty="0"/>
              <a:t>Helps ensure reproducibility</a:t>
            </a:r>
          </a:p>
          <a:p>
            <a:r>
              <a:rPr lang="en-US" dirty="0"/>
              <a:t>Record of change</a:t>
            </a:r>
          </a:p>
          <a:p>
            <a:pPr lvl="1"/>
            <a:r>
              <a:rPr lang="en-US" dirty="0"/>
              <a:t>What was changed?</a:t>
            </a:r>
          </a:p>
          <a:p>
            <a:pPr lvl="1"/>
            <a:r>
              <a:rPr lang="en-US" dirty="0"/>
              <a:t>When was it changed?</a:t>
            </a:r>
          </a:p>
          <a:p>
            <a:pPr lvl="1"/>
            <a:r>
              <a:rPr lang="en-US" dirty="0"/>
              <a:t>Who changed it?</a:t>
            </a:r>
          </a:p>
          <a:p>
            <a:pPr lvl="1"/>
            <a:r>
              <a:rPr lang="en-US" dirty="0"/>
              <a:t>Why was it changed?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115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Online documentation (including movies)</a:t>
            </a:r>
            <a:br>
              <a:rPr lang="en-US" dirty="0"/>
            </a:br>
            <a:r>
              <a:rPr lang="nl-BE" sz="2300" dirty="0">
                <a:hlinkClick r:id="rId2"/>
              </a:rPr>
              <a:t>http://git-scm.com/documentation</a:t>
            </a:r>
            <a:endParaRPr lang="nl-BE" dirty="0"/>
          </a:p>
          <a:p>
            <a:r>
              <a:rPr lang="en-US" dirty="0" err="1"/>
              <a:t>git</a:t>
            </a:r>
            <a:r>
              <a:rPr lang="en-US" dirty="0"/>
              <a:t> web site</a:t>
            </a:r>
            <a:br>
              <a:rPr lang="en-US" dirty="0"/>
            </a:br>
            <a:r>
              <a:rPr lang="nl-BE" sz="2400" dirty="0">
                <a:hlinkClick r:id="rId3"/>
              </a:rPr>
              <a:t>http://git-scm.com/</a:t>
            </a:r>
            <a:endParaRPr lang="nl-BE" dirty="0"/>
          </a:p>
          <a:p>
            <a:r>
              <a:rPr lang="nl-BE" dirty="0"/>
              <a:t>Pro git online book</a:t>
            </a:r>
            <a:br>
              <a:rPr lang="nl-BE" dirty="0"/>
            </a:br>
            <a:r>
              <a:rPr lang="nl-BE" sz="2100" dirty="0">
                <a:hlinkClick r:id="rId4"/>
              </a:rPr>
              <a:t>https://git-scm.com/book/en/v2/</a:t>
            </a:r>
            <a:r>
              <a:rPr lang="nl-BE" sz="2100" dirty="0"/>
              <a:t> </a:t>
            </a:r>
            <a:endParaRPr lang="nl-BE" dirty="0"/>
          </a:p>
          <a:p>
            <a:r>
              <a:rPr lang="en-US" dirty="0"/>
              <a:t>Why (the author thinks) you should switch to </a:t>
            </a:r>
            <a:r>
              <a:rPr lang="en-US" dirty="0" err="1"/>
              <a:t>git</a:t>
            </a:r>
            <a:br>
              <a:rPr lang="en-US" dirty="0"/>
            </a:br>
            <a:r>
              <a:rPr lang="nl-BE" sz="2300" dirty="0">
                <a:hlinkClick r:id="rId5"/>
              </a:rPr>
              <a:t>http://blog.teamtreehouse.com/why-you-should-switch-from-subversion-to-git</a:t>
            </a:r>
            <a:endParaRPr lang="nl-BE" dirty="0"/>
          </a:p>
          <a:p>
            <a:r>
              <a:rPr lang="nl-BE" dirty="0"/>
              <a:t>Overview of frequently used git workflows</a:t>
            </a:r>
            <a:br>
              <a:rPr lang="nl-BE" dirty="0"/>
            </a:br>
            <a:r>
              <a:rPr lang="en-US" sz="2100" dirty="0">
                <a:hlinkClick r:id="rId6"/>
              </a:rPr>
              <a:t>https://www.atlassian.com/git/workflows</a:t>
            </a:r>
            <a:endParaRPr lang="en-US" dirty="0"/>
          </a:p>
          <a:p>
            <a:r>
              <a:rPr lang="nl-BE" dirty="0"/>
              <a:t>Blog posts on "good" commit messages</a:t>
            </a:r>
            <a:br>
              <a:rPr lang="nl-BE" dirty="0"/>
            </a:br>
            <a:r>
              <a:rPr lang="nl-BE" sz="2100" dirty="0">
                <a:hlinkClick r:id="rId7"/>
              </a:rPr>
              <a:t>https://chris.beams.io/posts/git-commit/</a:t>
            </a:r>
            <a:r>
              <a:rPr lang="nl-BE" sz="2100" dirty="0"/>
              <a:t> </a:t>
            </a:r>
            <a:br>
              <a:rPr lang="nl-BE" sz="2100" dirty="0"/>
            </a:br>
            <a:r>
              <a:rPr lang="nl-BE" sz="2100" dirty="0">
                <a:hlinkClick r:id="rId8"/>
              </a:rPr>
              <a:t>https://thoughtbot.com/blog/5-useful-tips-for-a-better-commit-message</a:t>
            </a:r>
            <a:r>
              <a:rPr lang="nl-BE" sz="2100" dirty="0"/>
              <a:t> </a:t>
            </a:r>
            <a:endParaRPr lang="en-BE" sz="2100" dirty="0"/>
          </a:p>
          <a:p>
            <a:r>
              <a:rPr lang="en-BE" dirty="0"/>
              <a:t>Nice article on some git features &amp; techniques</a:t>
            </a:r>
            <a:br>
              <a:rPr lang="en-BE" dirty="0"/>
            </a:br>
            <a:r>
              <a:rPr lang="en-US" sz="2100" dirty="0">
                <a:hlinkClick r:id="rId9"/>
              </a:rPr>
              <a:t>https://realpython.com/advanced-git-for-pythonistas/</a:t>
            </a:r>
            <a:r>
              <a:rPr lang="en-BE" sz="2100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613373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&amp;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069159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git</a:t>
            </a:r>
            <a:r>
              <a:rPr lang="en-US" dirty="0"/>
              <a:t> comes with most Linux distributions</a:t>
            </a:r>
          </a:p>
          <a:p>
            <a:r>
              <a:rPr lang="en-US" dirty="0"/>
              <a:t>Website &amp; downloads: </a:t>
            </a:r>
            <a:r>
              <a:rPr lang="en-US" dirty="0">
                <a:hlinkClick r:id="rId3"/>
              </a:rPr>
              <a:t>https://git-scm.com/</a:t>
            </a:r>
            <a:r>
              <a:rPr lang="en-US" dirty="0"/>
              <a:t> </a:t>
            </a:r>
          </a:p>
          <a:p>
            <a:r>
              <a:rPr lang="en-US" dirty="0"/>
              <a:t>Desktop clients</a:t>
            </a:r>
          </a:p>
          <a:p>
            <a:pPr lvl="1"/>
            <a:r>
              <a:rPr lang="nl-BE" dirty="0"/>
              <a:t>GitHub Desktop: </a:t>
            </a:r>
            <a:r>
              <a:rPr lang="nl-BE" dirty="0">
                <a:hlinkClick r:id="rId4"/>
              </a:rPr>
              <a:t>https://desktop.github.com/</a:t>
            </a:r>
            <a:r>
              <a:rPr lang="nl-BE" dirty="0"/>
              <a:t> (Windows/</a:t>
            </a:r>
            <a:r>
              <a:rPr lang="nl-BE" dirty="0" err="1"/>
              <a:t>MacOS</a:t>
            </a:r>
            <a:r>
              <a:rPr lang="nl-BE" dirty="0"/>
              <a:t> X)</a:t>
            </a:r>
          </a:p>
          <a:p>
            <a:pPr lvl="1"/>
            <a:r>
              <a:rPr lang="en-US" dirty="0" err="1"/>
              <a:t>TortoiseGit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https://tortoisegit.org/</a:t>
            </a:r>
            <a:r>
              <a:rPr lang="en-US" dirty="0"/>
              <a:t> (Windows)</a:t>
            </a:r>
          </a:p>
          <a:p>
            <a:pPr lvl="1"/>
            <a:r>
              <a:rPr lang="en-US" dirty="0" err="1"/>
              <a:t>SmartGit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https://www.syntevo.com/smartgit/</a:t>
            </a:r>
            <a:r>
              <a:rPr lang="en-US" dirty="0"/>
              <a:t> (Linux/Windows/MacOS X)</a:t>
            </a:r>
          </a:p>
          <a:p>
            <a:r>
              <a:rPr lang="en-US" dirty="0" err="1"/>
              <a:t>vcsh</a:t>
            </a:r>
            <a:r>
              <a:rPr lang="en-US" dirty="0"/>
              <a:t>, version control for configuration files: </a:t>
            </a:r>
            <a:r>
              <a:rPr lang="en-US" dirty="0">
                <a:hlinkClick r:id="rId7"/>
              </a:rPr>
              <a:t>https://github.com/RichiH/vcsh</a:t>
            </a:r>
            <a:r>
              <a:rPr lang="en-US" dirty="0"/>
              <a:t> (Linux)</a:t>
            </a:r>
          </a:p>
          <a:p>
            <a:r>
              <a:rPr lang="en-US" dirty="0"/>
              <a:t>git-prompt.sh, show </a:t>
            </a:r>
            <a:r>
              <a:rPr lang="en-US" dirty="0" err="1"/>
              <a:t>git</a:t>
            </a:r>
            <a:r>
              <a:rPr lang="en-US" dirty="0"/>
              <a:t> info in command line prompt: </a:t>
            </a:r>
            <a:r>
              <a:rPr lang="en-US" dirty="0">
                <a:hlinkClick r:id="rId8"/>
              </a:rPr>
              <a:t>http://git-prompt.sh/</a:t>
            </a:r>
            <a:r>
              <a:rPr lang="en-US" dirty="0"/>
              <a:t> (Linux)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521726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17194-CAC2-A3A6-E1BE-E02686ACB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hosting/version control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FF4D6-FF30-4174-E306-84B024AF6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with your data steward/RDM team</a:t>
            </a:r>
          </a:p>
          <a:p>
            <a:r>
              <a:rPr lang="en-US" dirty="0"/>
              <a:t>DVC (Data Version Control): </a:t>
            </a:r>
            <a:r>
              <a:rPr lang="en-US" dirty="0">
                <a:hlinkClick r:id="rId2"/>
              </a:rPr>
              <a:t>https://dvc.org/</a:t>
            </a:r>
            <a:endParaRPr lang="en-US" dirty="0"/>
          </a:p>
          <a:p>
            <a:pPr lvl="1"/>
            <a:r>
              <a:rPr lang="en-US" dirty="0"/>
              <a:t>Metadata in git</a:t>
            </a:r>
          </a:p>
          <a:p>
            <a:pPr lvl="1"/>
            <a:r>
              <a:rPr lang="en-US" dirty="0"/>
              <a:t>Actual data file (version) elsewhere, e.g., Google Drive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BCF5E3-A025-77B7-C40C-6515DF0FE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4372128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Services of your organization, e.g.,</a:t>
            </a:r>
          </a:p>
          <a:p>
            <a:pPr lvl="1"/>
            <a:r>
              <a:rPr lang="en-US" dirty="0"/>
              <a:t>KU Leuven: </a:t>
            </a:r>
            <a:r>
              <a:rPr lang="en-US" dirty="0">
                <a:hlinkClick r:id="rId2"/>
              </a:rPr>
              <a:t>https://gitlab.kuleuven.be/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Uhasselt</a:t>
            </a:r>
            <a:r>
              <a:rPr lang="en-US" dirty="0"/>
              <a:t> GitHub </a:t>
            </a:r>
            <a:r>
              <a:rPr lang="en-US" dirty="0" err="1"/>
              <a:t>orgamization</a:t>
            </a:r>
            <a:endParaRPr lang="en-US" dirty="0"/>
          </a:p>
          <a:p>
            <a:r>
              <a:rPr lang="en-US" dirty="0">
                <a:hlinkClick r:id="rId3"/>
              </a:rPr>
              <a:t>GitHub</a:t>
            </a:r>
            <a:endParaRPr lang="en-US" dirty="0"/>
          </a:p>
          <a:p>
            <a:pPr lvl="1"/>
            <a:r>
              <a:rPr lang="en-US" dirty="0"/>
              <a:t>Issue tracking, pull requests, code reviews, wiki, release management, forking, private repositories</a:t>
            </a:r>
          </a:p>
          <a:p>
            <a:r>
              <a:rPr lang="en-US" dirty="0" err="1">
                <a:hlinkClick r:id="rId4"/>
              </a:rPr>
              <a:t>GitLab</a:t>
            </a:r>
            <a:endParaRPr lang="en-US" dirty="0"/>
          </a:p>
          <a:p>
            <a:pPr lvl="1"/>
            <a:r>
              <a:rPr lang="en-US" dirty="0"/>
              <a:t>Issue tracking, pull requests, fine grained access control, wiki, release management, forking, private repositories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807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version control?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Who needs it anyway?</a:t>
            </a:r>
          </a:p>
          <a:p>
            <a:pPr lvl="1"/>
            <a:r>
              <a:rPr lang="en-US" dirty="0"/>
              <a:t>Anyone who produces something that changes over time (e.g., texts, code, slides, bibliographies,…)</a:t>
            </a:r>
          </a:p>
          <a:p>
            <a:r>
              <a:rPr lang="en-US" dirty="0"/>
              <a:t>History of a project is important</a:t>
            </a:r>
          </a:p>
          <a:p>
            <a:pPr lvl="1"/>
            <a:r>
              <a:rPr lang="en-US" dirty="0"/>
              <a:t>Which version of a program generated data used in publication </a:t>
            </a:r>
            <a:r>
              <a:rPr lang="en-US" i="1" dirty="0"/>
              <a:t>x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A modification to code was a </a:t>
            </a:r>
            <a:r>
              <a:rPr lang="en-US" i="1" dirty="0"/>
              <a:t>Really Bad Idea</a:t>
            </a:r>
            <a:r>
              <a:rPr lang="en-US" dirty="0"/>
              <a:t>™, when was this "feature" introduced, and can I go back?</a:t>
            </a:r>
          </a:p>
          <a:p>
            <a:r>
              <a:rPr lang="en-US" dirty="0"/>
              <a:t>Collaboration</a:t>
            </a:r>
          </a:p>
          <a:p>
            <a:pPr lvl="1"/>
            <a:r>
              <a:rPr lang="en-US" dirty="0"/>
              <a:t>How to ensure that everyone is working with the latest version?</a:t>
            </a:r>
          </a:p>
          <a:p>
            <a:pPr lvl="1"/>
            <a:r>
              <a:rPr lang="en-US" dirty="0"/>
              <a:t>How to develop independently and safely?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86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put in?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Think in terms of projects!</a:t>
            </a:r>
          </a:p>
          <a:p>
            <a:pPr lvl="1"/>
            <a:r>
              <a:rPr lang="en-US" dirty="0"/>
              <a:t>Code</a:t>
            </a:r>
          </a:p>
          <a:p>
            <a:pPr lvl="1"/>
            <a:r>
              <a:rPr lang="en-US" dirty="0"/>
              <a:t>Documentation</a:t>
            </a:r>
          </a:p>
          <a:p>
            <a:pPr lvl="1"/>
            <a:r>
              <a:rPr lang="en-US" dirty="0"/>
              <a:t>Tests</a:t>
            </a:r>
          </a:p>
          <a:p>
            <a:pPr lvl="1"/>
            <a:r>
              <a:rPr lang="en-US" dirty="0"/>
              <a:t>Reports (e.g., publications)</a:t>
            </a:r>
          </a:p>
          <a:p>
            <a:pPr lvl="1"/>
            <a:r>
              <a:rPr lang="en-US" dirty="0"/>
              <a:t>Input data/results?</a:t>
            </a:r>
          </a:p>
          <a:p>
            <a:pPr lvl="2"/>
            <a:r>
              <a:rPr lang="en-US" dirty="0"/>
              <a:t>Maybe, consider DVC (</a:t>
            </a:r>
            <a:r>
              <a:rPr lang="en-US" dirty="0">
                <a:hlinkClick r:id="rId2"/>
              </a:rPr>
              <a:t>https://dvc.org/</a:t>
            </a:r>
            <a:r>
              <a:rPr lang="en-US" dirty="0"/>
              <a:t>)</a:t>
            </a:r>
          </a:p>
          <a:p>
            <a:r>
              <a:rPr lang="en-US" dirty="0"/>
              <a:t>Type of files: any, but some important features only for text files (e.g., program or </a:t>
            </a:r>
            <a:r>
              <a:rPr lang="en-US" dirty="0" err="1"/>
              <a:t>LaTeX</a:t>
            </a:r>
            <a:r>
              <a:rPr lang="en-US" dirty="0"/>
              <a:t> source code)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096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4517</Words>
  <Application>Microsoft Office PowerPoint</Application>
  <PresentationFormat>On-screen Show (4:3)</PresentationFormat>
  <Paragraphs>912</Paragraphs>
  <Slides>79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4" baseType="lpstr">
      <vt:lpstr>Arial</vt:lpstr>
      <vt:lpstr>Calibri</vt:lpstr>
      <vt:lpstr>Courier New</vt:lpstr>
      <vt:lpstr>Symbol</vt:lpstr>
      <vt:lpstr>Office Theme</vt:lpstr>
      <vt:lpstr>Version control with git</vt:lpstr>
      <vt:lpstr>PowerPoint Presentation</vt:lpstr>
      <vt:lpstr>PowerPoint Presentation</vt:lpstr>
      <vt:lpstr>Overview</vt:lpstr>
      <vt:lpstr>Motivation</vt:lpstr>
      <vt:lpstr>It's a beautiful autumn day…</vt:lpstr>
      <vt:lpstr>PowerPoint Presentation</vt:lpstr>
      <vt:lpstr>Why version control?</vt:lpstr>
      <vt:lpstr>What to put in?</vt:lpstr>
      <vt:lpstr>Which version control system?</vt:lpstr>
      <vt:lpstr>Why subversion?</vt:lpstr>
      <vt:lpstr>Bird's eye view</vt:lpstr>
      <vt:lpstr>Bird's eye view explained</vt:lpstr>
      <vt:lpstr>Why git?</vt:lpstr>
      <vt:lpstr>Bird's eye view</vt:lpstr>
      <vt:lpstr>PowerPoint Presentation</vt:lpstr>
      <vt:lpstr>Bird's eye view explained</vt:lpstr>
      <vt:lpstr>Typographical conventions</vt:lpstr>
      <vt:lpstr>Single user scenario</vt:lpstr>
      <vt:lpstr>Getting started: setup</vt:lpstr>
      <vt:lpstr>Creating repository/project</vt:lpstr>
      <vt:lpstr>Single user work cycle</vt:lpstr>
      <vt:lpstr>What is the status?</vt:lpstr>
      <vt:lpstr>Who, When &amp; Why, oh why?</vt:lpstr>
      <vt:lpstr>Intermezzo: comment!</vt:lpstr>
      <vt:lpstr>Seven rules</vt:lpstr>
      <vt:lpstr>Commit message templates</vt:lpstr>
      <vt:lpstr>Customizing log output</vt:lpstr>
      <vt:lpstr>What changed?</vt:lpstr>
      <vt:lpstr>See the difference?</vt:lpstr>
      <vt:lpstr>Making a difference...</vt:lpstr>
      <vt:lpstr>Revisions</vt:lpstr>
      <vt:lpstr>And meanwhile in the repository…</vt:lpstr>
      <vt:lpstr>Intermezzo: when to commit?</vt:lpstr>
      <vt:lpstr>(Re)moving stuff</vt:lpstr>
      <vt:lpstr>Ignoring stuff</vt:lpstr>
      <vt:lpstr>Changing your mind about changes</vt:lpstr>
      <vt:lpstr>Changing your mind about commits</vt:lpstr>
      <vt:lpstr>Undoing commits</vt:lpstr>
      <vt:lpstr>Let's peek</vt:lpstr>
      <vt:lpstr>Tag, you're "it"! More semantics</vt:lpstr>
      <vt:lpstr>Getting help</vt:lpstr>
      <vt:lpstr>Multiple user scenario</vt:lpstr>
      <vt:lpstr>Remote repositories: clones</vt:lpstr>
      <vt:lpstr>Work cycle, revisited for multiple users</vt:lpstr>
      <vt:lpstr>Whence conflicts?</vt:lpstr>
      <vt:lpstr>Pull &amp; conflicts</vt:lpstr>
      <vt:lpstr>Resolving by editing file(s)</vt:lpstr>
      <vt:lpstr>Merging</vt:lpstr>
      <vt:lpstr>Feature branches</vt:lpstr>
      <vt:lpstr>Branch life cycle</vt:lpstr>
      <vt:lpstr>Creating &amp; working with a branch</vt:lpstr>
      <vt:lpstr>Merging branch back in</vt:lpstr>
      <vt:lpstr>Having cold feet?</vt:lpstr>
      <vt:lpstr>Branching policies</vt:lpstr>
      <vt:lpstr>Getting branches from remote</vt:lpstr>
      <vt:lpstr>Create branches from commits/tags</vt:lpstr>
      <vt:lpstr>History of merges</vt:lpstr>
      <vt:lpstr>Squashing commits</vt:lpstr>
      <vt:lpstr>Editing history</vt:lpstr>
      <vt:lpstr>Commit message</vt:lpstr>
      <vt:lpstr>Diff with another branch</vt:lpstr>
      <vt:lpstr>Worktree</vt:lpstr>
      <vt:lpstr>Details, details, details…</vt:lpstr>
      <vt:lpstr>A few shortcuts</vt:lpstr>
      <vt:lpstr>Stashing</vt:lpstr>
      <vt:lpstr>Examine history</vt:lpstr>
      <vt:lpstr>Creating archives</vt:lpstr>
      <vt:lpstr>And even more…</vt:lpstr>
      <vt:lpstr>Contributing</vt:lpstr>
      <vt:lpstr>Contributing</vt:lpstr>
      <vt:lpstr>Pull requests</vt:lpstr>
      <vt:lpstr>Receiving contribution</vt:lpstr>
      <vt:lpstr>Conclusions</vt:lpstr>
      <vt:lpstr>Conclusions</vt:lpstr>
      <vt:lpstr>References</vt:lpstr>
      <vt:lpstr>Software &amp; tools</vt:lpstr>
      <vt:lpstr>Data hosting/version control</vt:lpstr>
      <vt:lpstr>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Geert Jan Bex</dc:creator>
  <cp:lastModifiedBy>Geert Jan Bex</cp:lastModifiedBy>
  <cp:revision>194</cp:revision>
  <dcterms:created xsi:type="dcterms:W3CDTF">2014-11-10T15:16:11Z</dcterms:created>
  <dcterms:modified xsi:type="dcterms:W3CDTF">2024-03-29T14:08:14Z</dcterms:modified>
</cp:coreProperties>
</file>