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326" r:id="rId5"/>
    <p:sldId id="329" r:id="rId6"/>
    <p:sldId id="257" r:id="rId7"/>
    <p:sldId id="262" r:id="rId8"/>
    <p:sldId id="316" r:id="rId9"/>
    <p:sldId id="317" r:id="rId10"/>
    <p:sldId id="269" r:id="rId11"/>
    <p:sldId id="302" r:id="rId12"/>
    <p:sldId id="320" r:id="rId13"/>
    <p:sldId id="321" r:id="rId14"/>
    <p:sldId id="322" r:id="rId15"/>
    <p:sldId id="323" r:id="rId16"/>
    <p:sldId id="261" r:id="rId17"/>
    <p:sldId id="270" r:id="rId18"/>
    <p:sldId id="301" r:id="rId19"/>
    <p:sldId id="263" r:id="rId20"/>
    <p:sldId id="264" r:id="rId21"/>
    <p:sldId id="267" r:id="rId22"/>
    <p:sldId id="266" r:id="rId23"/>
    <p:sldId id="268" r:id="rId24"/>
    <p:sldId id="325" r:id="rId25"/>
    <p:sldId id="306" r:id="rId26"/>
    <p:sldId id="271" r:id="rId27"/>
    <p:sldId id="307" r:id="rId28"/>
    <p:sldId id="273" r:id="rId29"/>
    <p:sldId id="276" r:id="rId30"/>
    <p:sldId id="304" r:id="rId31"/>
    <p:sldId id="288" r:id="rId32"/>
    <p:sldId id="290" r:id="rId33"/>
    <p:sldId id="291" r:id="rId34"/>
    <p:sldId id="272" r:id="rId35"/>
    <p:sldId id="274" r:id="rId36"/>
    <p:sldId id="275" r:id="rId37"/>
    <p:sldId id="303" r:id="rId38"/>
    <p:sldId id="277" r:id="rId39"/>
    <p:sldId id="308" r:id="rId40"/>
    <p:sldId id="305" r:id="rId41"/>
    <p:sldId id="278" r:id="rId42"/>
    <p:sldId id="279" r:id="rId43"/>
    <p:sldId id="300" r:id="rId44"/>
    <p:sldId id="280" r:id="rId45"/>
    <p:sldId id="281" r:id="rId46"/>
    <p:sldId id="282" r:id="rId47"/>
    <p:sldId id="285" r:id="rId48"/>
    <p:sldId id="283" r:id="rId49"/>
    <p:sldId id="284" r:id="rId50"/>
    <p:sldId id="286" r:id="rId51"/>
    <p:sldId id="287" r:id="rId52"/>
    <p:sldId id="289" r:id="rId53"/>
    <p:sldId id="292" r:id="rId54"/>
    <p:sldId id="293" r:id="rId55"/>
    <p:sldId id="294" r:id="rId56"/>
    <p:sldId id="311" r:id="rId57"/>
    <p:sldId id="295" r:id="rId58"/>
    <p:sldId id="296" r:id="rId59"/>
    <p:sldId id="310" r:id="rId60"/>
    <p:sldId id="312" r:id="rId61"/>
    <p:sldId id="297" r:id="rId62"/>
    <p:sldId id="327" r:id="rId63"/>
    <p:sldId id="328" r:id="rId6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53AF38A-D64D-4D79-A9BD-33A80B26BEBA}">
          <p14:sldIdLst>
            <p14:sldId id="256"/>
            <p14:sldId id="259"/>
          </p14:sldIdLst>
        </p14:section>
        <p14:section name="Introduction" id="{2D01CB29-B8C6-4A6E-A9E0-5ED7D6A1457C}">
          <p14:sldIdLst>
            <p14:sldId id="260"/>
            <p14:sldId id="326"/>
            <p14:sldId id="329"/>
            <p14:sldId id="257"/>
            <p14:sldId id="262"/>
            <p14:sldId id="316"/>
            <p14:sldId id="317"/>
            <p14:sldId id="269"/>
            <p14:sldId id="302"/>
            <p14:sldId id="320"/>
            <p14:sldId id="321"/>
            <p14:sldId id="322"/>
            <p14:sldId id="323"/>
          </p14:sldIdLst>
        </p14:section>
        <p14:section name="SVN: single user" id="{0C1A00CA-C0C2-4307-B28F-2639E13DED64}">
          <p14:sldIdLst>
            <p14:sldId id="261"/>
            <p14:sldId id="270"/>
            <p14:sldId id="301"/>
            <p14:sldId id="263"/>
            <p14:sldId id="264"/>
            <p14:sldId id="267"/>
            <p14:sldId id="266"/>
            <p14:sldId id="268"/>
            <p14:sldId id="325"/>
            <p14:sldId id="306"/>
            <p14:sldId id="271"/>
            <p14:sldId id="307"/>
            <p14:sldId id="273"/>
            <p14:sldId id="276"/>
            <p14:sldId id="304"/>
            <p14:sldId id="288"/>
            <p14:sldId id="290"/>
            <p14:sldId id="291"/>
            <p14:sldId id="272"/>
            <p14:sldId id="274"/>
            <p14:sldId id="275"/>
            <p14:sldId id="303"/>
            <p14:sldId id="277"/>
            <p14:sldId id="308"/>
            <p14:sldId id="305"/>
          </p14:sldIdLst>
        </p14:section>
        <p14:section name="SVN: multiple users" id="{6DCE48BD-D878-44D7-B026-E1C17286C642}">
          <p14:sldIdLst>
            <p14:sldId id="278"/>
            <p14:sldId id="279"/>
            <p14:sldId id="300"/>
            <p14:sldId id="280"/>
            <p14:sldId id="281"/>
            <p14:sldId id="282"/>
            <p14:sldId id="285"/>
            <p14:sldId id="283"/>
            <p14:sldId id="284"/>
            <p14:sldId id="286"/>
            <p14:sldId id="287"/>
            <p14:sldId id="289"/>
            <p14:sldId id="292"/>
            <p14:sldId id="293"/>
            <p14:sldId id="294"/>
            <p14:sldId id="311"/>
            <p14:sldId id="295"/>
            <p14:sldId id="296"/>
            <p14:sldId id="310"/>
            <p14:sldId id="312"/>
          </p14:sldIdLst>
        </p14:section>
        <p14:section name="More info" id="{49D1112E-4E72-45A5-B1EA-C49E1F4E51B0}">
          <p14:sldIdLst>
            <p14:sldId id="297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19/08/2017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19/08/2017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19/08/2017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06944-6D64-4E14-AB09-27FBFBDD6022}" type="datetimeFigureOut">
              <a:rPr lang="nl-BE" smtClean="0"/>
              <a:pPr/>
              <a:t>19/08/2017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" TargetMode="External"/><Relationship Id="rId2" Type="http://schemas.openxmlformats.org/officeDocument/2006/relationships/hyperlink" Target="http://svs.icts.kuleuven.b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svnbook.red-bean.com/nightly/en/index.html" TargetMode="External"/><Relationship Id="rId2" Type="http://schemas.openxmlformats.org/officeDocument/2006/relationships/hyperlink" Target="http://svnbook.red-bean.com/en/1.7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ubversion.apache.org/" TargetMode="External"/><Relationship Id="rId4" Type="http://schemas.openxmlformats.org/officeDocument/2006/relationships/hyperlink" Target="http://svn.apache.org/repos/asf/subversion/trunk/doc/user/svn-best-practices.html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using</a:t>
            </a:r>
            <a:br>
              <a:rPr lang="en-US" dirty="0" smtClean="0"/>
            </a:br>
            <a:r>
              <a:rPr lang="en-US" dirty="0" smtClean="0"/>
              <a:t>Subversion and a little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geertjan.bex@uhasselt.be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22907" y="6023029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rgbClr val="00B050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25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75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67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Svn</a:t>
            </a:r>
            <a:r>
              <a:rPr lang="en-US" dirty="0" smtClean="0"/>
              <a:t>: 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single user scenario</a:t>
            </a:r>
          </a:p>
          <a:p>
            <a:pPr lvl="1"/>
            <a:r>
              <a:rPr lang="en-US" dirty="0" smtClean="0"/>
              <a:t>Creating a repository</a:t>
            </a:r>
          </a:p>
          <a:p>
            <a:pPr lvl="1"/>
            <a:r>
              <a:rPr lang="en-US" dirty="0" smtClean="0"/>
              <a:t>Creating a project</a:t>
            </a:r>
          </a:p>
          <a:p>
            <a:pPr lvl="1"/>
            <a:r>
              <a:rPr lang="en-US" dirty="0" smtClean="0"/>
              <a:t>Checking out a project</a:t>
            </a:r>
          </a:p>
          <a:p>
            <a:pPr lvl="1"/>
            <a:r>
              <a:rPr lang="en-US" dirty="0" smtClean="0"/>
              <a:t>Work cycle</a:t>
            </a:r>
          </a:p>
          <a:p>
            <a:pPr lvl="1"/>
            <a:r>
              <a:rPr lang="en-US" dirty="0" smtClean="0"/>
              <a:t>Reverting</a:t>
            </a:r>
          </a:p>
          <a:p>
            <a:pPr lvl="1"/>
            <a:r>
              <a:rPr lang="en-US" dirty="0" smtClean="0"/>
              <a:t>Tagging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multiple user scenario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Getting more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repository location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Repository on</a:t>
            </a:r>
          </a:p>
          <a:p>
            <a:pPr lvl="1"/>
            <a:r>
              <a:rPr lang="en-US" dirty="0" smtClean="0"/>
              <a:t>Your desktop/laptop</a:t>
            </a:r>
          </a:p>
          <a:p>
            <a:pPr lvl="2"/>
            <a:r>
              <a:rPr lang="en-US" dirty="0" smtClean="0"/>
              <a:t>Drawbacks: only accessible to you on that computer; backup?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Thinking</a:t>
            </a:r>
          </a:p>
          <a:p>
            <a:pPr lvl="2"/>
            <a:r>
              <a:rPr lang="en-US" dirty="0" smtClean="0"/>
              <a:t>Drawbacks: only accessible to VSC users</a:t>
            </a:r>
          </a:p>
          <a:p>
            <a:pPr lvl="2"/>
            <a:r>
              <a:rPr lang="en-US" dirty="0" smtClean="0"/>
              <a:t>Advantages: can be accessed from anywhere; backup</a:t>
            </a:r>
          </a:p>
          <a:p>
            <a:pPr lvl="1"/>
            <a:r>
              <a:rPr lang="en-US" dirty="0" smtClean="0"/>
              <a:t>KU Leuven hosting: SVS (</a:t>
            </a:r>
            <a:r>
              <a:rPr lang="en-US" dirty="0" smtClean="0">
                <a:hlinkClick r:id="rId2"/>
              </a:rPr>
              <a:t>http://svs.icts.kuleuven.be/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Advantages: can be accessed by anyone you give </a:t>
            </a:r>
            <a:r>
              <a:rPr lang="en-US" dirty="0" smtClean="0"/>
              <a:t>permission</a:t>
            </a:r>
          </a:p>
          <a:p>
            <a:pPr lvl="1"/>
            <a:r>
              <a:rPr lang="en-US" dirty="0" smtClean="0"/>
              <a:t>Third party Hosting, e.g., </a:t>
            </a:r>
            <a:r>
              <a:rPr lang="en-US" dirty="0" smtClean="0">
                <a:hlinkClick r:id="rId3"/>
              </a:rPr>
              <a:t>http://code.google.com/</a:t>
            </a:r>
            <a:endParaRPr lang="en-US" dirty="0" smtClean="0"/>
          </a:p>
          <a:p>
            <a:pPr lvl="2"/>
            <a:r>
              <a:rPr lang="en-US" dirty="0" smtClean="0"/>
              <a:t>Drawbacks: user management is your responsibility; third party, legal issues?</a:t>
            </a:r>
          </a:p>
          <a:p>
            <a:pPr lvl="2"/>
            <a:r>
              <a:rPr lang="en-US" dirty="0" smtClean="0"/>
              <a:t>Advantages: can be accessed by anyone you give permission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repository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</a:t>
            </a:r>
            <a:r>
              <a:rPr lang="en-US" dirty="0" smtClean="0"/>
              <a:t>useful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649870" y="4208019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6194" y="5341497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svnadmin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-repo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4168" y="5805264"/>
            <a:ext cx="24368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once!</a:t>
            </a:r>
            <a:endParaRPr lang="nl-BE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single user scenario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multiple user scenario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Getting more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your environment</a:t>
            </a:r>
          </a:p>
          <a:p>
            <a:endParaRPr lang="en-US" dirty="0" smtClean="0"/>
          </a:p>
          <a:p>
            <a:r>
              <a:rPr lang="en-US" dirty="0" smtClean="0"/>
              <a:t>Choose a project name</a:t>
            </a:r>
          </a:p>
          <a:p>
            <a:endParaRPr lang="en-US" dirty="0" smtClean="0"/>
          </a:p>
          <a:p>
            <a:r>
              <a:rPr lang="en-US" dirty="0" smtClean="0"/>
              <a:t>Prepare repository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5288" y="4532927"/>
            <a:ext cx="831830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creating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project'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parents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 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\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${SIM}/branches \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283" y="2195572"/>
            <a:ext cx="78200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 export SVN="</a:t>
            </a:r>
            <a:r>
              <a:rPr lang="en-US" dirty="0" err="1" smtClean="0">
                <a:solidFill>
                  <a:srgbClr val="FF0000"/>
                </a:solidFill>
              </a:rPr>
              <a:t>svn+ssh</a:t>
            </a:r>
            <a:r>
              <a:rPr lang="en-US" dirty="0" smtClean="0">
                <a:solidFill>
                  <a:srgbClr val="FF0000"/>
                </a:solidFill>
              </a:rPr>
              <a:t>://${USER}@login.hpc.kuleuven.be:${VSC_DATA}/</a:t>
            </a:r>
            <a:r>
              <a:rPr lang="en-US" dirty="0" err="1" smtClean="0">
                <a:solidFill>
                  <a:srgbClr val="FF0000"/>
                </a:solidFill>
              </a:rPr>
              <a:t>svn</a:t>
            </a:r>
            <a:r>
              <a:rPr lang="en-US" dirty="0" smtClean="0">
                <a:solidFill>
                  <a:srgbClr val="FF0000"/>
                </a:solidFill>
              </a:rPr>
              <a:t>-repo"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283" y="3347700"/>
            <a:ext cx="32107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 export SIM=${SVN}/simulation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6021288"/>
            <a:ext cx="445179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worry for now: </a:t>
            </a:r>
            <a:r>
              <a:rPr lang="en-US" sz="2400" i="1" dirty="0" smtClean="0"/>
              <a:t>best practice</a:t>
            </a:r>
            <a:endParaRPr lang="nl-BE" i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39952" y="2708920"/>
            <a:ext cx="3617105" cy="1006371"/>
            <a:chOff x="4139952" y="2708920"/>
            <a:chExt cx="3617105" cy="1006371"/>
          </a:xfrm>
        </p:grpSpPr>
        <p:sp>
          <p:nvSpPr>
            <p:cNvPr id="8" name="TextBox 7"/>
            <p:cNvSpPr txBox="1"/>
            <p:nvPr/>
          </p:nvSpPr>
          <p:spPr>
            <a:xfrm>
              <a:off x="5796136" y="3068960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4139952" y="3501008"/>
              <a:ext cx="151216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4932040" y="2708920"/>
              <a:ext cx="720080" cy="432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svn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project,</a:t>
            </a:r>
            <a:br>
              <a:rPr lang="en-US" dirty="0" smtClean="0"/>
            </a:br>
            <a:r>
              <a:rPr lang="en-US" dirty="0" smtClean="0"/>
              <a:t>optionally import existing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if you already have stuff for this project, otherwise, skip to next step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Suppose stuff is in directory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en-US" dirty="0" smtClean="0"/>
              <a:t> in current working directory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Notice</a:t>
            </a:r>
            <a:r>
              <a:rPr lang="en-US" dirty="0" smtClean="0"/>
              <a:t>: imported into the trunk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15118" y="4377878"/>
            <a:ext cx="55611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import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import' \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 a project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Working copy needed: check out</a:t>
            </a:r>
          </a:p>
          <a:p>
            <a:endParaRPr lang="en-US" dirty="0"/>
          </a:p>
          <a:p>
            <a:pPr lvl="1"/>
            <a:r>
              <a:rPr lang="en-US" dirty="0" smtClean="0"/>
              <a:t>Creates the directory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en-US" dirty="0" smtClean="0"/>
              <a:t> in the current working directory unless it exists</a:t>
            </a:r>
          </a:p>
          <a:p>
            <a:pPr lvl="1"/>
            <a:r>
              <a:rPr lang="en-US" dirty="0" smtClean="0"/>
              <a:t>Stores meta-information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simulation/.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Creates local copies of project's files and directories if they already exist in repository</a:t>
            </a:r>
          </a:p>
          <a:p>
            <a:pPr lvl="2"/>
            <a:r>
              <a:rPr lang="en-US" dirty="0" smtClean="0"/>
              <a:t>Overwrites, so </a:t>
            </a:r>
            <a:r>
              <a:rPr lang="en-US" i="1" dirty="0" smtClean="0"/>
              <a:t>be careful</a:t>
            </a:r>
            <a:r>
              <a:rPr lang="en-US" dirty="0" smtClean="0"/>
              <a:t>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76287" y="219557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733256"/>
            <a:ext cx="654685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Now you're all set to start working on your project!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vs. </a:t>
            </a:r>
            <a:r>
              <a:rPr lang="en-US" dirty="0" err="1" smtClean="0"/>
              <a:t>git</a:t>
            </a:r>
            <a:r>
              <a:rPr lang="en-US" dirty="0" smtClean="0"/>
              <a:t>: where you work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on project</a:t>
            </a:r>
          </a:p>
          <a:p>
            <a:pPr lvl="1"/>
            <a:r>
              <a:rPr lang="en-US" dirty="0" smtClean="0"/>
              <a:t>SVN: on working copy</a:t>
            </a:r>
          </a:p>
          <a:p>
            <a:pPr lvl="2"/>
            <a:r>
              <a:rPr lang="en-US" dirty="0" smtClean="0"/>
              <a:t>Directory outside of repository</a:t>
            </a:r>
          </a:p>
          <a:p>
            <a:pPr lvl="2"/>
            <a:r>
              <a:rPr lang="en-US" dirty="0" smtClean="0"/>
              <a:t>May be on different computer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: in repository</a:t>
            </a:r>
          </a:p>
          <a:p>
            <a:r>
              <a:rPr lang="en-US" dirty="0" smtClean="0"/>
              <a:t>Checkout</a:t>
            </a:r>
          </a:p>
          <a:p>
            <a:pPr lvl="1"/>
            <a:r>
              <a:rPr lang="en-US" dirty="0" smtClean="0"/>
              <a:t>SVN: create working copy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: switch branch (see later)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334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visualized</a:t>
            </a:r>
            <a:endParaRPr lang="nl-B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3429000"/>
            <a:ext cx="7920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74902" y="249289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7668344" y="4067780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5536" y="1700808"/>
            <a:ext cx="2088232" cy="1440160"/>
            <a:chOff x="4572000" y="2348880"/>
            <a:chExt cx="2088232" cy="1440160"/>
          </a:xfrm>
        </p:grpSpPr>
        <p:sp>
          <p:nvSpPr>
            <p:cNvPr id="9" name="Rounded Rectangle 8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3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4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7504" y="3284984"/>
            <a:ext cx="3888432" cy="1872208"/>
            <a:chOff x="107504" y="3284984"/>
            <a:chExt cx="3888432" cy="1872208"/>
          </a:xfrm>
        </p:grpSpPr>
        <p:grpSp>
          <p:nvGrpSpPr>
            <p:cNvPr id="16" name="Group 15"/>
            <p:cNvGrpSpPr/>
            <p:nvPr/>
          </p:nvGrpSpPr>
          <p:grpSpPr>
            <a:xfrm>
              <a:off x="1907704" y="3717032"/>
              <a:ext cx="2088232" cy="1440160"/>
              <a:chOff x="4572000" y="2348880"/>
              <a:chExt cx="2088232" cy="144016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2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sp>
          <p:nvSpPr>
            <p:cNvPr id="24" name="Bent Arrow 23"/>
            <p:cNvSpPr/>
            <p:nvPr/>
          </p:nvSpPr>
          <p:spPr>
            <a:xfrm flipV="1">
              <a:off x="899592" y="3284984"/>
              <a:ext cx="864096" cy="1368152"/>
            </a:xfrm>
            <a:prstGeom prst="ben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7504" y="4437112"/>
              <a:ext cx="11297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checkout</a:t>
              </a:r>
              <a:endParaRPr lang="nl-BE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mark new files for addition to repository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195572"/>
            <a:ext cx="1838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update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501008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93460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step 3 affects repository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4788024" y="3717032"/>
            <a:ext cx="2088232" cy="1440160"/>
            <a:chOff x="4788024" y="3717032"/>
            <a:chExt cx="2088232" cy="1440160"/>
          </a:xfrm>
        </p:grpSpPr>
        <p:sp>
          <p:nvSpPr>
            <p:cNvPr id="27" name="Rounded Rectangle 26"/>
            <p:cNvSpPr/>
            <p:nvPr/>
          </p:nvSpPr>
          <p:spPr>
            <a:xfrm>
              <a:off x="4788024" y="3717032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4048" y="4005064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2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56448" y="4157464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3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20000"/>
            </a:blip>
            <a:srcRect/>
            <a:stretch>
              <a:fillRect/>
            </a:stretch>
          </p:blipFill>
          <p:spPr bwMode="auto">
            <a:xfrm>
              <a:off x="5082158" y="450912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31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64323" y="3945259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5345330" y="3727790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  <p:pic>
          <p:nvPicPr>
            <p:cNvPr id="32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4365104"/>
              <a:ext cx="779885" cy="779885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user work cycle visualized</a:t>
            </a:r>
            <a:endParaRPr lang="nl-B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3429000"/>
            <a:ext cx="7920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74902" y="3059668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7668344" y="3419708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grpSp>
        <p:nvGrpSpPr>
          <p:cNvPr id="3" name="Group 7"/>
          <p:cNvGrpSpPr/>
          <p:nvPr/>
        </p:nvGrpSpPr>
        <p:grpSpPr>
          <a:xfrm>
            <a:off x="395536" y="1484784"/>
            <a:ext cx="2088232" cy="1440160"/>
            <a:chOff x="4572000" y="2348880"/>
            <a:chExt cx="2088232" cy="1440160"/>
          </a:xfrm>
        </p:grpSpPr>
        <p:sp>
          <p:nvSpPr>
            <p:cNvPr id="9" name="Rounded Rectangle 8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3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4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8" name="Group 15"/>
          <p:cNvGrpSpPr/>
          <p:nvPr/>
        </p:nvGrpSpPr>
        <p:grpSpPr>
          <a:xfrm>
            <a:off x="1691680" y="3717032"/>
            <a:ext cx="2088232" cy="1440160"/>
            <a:chOff x="4572000" y="2348880"/>
            <a:chExt cx="2088232" cy="1440160"/>
          </a:xfrm>
        </p:grpSpPr>
        <p:sp>
          <p:nvSpPr>
            <p:cNvPr id="17" name="Rounded Rectangle 16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21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22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504" y="3068960"/>
            <a:ext cx="1440160" cy="1768262"/>
            <a:chOff x="107504" y="3068960"/>
            <a:chExt cx="1440160" cy="1768262"/>
          </a:xfrm>
        </p:grpSpPr>
        <p:sp>
          <p:nvSpPr>
            <p:cNvPr id="24" name="Bent Arrow 23"/>
            <p:cNvSpPr/>
            <p:nvPr/>
          </p:nvSpPr>
          <p:spPr>
            <a:xfrm flipV="1">
              <a:off x="827584" y="3068960"/>
              <a:ext cx="720080" cy="1584176"/>
            </a:xfrm>
            <a:prstGeom prst="ben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7504" y="4437112"/>
              <a:ext cx="9217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update</a:t>
              </a:r>
              <a:endParaRPr lang="nl-BE" sz="2000" dirty="0"/>
            </a:p>
          </p:txBody>
        </p:sp>
      </p:grpSp>
      <p:pic>
        <p:nvPicPr>
          <p:cNvPr id="34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62278" y="4293096"/>
            <a:ext cx="569962" cy="569962"/>
          </a:xfrm>
          <a:prstGeom prst="rect">
            <a:avLst/>
          </a:prstGeom>
          <a:noFill/>
        </p:spPr>
      </p:pic>
      <p:grpSp>
        <p:nvGrpSpPr>
          <p:cNvPr id="53" name="Group 52"/>
          <p:cNvGrpSpPr/>
          <p:nvPr/>
        </p:nvGrpSpPr>
        <p:grpSpPr>
          <a:xfrm>
            <a:off x="179512" y="5013176"/>
            <a:ext cx="3672408" cy="1643410"/>
            <a:chOff x="179512" y="5013176"/>
            <a:chExt cx="3672408" cy="1643410"/>
          </a:xfrm>
        </p:grpSpPr>
        <p:sp>
          <p:nvSpPr>
            <p:cNvPr id="35" name="TextBox 34"/>
            <p:cNvSpPr txBox="1"/>
            <p:nvPr/>
          </p:nvSpPr>
          <p:spPr>
            <a:xfrm>
              <a:off x="179512" y="5733256"/>
              <a:ext cx="3631122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f(double x)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return a*x*x + b*x + c;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10800000" flipV="1">
              <a:off x="179512" y="5013176"/>
              <a:ext cx="1944216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483768" y="5013176"/>
              <a:ext cx="1368152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>
            <a:off x="3995936" y="4293096"/>
            <a:ext cx="648072" cy="36004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52" name="Group 51"/>
          <p:cNvGrpSpPr/>
          <p:nvPr/>
        </p:nvGrpSpPr>
        <p:grpSpPr>
          <a:xfrm>
            <a:off x="4427984" y="5013176"/>
            <a:ext cx="4320480" cy="1643410"/>
            <a:chOff x="4427984" y="5013176"/>
            <a:chExt cx="4320480" cy="1643410"/>
          </a:xfrm>
        </p:grpSpPr>
        <p:sp>
          <p:nvSpPr>
            <p:cNvPr id="43" name="TextBox 42"/>
            <p:cNvSpPr txBox="1"/>
            <p:nvPr/>
          </p:nvSpPr>
          <p:spPr>
            <a:xfrm>
              <a:off x="4427984" y="5733256"/>
              <a:ext cx="4320413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f(double x, double y)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return a*x*x + b*x + c +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10800000" flipV="1">
              <a:off x="4427984" y="5013176"/>
              <a:ext cx="792088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580112" y="5013176"/>
              <a:ext cx="3168352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978568" y="396499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edit</a:t>
            </a:r>
            <a:endParaRPr lang="nl-BE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3995936" y="4581128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</a:t>
            </a:r>
            <a:endParaRPr lang="nl-BE" sz="20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6516216" y="1484784"/>
            <a:ext cx="2088232" cy="1440160"/>
            <a:chOff x="6516216" y="1484784"/>
            <a:chExt cx="2088232" cy="1440160"/>
          </a:xfrm>
        </p:grpSpPr>
        <p:sp>
          <p:nvSpPr>
            <p:cNvPr id="59" name="Rounded Rectangle 58"/>
            <p:cNvSpPr/>
            <p:nvPr/>
          </p:nvSpPr>
          <p:spPr>
            <a:xfrm>
              <a:off x="6516216" y="1484784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6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32240" y="17728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6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84640" y="1925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6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10350" y="227687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63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2515" y="1713011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64" name="TextBox 63"/>
            <p:cNvSpPr txBox="1"/>
            <p:nvPr/>
          </p:nvSpPr>
          <p:spPr>
            <a:xfrm>
              <a:off x="7073522" y="1495542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  <p:pic>
          <p:nvPicPr>
            <p:cNvPr id="6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68344" y="2132856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6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90470" y="2060848"/>
              <a:ext cx="569962" cy="569962"/>
            </a:xfrm>
            <a:prstGeom prst="rect">
              <a:avLst/>
            </a:prstGeom>
            <a:noFill/>
          </p:spPr>
        </p:pic>
      </p:grpSp>
      <p:sp>
        <p:nvSpPr>
          <p:cNvPr id="69" name="Bent Arrow 68"/>
          <p:cNvSpPr/>
          <p:nvPr/>
        </p:nvSpPr>
        <p:spPr>
          <a:xfrm rot="16200000" flipV="1">
            <a:off x="6552220" y="3392996"/>
            <a:ext cx="1584176" cy="792088"/>
          </a:xfrm>
          <a:prstGeom prst="ben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24328" y="4437112"/>
            <a:ext cx="982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commit</a:t>
            </a:r>
            <a:endParaRPr lang="nl-B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6" grpId="0"/>
      <p:bldP spid="57" grpId="0"/>
      <p:bldP spid="69" grpId="0" animBg="1"/>
      <p:bldP spid="70" grpId="0"/>
      <p:bldP spid="7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83804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move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800767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svn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3284984"/>
            <a:ext cx="3435108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Does not affect repository</a:t>
            </a:r>
            <a:br>
              <a:rPr lang="en-US" sz="2400" dirty="0" smtClean="0"/>
            </a:br>
            <a:r>
              <a:rPr lang="en-US" sz="2400" dirty="0" smtClean="0"/>
              <a:t>unless commit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sz="2800" dirty="0" smtClean="0"/>
              <a:t>Each commit increments revision number by one, single revision number for everything in repository</a:t>
            </a:r>
          </a:p>
          <a:p>
            <a:pPr lvl="1"/>
            <a:endParaRPr lang="nl-BE" dirty="0"/>
          </a:p>
        </p:txBody>
      </p:sp>
      <p:grpSp>
        <p:nvGrpSpPr>
          <p:cNvPr id="46" name="Group 45"/>
          <p:cNvGrpSpPr/>
          <p:nvPr/>
        </p:nvGrpSpPr>
        <p:grpSpPr>
          <a:xfrm>
            <a:off x="251520" y="3347700"/>
            <a:ext cx="1669876" cy="1080120"/>
            <a:chOff x="251520" y="3501008"/>
            <a:chExt cx="1669876" cy="1080120"/>
          </a:xfrm>
        </p:grpSpPr>
        <p:sp>
          <p:nvSpPr>
            <p:cNvPr id="39" name="Rounded Rectangle 38"/>
            <p:cNvSpPr/>
            <p:nvPr/>
          </p:nvSpPr>
          <p:spPr>
            <a:xfrm>
              <a:off x="251520" y="3501008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7175" y="3509077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1</a:t>
              </a:r>
              <a:endParaRPr lang="nl-BE" sz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436096" y="3347700"/>
            <a:ext cx="1669876" cy="1080120"/>
            <a:chOff x="1979712" y="3645024"/>
            <a:chExt cx="1669876" cy="1080120"/>
          </a:xfrm>
        </p:grpSpPr>
        <p:sp>
          <p:nvSpPr>
            <p:cNvPr id="65" name="Rounded Rectangle 64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6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6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68" name="TextBox 67"/>
            <p:cNvSpPr txBox="1"/>
            <p:nvPr/>
          </p:nvSpPr>
          <p:spPr>
            <a:xfrm>
              <a:off x="2425367" y="3653093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1</a:t>
              </a:r>
              <a:endParaRPr lang="nl-BE" sz="12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899592" y="565195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nl-BE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1467656" y="2566645"/>
            <a:ext cx="2181932" cy="3526651"/>
            <a:chOff x="1467656" y="2566645"/>
            <a:chExt cx="2181932" cy="3526651"/>
          </a:xfrm>
        </p:grpSpPr>
        <p:grpSp>
          <p:nvGrpSpPr>
            <p:cNvPr id="55" name="Group 54"/>
            <p:cNvGrpSpPr/>
            <p:nvPr/>
          </p:nvGrpSpPr>
          <p:grpSpPr>
            <a:xfrm>
              <a:off x="1979712" y="3347700"/>
              <a:ext cx="1669876" cy="1080120"/>
              <a:chOff x="1979712" y="3645024"/>
              <a:chExt cx="1669876" cy="1080120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5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2425367" y="3653093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677996" y="565195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r2</a:t>
              </a:r>
              <a:endParaRPr lang="nl-BE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467656" y="2566645"/>
              <a:ext cx="1016112" cy="3526651"/>
              <a:chOff x="1467656" y="3214717"/>
              <a:chExt cx="1016112" cy="3526651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rot="5400000">
                <a:off x="222945" y="5013176"/>
                <a:ext cx="34563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1467656" y="3214717"/>
                <a:ext cx="1016112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commit</a:t>
                </a:r>
              </a:p>
              <a:p>
                <a:pPr algn="ctr"/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707904" y="4499828"/>
            <a:ext cx="1669876" cy="1080120"/>
            <a:chOff x="251520" y="3501008"/>
            <a:chExt cx="1669876" cy="1080120"/>
          </a:xfrm>
        </p:grpSpPr>
        <p:sp>
          <p:nvSpPr>
            <p:cNvPr id="62" name="Rounded Rectangle 61"/>
            <p:cNvSpPr/>
            <p:nvPr/>
          </p:nvSpPr>
          <p:spPr>
            <a:xfrm>
              <a:off x="251520" y="3501008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7175" y="3509077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2</a:t>
              </a:r>
              <a:endParaRPr lang="nl-BE" sz="12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195848" y="2564904"/>
            <a:ext cx="2183098" cy="3526651"/>
            <a:chOff x="3195848" y="2564904"/>
            <a:chExt cx="2183098" cy="3526651"/>
          </a:xfrm>
        </p:grpSpPr>
        <p:grpSp>
          <p:nvGrpSpPr>
            <p:cNvPr id="56" name="Group 55"/>
            <p:cNvGrpSpPr/>
            <p:nvPr/>
          </p:nvGrpSpPr>
          <p:grpSpPr>
            <a:xfrm>
              <a:off x="3709070" y="3347700"/>
              <a:ext cx="1669876" cy="1080120"/>
              <a:chOff x="1979712" y="3645024"/>
              <a:chExt cx="1669876" cy="1080120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5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5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2425367" y="3653093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4427984" y="565195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r3</a:t>
              </a:r>
              <a:endParaRPr lang="nl-BE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195848" y="2564904"/>
              <a:ext cx="1016112" cy="3526651"/>
              <a:chOff x="1467656" y="3214717"/>
              <a:chExt cx="1016112" cy="3526651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 rot="5400000">
                <a:off x="222945" y="5013176"/>
                <a:ext cx="34563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1467656" y="3214717"/>
                <a:ext cx="1016112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create</a:t>
                </a:r>
              </a:p>
              <a:p>
                <a:pPr algn="ctr"/>
                <a:r>
                  <a:rPr lang="en-US" dirty="0" smtClean="0"/>
                  <a:t>Project 2</a:t>
                </a:r>
                <a:endParaRPr lang="nl-BE" dirty="0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922515" y="2564904"/>
            <a:ext cx="2183457" cy="3526651"/>
            <a:chOff x="4922515" y="2564904"/>
            <a:chExt cx="2183457" cy="3526651"/>
          </a:xfrm>
        </p:grpSpPr>
        <p:grpSp>
          <p:nvGrpSpPr>
            <p:cNvPr id="30" name="Group 43"/>
            <p:cNvGrpSpPr/>
            <p:nvPr/>
          </p:nvGrpSpPr>
          <p:grpSpPr>
            <a:xfrm>
              <a:off x="5436096" y="4499828"/>
              <a:ext cx="1669876" cy="1080120"/>
              <a:chOff x="4572000" y="2348880"/>
              <a:chExt cx="2088232" cy="144016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6134380" y="565195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r4</a:t>
              </a:r>
              <a:endParaRPr lang="nl-BE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922515" y="2564904"/>
              <a:ext cx="1016112" cy="3526651"/>
              <a:chOff x="1467656" y="3214717"/>
              <a:chExt cx="1016112" cy="3526651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rot="5400000">
                <a:off x="222945" y="5013176"/>
                <a:ext cx="34563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1467656" y="3214717"/>
                <a:ext cx="1016112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commit</a:t>
                </a:r>
              </a:p>
              <a:p>
                <a:pPr algn="ctr"/>
                <a:r>
                  <a:rPr lang="en-US" dirty="0" smtClean="0"/>
                  <a:t>Project 2</a:t>
                </a:r>
                <a:endParaRPr lang="nl-BE" dirty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6652232" y="2564904"/>
            <a:ext cx="2181932" cy="3526651"/>
            <a:chOff x="6652232" y="2564904"/>
            <a:chExt cx="2181932" cy="3526651"/>
          </a:xfrm>
        </p:grpSpPr>
        <p:grpSp>
          <p:nvGrpSpPr>
            <p:cNvPr id="69" name="Group 68"/>
            <p:cNvGrpSpPr/>
            <p:nvPr/>
          </p:nvGrpSpPr>
          <p:grpSpPr>
            <a:xfrm>
              <a:off x="7164288" y="3347700"/>
              <a:ext cx="1669876" cy="1080120"/>
              <a:chOff x="7164288" y="3645024"/>
              <a:chExt cx="1669876" cy="108012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7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7609943" y="3653093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70" name="Group 43"/>
            <p:cNvGrpSpPr/>
            <p:nvPr/>
          </p:nvGrpSpPr>
          <p:grpSpPr>
            <a:xfrm>
              <a:off x="7164288" y="4499828"/>
              <a:ext cx="1669876" cy="1080120"/>
              <a:chOff x="4572000" y="2348880"/>
              <a:chExt cx="2088232" cy="1440160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7884368" y="565195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r5</a:t>
              </a:r>
              <a:endParaRPr lang="nl-BE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652232" y="2564904"/>
              <a:ext cx="1016112" cy="3526651"/>
              <a:chOff x="1467656" y="3214717"/>
              <a:chExt cx="1016112" cy="3526651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rot="5400000">
                <a:off x="222945" y="5013176"/>
                <a:ext cx="34563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1467656" y="3214717"/>
                <a:ext cx="1016112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commit</a:t>
                </a:r>
              </a:p>
              <a:p>
                <a:pPr algn="ctr"/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1259632" y="627970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37828" y="3348114"/>
            <a:ext cx="1669876" cy="1080120"/>
            <a:chOff x="1979712" y="3645024"/>
            <a:chExt cx="1669876" cy="1080120"/>
          </a:xfrm>
        </p:grpSpPr>
        <p:sp>
          <p:nvSpPr>
            <p:cNvPr id="96" name="Rounded Rectangle 95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sp>
          <p:nvSpPr>
            <p:cNvPr id="102" name="TextBox 101"/>
            <p:cNvSpPr txBox="1"/>
            <p:nvPr/>
          </p:nvSpPr>
          <p:spPr>
            <a:xfrm>
              <a:off x="2425367" y="3653093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1</a:t>
              </a:r>
              <a:endParaRPr lang="nl-BE" sz="1200" dirty="0"/>
            </a:p>
          </p:txBody>
        </p:sp>
      </p:grpSp>
      <p:grpSp>
        <p:nvGrpSpPr>
          <p:cNvPr id="106" name="Group 43"/>
          <p:cNvGrpSpPr/>
          <p:nvPr/>
        </p:nvGrpSpPr>
        <p:grpSpPr>
          <a:xfrm>
            <a:off x="3703090" y="4500242"/>
            <a:ext cx="1669876" cy="1080120"/>
            <a:chOff x="4572000" y="2348880"/>
            <a:chExt cx="2088232" cy="1440160"/>
          </a:xfrm>
        </p:grpSpPr>
        <p:sp>
          <p:nvSpPr>
            <p:cNvPr id="107" name="Rounded Rectangle 106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1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2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sp>
          <p:nvSpPr>
            <p:cNvPr id="113" name="TextBox 112"/>
            <p:cNvSpPr txBox="1"/>
            <p:nvPr/>
          </p:nvSpPr>
          <p:spPr>
            <a:xfrm>
              <a:off x="5129305" y="2359639"/>
              <a:ext cx="927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2</a:t>
              </a:r>
              <a:endParaRPr lang="nl-BE" sz="12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436096" y="3356992"/>
            <a:ext cx="1669876" cy="1080120"/>
            <a:chOff x="1331640" y="4725144"/>
            <a:chExt cx="1669876" cy="1080120"/>
          </a:xfrm>
        </p:grpSpPr>
        <p:grpSp>
          <p:nvGrpSpPr>
            <p:cNvPr id="115" name="Group 114"/>
            <p:cNvGrpSpPr/>
            <p:nvPr/>
          </p:nvGrpSpPr>
          <p:grpSpPr>
            <a:xfrm>
              <a:off x="1331640" y="4725144"/>
              <a:ext cx="1669876" cy="1080120"/>
              <a:chOff x="7164288" y="3645024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18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7609943" y="3653093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619672" y="508976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repository contents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contents of repository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Viewing the contents of files</a:t>
            </a:r>
          </a:p>
          <a:p>
            <a:endParaRPr lang="en-US" dirty="0" smtClean="0"/>
          </a:p>
          <a:p>
            <a:r>
              <a:rPr lang="en-US" dirty="0" smtClean="0"/>
              <a:t>Browsing </a:t>
            </a:r>
            <a:r>
              <a:rPr lang="en-US" i="1" dirty="0" smtClean="0"/>
              <a:t>local</a:t>
            </a:r>
            <a:r>
              <a:rPr lang="en-US" dirty="0" smtClean="0"/>
              <a:t> repository </a:t>
            </a:r>
            <a:r>
              <a:rPr lang="en-US" i="1" dirty="0" smtClean="0"/>
              <a:t>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9340" y="2422629"/>
            <a:ext cx="39068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list  ${SVN}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list  ${SIM}/branches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225" y="4077072"/>
            <a:ext cx="2941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229200"/>
            <a:ext cx="51475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svnlook</a:t>
            </a:r>
            <a:r>
              <a:rPr lang="nl-B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tree  ${VSC_DATA}/</a:t>
            </a:r>
            <a:r>
              <a:rPr lang="nl-B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svn-repo</a:t>
            </a:r>
            <a:endParaRPr lang="nl-BE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hat's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Status information on your working copy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: marked for addition to repository upon next commit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deleted from working copy, marked for deletion in repository upon next commit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: modified since last update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/>
              <a:t>: not under version control yet, consider to add it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in state of conflict (see later)</a:t>
            </a:r>
          </a:p>
          <a:p>
            <a:r>
              <a:rPr lang="en-US" dirty="0" smtClean="0"/>
              <a:t>To display information on a file or directory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1838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status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594928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info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svn:ignore</a:t>
            </a:r>
            <a:r>
              <a:rPr lang="en-US" dirty="0" smtClean="0"/>
              <a:t> property on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 property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4182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propedit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ignore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8739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bookkeeping: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Common practice adding meta-information to source files</a:t>
            </a:r>
          </a:p>
          <a:p>
            <a:pPr lvl="1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Last modification date</a:t>
            </a:r>
          </a:p>
          <a:p>
            <a:r>
              <a:rPr lang="en-US" dirty="0" smtClean="0"/>
              <a:t>By hand, error prone, easily out of date</a:t>
            </a:r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supports automatic keyword substitution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4365104"/>
            <a:ext cx="19768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/* $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Author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* $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Revision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* $Date$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6021288"/>
            <a:ext cx="7904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propset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svn:keywords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'Author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Revision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Date'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4653136"/>
            <a:ext cx="231909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Supported keywords:</a:t>
            </a:r>
            <a:br>
              <a:rPr lang="en-US" dirty="0" smtClean="0"/>
            </a:br>
            <a:r>
              <a:rPr lang="en-US" dirty="0" smtClean="0"/>
              <a:t>Author, Revision, Date,</a:t>
            </a:r>
            <a:br>
              <a:rPr lang="en-US" dirty="0" smtClean="0"/>
            </a:br>
            <a:r>
              <a:rPr lang="en-US" dirty="0" err="1" smtClean="0"/>
              <a:t>HeadURL</a:t>
            </a:r>
            <a:r>
              <a:rPr lang="en-US" dirty="0" smtClean="0"/>
              <a:t>, 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trunk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to state of repository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restore deleted directories!</a:t>
            </a:r>
          </a:p>
          <a:p>
            <a:pPr lvl="1"/>
            <a:r>
              <a:rPr lang="en-US" dirty="0" smtClean="0"/>
              <a:t>No interaction with repository required, uses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/>
              <a:t> meta-information</a:t>
            </a:r>
          </a:p>
          <a:p>
            <a:r>
              <a:rPr lang="en-US" dirty="0" smtClean="0"/>
              <a:t>Reverting to a previous revision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Only affects working copy, not repository state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revert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4725144"/>
            <a:ext cx="3493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update  -r28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5919663"/>
            <a:ext cx="528978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affects working copy, not repository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Examining changes</a:t>
            </a:r>
          </a:p>
          <a:p>
            <a:pPr lvl="1"/>
            <a:r>
              <a:rPr lang="en-US" dirty="0" smtClean="0"/>
              <a:t>Compares working copy with latest repository version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Compares revision 29 in repository to working copy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as well</a:t>
            </a:r>
          </a:p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numbers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20888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21990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212976"/>
            <a:ext cx="3217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-r29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021288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932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85094" y="3789040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3  </a:t>
            </a:r>
            <a:r>
              <a:rPr lang="nl-B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  <a:endParaRPr lang="nl-BE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Essentially a copy into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tags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retrieve later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3861048"/>
            <a:ext cx="70775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copy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parents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tagging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Nature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submission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nature-submission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5829071"/>
            <a:ext cx="66640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nature-submission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simulation-nature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creates working copy, including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/>
              <a:t> directories</a:t>
            </a:r>
          </a:p>
          <a:p>
            <a:pPr lvl="1"/>
            <a:r>
              <a:rPr lang="en-US" dirty="0" smtClean="0"/>
              <a:t>Not ok for distribution (e.g., .tar of code)</a:t>
            </a:r>
          </a:p>
          <a:p>
            <a:pPr lvl="1"/>
            <a:r>
              <a:rPr lang="en-US" dirty="0" smtClean="0"/>
              <a:t>Not necessary if no modification is done</a:t>
            </a:r>
          </a:p>
          <a:p>
            <a:r>
              <a:rPr lang="en-US" dirty="0" smtClean="0"/>
              <a:t>Export project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582869"/>
            <a:ext cx="62504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export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nature-submission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simulation-nature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lazy &amp; </a:t>
            </a:r>
            <a:r>
              <a:rPr lang="en-US" dirty="0" err="1" smtClean="0"/>
              <a:t>linuxers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SVN commands can be </a:t>
            </a:r>
            <a:r>
              <a:rPr lang="en-US" dirty="0" err="1" smtClean="0"/>
              <a:t>abbriviated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copy</a:t>
            </a:r>
            <a:r>
              <a:rPr lang="en-US" dirty="0" smtClean="0"/>
              <a:t> ≡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cp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en-US" dirty="0" smtClean="0"/>
              <a:t> ≡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</a:t>
            </a:r>
            <a:r>
              <a:rPr lang="en-US" dirty="0" smtClean="0">
                <a:cs typeface="Courier New" pitchFamily="49" charset="0"/>
              </a:rPr>
              <a:t> (check in, </a:t>
            </a:r>
            <a:r>
              <a:rPr lang="en-US" dirty="0" err="1" smtClean="0">
                <a:cs typeface="Courier New" pitchFamily="49" charset="0"/>
              </a:rPr>
              <a:t>cfr</a:t>
            </a:r>
            <a:r>
              <a:rPr lang="en-US" dirty="0" smtClean="0">
                <a:cs typeface="Courier New" pitchFamily="49" charset="0"/>
              </a:rPr>
              <a:t>. RCS)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dirty="0" smtClean="0"/>
              <a:t> ≡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016" y="2998693"/>
            <a:ext cx="28687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similarity with</a:t>
            </a:r>
            <a:br>
              <a:rPr lang="en-US" sz="2400" dirty="0" smtClean="0"/>
            </a:br>
            <a:r>
              <a:rPr lang="en-US" sz="2400" dirty="0" err="1" smtClean="0"/>
              <a:t>linux</a:t>
            </a:r>
            <a:r>
              <a:rPr lang="en-US" sz="2400" dirty="0" smtClean="0"/>
              <a:t> shell commands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Svn</a:t>
            </a:r>
            <a:r>
              <a:rPr lang="en-US" dirty="0" smtClean="0"/>
              <a:t>: multiple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single user scenario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multiple user scenario</a:t>
            </a:r>
          </a:p>
          <a:p>
            <a:pPr lvl="1"/>
            <a:r>
              <a:rPr lang="en-US" dirty="0" smtClean="0"/>
              <a:t>Sharing repositories</a:t>
            </a:r>
          </a:p>
          <a:p>
            <a:pPr lvl="1"/>
            <a:r>
              <a:rPr lang="en-US" dirty="0" smtClean="0"/>
              <a:t>Work cycle, revisited</a:t>
            </a:r>
          </a:p>
          <a:p>
            <a:pPr lvl="1"/>
            <a:r>
              <a:rPr lang="en-US" dirty="0" smtClean="0"/>
              <a:t>Resolving conflicts</a:t>
            </a:r>
          </a:p>
          <a:p>
            <a:pPr lvl="1"/>
            <a:r>
              <a:rPr lang="en-US" dirty="0" smtClean="0"/>
              <a:t>Branching &amp; merging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Getting more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share repositories, securely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Based on Unix groups</a:t>
            </a:r>
          </a:p>
          <a:p>
            <a:r>
              <a:rPr lang="en-US" dirty="0" smtClean="0"/>
              <a:t>Procedure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 VSC web interface to create a group and populate it,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l_weather_sim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repository for the group</a:t>
            </a:r>
          </a:p>
          <a:p>
            <a:pPr lvl="2"/>
            <a:r>
              <a:rPr lang="en-US" dirty="0" smtClean="0"/>
              <a:t>Repository,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-weather-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dirty="0" smtClean="0"/>
              <a:t>, contains projects you work on with the same group of people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permissions on repository for the group</a:t>
            </a:r>
          </a:p>
          <a:p>
            <a:pPr marL="571500" indent="-514350"/>
            <a:endParaRPr lang="en-US" dirty="0" smtClean="0"/>
          </a:p>
          <a:p>
            <a:pPr marL="571500" indent="-514350"/>
            <a:endParaRPr lang="en-US" dirty="0" smtClean="0"/>
          </a:p>
          <a:p>
            <a:pPr marL="571500" indent="-514350"/>
            <a:r>
              <a:rPr lang="en-US" dirty="0" smtClean="0"/>
              <a:t>How to access someone else’s repository,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vsc3024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672" y="4221088"/>
            <a:ext cx="55611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chgrp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l_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weather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_sim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svn-weather-sim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770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-weather-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445224"/>
            <a:ext cx="82648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$ export SVN="</a:t>
            </a:r>
            <a:r>
              <a:rPr lang="en-US" sz="1400" dirty="0" err="1" smtClean="0"/>
              <a:t>svn+ssh</a:t>
            </a:r>
            <a:r>
              <a:rPr lang="en-US" sz="1400" dirty="0" smtClean="0"/>
              <a:t>://${USER}@login.vic3.cc.kuleuven.be/data/</a:t>
            </a:r>
            <a:r>
              <a:rPr lang="en-US" sz="1400" dirty="0" err="1" smtClean="0"/>
              <a:t>leuven</a:t>
            </a:r>
            <a:r>
              <a:rPr lang="en-US" sz="1400" dirty="0" smtClean="0"/>
              <a:t>/302/vsc30244/</a:t>
            </a:r>
            <a:r>
              <a:rPr lang="en-US" sz="1400" dirty="0" err="1" smtClean="0"/>
              <a:t>svn</a:t>
            </a:r>
            <a:r>
              <a:rPr lang="en-US" sz="1400" dirty="0" smtClean="0"/>
              <a:t>-weather-</a:t>
            </a:r>
            <a:r>
              <a:rPr lang="en-US" sz="1400" dirty="0" err="1" smtClean="0"/>
              <a:t>sim</a:t>
            </a:r>
            <a:r>
              <a:rPr lang="en-US" sz="1400" dirty="0" smtClean="0"/>
              <a:t>"</a:t>
            </a:r>
            <a:endParaRPr lang="nl-BE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14284" y="3789040"/>
              <a:ext cx="90088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878785" cy="1776393"/>
            <a:chOff x="5148064" y="4941168"/>
            <a:chExt cx="3878785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292080" y="4941168"/>
              <a:ext cx="9008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934569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commit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mark for addition to repository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Update working copy to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1838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update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22174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183896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Update can result in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: file not in working copy, now added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 smtClean="0"/>
              <a:t>: file not modified in working copy, now updated to repository version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file modified in working copy, now with repository changes merged automatically</a:t>
            </a:r>
          </a:p>
          <a:p>
            <a:pPr lvl="1"/>
            <a:r>
              <a:rPr lang="en-US" dirty="0" smtClean="0"/>
              <a:t>Conflict: file modified in working copy, repository changes can't be merged automatically, interactive options offered: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  </a:t>
            </a:r>
            <a:r>
              <a:rPr lang="en-US" dirty="0" smtClean="0">
                <a:solidFill>
                  <a:schemeClr val="tx2"/>
                </a:solidFill>
              </a:rPr>
              <a:t>(postpone): resolve at a later time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  </a:t>
            </a:r>
            <a:r>
              <a:rPr lang="en-US" dirty="0" smtClean="0">
                <a:solidFill>
                  <a:schemeClr val="tx2"/>
                </a:solidFill>
              </a:rPr>
              <a:t>(edit): open file in editor  to resolve conflicts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(diff-full): show a diff between repository and working copy</a:t>
            </a:r>
            <a:endParaRPr lang="en-US" dirty="0" smtClean="0">
              <a:solidFill>
                <a:schemeClr val="tx2"/>
              </a:solidFill>
            </a:endParaRP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mc </a:t>
            </a:r>
            <a:r>
              <a:rPr lang="en-US" dirty="0" smtClean="0"/>
              <a:t>(mine-conflict): accept working copy for conflicts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(theirs-conflict): accept repository version for conflicts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21903" y="2060848"/>
            <a:ext cx="749697" cy="1584176"/>
            <a:chOff x="221903" y="2060848"/>
            <a:chExt cx="749697" cy="1584176"/>
          </a:xfrm>
        </p:grpSpPr>
        <p:sp>
          <p:nvSpPr>
            <p:cNvPr id="4" name="Left Brace 3"/>
            <p:cNvSpPr/>
            <p:nvPr/>
          </p:nvSpPr>
          <p:spPr>
            <a:xfrm>
              <a:off x="683568" y="2060848"/>
              <a:ext cx="288032" cy="1584176"/>
            </a:xfrm>
            <a:prstGeom prst="lef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903" y="2199305"/>
              <a:ext cx="492443" cy="13017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 problem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1903" y="4044134"/>
            <a:ext cx="749697" cy="1329082"/>
            <a:chOff x="179512" y="4044134"/>
            <a:chExt cx="749697" cy="1329082"/>
          </a:xfrm>
        </p:grpSpPr>
        <p:sp>
          <p:nvSpPr>
            <p:cNvPr id="8" name="Left Brace 7"/>
            <p:cNvSpPr/>
            <p:nvPr/>
          </p:nvSpPr>
          <p:spPr>
            <a:xfrm>
              <a:off x="641177" y="4293096"/>
              <a:ext cx="288032" cy="720080"/>
            </a:xfrm>
            <a:prstGeom prst="leftBrac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512" y="4044134"/>
              <a:ext cx="492443" cy="132908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Needs work</a:t>
              </a:r>
              <a:endParaRPr lang="nl-BE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-1800000">
            <a:off x="755576" y="1808820"/>
            <a:ext cx="7632848" cy="3240360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Don't panic</a:t>
            </a:r>
            <a:endParaRPr lang="nl-BE" sz="115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repository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safe and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.mine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.r32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636952" cy="504056"/>
            <a:chOff x="5292080" y="2132856"/>
            <a:chExt cx="2636952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18448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working copy</a:t>
              </a:r>
              <a:endParaRPr lang="nl-BE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240360" cy="461665"/>
            <a:chOff x="5148064" y="3183359"/>
            <a:chExt cx="3240360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2442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repository version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"Resolving" by postponing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conflict on </a:t>
            </a:r>
            <a:r>
              <a:rPr lang="en-US" dirty="0" err="1" smtClean="0"/>
              <a:t>eq.c</a:t>
            </a:r>
            <a:r>
              <a:rPr lang="en-US" dirty="0" smtClean="0"/>
              <a:t>, effects of postponing</a:t>
            </a:r>
          </a:p>
          <a:p>
            <a:pPr lvl="1"/>
            <a:r>
              <a:rPr lang="en-US" dirty="0" smtClean="0"/>
              <a:t>Four files are created: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: will contain merge, similar to what e would show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eq.c.r28</a:t>
            </a:r>
            <a:r>
              <a:rPr lang="en-US" dirty="0" smtClean="0"/>
              <a:t>: base revision, i.e., repository revision working copy was based 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eq.c.r34</a:t>
            </a:r>
            <a:r>
              <a:rPr lang="en-US" dirty="0" smtClean="0"/>
              <a:t>: current repository revision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eq.c.mine</a:t>
            </a:r>
            <a:r>
              <a:rPr lang="en-US" dirty="0" smtClean="0"/>
              <a:t>: working copy version before update</a:t>
            </a:r>
          </a:p>
          <a:p>
            <a:pPr lvl="1"/>
            <a:r>
              <a:rPr lang="en-US" dirty="0" smtClean="0"/>
              <a:t>File is marked as in conflict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Resolving in two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Make sure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 contains what you actually want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Mark the conflict as resolved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5723964"/>
            <a:ext cx="5285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resolve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--accept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working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Conflict resolution happens on working copy</a:t>
            </a:r>
          </a:p>
          <a:p>
            <a:pPr lvl="1"/>
            <a:r>
              <a:rPr lang="en-US" dirty="0" smtClean="0"/>
              <a:t>When done, commit</a:t>
            </a:r>
          </a:p>
          <a:p>
            <a:pPr lvl="1"/>
            <a:r>
              <a:rPr lang="en-US" dirty="0" smtClean="0"/>
              <a:t>When you mess up, well, it was your working copy, so nothing in the repository will help you</a:t>
            </a:r>
          </a:p>
          <a:p>
            <a:pPr lvl="1"/>
            <a:r>
              <a:rPr lang="en-US" dirty="0" smtClean="0"/>
              <a:t>Excellent way to loose your most recent changes!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</a:t>
            </a:r>
          </a:p>
          <a:p>
            <a:pPr lvl="2"/>
            <a:r>
              <a:rPr lang="en-US" dirty="0" smtClean="0"/>
              <a:t>E.g., you work on multiple computers and forgot to update to the other version</a:t>
            </a:r>
          </a:p>
          <a:p>
            <a:r>
              <a:rPr lang="en-US" dirty="0" smtClean="0"/>
              <a:t>When in doubt, make a backup copy of your working copy</a:t>
            </a:r>
          </a:p>
          <a:p>
            <a:r>
              <a:rPr lang="en-US" dirty="0" smtClean="0"/>
              <a:t>And most importantly…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-1800000">
            <a:off x="755576" y="1808820"/>
            <a:ext cx="7632848" cy="3240360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Don't panic</a:t>
            </a:r>
            <a:endParaRPr lang="nl-BE" sz="115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another thing… tree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conflicts</a:t>
            </a:r>
          </a:p>
          <a:p>
            <a:pPr lvl="1"/>
            <a:r>
              <a:rPr lang="en-US" dirty="0" smtClean="0"/>
              <a:t>Files have been independently modified</a:t>
            </a:r>
          </a:p>
          <a:p>
            <a:r>
              <a:rPr lang="en-US" dirty="0" smtClean="0"/>
              <a:t>Tree conflicts</a:t>
            </a:r>
          </a:p>
          <a:p>
            <a:pPr lvl="1"/>
            <a:r>
              <a:rPr lang="en-US" dirty="0" smtClean="0"/>
              <a:t>Directories where modified</a:t>
            </a:r>
          </a:p>
          <a:p>
            <a:pPr lvl="2"/>
            <a:r>
              <a:rPr lang="en-US" dirty="0" smtClean="0"/>
              <a:t>renamed</a:t>
            </a:r>
          </a:p>
          <a:p>
            <a:pPr lvl="2"/>
            <a:r>
              <a:rPr lang="en-US" dirty="0" smtClean="0"/>
              <a:t>Deleted</a:t>
            </a:r>
          </a:p>
          <a:p>
            <a:pPr lvl="1"/>
            <a:r>
              <a:rPr lang="en-US" dirty="0" smtClean="0"/>
              <a:t>Files where moved to other directories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tree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update, clean up working copy</a:t>
            </a:r>
          </a:p>
          <a:p>
            <a:pPr marL="971550" lvl="1" indent="-514350"/>
            <a:r>
              <a:rPr lang="en-US" dirty="0" smtClean="0"/>
              <a:t>Directories okay</a:t>
            </a:r>
          </a:p>
          <a:p>
            <a:pPr marL="971550" lvl="1" indent="-514350"/>
            <a:r>
              <a:rPr lang="en-US" dirty="0" smtClean="0"/>
              <a:t>Files in directories they belong 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project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4437112"/>
            <a:ext cx="4871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resolve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--accept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working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a tree: version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projects</a:t>
            </a:r>
          </a:p>
          <a:p>
            <a:pPr lvl="1"/>
            <a:r>
              <a:rPr lang="en-US" dirty="0" smtClean="0"/>
              <a:t>Release 1.0, release 1.1, release 2.0, maintenance release 1.1.1, release 2.0.1,…</a:t>
            </a:r>
          </a:p>
          <a:p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Conference </a:t>
            </a:r>
            <a:r>
              <a:rPr lang="en-US" i="1" dirty="0" smtClean="0"/>
              <a:t>X</a:t>
            </a:r>
            <a:r>
              <a:rPr lang="en-US" dirty="0" smtClean="0"/>
              <a:t> version rejected, conference </a:t>
            </a:r>
            <a:r>
              <a:rPr lang="en-US" i="1" dirty="0" smtClean="0"/>
              <a:t>Y</a:t>
            </a:r>
            <a:r>
              <a:rPr lang="en-US" dirty="0" smtClean="0"/>
              <a:t> version accepted, journal Z version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43608" y="4869160"/>
            <a:ext cx="864096" cy="377796"/>
            <a:chOff x="899592" y="6219556"/>
            <a:chExt cx="864096" cy="377796"/>
          </a:xfrm>
        </p:grpSpPr>
        <p:sp>
          <p:nvSpPr>
            <p:cNvPr id="12" name="Flowchart: Process 11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2250" y="6219556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</a:t>
              </a:r>
              <a:r>
                <a:rPr lang="en-US" i="1" baseline="-25000" dirty="0" smtClean="0"/>
                <a:t>1</a:t>
              </a:r>
              <a:endParaRPr lang="en-US" i="1" baseline="-25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851920" y="5246956"/>
            <a:ext cx="1152128" cy="630316"/>
            <a:chOff x="3851920" y="5246956"/>
            <a:chExt cx="1152128" cy="630316"/>
          </a:xfrm>
        </p:grpSpPr>
        <p:grpSp>
          <p:nvGrpSpPr>
            <p:cNvPr id="20" name="Group 19"/>
            <p:cNvGrpSpPr/>
            <p:nvPr/>
          </p:nvGrpSpPr>
          <p:grpSpPr>
            <a:xfrm>
              <a:off x="4139952" y="5499476"/>
              <a:ext cx="864096" cy="377796"/>
              <a:chOff x="899592" y="6219556"/>
              <a:chExt cx="864096" cy="377796"/>
            </a:xfrm>
          </p:grpSpPr>
          <p:sp>
            <p:nvSpPr>
              <p:cNvPr id="21" name="Flowchart: Process 20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/>
            <p:nvPr/>
          </p:nvCxnSpPr>
          <p:spPr>
            <a:xfrm rot="16200000" flipH="1">
              <a:off x="3770788" y="5328088"/>
              <a:ext cx="450296" cy="2880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07704" y="4869160"/>
            <a:ext cx="2376264" cy="377796"/>
            <a:chOff x="1907704" y="4869160"/>
            <a:chExt cx="2376264" cy="377796"/>
          </a:xfrm>
        </p:grpSpPr>
        <p:grpSp>
          <p:nvGrpSpPr>
            <p:cNvPr id="14" name="Group 13"/>
            <p:cNvGrpSpPr/>
            <p:nvPr/>
          </p:nvGrpSpPr>
          <p:grpSpPr>
            <a:xfrm>
              <a:off x="2339752" y="4869160"/>
              <a:ext cx="864096" cy="377796"/>
              <a:chOff x="899592" y="6219556"/>
              <a:chExt cx="864096" cy="377796"/>
            </a:xfrm>
          </p:grpSpPr>
          <p:sp>
            <p:nvSpPr>
              <p:cNvPr id="15" name="Flowchart: Process 1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19872" y="4869160"/>
              <a:ext cx="864096" cy="377796"/>
              <a:chOff x="899592" y="6219556"/>
              <a:chExt cx="864096" cy="377796"/>
            </a:xfrm>
          </p:grpSpPr>
          <p:sp>
            <p:nvSpPr>
              <p:cNvPr id="18" name="Flowchart: Process 1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1907704" y="5066936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203848" y="5066936"/>
              <a:ext cx="216024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004048" y="5499476"/>
            <a:ext cx="1080120" cy="377796"/>
            <a:chOff x="5004048" y="5499476"/>
            <a:chExt cx="1080120" cy="377796"/>
          </a:xfrm>
        </p:grpSpPr>
        <p:grpSp>
          <p:nvGrpSpPr>
            <p:cNvPr id="23" name="Group 22"/>
            <p:cNvGrpSpPr/>
            <p:nvPr/>
          </p:nvGrpSpPr>
          <p:grpSpPr>
            <a:xfrm>
              <a:off x="5220072" y="5499476"/>
              <a:ext cx="864096" cy="377796"/>
              <a:chOff x="899592" y="6219556"/>
              <a:chExt cx="864096" cy="377796"/>
            </a:xfrm>
          </p:grpSpPr>
          <p:sp>
            <p:nvSpPr>
              <p:cNvPr id="24" name="Flowchart: Process 23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>
              <a:off x="5004048" y="5697252"/>
              <a:ext cx="216024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084168" y="5499476"/>
            <a:ext cx="1512168" cy="377796"/>
            <a:chOff x="6084168" y="5499476"/>
            <a:chExt cx="1512168" cy="377796"/>
          </a:xfrm>
        </p:grpSpPr>
        <p:grpSp>
          <p:nvGrpSpPr>
            <p:cNvPr id="26" name="Group 25"/>
            <p:cNvGrpSpPr/>
            <p:nvPr/>
          </p:nvGrpSpPr>
          <p:grpSpPr>
            <a:xfrm>
              <a:off x="6732240" y="5499476"/>
              <a:ext cx="864096" cy="377796"/>
              <a:chOff x="899592" y="6219556"/>
              <a:chExt cx="864096" cy="377796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>
              <a:off x="6084168" y="5697252"/>
              <a:ext cx="64807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092280" y="6147548"/>
            <a:ext cx="1296144" cy="377796"/>
            <a:chOff x="7092280" y="6147548"/>
            <a:chExt cx="1296144" cy="377796"/>
          </a:xfrm>
        </p:grpSpPr>
        <p:grpSp>
          <p:nvGrpSpPr>
            <p:cNvPr id="32" name="Group 31"/>
            <p:cNvGrpSpPr/>
            <p:nvPr/>
          </p:nvGrpSpPr>
          <p:grpSpPr>
            <a:xfrm>
              <a:off x="7524328" y="6147548"/>
              <a:ext cx="864096" cy="377796"/>
              <a:chOff x="899592" y="6219556"/>
              <a:chExt cx="864096" cy="377796"/>
            </a:xfrm>
          </p:grpSpPr>
          <p:sp>
            <p:nvSpPr>
              <p:cNvPr id="33" name="Flowchart: Process 32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i="1" baseline="-25000" dirty="0" smtClean="0"/>
                  <a:t>8</a:t>
                </a:r>
                <a:endParaRPr lang="en-US" i="1" baseline="-250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7092280" y="6345324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652120" y="5877272"/>
            <a:ext cx="1440160" cy="648072"/>
            <a:chOff x="5652120" y="5877272"/>
            <a:chExt cx="1440160" cy="648072"/>
          </a:xfrm>
        </p:grpSpPr>
        <p:grpSp>
          <p:nvGrpSpPr>
            <p:cNvPr id="29" name="Group 28"/>
            <p:cNvGrpSpPr/>
            <p:nvPr/>
          </p:nvGrpSpPr>
          <p:grpSpPr>
            <a:xfrm>
              <a:off x="6228184" y="6147548"/>
              <a:ext cx="864096" cy="377796"/>
              <a:chOff x="899592" y="6219556"/>
              <a:chExt cx="864096" cy="377796"/>
            </a:xfrm>
          </p:grpSpPr>
          <p:sp>
            <p:nvSpPr>
              <p:cNvPr id="30" name="Flowchart: Process 29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i="1" baseline="-25000" dirty="0" smtClean="0"/>
                  <a:t>6</a:t>
                </a:r>
                <a:endParaRPr lang="en-US" i="1" baseline="-25000" dirty="0"/>
              </a:p>
            </p:txBody>
          </p:sp>
        </p:grpSp>
        <p:cxnSp>
          <p:nvCxnSpPr>
            <p:cNvPr id="54" name="Shape 53"/>
            <p:cNvCxnSpPr/>
            <p:nvPr/>
          </p:nvCxnSpPr>
          <p:spPr>
            <a:xfrm rot="16200000" flipH="1">
              <a:off x="5706126" y="5823266"/>
              <a:ext cx="468052" cy="57606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trunk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trunk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trunk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trunk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96008" y="4869160"/>
            <a:ext cx="864096" cy="377796"/>
            <a:chOff x="899592" y="6219556"/>
            <a:chExt cx="864096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87145" y="621955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trunk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67640" y="5238492"/>
            <a:ext cx="1176168" cy="638780"/>
            <a:chOff x="1667640" y="5238492"/>
            <a:chExt cx="11761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94296" y="5311836"/>
              <a:ext cx="458760" cy="3120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80112" y="4869160"/>
              <a:ext cx="864096" cy="377796"/>
              <a:chOff x="899592" y="6219556"/>
              <a:chExt cx="864096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87145" y="6219556"/>
                <a:ext cx="768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trunk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255609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35824" y="4869160"/>
            <a:ext cx="1448544" cy="828092"/>
            <a:chOff x="6435824" y="4869160"/>
            <a:chExt cx="1448544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87145" y="6219556"/>
                <a:ext cx="768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trunk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35824" y="5053826"/>
              <a:ext cx="584448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= making a copy</a:t>
            </a:r>
          </a:p>
          <a:p>
            <a:r>
              <a:rPr lang="en-US" dirty="0" smtClean="0"/>
              <a:t>Working with a branch = checking out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merge back 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4786" y="4365104"/>
            <a:ext cx="65155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 single 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5495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 branch = making a copy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Working with a branch = checking out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776687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copy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parents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${SIM}/branches/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gradient-descent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366845"/>
            <a:ext cx="72154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${SIM}/branches/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gradient-descent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gradient-descent-simulation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into trunk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Checkout a trunk working copy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276872"/>
            <a:ext cx="43204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trunk-simulation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cd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trunk-simulation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005064"/>
            <a:ext cx="54232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-r22:HEAD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${SIM}/branches/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gradient-descent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3284984"/>
            <a:ext cx="4392488" cy="792086"/>
            <a:chOff x="3635896" y="3284984"/>
            <a:chExt cx="4392488" cy="792086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rot="10800000" flipV="1">
              <a:off x="3635896" y="3608149"/>
              <a:ext cx="864096" cy="4689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328498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Revision number at which branch was created or merged last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layout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trunk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ranches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ags</a:t>
            </a:r>
          </a:p>
          <a:p>
            <a:pPr lvl="1"/>
            <a:r>
              <a:rPr lang="en-US" dirty="0" smtClean="0"/>
              <a:t>Project2</a:t>
            </a:r>
          </a:p>
          <a:p>
            <a:pPr lvl="2"/>
            <a:r>
              <a:rPr lang="en-US" dirty="0" smtClean="0"/>
              <a:t>trunk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ranches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ags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trunk</a:t>
            </a:r>
          </a:p>
          <a:p>
            <a:pPr lvl="2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Project2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ranches</a:t>
            </a:r>
          </a:p>
          <a:p>
            <a:pPr lvl="2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Project2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tags</a:t>
            </a:r>
          </a:p>
          <a:p>
            <a:pPr lvl="2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Project2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again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1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trunk</a:t>
            </a:r>
          </a:p>
          <a:p>
            <a:pPr lvl="2"/>
            <a:r>
              <a:rPr lang="en-US" dirty="0" smtClean="0"/>
              <a:t>branches</a:t>
            </a:r>
          </a:p>
          <a:p>
            <a:pPr lvl="3"/>
            <a:r>
              <a:rPr lang="en-US" dirty="0" smtClean="0"/>
              <a:t>re-evaluate for larger data set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  <a:p>
            <a:pPr lvl="1"/>
            <a:r>
              <a:rPr lang="en-US" dirty="0" smtClean="0"/>
              <a:t>Project2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784" y="1844824"/>
            <a:ext cx="4291780" cy="1008112"/>
            <a:chOff x="2627784" y="1844824"/>
            <a:chExt cx="4291780" cy="100811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627784" y="2132856"/>
              <a:ext cx="1728192" cy="72008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1844824"/>
              <a:ext cx="2491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(stable) work in progress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27784" y="2913457"/>
            <a:ext cx="1707343" cy="659559"/>
            <a:chOff x="2627784" y="2913457"/>
            <a:chExt cx="1707343" cy="659559"/>
          </a:xfrm>
        </p:grpSpPr>
        <p:sp>
          <p:nvSpPr>
            <p:cNvPr id="12" name="TextBox 11"/>
            <p:cNvSpPr txBox="1"/>
            <p:nvPr/>
          </p:nvSpPr>
          <p:spPr>
            <a:xfrm>
              <a:off x="3707904" y="2996952"/>
              <a:ext cx="6272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</a:t>
              </a:r>
              <a:endParaRPr lang="nl-BE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627784" y="2913457"/>
              <a:ext cx="864096" cy="659559"/>
              <a:chOff x="2627784" y="2913457"/>
              <a:chExt cx="864096" cy="659559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627784" y="2924944"/>
                <a:ext cx="864096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491880" y="2913457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02983" y="2913457"/>
            <a:ext cx="1216689" cy="1316923"/>
            <a:chOff x="402983" y="2913457"/>
            <a:chExt cx="1216689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864096" cy="813966"/>
              <a:chOff x="755576" y="2913457"/>
              <a:chExt cx="864096" cy="813966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17032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565673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8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waiting for the </a:t>
            </a:r>
            <a:r>
              <a:rPr lang="en-US" dirty="0" err="1" smtClean="0"/>
              <a:t>svn</a:t>
            </a:r>
            <a:r>
              <a:rPr lang="en-US" dirty="0" smtClean="0"/>
              <a:t> movie…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Subversion </a:t>
            </a:r>
            <a:r>
              <a:rPr lang="en-US" strike="dblStrike" dirty="0" smtClean="0"/>
              <a:t>bible</a:t>
            </a:r>
            <a:r>
              <a:rPr lang="en-US" dirty="0" smtClean="0"/>
              <a:t> book</a:t>
            </a:r>
          </a:p>
          <a:p>
            <a:pPr lvl="1"/>
            <a:r>
              <a:rPr lang="en-US" dirty="0" smtClean="0"/>
              <a:t>Version 1.7 (stable docs):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http://svnbook.red-bean.com/en/1.7/index.html</a:t>
            </a:r>
            <a:endParaRPr lang="en-US" dirty="0" smtClean="0"/>
          </a:p>
          <a:p>
            <a:pPr lvl="1"/>
            <a:r>
              <a:rPr lang="en-US" dirty="0" smtClean="0"/>
              <a:t>Version 1.8 (draft docs):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http://svnbook.red-bean.com/nightly/en/index.html</a:t>
            </a:r>
            <a:endParaRPr lang="en-US" sz="2400" dirty="0" smtClean="0"/>
          </a:p>
          <a:p>
            <a:pPr lvl="1"/>
            <a:r>
              <a:rPr lang="en-US" dirty="0" smtClean="0"/>
              <a:t>Best practices:</a:t>
            </a:r>
            <a:br>
              <a:rPr lang="en-US" dirty="0" smtClean="0"/>
            </a:br>
            <a:r>
              <a:rPr lang="nl-BE" sz="2400" dirty="0" smtClean="0">
                <a:hlinkClick r:id="rId4"/>
              </a:rPr>
              <a:t>http://svn.apache.org/repos/asf/subversion/trunk/doc/user/svn-best-practices.html</a:t>
            </a:r>
            <a:endParaRPr lang="en-US" sz="2400" dirty="0" smtClean="0"/>
          </a:p>
          <a:p>
            <a:r>
              <a:rPr lang="en-US" dirty="0" smtClean="0"/>
              <a:t>Subversion web site</a:t>
            </a:r>
            <a:br>
              <a:rPr lang="en-US" dirty="0" smtClean="0"/>
            </a:br>
            <a:r>
              <a:rPr lang="nl-BE" dirty="0">
                <a:hlinkClick r:id="rId5"/>
              </a:rPr>
              <a:t>http://subversion.apache.org/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https://www.atlassian.com/git/workflows</a:t>
            </a: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50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785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414847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2734</Words>
  <Application>Microsoft Office PowerPoint</Application>
  <PresentationFormat>On-screen Show (4:3)</PresentationFormat>
  <Paragraphs>642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Courier New</vt:lpstr>
      <vt:lpstr>Office Theme</vt:lpstr>
      <vt:lpstr>Version control using Subversion and a little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Svn: single user scenario</vt:lpstr>
      <vt:lpstr>Overview</vt:lpstr>
      <vt:lpstr>Choose repository location</vt:lpstr>
      <vt:lpstr>Creating a repository</vt:lpstr>
      <vt:lpstr>Creating a project</vt:lpstr>
      <vt:lpstr>Intermezzo: comment!</vt:lpstr>
      <vt:lpstr>Creating a project, optionally import existing code</vt:lpstr>
      <vt:lpstr>Checking out a project</vt:lpstr>
      <vt:lpstr>SVN vs. git: where you work</vt:lpstr>
      <vt:lpstr>Checkout visualized</vt:lpstr>
      <vt:lpstr>Single user work cycle</vt:lpstr>
      <vt:lpstr>Single user work cycle visualized</vt:lpstr>
      <vt:lpstr>(Re)moving stuff</vt:lpstr>
      <vt:lpstr>And meanwhile in the repository…</vt:lpstr>
      <vt:lpstr>Checking repository contents</vt:lpstr>
      <vt:lpstr>What's the status?</vt:lpstr>
      <vt:lpstr>Ignoring stuff</vt:lpstr>
      <vt:lpstr>Some bookkeeping: keywords</vt:lpstr>
      <vt:lpstr>Intermezzo: when to commit?</vt:lpstr>
      <vt:lpstr>Changing your mind</vt:lpstr>
      <vt:lpstr>What, When &amp; Why, oh why?</vt:lpstr>
      <vt:lpstr>See the difference?</vt:lpstr>
      <vt:lpstr>Tag, you're "it"! More semantics</vt:lpstr>
      <vt:lpstr>Project deployment</vt:lpstr>
      <vt:lpstr>For the lazy &amp; linuxers</vt:lpstr>
      <vt:lpstr>Svn: multiple user scenario</vt:lpstr>
      <vt:lpstr>Overview</vt:lpstr>
      <vt:lpstr>How to share repositories, securely</vt:lpstr>
      <vt:lpstr>Whence conflicts?</vt:lpstr>
      <vt:lpstr>Work cycle, revisited for multiple users</vt:lpstr>
      <vt:lpstr>Update &amp; conflicts</vt:lpstr>
      <vt:lpstr>PowerPoint Presentation</vt:lpstr>
      <vt:lpstr>Resolving by editing (e)</vt:lpstr>
      <vt:lpstr>"Resolving" by postponing (p)</vt:lpstr>
      <vt:lpstr>Merging</vt:lpstr>
      <vt:lpstr>PowerPoint Presentation</vt:lpstr>
      <vt:lpstr>And another thing… tree conflicts</vt:lpstr>
      <vt:lpstr>Resolving tree conflicts</vt:lpstr>
      <vt:lpstr>Like a tree: version branches</vt:lpstr>
      <vt:lpstr>Feature branches</vt:lpstr>
      <vt:lpstr>Creating &amp; working with a branch</vt:lpstr>
      <vt:lpstr>Creating &amp; working with a branch</vt:lpstr>
      <vt:lpstr>Merging branch into trunk</vt:lpstr>
      <vt:lpstr>Repository layout</vt:lpstr>
      <vt:lpstr>Branching again</vt:lpstr>
      <vt:lpstr>Getting More information</vt:lpstr>
      <vt:lpstr>While waiting for the svn movie…</vt:lpstr>
      <vt:lpstr>git: the movie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using Subversion</dc:title>
  <dc:creator>standaard</dc:creator>
  <cp:lastModifiedBy>Geert Jan Bex</cp:lastModifiedBy>
  <cp:revision>237</cp:revision>
  <dcterms:created xsi:type="dcterms:W3CDTF">2011-01-05T09:51:18Z</dcterms:created>
  <dcterms:modified xsi:type="dcterms:W3CDTF">2017-08-19T10:11:56Z</dcterms:modified>
</cp:coreProperties>
</file>