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84"/>
  </p:notesMasterIdLst>
  <p:sldIdLst>
    <p:sldId id="256" r:id="rId2"/>
    <p:sldId id="333" r:id="rId3"/>
    <p:sldId id="334" r:id="rId4"/>
    <p:sldId id="276" r:id="rId5"/>
    <p:sldId id="264" r:id="rId6"/>
    <p:sldId id="265" r:id="rId7"/>
    <p:sldId id="322" r:id="rId8"/>
    <p:sldId id="266" r:id="rId9"/>
    <p:sldId id="267" r:id="rId10"/>
    <p:sldId id="268" r:id="rId11"/>
    <p:sldId id="272" r:id="rId12"/>
    <p:sldId id="273" r:id="rId13"/>
    <p:sldId id="274" r:id="rId14"/>
    <p:sldId id="275" r:id="rId15"/>
    <p:sldId id="277" r:id="rId16"/>
    <p:sldId id="321" r:id="rId17"/>
    <p:sldId id="257" r:id="rId18"/>
    <p:sldId id="259" r:id="rId19"/>
    <p:sldId id="261" r:id="rId20"/>
    <p:sldId id="280" r:id="rId21"/>
    <p:sldId id="258" r:id="rId22"/>
    <p:sldId id="319" r:id="rId23"/>
    <p:sldId id="325" r:id="rId24"/>
    <p:sldId id="318" r:id="rId25"/>
    <p:sldId id="317" r:id="rId26"/>
    <p:sldId id="281" r:id="rId27"/>
    <p:sldId id="324" r:id="rId28"/>
    <p:sldId id="302" r:id="rId29"/>
    <p:sldId id="306" r:id="rId30"/>
    <p:sldId id="262" r:id="rId31"/>
    <p:sldId id="260" r:id="rId32"/>
    <p:sldId id="278" r:id="rId33"/>
    <p:sldId id="279" r:id="rId34"/>
    <p:sldId id="303" r:id="rId35"/>
    <p:sldId id="323" r:id="rId36"/>
    <p:sldId id="341" r:id="rId37"/>
    <p:sldId id="308" r:id="rId38"/>
    <p:sldId id="282" r:id="rId39"/>
    <p:sldId id="296" r:id="rId40"/>
    <p:sldId id="283" r:id="rId41"/>
    <p:sldId id="295" r:id="rId42"/>
    <p:sldId id="285" r:id="rId43"/>
    <p:sldId id="284" r:id="rId44"/>
    <p:sldId id="286" r:id="rId45"/>
    <p:sldId id="287" r:id="rId46"/>
    <p:sldId id="288" r:id="rId47"/>
    <p:sldId id="289" r:id="rId48"/>
    <p:sldId id="290" r:id="rId49"/>
    <p:sldId id="291" r:id="rId50"/>
    <p:sldId id="292" r:id="rId51"/>
    <p:sldId id="311" r:id="rId52"/>
    <p:sldId id="294" r:id="rId53"/>
    <p:sldId id="297" r:id="rId54"/>
    <p:sldId id="304" r:id="rId55"/>
    <p:sldId id="326" r:id="rId56"/>
    <p:sldId id="327" r:id="rId57"/>
    <p:sldId id="328" r:id="rId58"/>
    <p:sldId id="329" r:id="rId59"/>
    <p:sldId id="332" r:id="rId60"/>
    <p:sldId id="335" r:id="rId61"/>
    <p:sldId id="331" r:id="rId62"/>
    <p:sldId id="305" r:id="rId63"/>
    <p:sldId id="312" r:id="rId64"/>
    <p:sldId id="339" r:id="rId65"/>
    <p:sldId id="340" r:id="rId66"/>
    <p:sldId id="343" r:id="rId67"/>
    <p:sldId id="330" r:id="rId68"/>
    <p:sldId id="309" r:id="rId69"/>
    <p:sldId id="307" r:id="rId70"/>
    <p:sldId id="314" r:id="rId71"/>
    <p:sldId id="315" r:id="rId72"/>
    <p:sldId id="320" r:id="rId73"/>
    <p:sldId id="316" r:id="rId74"/>
    <p:sldId id="338" r:id="rId75"/>
    <p:sldId id="300" r:id="rId76"/>
    <p:sldId id="301" r:id="rId77"/>
    <p:sldId id="299" r:id="rId78"/>
    <p:sldId id="310" r:id="rId79"/>
    <p:sldId id="342" r:id="rId80"/>
    <p:sldId id="344" r:id="rId81"/>
    <p:sldId id="337" r:id="rId82"/>
    <p:sldId id="313" r:id="rId83"/>
  </p:sldIdLst>
  <p:sldSz cx="9144000" cy="6858000" type="screen4x3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57FEB93D-333E-4FC5-B05F-B473373F365D}">
          <p14:sldIdLst>
            <p14:sldId id="256"/>
            <p14:sldId id="333"/>
            <p14:sldId id="334"/>
            <p14:sldId id="276"/>
          </p14:sldIdLst>
        </p14:section>
        <p14:section name="Introduction" id="{408F4C3B-B9DF-4CDE-B4EF-7CCA20540640}">
          <p14:sldIdLst>
            <p14:sldId id="264"/>
            <p14:sldId id="265"/>
            <p14:sldId id="322"/>
            <p14:sldId id="266"/>
            <p14:sldId id="267"/>
            <p14:sldId id="268"/>
            <p14:sldId id="272"/>
            <p14:sldId id="273"/>
            <p14:sldId id="274"/>
            <p14:sldId id="275"/>
          </p14:sldIdLst>
        </p14:section>
        <p14:section name="Single user scenario" id="{6FF706D2-031A-4285-AC18-D9A61FC311FC}">
          <p14:sldIdLst>
            <p14:sldId id="277"/>
            <p14:sldId id="321"/>
            <p14:sldId id="257"/>
            <p14:sldId id="259"/>
            <p14:sldId id="261"/>
            <p14:sldId id="280"/>
            <p14:sldId id="258"/>
            <p14:sldId id="319"/>
            <p14:sldId id="325"/>
            <p14:sldId id="318"/>
            <p14:sldId id="317"/>
            <p14:sldId id="281"/>
            <p14:sldId id="324"/>
            <p14:sldId id="302"/>
            <p14:sldId id="306"/>
            <p14:sldId id="262"/>
            <p14:sldId id="260"/>
            <p14:sldId id="278"/>
            <p14:sldId id="279"/>
            <p14:sldId id="303"/>
            <p14:sldId id="323"/>
            <p14:sldId id="341"/>
            <p14:sldId id="308"/>
            <p14:sldId id="282"/>
            <p14:sldId id="296"/>
          </p14:sldIdLst>
        </p14:section>
        <p14:section name="Multiple user scenario" id="{990CF91C-3B68-4976-BEDF-DCC87682E0DD}">
          <p14:sldIdLst>
            <p14:sldId id="283"/>
            <p14:sldId id="295"/>
            <p14:sldId id="285"/>
            <p14:sldId id="284"/>
            <p14:sldId id="286"/>
            <p14:sldId id="287"/>
            <p14:sldId id="288"/>
            <p14:sldId id="289"/>
            <p14:sldId id="290"/>
            <p14:sldId id="291"/>
            <p14:sldId id="292"/>
            <p14:sldId id="311"/>
            <p14:sldId id="294"/>
            <p14:sldId id="297"/>
            <p14:sldId id="304"/>
            <p14:sldId id="326"/>
            <p14:sldId id="327"/>
            <p14:sldId id="328"/>
            <p14:sldId id="329"/>
            <p14:sldId id="332"/>
            <p14:sldId id="335"/>
          </p14:sldIdLst>
        </p14:section>
        <p14:section name="Details" id="{3EC6E32F-356E-4B1F-B6B1-F6766753F437}">
          <p14:sldIdLst>
            <p14:sldId id="331"/>
            <p14:sldId id="305"/>
            <p14:sldId id="312"/>
            <p14:sldId id="339"/>
            <p14:sldId id="340"/>
            <p14:sldId id="343"/>
            <p14:sldId id="330"/>
            <p14:sldId id="309"/>
            <p14:sldId id="307"/>
          </p14:sldIdLst>
        </p14:section>
        <p14:section name="Contributing" id="{FD017260-E51E-45AC-8746-7D29E0F653A8}">
          <p14:sldIdLst>
            <p14:sldId id="314"/>
            <p14:sldId id="315"/>
            <p14:sldId id="320"/>
            <p14:sldId id="316"/>
          </p14:sldIdLst>
        </p14:section>
        <p14:section name="CI/CD" id="{DA3C65E0-317E-4838-8FA9-0EC6074CC31E}">
          <p14:sldIdLst>
            <p14:sldId id="338"/>
          </p14:sldIdLst>
        </p14:section>
        <p14:section name="Conclusions" id="{DDEBC1E0-752D-48F0-A4FC-55A760B7B208}">
          <p14:sldIdLst>
            <p14:sldId id="300"/>
            <p14:sldId id="301"/>
            <p14:sldId id="299"/>
            <p14:sldId id="310"/>
            <p14:sldId id="342"/>
            <p14:sldId id="344"/>
            <p14:sldId id="337"/>
            <p14:sldId id="31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Geert Jan Bex" initials="gjb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893" y="2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696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14-11-05T07:08:22.392" idx="1">
    <p:pos x="10" y="10"/>
    <p:text>Check module name , if any</p:tex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1D3E7B2-0861-45F0-B59E-BA867D5C805D}" type="datetimeFigureOut">
              <a:rPr lang="nl-BE" smtClean="0"/>
              <a:t>1/10/2025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571F42-F258-455F-A3F1-D2E86FDFEB4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083183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27300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56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024052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A571F42-F258-455F-A3F1-D2E86FDFEB4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08529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8C4982-2142-4DAC-808C-52C1A6ABA40A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2045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A4774-AA95-4CEA-9215-BE91EC5FD3A2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917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C938DE-9D5A-4A9D-B2A9-9053FBBA636A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845572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B73439-F632-4142-A813-39A8890A9414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602921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A105E3-7574-4472-893A-A0C7A919BAE6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07482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B200F-AF61-4171-AE34-7A4B12E0FBA3}" type="datetime1">
              <a:rPr lang="nl-BE" smtClean="0"/>
              <a:t>1/10/2025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184790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D3743-DAF8-4465-AEC2-93735E02B3D0}" type="datetime1">
              <a:rPr lang="nl-BE" smtClean="0"/>
              <a:t>1/10/2025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087225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48E2E9-C147-459B-ACCB-D6DDC51735D3}" type="datetime1">
              <a:rPr lang="nl-BE" smtClean="0"/>
              <a:t>1/10/2025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0126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2A24F5-0967-4B11-849A-0009476290B5}" type="datetime1">
              <a:rPr lang="nl-BE" smtClean="0"/>
              <a:t>1/10/2025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5265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B6B0C-E333-4316-A6EC-161EFC5CB4BD}" type="datetime1">
              <a:rPr lang="nl-BE" smtClean="0"/>
              <a:t>1/10/2025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646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2428B-24E8-4004-8AB4-EA69DDAD1475}" type="datetime1">
              <a:rPr lang="nl-BE" smtClean="0"/>
              <a:t>1/10/2025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394801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E4CA3-87AF-44C9-B256-93720A95DFC3}" type="datetime1">
              <a:rPr lang="nl-BE" smtClean="0"/>
              <a:t>1/10/2025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52A05A-A776-4391-ACD7-D6BC34D3145C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835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33KIS6S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avascript.plainenglish.io/50-hilarious-git-commit-messages-597537764bbe" TargetMode="External"/><Relationship Id="rId2" Type="http://schemas.openxmlformats.org/officeDocument/2006/relationships/hyperlink" Target="https://chris.beams.io/posts/git-commit/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://meldmerge.org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hyperlink" Target="https://pre-commit.com/" TargetMode="Externa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jupyterlab/jupyterlab-git" TargetMode="Externa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vscentrum/status-page" TargetMode="External"/><Relationship Id="rId2" Type="http://schemas.openxmlformats.org/officeDocument/2006/relationships/hyperlink" Target="https://github.com/gjbex/CI-example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hyperlink" Target="https://thoughtbot.com/blog/5-useful-tips-for-a-better-commit-message" TargetMode="External"/><Relationship Id="rId3" Type="http://schemas.openxmlformats.org/officeDocument/2006/relationships/hyperlink" Target="http://git-scm.com/" TargetMode="External"/><Relationship Id="rId7" Type="http://schemas.openxmlformats.org/officeDocument/2006/relationships/hyperlink" Target="https://chris.beams.io/posts/git-commit/" TargetMode="External"/><Relationship Id="rId2" Type="http://schemas.openxmlformats.org/officeDocument/2006/relationships/hyperlink" Target="http://git-scm.com/documentation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atlassian.com/git/workflows" TargetMode="External"/><Relationship Id="rId5" Type="http://schemas.openxmlformats.org/officeDocument/2006/relationships/hyperlink" Target="http://blog.teamtreehouse.com/why-you-should-switch-from-subversion-to-git" TargetMode="External"/><Relationship Id="rId4" Type="http://schemas.openxmlformats.org/officeDocument/2006/relationships/hyperlink" Target="https://git-scm.com/book/en/v2/" TargetMode="External"/><Relationship Id="rId9" Type="http://schemas.openxmlformats.org/officeDocument/2006/relationships/hyperlink" Target="https://realpython.com/advanced-git-for-pythonistas/#git-rebase" TargetMode="Externa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-scm.com/" TargetMode="External"/><Relationship Id="rId7" Type="http://schemas.openxmlformats.org/officeDocument/2006/relationships/hyperlink" Target="https://github.com/jupyterlab/jupyterlab-git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yntevo.com/smartgit/" TargetMode="External"/><Relationship Id="rId5" Type="http://schemas.openxmlformats.org/officeDocument/2006/relationships/hyperlink" Target="https://tortoisegit.org/" TargetMode="External"/><Relationship Id="rId4" Type="http://schemas.openxmlformats.org/officeDocument/2006/relationships/hyperlink" Target="https://desktop.github.com/" TargetMode="Externa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://git-prompt.sh/" TargetMode="External"/><Relationship Id="rId2" Type="http://schemas.openxmlformats.org/officeDocument/2006/relationships/hyperlink" Target="https://github.com/RichiH/vcsh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github/git-sizer" TargetMode="External"/><Relationship Id="rId5" Type="http://schemas.openxmlformats.org/officeDocument/2006/relationships/hyperlink" Target="https://pre-commit.com/" TargetMode="External"/><Relationship Id="rId4" Type="http://schemas.openxmlformats.org/officeDocument/2006/relationships/hyperlink" Target="https://cli.github.com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winmerge.org/?lang=en" TargetMode="External"/><Relationship Id="rId2" Type="http://schemas.openxmlformats.org/officeDocument/2006/relationships/hyperlink" Target="https://gitlab.gnome.org/GNOME/mel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github.com/kynan/nbstripout" TargetMode="External"/><Relationship Id="rId4" Type="http://schemas.openxmlformats.org/officeDocument/2006/relationships/hyperlink" Target="https://github.com/jupyter/nbdime" TargetMode="Externa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ithub.com/" TargetMode="External"/><Relationship Id="rId2" Type="http://schemas.openxmlformats.org/officeDocument/2006/relationships/hyperlink" Target="https://gitlab.kuleuven.b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bout.gitlab.com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dvc.org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Version control with </a:t>
            </a:r>
            <a:r>
              <a:rPr lang="en-US" dirty="0" err="1"/>
              <a:t>git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 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892204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6C7C365-65AD-00A7-32CB-FA6C5277110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536" y="796230"/>
            <a:ext cx="5007050" cy="845940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8C6877B9-4960-1331-760E-26291CD10E9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692593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31106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version control system?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/>
          </a:bodyPr>
          <a:lstStyle/>
          <a:p>
            <a:r>
              <a:rPr lang="en-US" dirty="0"/>
              <a:t>Many systems, some of the most popular:</a:t>
            </a:r>
          </a:p>
          <a:p>
            <a:pPr lvl="1"/>
            <a:r>
              <a:rPr lang="en-US" dirty="0" err="1"/>
              <a:t>rcs</a:t>
            </a:r>
            <a:endParaRPr lang="en-US" dirty="0"/>
          </a:p>
          <a:p>
            <a:pPr lvl="1"/>
            <a:r>
              <a:rPr lang="en-US" dirty="0" err="1"/>
              <a:t>cvs</a:t>
            </a:r>
            <a:endParaRPr lang="en-US" dirty="0"/>
          </a:p>
          <a:p>
            <a:pPr lvl="1"/>
            <a:r>
              <a:rPr lang="en-US" dirty="0" err="1"/>
              <a:t>svn</a:t>
            </a:r>
            <a:r>
              <a:rPr lang="en-US" dirty="0"/>
              <a:t> (Subversion)</a:t>
            </a:r>
          </a:p>
          <a:p>
            <a:pPr lvl="1"/>
            <a:r>
              <a:rPr lang="en-US" dirty="0"/>
              <a:t>SourceSafe (Microsoft)</a:t>
            </a:r>
          </a:p>
          <a:p>
            <a:pPr lvl="1"/>
            <a:r>
              <a:rPr lang="en-US" dirty="0" err="1"/>
              <a:t>git</a:t>
            </a:r>
            <a:endParaRPr lang="en-US" dirty="0"/>
          </a:p>
          <a:p>
            <a:pPr lvl="1"/>
            <a:r>
              <a:rPr lang="en-US" dirty="0" err="1"/>
              <a:t>bzr</a:t>
            </a:r>
            <a:r>
              <a:rPr lang="en-US" dirty="0"/>
              <a:t> (Bazaar)</a:t>
            </a:r>
          </a:p>
          <a:p>
            <a:pPr lvl="1"/>
            <a:r>
              <a:rPr lang="en-US" dirty="0"/>
              <a:t>hg (Mercurial)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4984737" y="4437112"/>
            <a:ext cx="3907743" cy="1224136"/>
            <a:chOff x="4355976" y="3861048"/>
            <a:chExt cx="3907743" cy="1224136"/>
          </a:xfrm>
        </p:grpSpPr>
        <p:sp>
          <p:nvSpPr>
            <p:cNvPr id="4" name="Right Brace 3"/>
            <p:cNvSpPr/>
            <p:nvPr/>
          </p:nvSpPr>
          <p:spPr>
            <a:xfrm>
              <a:off x="4355976" y="3861048"/>
              <a:ext cx="216024" cy="1224136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4788024" y="4149080"/>
              <a:ext cx="347569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Distributed version control systems</a:t>
              </a:r>
              <a:br>
                <a:rPr lang="en-US" dirty="0"/>
              </a:br>
              <a:r>
                <a:rPr lang="en-US" dirty="0"/>
                <a:t>(DVCS)</a:t>
              </a:r>
              <a:endParaRPr lang="nl-BE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1115616" y="2276872"/>
            <a:ext cx="5853197" cy="864096"/>
            <a:chOff x="1115616" y="2276872"/>
            <a:chExt cx="5853197" cy="864096"/>
          </a:xfrm>
        </p:grpSpPr>
        <p:grpSp>
          <p:nvGrpSpPr>
            <p:cNvPr id="7" name="Group 6"/>
            <p:cNvGrpSpPr/>
            <p:nvPr/>
          </p:nvGrpSpPr>
          <p:grpSpPr>
            <a:xfrm>
              <a:off x="4984737" y="2276872"/>
              <a:ext cx="1984076" cy="792088"/>
              <a:chOff x="4355976" y="4077072"/>
              <a:chExt cx="1984076" cy="792088"/>
            </a:xfrm>
          </p:grpSpPr>
          <p:sp>
            <p:nvSpPr>
              <p:cNvPr id="8" name="Right Brace 7"/>
              <p:cNvSpPr/>
              <p:nvPr/>
            </p:nvSpPr>
            <p:spPr>
              <a:xfrm>
                <a:off x="4355976" y="4077072"/>
                <a:ext cx="216024" cy="792088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788024" y="4283804"/>
                <a:ext cx="1552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Dead &amp; buried</a:t>
                </a:r>
                <a:endParaRPr lang="nl-BE" dirty="0"/>
              </a:p>
            </p:txBody>
          </p:sp>
        </p:grpSp>
        <p:cxnSp>
          <p:nvCxnSpPr>
            <p:cNvPr id="14" name="Straight Connector 13"/>
            <p:cNvCxnSpPr/>
            <p:nvPr/>
          </p:nvCxnSpPr>
          <p:spPr>
            <a:xfrm>
              <a:off x="1115616" y="2276872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>
              <a:off x="1115616" y="274492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1763688" y="3645024"/>
            <a:ext cx="4896327" cy="576064"/>
            <a:chOff x="1763688" y="3645024"/>
            <a:chExt cx="4896327" cy="576064"/>
          </a:xfrm>
        </p:grpSpPr>
        <p:grpSp>
          <p:nvGrpSpPr>
            <p:cNvPr id="10" name="Group 9"/>
            <p:cNvGrpSpPr/>
            <p:nvPr/>
          </p:nvGrpSpPr>
          <p:grpSpPr>
            <a:xfrm>
              <a:off x="4987114" y="3645024"/>
              <a:ext cx="1672901" cy="576064"/>
              <a:chOff x="4355976" y="4149080"/>
              <a:chExt cx="1672901" cy="576064"/>
            </a:xfrm>
          </p:grpSpPr>
          <p:sp>
            <p:nvSpPr>
              <p:cNvPr id="11" name="Right Brace 10"/>
              <p:cNvSpPr/>
              <p:nvPr/>
            </p:nvSpPr>
            <p:spPr>
              <a:xfrm>
                <a:off x="4355976" y="4149080"/>
                <a:ext cx="216024" cy="576064"/>
              </a:xfrm>
              <a:prstGeom prst="rightBrac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788024" y="4283804"/>
                <a:ext cx="124085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Proprietary</a:t>
                </a:r>
                <a:endParaRPr lang="nl-BE" dirty="0"/>
              </a:p>
            </p:txBody>
          </p:sp>
        </p:grpSp>
        <p:cxnSp>
          <p:nvCxnSpPr>
            <p:cNvPr id="16" name="Straight Connector 15"/>
            <p:cNvCxnSpPr/>
            <p:nvPr/>
          </p:nvCxnSpPr>
          <p:spPr>
            <a:xfrm>
              <a:off x="1763688" y="3825044"/>
              <a:ext cx="792088" cy="396044"/>
            </a:xfrm>
            <a:prstGeom prst="line">
              <a:avLst/>
            </a:prstGeom>
            <a:ln w="571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/>
          <p:cNvGrpSpPr/>
          <p:nvPr/>
        </p:nvGrpSpPr>
        <p:grpSpPr>
          <a:xfrm>
            <a:off x="1234231" y="3310385"/>
            <a:ext cx="601465" cy="1368152"/>
            <a:chOff x="1234231" y="3310385"/>
            <a:chExt cx="601465" cy="1368152"/>
          </a:xfrm>
        </p:grpSpPr>
        <p:sp>
          <p:nvSpPr>
            <p:cNvPr id="19" name="Rounded Rectangle 18"/>
            <p:cNvSpPr/>
            <p:nvPr/>
          </p:nvSpPr>
          <p:spPr>
            <a:xfrm>
              <a:off x="1234231" y="3310385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1259632" y="4318497"/>
              <a:ext cx="576064" cy="360040"/>
            </a:xfrm>
            <a:prstGeom prst="roundRect">
              <a:avLst/>
            </a:prstGeom>
            <a:solidFill>
              <a:srgbClr val="92D050">
                <a:alpha val="30000"/>
              </a:srgbClr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570114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features?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Solid</a:t>
            </a:r>
          </a:p>
          <a:p>
            <a:pPr lvl="1"/>
            <a:r>
              <a:rPr lang="en-US" dirty="0"/>
              <a:t>Ubiquitous</a:t>
            </a:r>
          </a:p>
          <a:p>
            <a:pPr lvl="1"/>
            <a:r>
              <a:rPr lang="en-US" dirty="0"/>
              <a:t>Feature rich</a:t>
            </a:r>
          </a:p>
          <a:p>
            <a:pPr lvl="1"/>
            <a:r>
              <a:rPr lang="en-US" dirty="0"/>
              <a:t>Integrates into IDEs (e.g., Eclipse, Microsoft Visual Studio)</a:t>
            </a:r>
          </a:p>
          <a:p>
            <a:pPr lvl="1"/>
            <a:r>
              <a:rPr lang="en-US" dirty="0"/>
              <a:t>Distributed</a:t>
            </a:r>
          </a:p>
          <a:p>
            <a:pPr lvl="1"/>
            <a:r>
              <a:rPr lang="en-US" dirty="0"/>
              <a:t>Supports </a:t>
            </a:r>
            <a:r>
              <a:rPr lang="en-US" i="1" dirty="0">
                <a:solidFill>
                  <a:schemeClr val="tx2"/>
                </a:solidFill>
              </a:rPr>
              <a:t>more workflows</a:t>
            </a:r>
          </a:p>
          <a:p>
            <a:pPr lvl="1"/>
            <a:r>
              <a:rPr lang="en-US" i="1" dirty="0">
                <a:solidFill>
                  <a:schemeClr val="tx2"/>
                </a:solidFill>
              </a:rPr>
              <a:t>Faster/more convenient</a:t>
            </a:r>
            <a:r>
              <a:rPr lang="en-US" dirty="0"/>
              <a:t> for certain operations</a:t>
            </a:r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Conceptually </a:t>
            </a:r>
            <a:r>
              <a:rPr lang="en-US" i="1" dirty="0">
                <a:solidFill>
                  <a:srgbClr val="C00000"/>
                </a:solidFill>
              </a:rPr>
              <a:t>more complex</a:t>
            </a:r>
          </a:p>
          <a:p>
            <a:pPr lvl="1"/>
            <a:r>
              <a:rPr lang="en-US" dirty="0"/>
              <a:t>Requires </a:t>
            </a:r>
            <a:r>
              <a:rPr lang="en-US" i="1" dirty="0">
                <a:solidFill>
                  <a:srgbClr val="C00000"/>
                </a:solidFill>
              </a:rPr>
              <a:t>more discipline</a:t>
            </a:r>
            <a:r>
              <a:rPr lang="en-US" dirty="0"/>
              <a:t> for team work</a:t>
            </a:r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7025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8" name="Group 107">
            <a:extLst>
              <a:ext uri="{FF2B5EF4-FFF2-40B4-BE49-F238E27FC236}">
                <a16:creationId xmlns:a16="http://schemas.microsoft.com/office/drawing/2014/main" id="{001EE33A-FC8D-EECF-08B1-F9C13E555948}"/>
              </a:ext>
            </a:extLst>
          </p:cNvPr>
          <p:cNvGrpSpPr/>
          <p:nvPr/>
        </p:nvGrpSpPr>
        <p:grpSpPr>
          <a:xfrm>
            <a:off x="1294996" y="3419671"/>
            <a:ext cx="1728192" cy="1440160"/>
            <a:chOff x="6372200" y="1484784"/>
            <a:chExt cx="1728192" cy="1440160"/>
          </a:xfrm>
        </p:grpSpPr>
        <p:sp>
          <p:nvSpPr>
            <p:cNvPr id="109" name="Flowchart: Magnetic Disk 108">
              <a:extLst>
                <a:ext uri="{FF2B5EF4-FFF2-40B4-BE49-F238E27FC236}">
                  <a16:creationId xmlns:a16="http://schemas.microsoft.com/office/drawing/2014/main" id="{45595563-2850-35D3-3070-75E281F138F7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2884AFF5-7BCA-3214-8F13-578FF70F1EC0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11" name="Group 110">
              <a:extLst>
                <a:ext uri="{FF2B5EF4-FFF2-40B4-BE49-F238E27FC236}">
                  <a16:creationId xmlns:a16="http://schemas.microsoft.com/office/drawing/2014/main" id="{08D02CC0-2767-E374-7557-0E57A83991D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12" name="Rounded Rectangle 63">
                <a:extLst>
                  <a:ext uri="{FF2B5EF4-FFF2-40B4-BE49-F238E27FC236}">
                    <a16:creationId xmlns:a16="http://schemas.microsoft.com/office/drawing/2014/main" id="{0BE9F14A-FA48-E3FB-2852-BCD3B722F9D9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B99F34-A3FF-78F2-BC0F-D1B63CCCBE6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6977A35-0DF7-DB86-6F85-AD6C04C7B31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5006780-4069-5919-9A55-17B5854B4D0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1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05597B5-6F87-44F9-9384-EBF42D2385F8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1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788B01B-E352-4AA0-955F-E06E2770F6D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744C1D08-EAA8-EBC9-ED97-AE934CE4D7F7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3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</a:t>
            </a:r>
            <a:endParaRPr lang="nl-BE" dirty="0"/>
          </a:p>
        </p:txBody>
      </p:sp>
      <p:grpSp>
        <p:nvGrpSpPr>
          <p:cNvPr id="70" name="Group 69"/>
          <p:cNvGrpSpPr/>
          <p:nvPr/>
        </p:nvGrpSpPr>
        <p:grpSpPr>
          <a:xfrm>
            <a:off x="251520" y="1340768"/>
            <a:ext cx="2952328" cy="5302076"/>
            <a:chOff x="251520" y="1340768"/>
            <a:chExt cx="2952328" cy="4680520"/>
          </a:xfrm>
        </p:grpSpPr>
        <p:sp>
          <p:nvSpPr>
            <p:cNvPr id="4" name="Flowchart: Magnetic Disk 3"/>
            <p:cNvSpPr/>
            <p:nvPr/>
          </p:nvSpPr>
          <p:spPr>
            <a:xfrm>
              <a:off x="251520" y="1340768"/>
              <a:ext cx="2952328" cy="4680520"/>
            </a:xfrm>
            <a:prstGeom prst="flowChartMagneticDisk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755576" y="1844824"/>
              <a:ext cx="208204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Hosting service</a:t>
              </a:r>
              <a:endParaRPr lang="nl-BE" dirty="0"/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3865612" y="1196752"/>
            <a:ext cx="5098876" cy="3024336"/>
            <a:chOff x="3865612" y="1196752"/>
            <a:chExt cx="5098876" cy="3024336"/>
          </a:xfrm>
        </p:grpSpPr>
        <p:pic>
          <p:nvPicPr>
            <p:cNvPr id="1029" name="Picture 5" descr="C:\Users\u0065575\AppData\Local\Microsoft\Windows\Temporary Internet Files\Content.IE5\WOTZA2QG\MC900431632[1].pn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3865612" y="2506588"/>
              <a:ext cx="1714500" cy="1714500"/>
            </a:xfrm>
            <a:prstGeom prst="rect">
              <a:avLst/>
            </a:prstGeom>
            <a:noFill/>
          </p:spPr>
        </p:pic>
        <p:sp>
          <p:nvSpPr>
            <p:cNvPr id="25" name="Cloud Callout 24"/>
            <p:cNvSpPr/>
            <p:nvPr/>
          </p:nvSpPr>
          <p:spPr>
            <a:xfrm>
              <a:off x="5580112" y="1196752"/>
              <a:ext cx="3384376" cy="2160240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3851920" y="3501008"/>
            <a:ext cx="5112568" cy="3141836"/>
            <a:chOff x="3851920" y="3501008"/>
            <a:chExt cx="5112568" cy="3141836"/>
          </a:xfrm>
        </p:grpSpPr>
        <p:sp>
          <p:nvSpPr>
            <p:cNvPr id="43" name="Cloud Callout 42"/>
            <p:cNvSpPr/>
            <p:nvPr/>
          </p:nvSpPr>
          <p:spPr>
            <a:xfrm>
              <a:off x="5566420" y="3501008"/>
              <a:ext cx="3398068" cy="2679104"/>
            </a:xfrm>
            <a:prstGeom prst="cloudCallout">
              <a:avLst>
                <a:gd name="adj1" fmla="val -52619"/>
                <a:gd name="adj2" fmla="val 39095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030" name="Picture 6" descr="C:\Users\u0065575\AppData\Local\Microsoft\Windows\Temporary Internet Files\Content.IE5\1A39SXZC\MC900431566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3851920" y="4725144"/>
              <a:ext cx="1905000" cy="1917700"/>
            </a:xfrm>
            <a:prstGeom prst="rect">
              <a:avLst/>
            </a:prstGeom>
            <a:noFill/>
          </p:spPr>
        </p:pic>
      </p:grpSp>
      <p:sp>
        <p:nvSpPr>
          <p:cNvPr id="71" name="TextBox 70"/>
          <p:cNvSpPr txBox="1"/>
          <p:nvPr/>
        </p:nvSpPr>
        <p:spPr>
          <a:xfrm>
            <a:off x="5796429" y="6207695"/>
            <a:ext cx="23759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Local repositories</a:t>
            </a:r>
            <a:endParaRPr lang="nl-BE" dirty="0"/>
          </a:p>
        </p:txBody>
      </p:sp>
      <p:grpSp>
        <p:nvGrpSpPr>
          <p:cNvPr id="42" name="Group 41"/>
          <p:cNvGrpSpPr/>
          <p:nvPr/>
        </p:nvGrpSpPr>
        <p:grpSpPr>
          <a:xfrm>
            <a:off x="6372200" y="1484784"/>
            <a:ext cx="1728192" cy="1440160"/>
            <a:chOff x="6372200" y="1484784"/>
            <a:chExt cx="1728192" cy="1440160"/>
          </a:xfrm>
        </p:grpSpPr>
        <p:sp>
          <p:nvSpPr>
            <p:cNvPr id="3" name="Flowchart: Magnetic Disk 2"/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63" name="Group 62"/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4" name="Rounded Rectangle 63"/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72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75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6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77" name="TextBox 76"/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cxnSp>
        <p:nvCxnSpPr>
          <p:cNvPr id="53" name="Elbow Connector 52"/>
          <p:cNvCxnSpPr>
            <a:stCxn id="4" idx="4"/>
            <a:endCxn id="3" idx="2"/>
          </p:cNvCxnSpPr>
          <p:nvPr/>
        </p:nvCxnSpPr>
        <p:spPr>
          <a:xfrm flipV="1">
            <a:off x="3203848" y="2204864"/>
            <a:ext cx="3168352" cy="1786942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Elbow Connector 77"/>
          <p:cNvCxnSpPr>
            <a:cxnSpLocks/>
            <a:stCxn id="4" idx="4"/>
          </p:cNvCxnSpPr>
          <p:nvPr/>
        </p:nvCxnSpPr>
        <p:spPr>
          <a:xfrm>
            <a:off x="3203848" y="3991806"/>
            <a:ext cx="2518695" cy="802295"/>
          </a:xfrm>
          <a:prstGeom prst="bentConnector3">
            <a:avLst>
              <a:gd name="adj1" fmla="val 50000"/>
            </a:avLst>
          </a:prstGeom>
          <a:ln w="38100">
            <a:solidFill>
              <a:srgbClr val="C00000"/>
            </a:solidFill>
            <a:headEnd type="none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/>
          <p:cNvSpPr txBox="1"/>
          <p:nvPr/>
        </p:nvSpPr>
        <p:spPr>
          <a:xfrm>
            <a:off x="4139952" y="1700808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82" name="TextBox 81"/>
          <p:cNvSpPr txBox="1"/>
          <p:nvPr/>
        </p:nvSpPr>
        <p:spPr>
          <a:xfrm>
            <a:off x="4657978" y="4307427"/>
            <a:ext cx="750526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/>
              <a:t>clone</a:t>
            </a:r>
            <a:endParaRPr lang="nl-BE" sz="2000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12</a:t>
            </a:fld>
            <a:endParaRPr lang="nl-BE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18DD2DD-CB17-2DD9-ACDF-188B3BD2BEBC}"/>
              </a:ext>
            </a:extLst>
          </p:cNvPr>
          <p:cNvGrpSpPr/>
          <p:nvPr/>
        </p:nvGrpSpPr>
        <p:grpSpPr>
          <a:xfrm>
            <a:off x="6061651" y="4450863"/>
            <a:ext cx="1728192" cy="1440160"/>
            <a:chOff x="6372200" y="1484784"/>
            <a:chExt cx="1728192" cy="1440160"/>
          </a:xfrm>
        </p:grpSpPr>
        <p:sp>
          <p:nvSpPr>
            <p:cNvPr id="27" name="Flowchart: Magnetic Disk 26">
              <a:extLst>
                <a:ext uri="{FF2B5EF4-FFF2-40B4-BE49-F238E27FC236}">
                  <a16:creationId xmlns:a16="http://schemas.microsoft.com/office/drawing/2014/main" id="{0CEA0156-99E1-8851-B22A-359A798D2D9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DD5F6CF-C70A-B8AA-B6DB-F9CECF041453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421FFC3-B81F-B7A4-7D7D-3F9C295F4A10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30" name="Rounded Rectangle 63">
                <a:extLst>
                  <a:ext uri="{FF2B5EF4-FFF2-40B4-BE49-F238E27FC236}">
                    <a16:creationId xmlns:a16="http://schemas.microsoft.com/office/drawing/2014/main" id="{972B0E80-8766-53C7-CDE0-DCCE131394AF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B4817D1-BE03-3B89-FA5D-534A69EAADE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A29707D8-C2B9-8843-27CB-60BD8B0A89A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3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37389A3F-C532-52C5-E213-96F98370685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52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874F8EDF-A627-3F46-A437-2C037898C3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5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C040DD94-2E88-4667-7EE5-65E86CDA4D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B84B69ED-9B27-913C-50A6-FF31060A452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1514886B-0569-C336-E2F9-B12D0A094108}"/>
              </a:ext>
            </a:extLst>
          </p:cNvPr>
          <p:cNvGrpSpPr/>
          <p:nvPr/>
        </p:nvGrpSpPr>
        <p:grpSpPr>
          <a:xfrm>
            <a:off x="6819988" y="3670438"/>
            <a:ext cx="1728192" cy="1440160"/>
            <a:chOff x="6372200" y="1484784"/>
            <a:chExt cx="1728192" cy="1440160"/>
          </a:xfrm>
        </p:grpSpPr>
        <p:sp>
          <p:nvSpPr>
            <p:cNvPr id="57" name="Flowchart: Magnetic Disk 56">
              <a:extLst>
                <a:ext uri="{FF2B5EF4-FFF2-40B4-BE49-F238E27FC236}">
                  <a16:creationId xmlns:a16="http://schemas.microsoft.com/office/drawing/2014/main" id="{DF679AFF-E765-B777-E851-A49EEC2A4A8C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BA1D44A-117A-953E-A08E-91AC18E18882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59" name="Group 58">
              <a:extLst>
                <a:ext uri="{FF2B5EF4-FFF2-40B4-BE49-F238E27FC236}">
                  <a16:creationId xmlns:a16="http://schemas.microsoft.com/office/drawing/2014/main" id="{A8E62C44-6492-6BAA-2693-79E720FCC7F1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61" name="Rounded Rectangle 63">
                <a:extLst>
                  <a:ext uri="{FF2B5EF4-FFF2-40B4-BE49-F238E27FC236}">
                    <a16:creationId xmlns:a16="http://schemas.microsoft.com/office/drawing/2014/main" id="{D6510B17-2765-090E-94A5-A40EFE5D3174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6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6960A841-A7B7-EF16-D962-86224D0195B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5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2EEF9603-4920-20F1-F7C9-72C29FE1DC6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6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05BD3665-529C-5C10-1CC8-F9282A3078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67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40719F47-B2B3-057B-93C0-5F3B030DD7F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79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3FB716EB-3FC2-E267-2584-4E70C27531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ADB8612-5806-5BB5-18DA-39FFF2173AF2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grpSp>
        <p:nvGrpSpPr>
          <p:cNvPr id="86" name="Group 85">
            <a:extLst>
              <a:ext uri="{FF2B5EF4-FFF2-40B4-BE49-F238E27FC236}">
                <a16:creationId xmlns:a16="http://schemas.microsoft.com/office/drawing/2014/main" id="{39BD0CB1-AE92-580F-8DAD-011FA02EAAE5}"/>
              </a:ext>
            </a:extLst>
          </p:cNvPr>
          <p:cNvGrpSpPr/>
          <p:nvPr/>
        </p:nvGrpSpPr>
        <p:grpSpPr>
          <a:xfrm>
            <a:off x="724602" y="4678095"/>
            <a:ext cx="1728192" cy="1440160"/>
            <a:chOff x="6372200" y="1484784"/>
            <a:chExt cx="1728192" cy="1440160"/>
          </a:xfrm>
        </p:grpSpPr>
        <p:sp>
          <p:nvSpPr>
            <p:cNvPr id="87" name="Flowchart: Magnetic Disk 86">
              <a:extLst>
                <a:ext uri="{FF2B5EF4-FFF2-40B4-BE49-F238E27FC236}">
                  <a16:creationId xmlns:a16="http://schemas.microsoft.com/office/drawing/2014/main" id="{D022D335-75A6-440A-D04B-3A12498A5F09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88" name="TextBox 87">
              <a:extLst>
                <a:ext uri="{FF2B5EF4-FFF2-40B4-BE49-F238E27FC236}">
                  <a16:creationId xmlns:a16="http://schemas.microsoft.com/office/drawing/2014/main" id="{2E631ECA-ED16-F58C-C672-8E468B8F0B47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C98C5463-380B-D2DB-85EC-4D6C8FE600F7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90" name="Rounded Rectangle 63">
                <a:extLst>
                  <a:ext uri="{FF2B5EF4-FFF2-40B4-BE49-F238E27FC236}">
                    <a16:creationId xmlns:a16="http://schemas.microsoft.com/office/drawing/2014/main" id="{88D7402B-792B-D764-CEB7-33F070DE959A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91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E0D22C5-91DE-4EBA-55BC-662EDEFB0BE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88BD8ED1-A490-3602-B874-A2DA4C90ACC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5109B899-4E5B-72E1-07EB-57522B844CA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94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ABA4FAC-2565-5AE6-0FAD-7BFE17B1EB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9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72BCAD25-2710-1C83-F2E5-36FFE63AF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96" name="TextBox 95">
                <a:extLst>
                  <a:ext uri="{FF2B5EF4-FFF2-40B4-BE49-F238E27FC236}">
                    <a16:creationId xmlns:a16="http://schemas.microsoft.com/office/drawing/2014/main" id="{240EE70B-E373-6DC3-3A8D-9215F5A25294}"/>
                  </a:ext>
                </a:extLst>
              </p:cNvPr>
              <p:cNvSpPr txBox="1"/>
              <p:nvPr/>
            </p:nvSpPr>
            <p:spPr>
              <a:xfrm>
                <a:off x="5129305" y="2359640"/>
                <a:ext cx="1430021" cy="6155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2</a:t>
                </a:r>
                <a:endParaRPr lang="nl-BE" sz="1200" dirty="0"/>
              </a:p>
            </p:txBody>
          </p:sp>
        </p:grp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90FE1D70-7D67-459A-9DB6-40F91E334F95}"/>
              </a:ext>
            </a:extLst>
          </p:cNvPr>
          <p:cNvGrpSpPr/>
          <p:nvPr/>
        </p:nvGrpSpPr>
        <p:grpSpPr>
          <a:xfrm>
            <a:off x="414053" y="3213267"/>
            <a:ext cx="1728192" cy="1440160"/>
            <a:chOff x="6372200" y="1484784"/>
            <a:chExt cx="1728192" cy="1440160"/>
          </a:xfrm>
        </p:grpSpPr>
        <p:sp>
          <p:nvSpPr>
            <p:cNvPr id="98" name="Flowchart: Magnetic Disk 97">
              <a:extLst>
                <a:ext uri="{FF2B5EF4-FFF2-40B4-BE49-F238E27FC236}">
                  <a16:creationId xmlns:a16="http://schemas.microsoft.com/office/drawing/2014/main" id="{784AF0BF-6637-6A1E-6C05-3974211AB244}"/>
                </a:ext>
              </a:extLst>
            </p:cNvPr>
            <p:cNvSpPr/>
            <p:nvPr/>
          </p:nvSpPr>
          <p:spPr>
            <a:xfrm>
              <a:off x="6372200" y="1484784"/>
              <a:ext cx="1728192" cy="1440160"/>
            </a:xfrm>
            <a:prstGeom prst="flowChartMagneticDisk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 dirty="0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64C8D71E-08AF-C131-AE36-A0BADD162875}"/>
                </a:ext>
              </a:extLst>
            </p:cNvPr>
            <p:cNvSpPr txBox="1"/>
            <p:nvPr/>
          </p:nvSpPr>
          <p:spPr>
            <a:xfrm>
              <a:off x="6523633" y="1556792"/>
              <a:ext cx="14373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git</a:t>
              </a:r>
              <a:r>
                <a:rPr lang="en-US" dirty="0"/>
                <a:t> repository</a:t>
              </a:r>
              <a:endParaRPr lang="nl-BE" dirty="0"/>
            </a:p>
          </p:txBody>
        </p:sp>
        <p:grpSp>
          <p:nvGrpSpPr>
            <p:cNvPr id="100" name="Group 99">
              <a:extLst>
                <a:ext uri="{FF2B5EF4-FFF2-40B4-BE49-F238E27FC236}">
                  <a16:creationId xmlns:a16="http://schemas.microsoft.com/office/drawing/2014/main" id="{179B4161-405B-7F7B-DF68-AE4698BE9FFE}"/>
                </a:ext>
              </a:extLst>
            </p:cNvPr>
            <p:cNvGrpSpPr/>
            <p:nvPr/>
          </p:nvGrpSpPr>
          <p:grpSpPr>
            <a:xfrm>
              <a:off x="6734681" y="2075656"/>
              <a:ext cx="1082963" cy="648072"/>
              <a:chOff x="4572000" y="2348880"/>
              <a:chExt cx="2088232" cy="1440160"/>
            </a:xfrm>
          </p:grpSpPr>
          <p:sp>
            <p:nvSpPr>
              <p:cNvPr id="101" name="Rounded Rectangle 63">
                <a:extLst>
                  <a:ext uri="{FF2B5EF4-FFF2-40B4-BE49-F238E27FC236}">
                    <a16:creationId xmlns:a16="http://schemas.microsoft.com/office/drawing/2014/main" id="{1917A915-BA44-D7BB-AA48-C4AED2A7AE8B}"/>
                  </a:ext>
                </a:extLst>
              </p:cNvPr>
              <p:cNvSpPr/>
              <p:nvPr/>
            </p:nvSpPr>
            <p:spPr>
              <a:xfrm>
                <a:off x="4572000" y="2348880"/>
                <a:ext cx="2088232" cy="144016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02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18AD7FEC-25FD-7032-EB7F-33D6E8ECEE1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788024" y="26369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3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B29DE9EA-1A3C-0057-F10C-D18C8927523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940424" y="2789312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4" name="Picture 2" descr="C:\Users\u0065575\AppData\Local\Microsoft\Windows\Temporary Internet Files\Content.IE5\WBWRXN3O\MC900432599[1].png">
                <a:extLst>
                  <a:ext uri="{FF2B5EF4-FFF2-40B4-BE49-F238E27FC236}">
                    <a16:creationId xmlns:a16="http://schemas.microsoft.com/office/drawing/2014/main" id="{469082C9-3659-DCD7-E416-31771FBA45E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4866134" y="3140968"/>
                <a:ext cx="569962" cy="569962"/>
              </a:xfrm>
              <a:prstGeom prst="rect">
                <a:avLst/>
              </a:prstGeom>
              <a:noFill/>
            </p:spPr>
          </p:pic>
          <p:pic>
            <p:nvPicPr>
              <p:cNvPr id="105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DB9FAEF9-4913-F85E-3B13-9C6E22F4A7F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448299" y="2577107"/>
                <a:ext cx="779885" cy="779885"/>
              </a:xfrm>
              <a:prstGeom prst="rect">
                <a:avLst/>
              </a:prstGeom>
              <a:noFill/>
            </p:spPr>
          </p:pic>
          <p:pic>
            <p:nvPicPr>
              <p:cNvPr id="106" name="Picture 3" descr="C:\Users\u0065575\AppData\Local\Microsoft\Windows\Temporary Internet Files\Content.IE5\WOTZA2QG\MC900433853[1].png">
                <a:extLst>
                  <a:ext uri="{FF2B5EF4-FFF2-40B4-BE49-F238E27FC236}">
                    <a16:creationId xmlns:a16="http://schemas.microsoft.com/office/drawing/2014/main" id="{A0DE6CA6-EEAF-9F28-3F22-9C483C7A5F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5724128" y="2996952"/>
                <a:ext cx="779885" cy="779885"/>
              </a:xfrm>
              <a:prstGeom prst="rect">
                <a:avLst/>
              </a:prstGeom>
              <a:noFill/>
            </p:spPr>
          </p:pic>
          <p:sp>
            <p:nvSpPr>
              <p:cNvPr id="107" name="TextBox 106">
                <a:extLst>
                  <a:ext uri="{FF2B5EF4-FFF2-40B4-BE49-F238E27FC236}">
                    <a16:creationId xmlns:a16="http://schemas.microsoft.com/office/drawing/2014/main" id="{FAAA4777-8793-ACAB-219C-7B21CE8B798F}"/>
                  </a:ext>
                </a:extLst>
              </p:cNvPr>
              <p:cNvSpPr txBox="1"/>
              <p:nvPr/>
            </p:nvSpPr>
            <p:spPr>
              <a:xfrm>
                <a:off x="5129305" y="2359639"/>
                <a:ext cx="92741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6093546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Bird's eye view explained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1"/>
            <a:r>
              <a:rPr lang="en-US" dirty="0"/>
              <a:t>Contains files/directories + history (all versions)</a:t>
            </a:r>
          </a:p>
          <a:p>
            <a:pPr lvl="1"/>
            <a:r>
              <a:rPr lang="en-US" dirty="0"/>
              <a:t>Cloned, i.e., </a:t>
            </a:r>
            <a:r>
              <a:rPr lang="en-US" i="1" dirty="0"/>
              <a:t>always</a:t>
            </a:r>
            <a:r>
              <a:rPr lang="en-US" dirty="0"/>
              <a:t> work on local repository</a:t>
            </a:r>
          </a:p>
          <a:p>
            <a:r>
              <a:rPr lang="en-US" dirty="0"/>
              <a:t>Synchronizing with remote repository</a:t>
            </a:r>
          </a:p>
          <a:p>
            <a:pPr lvl="1"/>
            <a:r>
              <a:rPr lang="en-US" dirty="0"/>
              <a:t>pull: get latest version from remote repository to local</a:t>
            </a:r>
          </a:p>
          <a:p>
            <a:pPr lvl="1"/>
            <a:r>
              <a:rPr lang="en-US" dirty="0"/>
              <a:t>push: put local version in remote repository</a:t>
            </a:r>
          </a:p>
          <a:p>
            <a:pPr lvl="1"/>
            <a:r>
              <a:rPr lang="en-US" dirty="0"/>
              <a:t>Can be single remote repository, or multiple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310650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r>
              <a:rPr lang="en-US" dirty="0"/>
              <a:t>Code and file names are also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bashrc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/>
              <a:t>Everything </a:t>
            </a:r>
            <a:r>
              <a:rPr lang="en-US" dirty="0">
                <a:solidFill>
                  <a:srgbClr val="FF0000"/>
                </a:solidFill>
              </a:rPr>
              <a:t>specific to VSC clusters is rendered in red</a:t>
            </a:r>
            <a:endParaRPr lang="nl-BE" dirty="0">
              <a:solidFill>
                <a:srgbClr val="FF0000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63688" y="2276872"/>
            <a:ext cx="142539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-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623890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scenario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70747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started: setup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Configuration (only once)</a:t>
            </a:r>
          </a:p>
          <a:p>
            <a:pPr lvl="1"/>
            <a:r>
              <a:rPr lang="en-US" dirty="0"/>
              <a:t>your name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email address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your editor (defaults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vim</a:t>
            </a:r>
            <a:r>
              <a:rPr lang="en-US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16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251519" y="2780928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user.name 'Geert Jan Bex'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51520" y="3789040"/>
            <a:ext cx="859401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user.email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'geertjan.bex@uhasselt.be'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51519" y="4797152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core.editor=nano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635896" y="5631569"/>
            <a:ext cx="451264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GUI clients: set application options</a:t>
            </a:r>
          </a:p>
        </p:txBody>
      </p:sp>
    </p:spTree>
    <p:extLst>
      <p:ext uri="{BB962C8B-B14F-4D97-AF65-F5344CB8AC3E}">
        <p14:creationId xmlns:p14="http://schemas.microsoft.com/office/powerpoint/2010/main" val="489967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bldLvl="2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repository/project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205064"/>
          </a:xfrm>
          <a:ln>
            <a:noFill/>
          </a:ln>
        </p:spPr>
        <p:txBody>
          <a:bodyPr>
            <a:normAutofit/>
          </a:bodyPr>
          <a:lstStyle/>
          <a:p>
            <a:r>
              <a:rPr lang="en-US" dirty="0"/>
              <a:t>Select a directory to store it</a:t>
            </a:r>
          </a:p>
          <a:p>
            <a:pPr lvl="1"/>
            <a:r>
              <a:rPr lang="en-US" dirty="0"/>
              <a:t>If others need access, this directory should at least be group-readable!</a:t>
            </a:r>
          </a:p>
          <a:p>
            <a:pPr lvl="1"/>
            <a:r>
              <a:rPr lang="en-US" dirty="0"/>
              <a:t>Remember file systems size limits</a:t>
            </a:r>
          </a:p>
          <a:p>
            <a:pPr lvl="1"/>
            <a:r>
              <a:rPr lang="en-US" dirty="0"/>
              <a:t>Backup of repository is useful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Create it: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559543" y="4221088"/>
            <a:ext cx="4504951" cy="46166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On a VSC cluster, use </a:t>
            </a:r>
            <a:r>
              <a:rPr lang="en-US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$VSC_DATA</a:t>
            </a:r>
            <a:endParaRPr lang="nl-BE" sz="2400" dirty="0">
              <a:solidFill>
                <a:srgbClr val="FF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31640" y="5446965"/>
            <a:ext cx="307968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cd</a:t>
            </a:r>
            <a:r>
              <a:rPr lang="en-US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$VSC_DATA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my_project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011351" y="5457418"/>
            <a:ext cx="373711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4000" dirty="0"/>
              <a:t>Once for project!</a:t>
            </a:r>
            <a:endParaRPr lang="nl-BE" sz="40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51226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animBg="1"/>
      <p:bldP spid="7" grpId="0" animBg="1"/>
      <p:bldP spid="1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Single user work cycle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Create &amp; 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new or modified files for next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repository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1259632" y="4869160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3212976"/>
            <a:ext cx="307968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653621" y="6021288"/>
            <a:ext cx="321536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Step 2 affects repository</a:t>
            </a:r>
            <a:endParaRPr lang="nl-BE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3654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7" grpId="0" uiExpand="1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the status?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Status information on your current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504" y="2134011"/>
            <a:ext cx="8948283" cy="378565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git status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On branch main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to be committed: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--staged &lt;file&gt;..." to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unstage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new file:   TODO.md</a:t>
            </a: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Changes not staged for commit: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update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restore &lt;file&gt;..." to discard changes in working directory)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modified:  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Untracked files: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(use "git add &lt;file&gt;..." to include in what will be committed)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data.txt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19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683568" y="6044363"/>
            <a:ext cx="6271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Note: </a:t>
            </a:r>
            <a:r>
              <a:rPr lang="en-US" sz="2400" dirty="0" err="1"/>
              <a:t>git</a:t>
            </a:r>
            <a:r>
              <a:rPr lang="en-US" sz="2400" dirty="0"/>
              <a:t> is pretty verbose and offers suggestions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1919794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5826" y="652795"/>
            <a:ext cx="4072349" cy="4072349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391BF-7132-46E1-9240-3B3D23F237CB}" type="slidenum">
              <a:rPr lang="nl-BE" smtClean="0"/>
              <a:t>2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480851" y="5373216"/>
            <a:ext cx="418229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linkClick r:id="rId3"/>
              </a:rPr>
              <a:t>http://bit.ly/33KIS6S</a:t>
            </a:r>
            <a:r>
              <a:rPr lang="en-US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760003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Who, When &amp; Why, oh why?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Viewing history</a:t>
            </a:r>
          </a:p>
          <a:p>
            <a:pPr lvl="1"/>
            <a:r>
              <a:rPr lang="en-US" dirty="0"/>
              <a:t>Shows commit IDs and messages associated with </a:t>
            </a:r>
            <a:r>
              <a:rPr lang="en-US" dirty="0" err="1"/>
              <a:t>eq.c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Works for directories and entire repo as well</a:t>
            </a:r>
          </a:p>
          <a:p>
            <a:endParaRPr lang="nl-B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20</a:t>
            </a:fld>
            <a:endParaRPr lang="nl-BE"/>
          </a:p>
        </p:txBody>
      </p:sp>
      <p:sp>
        <p:nvSpPr>
          <p:cNvPr id="13" name="TextBox 12"/>
          <p:cNvSpPr txBox="1"/>
          <p:nvPr/>
        </p:nvSpPr>
        <p:spPr>
          <a:xfrm>
            <a:off x="1182407" y="3084056"/>
            <a:ext cx="5339923" cy="246221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log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2ad89a3</a:t>
            </a:r>
            <a:r>
              <a:rPr lang="en-US" sz="1400" dirty="0"/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5524141c891f86750e5e9e8b1859757c9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00:53:36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Introduce square function</a:t>
            </a:r>
          </a:p>
          <a:p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commit 689d51343794680485ba3ac79c4bf7f9eac2599a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Author: Geert Jan Bex &lt;geertjan.bex@uhasselt.be&gt;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Date:   Sun Apr 30 00:52:36 2017 +0200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Declare constants as such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34" name="Group 33"/>
          <p:cNvGrpSpPr/>
          <p:nvPr/>
        </p:nvGrpSpPr>
        <p:grpSpPr>
          <a:xfrm>
            <a:off x="1990345" y="2564904"/>
            <a:ext cx="5063926" cy="978510"/>
            <a:chOff x="1990345" y="2679303"/>
            <a:chExt cx="5063926" cy="978510"/>
          </a:xfrm>
        </p:grpSpPr>
        <p:grpSp>
          <p:nvGrpSpPr>
            <p:cNvPr id="16" name="Group 15"/>
            <p:cNvGrpSpPr/>
            <p:nvPr/>
          </p:nvGrpSpPr>
          <p:grpSpPr>
            <a:xfrm>
              <a:off x="2782433" y="2679303"/>
              <a:ext cx="4271838" cy="880145"/>
              <a:chOff x="4006649" y="3177950"/>
              <a:chExt cx="4271838" cy="880145"/>
            </a:xfrm>
          </p:grpSpPr>
          <p:sp>
            <p:nvSpPr>
              <p:cNvPr id="11" name="TextBox 10"/>
              <p:cNvSpPr txBox="1"/>
              <p:nvPr/>
            </p:nvSpPr>
            <p:spPr>
              <a:xfrm>
                <a:off x="5045230" y="3177950"/>
                <a:ext cx="3233257" cy="461665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solidFill>
                      <a:srgbClr val="0070C0"/>
                    </a:solidFill>
                  </a:rPr>
                  <a:t>commit IDs (hash codes)</a:t>
                </a:r>
                <a:endParaRPr lang="nl-BE" sz="2400" dirty="0">
                  <a:solidFill>
                    <a:srgbClr val="0070C0"/>
                  </a:solidFill>
                </a:endParaRPr>
              </a:p>
            </p:txBody>
          </p:sp>
          <p:cxnSp>
            <p:nvCxnSpPr>
              <p:cNvPr id="14" name="Straight Arrow Connector 13"/>
              <p:cNvCxnSpPr>
                <a:stCxn id="17" idx="3"/>
                <a:endCxn id="11" idx="1"/>
              </p:cNvCxnSpPr>
              <p:nvPr/>
            </p:nvCxnSpPr>
            <p:spPr>
              <a:xfrm flipV="1">
                <a:off x="4006649" y="3408783"/>
                <a:ext cx="1038581" cy="649312"/>
              </a:xfrm>
              <a:prstGeom prst="straightConnector1">
                <a:avLst/>
              </a:prstGeom>
              <a:ln w="19050"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Rectangle 16"/>
            <p:cNvSpPr/>
            <p:nvPr/>
          </p:nvSpPr>
          <p:spPr>
            <a:xfrm>
              <a:off x="1990345" y="3461083"/>
              <a:ext cx="792088" cy="1967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6462632" y="2966884"/>
            <a:ext cx="2224167" cy="681457"/>
            <a:chOff x="3974672" y="4690361"/>
            <a:chExt cx="2224167" cy="681457"/>
          </a:xfrm>
        </p:grpSpPr>
        <p:cxnSp>
          <p:nvCxnSpPr>
            <p:cNvPr id="20" name="Straight Arrow Connector 19"/>
            <p:cNvCxnSpPr>
              <a:stCxn id="21" idx="1"/>
            </p:cNvCxnSpPr>
            <p:nvPr/>
          </p:nvCxnSpPr>
          <p:spPr>
            <a:xfrm flipH="1">
              <a:off x="3974672" y="4921194"/>
              <a:ext cx="1056664" cy="45062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who?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652120" y="3505769"/>
            <a:ext cx="3034680" cy="461665"/>
            <a:chOff x="3179315" y="4690361"/>
            <a:chExt cx="3034680" cy="461665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>
              <a:off x="3179315" y="4921194"/>
              <a:ext cx="1870898" cy="120614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5050213" y="4690361"/>
              <a:ext cx="116378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when?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26" name="Group 25"/>
          <p:cNvGrpSpPr/>
          <p:nvPr/>
        </p:nvGrpSpPr>
        <p:grpSpPr>
          <a:xfrm>
            <a:off x="4788024" y="4065010"/>
            <a:ext cx="3898775" cy="461665"/>
            <a:chOff x="2315219" y="4690361"/>
            <a:chExt cx="3898775" cy="461665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2315219" y="4717788"/>
              <a:ext cx="2731272" cy="203406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46491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why?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32" name="TextBox 31"/>
          <p:cNvSpPr txBox="1"/>
          <p:nvPr/>
        </p:nvSpPr>
        <p:spPr>
          <a:xfrm>
            <a:off x="1043608" y="6127689"/>
            <a:ext cx="6967164" cy="461665"/>
          </a:xfrm>
          <a:prstGeom prst="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Answer to Why: depends on quality of your messages!</a:t>
            </a:r>
            <a:endParaRPr lang="nl-BE" sz="2400" dirty="0"/>
          </a:p>
        </p:txBody>
      </p:sp>
    </p:spTree>
    <p:extLst>
      <p:ext uri="{BB962C8B-B14F-4D97-AF65-F5344CB8AC3E}">
        <p14:creationId xmlns:p14="http://schemas.microsoft.com/office/powerpoint/2010/main" val="36453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comment!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 the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–m</a:t>
            </a:r>
            <a:r>
              <a:rPr lang="en-US" dirty="0"/>
              <a:t> option used with many </a:t>
            </a:r>
            <a:r>
              <a:rPr lang="en-US" dirty="0" err="1"/>
              <a:t>git</a:t>
            </a:r>
            <a:r>
              <a:rPr lang="en-US" dirty="0"/>
              <a:t> commands</a:t>
            </a:r>
          </a:p>
          <a:p>
            <a:pPr lvl="1"/>
            <a:r>
              <a:rPr lang="en-US" dirty="0"/>
              <a:t>Message that describes the current action, or the reason for it</a:t>
            </a:r>
          </a:p>
          <a:p>
            <a:r>
              <a:rPr lang="en-US" dirty="0"/>
              <a:t>Document the semantics of your actions</a:t>
            </a:r>
          </a:p>
          <a:p>
            <a:pPr lvl="1"/>
            <a:r>
              <a:rPr lang="en-US" dirty="0"/>
              <a:t>Use meaningful messages!</a:t>
            </a:r>
          </a:p>
          <a:p>
            <a:pPr lvl="1"/>
            <a:r>
              <a:rPr lang="en-US" dirty="0"/>
              <a:t>If used well, answer the "why" questions</a:t>
            </a:r>
          </a:p>
          <a:p>
            <a:pPr lvl="1"/>
            <a:r>
              <a:rPr lang="en-US" dirty="0"/>
              <a:t>Very useful when developing as a team 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73049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Seven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Seven rules for commit messages</a:t>
            </a:r>
            <a:br>
              <a:rPr lang="en-US" dirty="0"/>
            </a:br>
            <a:r>
              <a:rPr lang="en-US" sz="2000" dirty="0">
                <a:hlinkClick r:id="rId2"/>
              </a:rPr>
              <a:t>https://chris.beams.io/posts/git-commit/</a:t>
            </a:r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separate subject from body with blank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limit subject to 50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capitalize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do not end subject line with period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 imperative mood in subject line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wrap body at 72 characters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use body to explain </a:t>
            </a:r>
            <a:r>
              <a:rPr lang="en-US" i="1" dirty="0"/>
              <a:t>what</a:t>
            </a:r>
            <a:r>
              <a:rPr lang="en-US" dirty="0"/>
              <a:t> &amp; </a:t>
            </a:r>
            <a:r>
              <a:rPr lang="en-US" i="1" dirty="0"/>
              <a:t>why</a:t>
            </a:r>
            <a:r>
              <a:rPr lang="en-US" dirty="0"/>
              <a:t> rather than </a:t>
            </a:r>
            <a:r>
              <a:rPr lang="en-US" i="1" dirty="0"/>
              <a:t>how</a:t>
            </a:r>
          </a:p>
          <a:p>
            <a:pPr marL="571500" indent="-514350"/>
            <a:r>
              <a:rPr lang="en-US" i="1" dirty="0"/>
              <a:t>And how not to write commit messages</a:t>
            </a:r>
            <a:br>
              <a:rPr lang="en-US" i="1" dirty="0"/>
            </a:br>
            <a:r>
              <a:rPr lang="en-US" i="1" dirty="0">
                <a:hlinkClick r:id="rId3"/>
              </a:rPr>
              <a:t>https://javascript.plainenglish.io/50-hilarious-git-commit-messages-597537764bbe</a:t>
            </a:r>
            <a:r>
              <a:rPr lang="en-US" i="1" dirty="0"/>
              <a:t> 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926937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Template general or repo-specific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Configure at repo top-level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755576" y="2276872"/>
            <a:ext cx="4871847" cy="2585323"/>
            <a:chOff x="755576" y="2276872"/>
            <a:chExt cx="4871847" cy="2585323"/>
          </a:xfrm>
        </p:grpSpPr>
        <p:sp>
          <p:nvSpPr>
            <p:cNvPr id="5" name="TextBox 4"/>
            <p:cNvSpPr txBox="1"/>
            <p:nvPr/>
          </p:nvSpPr>
          <p:spPr>
            <a:xfrm>
              <a:off x="755576" y="2276872"/>
              <a:ext cx="4871847" cy="2585323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Why: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This change addresses the need by: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*</a:t>
              </a: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420041" y="4579205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gitmessage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 templates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23</a:t>
            </a:fld>
            <a:endParaRPr lang="nl-BE"/>
          </a:p>
        </p:txBody>
      </p:sp>
      <p:grpSp>
        <p:nvGrpSpPr>
          <p:cNvPr id="6" name="Group 5"/>
          <p:cNvGrpSpPr/>
          <p:nvPr/>
        </p:nvGrpSpPr>
        <p:grpSpPr>
          <a:xfrm>
            <a:off x="1187624" y="2276872"/>
            <a:ext cx="6908727" cy="461665"/>
            <a:chOff x="-709888" y="4690361"/>
            <a:chExt cx="6908727" cy="46166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-709888" y="4921193"/>
              <a:ext cx="5741224" cy="1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5031336" y="4690361"/>
              <a:ext cx="1167503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Subject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1187624" y="3338700"/>
            <a:ext cx="7128792" cy="461665"/>
            <a:chOff x="-709888" y="4690361"/>
            <a:chExt cx="7128792" cy="461665"/>
          </a:xfrm>
        </p:grpSpPr>
        <p:cxnSp>
          <p:nvCxnSpPr>
            <p:cNvPr id="12" name="Straight Arrow Connector 11"/>
            <p:cNvCxnSpPr>
              <a:stCxn id="13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/>
            <p:cNvSpPr txBox="1"/>
            <p:nvPr/>
          </p:nvSpPr>
          <p:spPr>
            <a:xfrm>
              <a:off x="5031336" y="4690361"/>
              <a:ext cx="1387568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Reason(s)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1187624" y="4386182"/>
            <a:ext cx="7704856" cy="461665"/>
            <a:chOff x="-709888" y="4690361"/>
            <a:chExt cx="7704856" cy="461665"/>
          </a:xfrm>
        </p:grpSpPr>
        <p:cxnSp>
          <p:nvCxnSpPr>
            <p:cNvPr id="16" name="Straight Arrow Connector 15"/>
            <p:cNvCxnSpPr>
              <a:stCxn id="17" idx="1"/>
            </p:cNvCxnSpPr>
            <p:nvPr/>
          </p:nvCxnSpPr>
          <p:spPr>
            <a:xfrm flipH="1">
              <a:off x="-709888" y="4921194"/>
              <a:ext cx="5741224" cy="0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/>
            <p:cNvSpPr txBox="1"/>
            <p:nvPr/>
          </p:nvSpPr>
          <p:spPr>
            <a:xfrm>
              <a:off x="5031336" y="4690361"/>
              <a:ext cx="1963632" cy="461665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dirty="0">
                  <a:solidFill>
                    <a:srgbClr val="C00000"/>
                  </a:solidFill>
                </a:rPr>
                <a:t>Stakeholder(s)</a:t>
              </a:r>
              <a:endParaRPr lang="nl-BE" sz="2400" dirty="0">
                <a:solidFill>
                  <a:srgbClr val="C00000"/>
                </a:solidFill>
              </a:endParaRPr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683568" y="5756831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commit.template .gitmessage</a:t>
            </a:r>
          </a:p>
        </p:txBody>
      </p:sp>
    </p:spTree>
    <p:extLst>
      <p:ext uri="{BB962C8B-B14F-4D97-AF65-F5344CB8AC3E}">
        <p14:creationId xmlns:p14="http://schemas.microsoft.com/office/powerpoint/2010/main" val="3953709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Customizing log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Useful options to view logs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dirty="0"/>
              <a:t>: one commit per line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--decorate</a:t>
            </a:r>
            <a:r>
              <a:rPr lang="en-US" dirty="0"/>
              <a:t>: add branch info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--graph</a:t>
            </a:r>
            <a:r>
              <a:rPr lang="en-US" dirty="0"/>
              <a:t>: ASCII graph representation of branches/merges</a:t>
            </a:r>
          </a:p>
          <a:p>
            <a:r>
              <a:rPr lang="en-US" dirty="0"/>
              <a:t>Works for directories or whole repo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24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2406" y="2525995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Introduce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2407" y="3861048"/>
            <a:ext cx="647965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log --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oneline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--decorate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769cdd7 (HEAD -&gt; main) Introduced square function</a:t>
            </a:r>
          </a:p>
          <a:p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689d513 Declare constants as such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619672" y="6126982"/>
            <a:ext cx="5904656" cy="46166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Filter by author, commit range, date range, …</a:t>
            </a:r>
          </a:p>
        </p:txBody>
      </p:sp>
    </p:spTree>
    <p:extLst>
      <p:ext uri="{BB962C8B-B14F-4D97-AF65-F5344CB8AC3E}">
        <p14:creationId xmlns:p14="http://schemas.microsoft.com/office/powerpoint/2010/main" val="2903845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  <p:bldP spid="6" grpId="0" animBg="1"/>
      <p:bldP spid="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changed?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Examining changes</a:t>
            </a:r>
          </a:p>
          <a:p>
            <a:pPr lvl="1"/>
            <a:r>
              <a:rPr lang="en-US" dirty="0"/>
              <a:t>For specific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Compare current file</a:t>
            </a:r>
          </a:p>
          <a:p>
            <a:pPr lvl="2"/>
            <a:r>
              <a:rPr lang="en-US" dirty="0"/>
              <a:t>to latest repo version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to commit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Works for directories as well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15616" y="4215957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115616" y="5069415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2ad89a3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3675356" y="2667628"/>
            <a:ext cx="3228228" cy="759098"/>
            <a:chOff x="3275628" y="4392928"/>
            <a:chExt cx="3228228" cy="759098"/>
          </a:xfrm>
        </p:grpSpPr>
        <p:sp>
          <p:nvSpPr>
            <p:cNvPr id="9" name="Rectangle 8"/>
            <p:cNvSpPr/>
            <p:nvPr/>
          </p:nvSpPr>
          <p:spPr>
            <a:xfrm>
              <a:off x="3275628" y="4392928"/>
              <a:ext cx="1170550" cy="307900"/>
            </a:xfrm>
            <a:prstGeom prst="rect">
              <a:avLst/>
            </a:prstGeom>
            <a:solidFill>
              <a:schemeClr val="accent1">
                <a:alpha val="9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0" name="Straight Arrow Connector 9"/>
            <p:cNvCxnSpPr>
              <a:stCxn id="11" idx="1"/>
              <a:endCxn id="9" idx="3"/>
            </p:cNvCxnSpPr>
            <p:nvPr/>
          </p:nvCxnSpPr>
          <p:spPr>
            <a:xfrm flipH="1" flipV="1">
              <a:off x="4446178" y="4546878"/>
              <a:ext cx="585159" cy="374316"/>
            </a:xfrm>
            <a:prstGeom prst="straightConnector1">
              <a:avLst/>
            </a:prstGeom>
            <a:ln w="1905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5031337" y="4690361"/>
              <a:ext cx="1472519" cy="461665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0070C0"/>
                  </a:solidFill>
                </a:rPr>
                <a:t>commit ID</a:t>
              </a:r>
              <a:endParaRPr lang="nl-BE" sz="2400" dirty="0">
                <a:solidFill>
                  <a:srgbClr val="0070C0"/>
                </a:solidFill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1115616" y="263691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-1  -p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2ad89a3</a:t>
            </a:r>
            <a:r>
              <a:rPr lang="en-US" dirty="0"/>
              <a:t> 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64608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See the difference?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Compare commit with working copy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507605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comment more code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write documentation</a:t>
            </a:r>
          </a:p>
          <a:p>
            <a:r>
              <a:rPr lang="en-US" sz="16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70C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15616" y="2564904"/>
            <a:ext cx="302358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This is a to-do list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make backups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comment code</a:t>
            </a:r>
          </a:p>
          <a:p>
            <a:r>
              <a:rPr lang="en-US" sz="16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  * introduce less bugs</a:t>
            </a:r>
            <a:endParaRPr lang="nl-BE" sz="1600" dirty="0">
              <a:solidFill>
                <a:srgbClr val="00B05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763688" y="2123564"/>
            <a:ext cx="17011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2ad89a3f34c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5580112" y="2132856"/>
            <a:ext cx="14330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working copy</a:t>
            </a:r>
            <a:endParaRPr lang="nl-BE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3789040"/>
            <a:ext cx="459613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843808" y="4221088"/>
            <a:ext cx="3728906" cy="2462213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Index: TODO.txt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=================================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--- TODO.txt    (revision 3)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+++ TODO.txt    (working copy)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@@ </a:t>
            </a:r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+1,5</a:t>
            </a:r>
            <a:r>
              <a:rPr lang="en-US" sz="1400" dirty="0">
                <a:latin typeface="Courier New" pitchFamily="49" charset="0"/>
                <a:cs typeface="Courier New" pitchFamily="49" charset="0"/>
              </a:rPr>
              <a:t> @@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This is a to-do list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make backups</a:t>
            </a:r>
          </a:p>
          <a:p>
            <a:r>
              <a:rPr lang="en-US" sz="1400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  * comment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comment more code</a:t>
            </a:r>
          </a:p>
          <a:p>
            <a:r>
              <a:rPr lang="en-US" sz="1400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+  * write documentation</a:t>
            </a:r>
          </a:p>
          <a:p>
            <a:r>
              <a:rPr lang="en-US" sz="1400" dirty="0">
                <a:latin typeface="Courier New" pitchFamily="49" charset="0"/>
                <a:cs typeface="Courier New" pitchFamily="49" charset="0"/>
              </a:rPr>
              <a:t>   * introduce less bugs</a:t>
            </a:r>
            <a:endParaRPr lang="nl-BE" sz="1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62098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Making a difference...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BE" dirty="0"/>
              <a:t>Diffs are not easy to read: use visual diff/merge tool</a:t>
            </a:r>
          </a:p>
          <a:p>
            <a:pPr lvl="1"/>
            <a:r>
              <a:rPr lang="en-BE" dirty="0"/>
              <a:t>e.g., Meld for Windows, MacOS, Linux</a:t>
            </a:r>
            <a:br>
              <a:rPr lang="en-BE" dirty="0"/>
            </a:br>
            <a:r>
              <a:rPr lang="en-BE" dirty="0"/>
              <a:t>(</a:t>
            </a:r>
            <a:r>
              <a:rPr lang="en-US" dirty="0">
                <a:hlinkClick r:id="rId2"/>
              </a:rPr>
              <a:t>http://meldmerge.org/</a:t>
            </a:r>
            <a:r>
              <a:rPr lang="en-BE" dirty="0"/>
              <a:t>)</a:t>
            </a:r>
          </a:p>
          <a:p>
            <a:pPr lvl="1"/>
            <a:r>
              <a:rPr lang="en-BE" dirty="0"/>
              <a:t>one time setup</a:t>
            </a:r>
          </a:p>
          <a:p>
            <a:pPr lvl="1"/>
            <a:endParaRPr lang="en-BE" dirty="0"/>
          </a:p>
          <a:p>
            <a:pPr marL="457200" lvl="1" indent="0">
              <a:buNone/>
            </a:pPr>
            <a:endParaRPr lang="en-BE" dirty="0"/>
          </a:p>
          <a:p>
            <a:pPr lvl="1"/>
            <a:endParaRPr lang="en-BE" dirty="0"/>
          </a:p>
          <a:p>
            <a:pPr lvl="1"/>
            <a:r>
              <a:rPr lang="en-BE" dirty="0"/>
              <a:t>get visual diff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11560" y="3933056"/>
            <a:ext cx="669674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difftool.prompt false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merge.tool meld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config  --global 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mergetool.prompt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560" y="5795972"/>
            <a:ext cx="669674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tool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2ad89a3f34c  </a:t>
            </a:r>
            <a:r>
              <a:rPr lang="nl-BE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TODO.txt</a:t>
            </a:r>
          </a:p>
        </p:txBody>
      </p:sp>
    </p:spTree>
    <p:extLst>
      <p:ext uri="{BB962C8B-B14F-4D97-AF65-F5344CB8AC3E}">
        <p14:creationId xmlns:p14="http://schemas.microsoft.com/office/powerpoint/2010/main" val="1199052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8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New revision upon commit</a:t>
            </a:r>
          </a:p>
          <a:p>
            <a:r>
              <a:rPr lang="en-US" dirty="0"/>
              <a:t>Commit is global for repository, not individual for files</a:t>
            </a:r>
          </a:p>
          <a:p>
            <a:r>
              <a:rPr lang="en-US" dirty="0"/>
              <a:t>Commit ID is long, cryptic string, e.g.,</a:t>
            </a:r>
            <a:br>
              <a:rPr lang="en-US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421b0039259ad155858ce52733b4bdcfd2e1e839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in practice, first 5-7 characters will do, e.g.,</a:t>
            </a:r>
            <a:br>
              <a:rPr lang="en-US" dirty="0"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73568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683568" y="3534521"/>
            <a:ext cx="1669876" cy="1674354"/>
            <a:chOff x="683568" y="3534521"/>
            <a:chExt cx="1669876" cy="1674354"/>
          </a:xfrm>
        </p:grpSpPr>
        <p:sp>
          <p:nvSpPr>
            <p:cNvPr id="78" name="TextBox 77"/>
            <p:cNvSpPr txBox="1"/>
            <p:nvPr/>
          </p:nvSpPr>
          <p:spPr>
            <a:xfrm>
              <a:off x="1345332" y="4839543"/>
              <a:ext cx="399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c1</a:t>
              </a:r>
              <a:endParaRPr lang="nl-BE" dirty="0"/>
            </a:p>
          </p:txBody>
        </p:sp>
        <p:grpSp>
          <p:nvGrpSpPr>
            <p:cNvPr id="5" name="Group 4"/>
            <p:cNvGrpSpPr/>
            <p:nvPr/>
          </p:nvGrpSpPr>
          <p:grpSpPr>
            <a:xfrm>
              <a:off x="683568" y="3534521"/>
              <a:ext cx="1669876" cy="1080120"/>
              <a:chOff x="683568" y="3534521"/>
              <a:chExt cx="1669876" cy="1080120"/>
            </a:xfrm>
          </p:grpSpPr>
          <p:sp>
            <p:nvSpPr>
              <p:cNvPr id="96" name="Rounded Rectangle 95"/>
              <p:cNvSpPr/>
              <p:nvPr/>
            </p:nvSpPr>
            <p:spPr>
              <a:xfrm>
                <a:off x="683568" y="353452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02" name="TextBox 101"/>
              <p:cNvSpPr txBox="1"/>
              <p:nvPr/>
            </p:nvSpPr>
            <p:spPr>
              <a:xfrm>
                <a:off x="1129223" y="354259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And meanwhile in the repository…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252735"/>
          </a:xfrm>
        </p:spPr>
        <p:txBody>
          <a:bodyPr>
            <a:normAutofit/>
          </a:bodyPr>
          <a:lstStyle/>
          <a:p>
            <a:r>
              <a:rPr lang="en-US" sz="2800" dirty="0"/>
              <a:t>Each commit generates new commit, </a:t>
            </a:r>
            <a:r>
              <a:rPr lang="en-US" sz="2800" i="1" dirty="0"/>
              <a:t>single commit ID for everything in repository</a:t>
            </a:r>
            <a:r>
              <a:rPr lang="en-US" sz="2800" dirty="0"/>
              <a:t> at any given time</a:t>
            </a:r>
          </a:p>
          <a:p>
            <a:pPr lvl="1"/>
            <a:endParaRPr lang="nl-BE" dirty="0"/>
          </a:p>
        </p:txBody>
      </p:sp>
      <p:grpSp>
        <p:nvGrpSpPr>
          <p:cNvPr id="99" name="Group 98"/>
          <p:cNvGrpSpPr/>
          <p:nvPr/>
        </p:nvGrpSpPr>
        <p:grpSpPr>
          <a:xfrm>
            <a:off x="1705372" y="5559623"/>
            <a:ext cx="1296144" cy="461665"/>
            <a:chOff x="3491880" y="6381328"/>
            <a:chExt cx="1296144" cy="461665"/>
          </a:xfrm>
        </p:grpSpPr>
        <p:cxnSp>
          <p:nvCxnSpPr>
            <p:cNvPr id="97" name="Straight Arrow Connector 96"/>
            <p:cNvCxnSpPr/>
            <p:nvPr/>
          </p:nvCxnSpPr>
          <p:spPr>
            <a:xfrm>
              <a:off x="3491880" y="6381328"/>
              <a:ext cx="1296144" cy="1588"/>
            </a:xfrm>
            <a:prstGeom prst="straightConnector1">
              <a:avLst/>
            </a:prstGeom>
            <a:ln w="635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8" name="TextBox 97"/>
            <p:cNvSpPr txBox="1"/>
            <p:nvPr/>
          </p:nvSpPr>
          <p:spPr>
            <a:xfrm>
              <a:off x="3707904" y="6381328"/>
              <a:ext cx="7569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time</a:t>
              </a:r>
              <a:endParaRPr lang="nl-BE" sz="2400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856314" y="3750545"/>
            <a:ext cx="577644" cy="541772"/>
            <a:chOff x="856314" y="3750545"/>
            <a:chExt cx="577644" cy="541772"/>
          </a:xfrm>
        </p:grpSpPr>
        <p:pic>
          <p:nvPicPr>
            <p:cNvPr id="10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856314" y="37505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01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978182" y="3864845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4" name="Group 13"/>
          <p:cNvGrpSpPr/>
          <p:nvPr/>
        </p:nvGrpSpPr>
        <p:grpSpPr>
          <a:xfrm>
            <a:off x="6076168" y="3039343"/>
            <a:ext cx="2253940" cy="2169532"/>
            <a:chOff x="6076168" y="3039343"/>
            <a:chExt cx="2253940" cy="2169532"/>
          </a:xfrm>
        </p:grpSpPr>
        <p:grpSp>
          <p:nvGrpSpPr>
            <p:cNvPr id="13" name="Group 12"/>
            <p:cNvGrpSpPr/>
            <p:nvPr/>
          </p:nvGrpSpPr>
          <p:grpSpPr>
            <a:xfrm>
              <a:off x="6076168" y="3039343"/>
              <a:ext cx="2253940" cy="2169532"/>
              <a:chOff x="6076168" y="3039343"/>
              <a:chExt cx="2253940" cy="2169532"/>
            </a:xfrm>
          </p:grpSpPr>
          <p:grpSp>
            <p:nvGrpSpPr>
              <p:cNvPr id="133" name="Group 132"/>
              <p:cNvGrpSpPr/>
              <p:nvPr/>
            </p:nvGrpSpPr>
            <p:grpSpPr>
              <a:xfrm>
                <a:off x="6660232" y="3534107"/>
                <a:ext cx="1669876" cy="1080120"/>
                <a:chOff x="7164288" y="3645024"/>
                <a:chExt cx="1669876" cy="1080120"/>
              </a:xfrm>
            </p:grpSpPr>
            <p:sp>
              <p:nvSpPr>
                <p:cNvPr id="134" name="Rounded Rectangle 133"/>
                <p:cNvSpPr/>
                <p:nvPr/>
              </p:nvSpPr>
              <p:spPr>
                <a:xfrm>
                  <a:off x="7164288" y="3645024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35" name="Picture 3" descr="C:\Users\u0065575\AppData\Local\Microsoft\Windows\Temporary Internet Files\Content.IE5\WOTZA2QG\MC900433853[1].png"/>
                <p:cNvPicPr>
                  <a:picLocks noChangeAspect="1" noChangeArrowheads="1"/>
                </p:cNvPicPr>
                <p:nvPr/>
              </p:nvPicPr>
              <p:blipFill>
                <a:blip r:embed="rId3" cstate="print"/>
                <a:srcRect/>
                <a:stretch>
                  <a:fillRect/>
                </a:stretch>
              </p:blipFill>
              <p:spPr bwMode="auto">
                <a:xfrm>
                  <a:off x="7865029" y="3816194"/>
                  <a:ext cx="623643" cy="584914"/>
                </a:xfrm>
                <a:prstGeom prst="rect">
                  <a:avLst/>
                </a:prstGeom>
                <a:noFill/>
              </p:spPr>
            </p:pic>
            <p:sp>
              <p:nvSpPr>
                <p:cNvPr id="136" name="TextBox 135"/>
                <p:cNvSpPr txBox="1"/>
                <p:nvPr/>
              </p:nvSpPr>
              <p:spPr>
                <a:xfrm>
                  <a:off x="7609943" y="3653093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  <p:grpSp>
            <p:nvGrpSpPr>
              <p:cNvPr id="137" name="Group 136"/>
              <p:cNvGrpSpPr/>
              <p:nvPr/>
            </p:nvGrpSpPr>
            <p:grpSpPr>
              <a:xfrm>
                <a:off x="6076168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38" name="TextBox 137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c4</a:t>
                  </a:r>
                  <a:endParaRPr lang="nl-BE" dirty="0"/>
                </a:p>
              </p:txBody>
            </p:sp>
            <p:grpSp>
              <p:nvGrpSpPr>
                <p:cNvPr id="139" name="Group 138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40" name="Straight Connector 139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41" name="TextBox 140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</p:grpSp>
        <p:pic>
          <p:nvPicPr>
            <p:cNvPr id="142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94212" y="3759423"/>
              <a:ext cx="455776" cy="427472"/>
            </a:xfrm>
            <a:prstGeom prst="rect">
              <a:avLst/>
            </a:prstGeom>
            <a:noFill/>
          </p:spPr>
        </p:pic>
      </p:grpSp>
      <p:grpSp>
        <p:nvGrpSpPr>
          <p:cNvPr id="10" name="Group 9"/>
          <p:cNvGrpSpPr/>
          <p:nvPr/>
        </p:nvGrpSpPr>
        <p:grpSpPr>
          <a:xfrm>
            <a:off x="2123024" y="3039343"/>
            <a:ext cx="2232952" cy="2169532"/>
            <a:chOff x="2123024" y="3039343"/>
            <a:chExt cx="2232952" cy="2169532"/>
          </a:xfrm>
        </p:grpSpPr>
        <p:grpSp>
          <p:nvGrpSpPr>
            <p:cNvPr id="114" name="Group 113"/>
            <p:cNvGrpSpPr/>
            <p:nvPr/>
          </p:nvGrpSpPr>
          <p:grpSpPr>
            <a:xfrm>
              <a:off x="2123024" y="3039343"/>
              <a:ext cx="1553721" cy="2169532"/>
              <a:chOff x="4980127" y="2564904"/>
              <a:chExt cx="1553721" cy="2169532"/>
            </a:xfrm>
          </p:grpSpPr>
          <p:sp>
            <p:nvSpPr>
              <p:cNvPr id="81" name="TextBox 80"/>
              <p:cNvSpPr txBox="1"/>
              <p:nvPr/>
            </p:nvSpPr>
            <p:spPr>
              <a:xfrm>
                <a:off x="6134380" y="4365104"/>
                <a:ext cx="3994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c2</a:t>
                </a:r>
                <a:endParaRPr lang="nl-BE" dirty="0"/>
              </a:p>
            </p:txBody>
          </p:sp>
          <p:grpSp>
            <p:nvGrpSpPr>
              <p:cNvPr id="90" name="Group 89"/>
              <p:cNvGrpSpPr/>
              <p:nvPr/>
            </p:nvGrpSpPr>
            <p:grpSpPr>
              <a:xfrm>
                <a:off x="4980127" y="2564904"/>
                <a:ext cx="900889" cy="1798459"/>
                <a:chOff x="1525268" y="3214717"/>
                <a:chExt cx="900889" cy="1798459"/>
              </a:xfrm>
            </p:grpSpPr>
            <p:cxnSp>
              <p:nvCxnSpPr>
                <p:cNvPr id="91" name="Straight Connector 90"/>
                <p:cNvCxnSpPr/>
                <p:nvPr/>
              </p:nvCxnSpPr>
              <p:spPr>
                <a:xfrm>
                  <a:off x="1951137" y="3284984"/>
                  <a:ext cx="0" cy="1728192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2" name="TextBox 91"/>
                <p:cNvSpPr txBox="1"/>
                <p:nvPr/>
              </p:nvSpPr>
              <p:spPr>
                <a:xfrm>
                  <a:off x="1525268" y="3214717"/>
                  <a:ext cx="900889" cy="369332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dirty="0"/>
                    <a:t>commit</a:t>
                  </a:r>
                </a:p>
              </p:txBody>
            </p:sp>
          </p:grpSp>
        </p:grpSp>
        <p:grpSp>
          <p:nvGrpSpPr>
            <p:cNvPr id="9" name="Group 8"/>
            <p:cNvGrpSpPr/>
            <p:nvPr/>
          </p:nvGrpSpPr>
          <p:grpSpPr>
            <a:xfrm>
              <a:off x="2686100" y="3532181"/>
              <a:ext cx="1669876" cy="1080120"/>
              <a:chOff x="2686100" y="3532181"/>
              <a:chExt cx="1669876" cy="1080120"/>
            </a:xfrm>
          </p:grpSpPr>
          <p:sp>
            <p:nvSpPr>
              <p:cNvPr id="116" name="Rounded Rectangle 115"/>
              <p:cNvSpPr/>
              <p:nvPr/>
            </p:nvSpPr>
            <p:spPr>
              <a:xfrm>
                <a:off x="2686100" y="3532181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1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858846" y="3748205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119" name="TextBox 118"/>
              <p:cNvSpPr txBox="1"/>
              <p:nvPr/>
            </p:nvSpPr>
            <p:spPr>
              <a:xfrm>
                <a:off x="3131755" y="3540250"/>
                <a:ext cx="741613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 1</a:t>
                </a:r>
                <a:endParaRPr lang="nl-BE" sz="1200" dirty="0"/>
              </a:p>
            </p:txBody>
          </p:sp>
          <p:pic>
            <p:nvPicPr>
              <p:cNvPr id="14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2" cstate="print"/>
              <a:srcRect/>
              <a:stretch>
                <a:fillRect/>
              </a:stretch>
            </p:blipFill>
            <p:spPr bwMode="auto">
              <a:xfrm>
                <a:off x="2964096" y="3900605"/>
                <a:ext cx="455776" cy="427472"/>
              </a:xfrm>
              <a:prstGeom prst="rect">
                <a:avLst/>
              </a:prstGeom>
              <a:noFill/>
            </p:spPr>
          </p:pic>
        </p:grpSp>
      </p:grpSp>
      <p:grpSp>
        <p:nvGrpSpPr>
          <p:cNvPr id="11" name="Group 10"/>
          <p:cNvGrpSpPr/>
          <p:nvPr/>
        </p:nvGrpSpPr>
        <p:grpSpPr>
          <a:xfrm>
            <a:off x="2960413" y="3717032"/>
            <a:ext cx="1035523" cy="615220"/>
            <a:chOff x="2960413" y="3717032"/>
            <a:chExt cx="1035523" cy="615220"/>
          </a:xfrm>
        </p:grpSpPr>
        <p:pic>
          <p:nvPicPr>
            <p:cNvPr id="120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2" cstate="print">
              <a:duotone>
                <a:prstClr val="black"/>
                <a:schemeClr val="accent2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2960413" y="3904780"/>
              <a:ext cx="455776" cy="427472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  <p:pic>
          <p:nvPicPr>
            <p:cNvPr id="118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>
              <a:duotone>
                <a:prstClr val="black"/>
                <a:schemeClr val="accent5">
                  <a:tint val="45000"/>
                  <a:satMod val="400000"/>
                </a:schemeClr>
              </a:duotone>
            </a:blip>
            <a:srcRect/>
            <a:stretch>
              <a:fillRect/>
            </a:stretch>
          </p:blipFill>
          <p:spPr bwMode="auto">
            <a:xfrm>
              <a:off x="3372293" y="3717032"/>
              <a:ext cx="623643" cy="584914"/>
            </a:xfrm>
            <a:prstGeom prst="rect">
              <a:avLst/>
            </a:prstGeom>
            <a:noFill/>
            <a:effectLst>
              <a:innerShdw blurRad="63500" dist="50800" dir="2700000">
                <a:prstClr val="black">
                  <a:alpha val="50000"/>
                </a:prstClr>
              </a:innerShdw>
            </a:effectLst>
          </p:spPr>
        </p:pic>
      </p:grpSp>
      <p:grpSp>
        <p:nvGrpSpPr>
          <p:cNvPr id="12" name="Group 11"/>
          <p:cNvGrpSpPr/>
          <p:nvPr/>
        </p:nvGrpSpPr>
        <p:grpSpPr>
          <a:xfrm>
            <a:off x="4067240" y="3059668"/>
            <a:ext cx="2232952" cy="2169532"/>
            <a:chOff x="4067240" y="3059668"/>
            <a:chExt cx="2232952" cy="2169532"/>
          </a:xfrm>
        </p:grpSpPr>
        <p:grpSp>
          <p:nvGrpSpPr>
            <p:cNvPr id="144" name="Group 143"/>
            <p:cNvGrpSpPr/>
            <p:nvPr/>
          </p:nvGrpSpPr>
          <p:grpSpPr>
            <a:xfrm>
              <a:off x="4067240" y="3059668"/>
              <a:ext cx="2232952" cy="2169532"/>
              <a:chOff x="2123024" y="3039343"/>
              <a:chExt cx="2232952" cy="2169532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2123024" y="3039343"/>
                <a:ext cx="1553721" cy="2169532"/>
                <a:chOff x="4980127" y="2564904"/>
                <a:chExt cx="1553721" cy="2169532"/>
              </a:xfrm>
            </p:grpSpPr>
            <p:sp>
              <p:nvSpPr>
                <p:cNvPr id="151" name="TextBox 150"/>
                <p:cNvSpPr txBox="1"/>
                <p:nvPr/>
              </p:nvSpPr>
              <p:spPr>
                <a:xfrm>
                  <a:off x="6134380" y="4365104"/>
                  <a:ext cx="39946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c3</a:t>
                  </a:r>
                  <a:endParaRPr lang="nl-BE" dirty="0"/>
                </a:p>
              </p:txBody>
            </p:sp>
            <p:grpSp>
              <p:nvGrpSpPr>
                <p:cNvPr id="152" name="Group 151"/>
                <p:cNvGrpSpPr/>
                <p:nvPr/>
              </p:nvGrpSpPr>
              <p:grpSpPr>
                <a:xfrm>
                  <a:off x="4980127" y="2564904"/>
                  <a:ext cx="900889" cy="1798459"/>
                  <a:chOff x="1525268" y="3214717"/>
                  <a:chExt cx="900889" cy="1798459"/>
                </a:xfrm>
              </p:grpSpPr>
              <p:cxnSp>
                <p:nvCxnSpPr>
                  <p:cNvPr id="153" name="Straight Connector 152"/>
                  <p:cNvCxnSpPr/>
                  <p:nvPr/>
                </p:nvCxnSpPr>
                <p:spPr>
                  <a:xfrm>
                    <a:off x="1951137" y="3284984"/>
                    <a:ext cx="0" cy="1728192"/>
                  </a:xfrm>
                  <a:prstGeom prst="line">
                    <a:avLst/>
                  </a:prstGeom>
                  <a:ln w="19050">
                    <a:solidFill>
                      <a:schemeClr val="tx1"/>
                    </a:solidFill>
                    <a:prstDash val="dash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54" name="TextBox 153"/>
                  <p:cNvSpPr txBox="1"/>
                  <p:nvPr/>
                </p:nvSpPr>
                <p:spPr>
                  <a:xfrm>
                    <a:off x="1525268" y="3214717"/>
                    <a:ext cx="900889" cy="369332"/>
                  </a:xfrm>
                  <a:prstGeom prst="rect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txBody>
                  <a:bodyPr wrap="none" rtlCol="0">
                    <a:spAutoFit/>
                  </a:bodyPr>
                  <a:lstStyle/>
                  <a:p>
                    <a:pPr algn="ctr"/>
                    <a:r>
                      <a:rPr lang="en-US" dirty="0"/>
                      <a:t>commit</a:t>
                    </a:r>
                  </a:p>
                </p:txBody>
              </p:sp>
            </p:grpSp>
          </p:grpSp>
          <p:grpSp>
            <p:nvGrpSpPr>
              <p:cNvPr id="146" name="Group 145"/>
              <p:cNvGrpSpPr/>
              <p:nvPr/>
            </p:nvGrpSpPr>
            <p:grpSpPr>
              <a:xfrm>
                <a:off x="2686100" y="3532181"/>
                <a:ext cx="1669876" cy="1080120"/>
                <a:chOff x="2686100" y="3532181"/>
                <a:chExt cx="1669876" cy="1080120"/>
              </a:xfrm>
            </p:grpSpPr>
            <p:sp>
              <p:nvSpPr>
                <p:cNvPr id="147" name="Rounded Rectangle 146"/>
                <p:cNvSpPr/>
                <p:nvPr/>
              </p:nvSpPr>
              <p:spPr>
                <a:xfrm>
                  <a:off x="2686100" y="3532181"/>
                  <a:ext cx="1669876" cy="1080120"/>
                </a:xfrm>
                <a:prstGeom prst="roundRect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nl-BE"/>
                </a:p>
              </p:txBody>
            </p:sp>
            <p:pic>
              <p:nvPicPr>
                <p:cNvPr id="148" name="Picture 2" descr="C:\Users\u0065575\AppData\Local\Microsoft\Windows\Temporary Internet Files\Content.IE5\WBWRXN3O\MC900432599[1].png"/>
                <p:cNvPicPr>
                  <a:picLocks noChangeAspect="1" noChangeArrowheads="1"/>
                </p:cNvPicPr>
                <p:nvPr/>
              </p:nvPicPr>
              <p:blipFill>
                <a:blip r:embed="rId2" cstate="print"/>
                <a:srcRect/>
                <a:stretch>
                  <a:fillRect/>
                </a:stretch>
              </p:blipFill>
              <p:spPr bwMode="auto">
                <a:xfrm>
                  <a:off x="2858846" y="3748205"/>
                  <a:ext cx="455776" cy="427472"/>
                </a:xfrm>
                <a:prstGeom prst="rect">
                  <a:avLst/>
                </a:prstGeom>
                <a:noFill/>
              </p:spPr>
            </p:pic>
            <p:sp>
              <p:nvSpPr>
                <p:cNvPr id="149" name="TextBox 148"/>
                <p:cNvSpPr txBox="1"/>
                <p:nvPr/>
              </p:nvSpPr>
              <p:spPr>
                <a:xfrm>
                  <a:off x="3131755" y="3540250"/>
                  <a:ext cx="741613" cy="276999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200" dirty="0"/>
                    <a:t>Project 1</a:t>
                  </a:r>
                  <a:endParaRPr lang="nl-BE" sz="1200" dirty="0"/>
                </a:p>
              </p:txBody>
            </p:sp>
          </p:grpSp>
        </p:grpSp>
        <p:pic>
          <p:nvPicPr>
            <p:cNvPr id="155" name="Picture 3" descr="C:\Users\u0065575\AppData\Local\Microsoft\Windows\Temporary Internet Files\Content.IE5\WOTZA2QG\MC900433853[1].pn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5292080" y="3717032"/>
              <a:ext cx="623643" cy="584914"/>
            </a:xfrm>
            <a:prstGeom prst="rect">
              <a:avLst/>
            </a:prstGeom>
            <a:noFill/>
          </p:spPr>
        </p:pic>
      </p:grpSp>
      <p:pic>
        <p:nvPicPr>
          <p:cNvPr id="132" name="Picture 2" descr="C:\Users\u0065575\AppData\Local\Microsoft\Windows\Temporary Internet Files\Content.IE5\WBWRXN3O\MC900432599[1].png"/>
          <p:cNvPicPr>
            <a:picLocks noChangeAspect="1" noChangeArrowheads="1"/>
          </p:cNvPicPr>
          <p:nvPr/>
        </p:nvPicPr>
        <p:blipFill>
          <a:blip r:embed="rId2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rcRect/>
          <a:stretch>
            <a:fillRect/>
          </a:stretch>
        </p:blipFill>
        <p:spPr bwMode="auto">
          <a:xfrm>
            <a:off x="4812107" y="3778649"/>
            <a:ext cx="455776" cy="427472"/>
          </a:xfrm>
          <a:prstGeom prst="rect">
            <a:avLst/>
          </a:prstGeom>
          <a:noFill/>
          <a:effectLst>
            <a:innerShdw blurRad="63500" dist="50800" dir="2700000">
              <a:prstClr val="black">
                <a:alpha val="50000"/>
              </a:prstClr>
            </a:innerShdw>
          </a:effec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208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F78A9E-1D28-C745-5B24-9151CC2AF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</a:t>
            </a:fld>
            <a:endParaRPr lang="nl-BE"/>
          </a:p>
        </p:txBody>
      </p:sp>
      <p:pic>
        <p:nvPicPr>
          <p:cNvPr id="4" name="Picture 3" descr="Qr code&#10;&#10;Description automatically generated">
            <a:extLst>
              <a:ext uri="{FF2B5EF4-FFF2-40B4-BE49-F238E27FC236}">
                <a16:creationId xmlns:a16="http://schemas.microsoft.com/office/drawing/2014/main" id="{1C52DF9B-68D8-0D38-238D-84933F0B9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812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Intermezzo: when to commit?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No general rule for granularity</a:t>
            </a:r>
          </a:p>
          <a:p>
            <a:r>
              <a:rPr lang="en-US" dirty="0"/>
              <a:t>Some advice</a:t>
            </a:r>
          </a:p>
          <a:p>
            <a:pPr lvl="1"/>
            <a:r>
              <a:rPr lang="en-US" dirty="0"/>
              <a:t>Commit is not file save</a:t>
            </a:r>
          </a:p>
          <a:p>
            <a:pPr lvl="1"/>
            <a:r>
              <a:rPr lang="en-US" dirty="0"/>
              <a:t>Think in terms of what you did semantically, i.e., what comment will you supply?</a:t>
            </a:r>
          </a:p>
          <a:p>
            <a:pPr lvl="1"/>
            <a:r>
              <a:rPr lang="en-US" dirty="0"/>
              <a:t>Don't commit stuff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that doesn't work (i.e., that doesn't compile without errors) when working in team</a:t>
            </a:r>
          </a:p>
          <a:p>
            <a:pPr lvl="1"/>
            <a:endParaRPr lang="en-US" dirty="0"/>
          </a:p>
          <a:p>
            <a:r>
              <a:rPr lang="en-US" dirty="0"/>
              <a:t>Don't worry too much about 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635896" y="4797152"/>
            <a:ext cx="3190617" cy="461665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Use branches (see later)</a:t>
            </a:r>
            <a:endParaRPr lang="nl-BE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287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uiExpand="1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(Re)moving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Deleting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Deletes working copy</a:t>
            </a:r>
          </a:p>
          <a:p>
            <a:pPr lvl="1"/>
            <a:r>
              <a:rPr lang="en-US" dirty="0"/>
              <a:t>Stages delete in next</a:t>
            </a:r>
            <a:br>
              <a:rPr lang="en-US" dirty="0"/>
            </a:br>
            <a:r>
              <a:rPr lang="en-US" dirty="0"/>
              <a:t>commit</a:t>
            </a:r>
          </a:p>
          <a:p>
            <a:r>
              <a:rPr lang="en-US" dirty="0"/>
              <a:t>Renaming a file/directory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Moves working copy</a:t>
            </a:r>
          </a:p>
          <a:p>
            <a:pPr lvl="1"/>
            <a:r>
              <a:rPr lang="en-US" dirty="0"/>
              <a:t>Stages rename of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en-US" dirty="0"/>
              <a:t> in next commit</a:t>
            </a:r>
          </a:p>
          <a:p>
            <a:r>
              <a:rPr lang="en-US" dirty="0"/>
              <a:t>Still in repository, previous commit(s)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59632" y="2123564"/>
            <a:ext cx="211468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rm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221088"/>
            <a:ext cx="36311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mv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alpha.c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beta.c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508104" y="1700808"/>
            <a:ext cx="2670731" cy="1077218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i="1" dirty="0"/>
              <a:t>Always</a:t>
            </a:r>
            <a:r>
              <a:rPr lang="en-US" sz="3200" dirty="0"/>
              <a:t> via</a:t>
            </a:r>
          </a:p>
          <a:p>
            <a:r>
              <a:rPr lang="en-US" sz="3200" dirty="0" err="1"/>
              <a:t>git</a:t>
            </a:r>
            <a:r>
              <a:rPr lang="en-US" sz="3200" dirty="0"/>
              <a:t> commands!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9719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7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Ignoring stuff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git</a:t>
            </a:r>
            <a:r>
              <a:rPr lang="en-US" dirty="0"/>
              <a:t> is somewhat smart about what should be added and what not, e.g.,</a:t>
            </a:r>
          </a:p>
          <a:p>
            <a:pPr lvl="1"/>
            <a:r>
              <a:rPr lang="en-US" dirty="0"/>
              <a:t>Backup files are not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~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Object files are ignored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eq.o</a:t>
            </a:r>
            <a:r>
              <a:rPr lang="en-US" dirty="0"/>
              <a:t>)</a:t>
            </a:r>
          </a:p>
          <a:p>
            <a:r>
              <a:rPr lang="en-US" dirty="0"/>
              <a:t>Needs help for most things, edit file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 in directory</a:t>
            </a:r>
          </a:p>
          <a:p>
            <a:pPr lvl="1"/>
            <a:r>
              <a:rPr lang="en-US" dirty="0"/>
              <a:t>E.g., ignore files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bak</a:t>
            </a:r>
            <a:r>
              <a:rPr lang="en-US" dirty="0"/>
              <a:t> extension in current directory as well as </a:t>
            </a:r>
            <a:r>
              <a:rPr lang="en-US" dirty="0" err="1"/>
              <a:t>a.out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open editor to create/modify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.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gitignore</a:t>
            </a:r>
            <a:r>
              <a:rPr lang="en-US" dirty="0"/>
              <a:t>, e.g.,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Add files/file patterns to ignore, one per line, safe &amp; quit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57597" y="5085184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nano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gitignore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763688" y="6023029"/>
            <a:ext cx="266002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*.bak</a:t>
            </a:r>
          </a:p>
          <a:p>
            <a:r>
              <a:rPr lang="nl-BE" dirty="0" err="1">
                <a:latin typeface="Courier New" pitchFamily="49" charset="0"/>
                <a:cs typeface="Courier New" pitchFamily="49" charset="0"/>
              </a:rPr>
              <a:t>a.out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7532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Changing your mind about changes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53136"/>
          </a:xfrm>
        </p:spPr>
        <p:txBody>
          <a:bodyPr>
            <a:normAutofit/>
          </a:bodyPr>
          <a:lstStyle/>
          <a:p>
            <a:r>
              <a:rPr lang="en-US" dirty="0"/>
              <a:t>Reverting file to current commit in repository</a:t>
            </a:r>
            <a:br>
              <a:rPr lang="en-US" dirty="0"/>
            </a:br>
            <a:endParaRPr lang="en-US" dirty="0"/>
          </a:p>
          <a:p>
            <a:r>
              <a:rPr lang="en-US" dirty="0"/>
              <a:t>Reverting file to some commit in repository</a:t>
            </a:r>
          </a:p>
          <a:p>
            <a:endParaRPr lang="en-US" dirty="0"/>
          </a:p>
          <a:p>
            <a:r>
              <a:rPr lang="en-US" dirty="0"/>
              <a:t>Works for directories as well, overwrites/deletes/creates files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Does </a:t>
            </a:r>
            <a:r>
              <a:rPr lang="en-US" i="1" dirty="0"/>
              <a:t>not</a:t>
            </a:r>
            <a:r>
              <a:rPr lang="en-US" dirty="0"/>
              <a:t> affect repository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59632" y="220486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3284984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259632" y="4931876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--source=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src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38381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uiExpand="1" animBg="1"/>
      <p:bldP spid="8" grpId="0" animBg="1"/>
      <p:bldP spid="10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Changing your mind about commits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Something was staged, but you don't want to commit it: </a:t>
            </a:r>
            <a:r>
              <a:rPr lang="en-US" dirty="0" err="1"/>
              <a:t>unstage</a:t>
            </a:r>
            <a:r>
              <a:rPr lang="en-US" dirty="0"/>
              <a:t> it</a:t>
            </a:r>
          </a:p>
          <a:p>
            <a:endParaRPr lang="en-US" dirty="0"/>
          </a:p>
          <a:p>
            <a:endParaRPr lang="en-US" dirty="0"/>
          </a:p>
          <a:p>
            <a:pPr lvl="1"/>
            <a:r>
              <a:rPr lang="en-US" dirty="0"/>
              <a:t>Mainly used to fine-tune commits</a:t>
            </a:r>
          </a:p>
          <a:p>
            <a:r>
              <a:rPr lang="en-US" dirty="0"/>
              <a:t>Changing a commit message</a:t>
            </a:r>
          </a:p>
          <a:p>
            <a:endParaRPr lang="en-US" dirty="0"/>
          </a:p>
          <a:p>
            <a:r>
              <a:rPr lang="en-US" dirty="0"/>
              <a:t>Adding a file to previous commit</a:t>
            </a:r>
          </a:p>
          <a:p>
            <a:endParaRPr lang="en-US" dirty="0"/>
          </a:p>
          <a:p>
            <a:endParaRPr lang="nl-BE" b="1" i="1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649686"/>
            <a:ext cx="4464496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4941168"/>
            <a:ext cx="44644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commit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amend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34</a:t>
            </a:fld>
            <a:endParaRPr lang="nl-BE"/>
          </a:p>
        </p:txBody>
      </p:sp>
      <p:sp>
        <p:nvSpPr>
          <p:cNvPr id="8" name="TextBox 7"/>
          <p:cNvSpPr txBox="1"/>
          <p:nvPr/>
        </p:nvSpPr>
        <p:spPr>
          <a:xfrm>
            <a:off x="1231718" y="6075144"/>
            <a:ext cx="4492409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add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--amend</a:t>
            </a:r>
          </a:p>
        </p:txBody>
      </p:sp>
    </p:spTree>
    <p:extLst>
      <p:ext uri="{BB962C8B-B14F-4D97-AF65-F5344CB8AC3E}">
        <p14:creationId xmlns:p14="http://schemas.microsoft.com/office/powerpoint/2010/main" val="9865004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Undoing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Undoing commit of unwanted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Undoing an entire commit</a:t>
            </a:r>
          </a:p>
          <a:p>
            <a:endParaRPr lang="en-US" dirty="0"/>
          </a:p>
          <a:p>
            <a:pPr lvl="1"/>
            <a:r>
              <a:rPr lang="en-US" dirty="0"/>
              <a:t>Affects repository, working copy,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</a:p>
          <a:p>
            <a:pPr lvl="1"/>
            <a:r>
              <a:rPr lang="en-US" dirty="0"/>
              <a:t>Rewrites history, </a:t>
            </a:r>
            <a:r>
              <a:rPr lang="en-US" b="1" i="1" dirty="0">
                <a:solidFill>
                  <a:srgbClr val="C00000"/>
                </a:solidFill>
              </a:rPr>
              <a:t>use with care!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35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187624" y="3933056"/>
            <a:ext cx="5112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HEAD~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2152629"/>
            <a:ext cx="5112568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--soft  HEAD~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restore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staged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rm  appl.exe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</a:t>
            </a:r>
          </a:p>
        </p:txBody>
      </p:sp>
    </p:spTree>
    <p:extLst>
      <p:ext uri="{BB962C8B-B14F-4D97-AF65-F5344CB8AC3E}">
        <p14:creationId xmlns:p14="http://schemas.microsoft.com/office/powerpoint/2010/main" val="234477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E2A0A-BBE3-D194-33FC-53B475C03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Reverting commit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83A55-9AEC-1DDC-D668-952BB34B8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Undo changes in commit</a:t>
            </a:r>
          </a:p>
          <a:p>
            <a:endParaRPr lang="en-US" dirty="0"/>
          </a:p>
          <a:p>
            <a:r>
              <a:rPr lang="en-US" dirty="0"/>
              <a:t>Starts new commit,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-n</a:t>
            </a:r>
            <a:r>
              <a:rPr lang="en-US" dirty="0"/>
              <a:t> to fine-tune</a:t>
            </a:r>
          </a:p>
          <a:p>
            <a:r>
              <a:rPr lang="en-US" dirty="0"/>
              <a:t>Does not rewrite history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17CB35-E663-15C9-074D-0C3BAE924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4D64FF-22B8-80F1-81D3-AC90AACB8602}"/>
              </a:ext>
            </a:extLst>
          </p:cNvPr>
          <p:cNvSpPr txBox="1"/>
          <p:nvPr/>
        </p:nvSpPr>
        <p:spPr>
          <a:xfrm>
            <a:off x="1259632" y="2267580"/>
            <a:ext cx="52935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revert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421b003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4687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Let's peek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previous version of file</a:t>
            </a:r>
          </a:p>
          <a:p>
            <a:endParaRPr lang="en-US" dirty="0"/>
          </a:p>
          <a:p>
            <a:r>
              <a:rPr lang="en-US" dirty="0"/>
              <a:t>Show file at certain date</a:t>
            </a:r>
          </a:p>
          <a:p>
            <a:endParaRPr lang="en-US" dirty="0"/>
          </a:p>
          <a:p>
            <a:r>
              <a:rPr lang="en-US" dirty="0"/>
              <a:t>Show what happened during a commit</a:t>
            </a:r>
          </a:p>
          <a:p>
            <a:pPr lvl="1"/>
            <a:r>
              <a:rPr lang="en-US" dirty="0"/>
              <a:t>Last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Some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0ba188919fe:eq.c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19708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HEAD@{2015-09-01}: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075892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 HEAD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6084004"/>
            <a:ext cx="504056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show 0ba188919fe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34044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Tag, you're "it"! More semantics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Marking commits with special significance</a:t>
            </a:r>
          </a:p>
          <a:p>
            <a:pPr lvl="1"/>
            <a:r>
              <a:rPr lang="en-US" dirty="0"/>
              <a:t>Software projects: releases</a:t>
            </a:r>
            <a:endParaRPr lang="nl-BE" dirty="0"/>
          </a:p>
          <a:p>
            <a:pPr lvl="1"/>
            <a:r>
              <a:rPr lang="en-US" dirty="0"/>
              <a:t>Science projects: version used to generate data for submission</a:t>
            </a:r>
          </a:p>
          <a:p>
            <a:r>
              <a:rPr lang="en-US" dirty="0"/>
              <a:t>Tagging</a:t>
            </a:r>
          </a:p>
          <a:p>
            <a:endParaRPr lang="en-US" dirty="0">
              <a:cs typeface="Courier New" pitchFamily="49" charset="0"/>
            </a:endParaRPr>
          </a:p>
          <a:p>
            <a:r>
              <a:rPr lang="en-US" dirty="0">
                <a:cs typeface="Courier New" pitchFamily="49" charset="0"/>
              </a:rPr>
              <a:t>Easy to use later, especially for diff or branching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187624" y="4283804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tag  1.0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7624" y="5939988"/>
            <a:ext cx="225254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1.0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90800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useful suggestions on  next steps</a:t>
            </a:r>
          </a:p>
          <a:p>
            <a:r>
              <a:rPr lang="en-US" dirty="0"/>
              <a:t>Extensive help, specific for each command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95536" y="2780928"/>
            <a:ext cx="8087470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usage: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[--version] [--help] [-C &lt;path&gt;] [-c name=value]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[--exec-path[=&lt;path&gt;]] [--html-path] [--man-path] [--info-path]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[-p|--paginate|--no-pager] [--no-replace-objects] [--bare]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[--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git-dir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=&lt;path&gt;] [--work-tree=&lt;path&gt;] [--namespace=&lt;name&gt;]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&lt;command&gt; [&lt;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args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&gt;]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The most commonly used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commands are: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add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95536" y="4797152"/>
            <a:ext cx="8087470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help  add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GIT-ADD(1)                 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Manual                        GIT-ADD(1)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NAME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-add - Add file contents to the index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SYNOPSIS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git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 add [-n] [-v] [--force | -f] [--interactive | -</a:t>
            </a:r>
            <a:r>
              <a:rPr lang="en-US" sz="12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200" dirty="0">
                <a:latin typeface="Courier New" pitchFamily="49" charset="0"/>
                <a:cs typeface="Courier New" pitchFamily="49" charset="0"/>
              </a:rPr>
              <a:t>] [--patch | -p]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                 [--edit | -e] [--[no-]all | --[no-]ignore-removal | [--update | -u]]</a:t>
            </a:r>
          </a:p>
          <a:p>
            <a:r>
              <a:rPr lang="en-US" sz="1200" dirty="0"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95591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  <a:p>
            <a:r>
              <a:rPr lang="en-US" dirty="0"/>
              <a:t>Single user scenario</a:t>
            </a:r>
          </a:p>
          <a:p>
            <a:r>
              <a:rPr lang="en-US" dirty="0"/>
              <a:t>Multiple user scenario</a:t>
            </a:r>
          </a:p>
          <a:p>
            <a:r>
              <a:rPr lang="en-US" dirty="0"/>
              <a:t>Demo/hands-on session</a:t>
            </a:r>
          </a:p>
          <a:p>
            <a:r>
              <a:rPr lang="en-US" dirty="0"/>
              <a:t>Getting more information</a:t>
            </a:r>
          </a:p>
          <a:p>
            <a:r>
              <a:rPr lang="en-US" dirty="0"/>
              <a:t>Conclusions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736985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user scenario</a:t>
            </a:r>
            <a:endParaRPr lang="nl-BE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E5541F9-3505-4651-A7D4-8314D508B2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pPr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3500759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Remote repositories: clones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Local copy of entire repository is made</a:t>
            </a:r>
            <a:r>
              <a:rPr lang="nl-BE" dirty="0"/>
              <a:t> in </a:t>
            </a:r>
            <a:r>
              <a:rPr lang="nl-BE" dirty="0" err="1"/>
              <a:t>local</a:t>
            </a:r>
            <a:r>
              <a:rPr lang="nl-BE" dirty="0"/>
              <a:t> directory </a:t>
            </a:r>
          </a:p>
          <a:p>
            <a:pPr lvl="1"/>
            <a:r>
              <a:rPr lang="en-US" dirty="0"/>
              <a:t>Creating clone of remote repository, </a:t>
            </a:r>
            <a:r>
              <a:rPr lang="en-US" dirty="0" err="1"/>
              <a:t>git</a:t>
            </a:r>
            <a:r>
              <a:rPr lang="en-US" dirty="0"/>
              <a:t> URL (SSH)</a:t>
            </a:r>
          </a:p>
          <a:p>
            <a:endParaRPr lang="en-US" dirty="0"/>
          </a:p>
          <a:p>
            <a:pPr lvl="1"/>
            <a:r>
              <a:rPr lang="en-US" dirty="0"/>
              <a:t>Creating clone of remote repository, HTTPS URL</a:t>
            </a:r>
          </a:p>
          <a:p>
            <a:pPr lvl="1"/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95535" y="321297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git@github.com:gjbex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/training-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material.git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395536" y="4293096"/>
            <a:ext cx="831830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https://github.com/gjbex/training-material.git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0194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Work cycle, revisited for multiple users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Update local repo branch to remote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Create/edit files/directories (e.g.,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test</a:t>
            </a:r>
            <a:r>
              <a:rPr lang="en-US" dirty="0"/>
              <a:t>), stage for </a:t>
            </a:r>
            <a:r>
              <a:rPr lang="en-US" dirty="0" err="1"/>
              <a:t>for</a:t>
            </a:r>
            <a:r>
              <a:rPr lang="en-US" dirty="0"/>
              <a:t> commit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Update working copy to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Resolve conflicts, if any (see next slide)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Commit your changes, i.e., working copy is now latest repo version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Go to step 1, unless done. If so, update remote repo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5167583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–m 'Introduce square function'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59632" y="2996952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test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259632" y="3717032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pull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59632" y="6011996"/>
            <a:ext cx="3493264" cy="36933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push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3583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6" grpId="0" uiExpand="1" animBg="1"/>
      <p:bldP spid="7" grpId="0" uiExpand="1" animBg="1"/>
      <p:bldP spid="9" grpId="0" uiExpand="1" animBg="1"/>
      <p:bldP spid="8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Whence conflicts?</a:t>
            </a:r>
            <a:endParaRPr lang="nl-BE" dirty="0"/>
          </a:p>
        </p:txBody>
      </p:sp>
      <p:pic>
        <p:nvPicPr>
          <p:cNvPr id="1028" name="Picture 4" descr="C:\Users\u0065575\AppData\Local\Microsoft\Windows\Temporary Internet Files\Content.IE5\WBWRXN3O\MC900441541[1]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flipH="1">
            <a:off x="755577" y="1124744"/>
            <a:ext cx="730141" cy="720000"/>
          </a:xfrm>
          <a:prstGeom prst="rect">
            <a:avLst/>
          </a:prstGeom>
          <a:noFill/>
        </p:spPr>
      </p:pic>
      <p:pic>
        <p:nvPicPr>
          <p:cNvPr id="1031" name="Picture 7" descr="C:\Users\u0065575\AppData\Local\Microsoft\Windows\Temporary Internet Files\Content.IE5\WOTZA2QG\MC900441537[1]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694212" y="1124744"/>
            <a:ext cx="730141" cy="720000"/>
          </a:xfrm>
          <a:prstGeom prst="rect">
            <a:avLst/>
          </a:prstGeom>
          <a:noFill/>
        </p:spPr>
      </p:pic>
      <p:pic>
        <p:nvPicPr>
          <p:cNvPr id="1032" name="Picture 8" descr="C:\Users\u0065575\AppData\Local\Microsoft\Windows\Temporary Internet Files\Content.IE5\1A39SXZC\MC900431616[1]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286132" y="1160888"/>
            <a:ext cx="720000" cy="720000"/>
          </a:xfrm>
          <a:prstGeom prst="rect">
            <a:avLst/>
          </a:prstGeom>
          <a:noFill/>
        </p:spPr>
      </p:pic>
      <p:grpSp>
        <p:nvGrpSpPr>
          <p:cNvPr id="16" name="Group 15"/>
          <p:cNvGrpSpPr/>
          <p:nvPr/>
        </p:nvGrpSpPr>
        <p:grpSpPr>
          <a:xfrm>
            <a:off x="7020272" y="1916832"/>
            <a:ext cx="1669876" cy="1080120"/>
            <a:chOff x="1979712" y="3645024"/>
            <a:chExt cx="1669876" cy="1080120"/>
          </a:xfrm>
        </p:grpSpPr>
        <p:sp>
          <p:nvSpPr>
            <p:cNvPr id="17" name="Rounded Rectangle 16"/>
            <p:cNvSpPr/>
            <p:nvPr/>
          </p:nvSpPr>
          <p:spPr>
            <a:xfrm>
              <a:off x="1979712" y="3645024"/>
              <a:ext cx="1669876" cy="1080120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pic>
          <p:nvPicPr>
            <p:cNvPr id="18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152458" y="3861048"/>
              <a:ext cx="455776" cy="427472"/>
            </a:xfrm>
            <a:prstGeom prst="rect">
              <a:avLst/>
            </a:prstGeom>
            <a:noFill/>
          </p:spPr>
        </p:pic>
        <p:pic>
          <p:nvPicPr>
            <p:cNvPr id="19" name="Picture 2" descr="C:\Users\u0065575\AppData\Local\Microsoft\Windows\Temporary Internet Files\Content.IE5\WBWRXN3O\MC900432599[1].png"/>
            <p:cNvPicPr>
              <a:picLocks noChangeAspect="1" noChangeArrowheads="1"/>
            </p:cNvPicPr>
            <p:nvPr/>
          </p:nvPicPr>
          <p:blipFill>
            <a:blip r:embed="rId5" cstate="print"/>
            <a:srcRect/>
            <a:stretch>
              <a:fillRect/>
            </a:stretch>
          </p:blipFill>
          <p:spPr bwMode="auto">
            <a:xfrm>
              <a:off x="2274326" y="3975348"/>
              <a:ext cx="455776" cy="427472"/>
            </a:xfrm>
            <a:prstGeom prst="rect">
              <a:avLst/>
            </a:prstGeom>
            <a:noFill/>
          </p:spPr>
        </p:pic>
        <p:sp>
          <p:nvSpPr>
            <p:cNvPr id="20" name="TextBox 19"/>
            <p:cNvSpPr txBox="1"/>
            <p:nvPr/>
          </p:nvSpPr>
          <p:spPr>
            <a:xfrm>
              <a:off x="2425367" y="3653093"/>
              <a:ext cx="62780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/>
                <a:t>Project</a:t>
              </a:r>
              <a:endParaRPr lang="nl-BE" sz="1200" dirty="0"/>
            </a:p>
          </p:txBody>
        </p:sp>
      </p:grpSp>
      <p:grpSp>
        <p:nvGrpSpPr>
          <p:cNvPr id="77" name="Group 76"/>
          <p:cNvGrpSpPr/>
          <p:nvPr/>
        </p:nvGrpSpPr>
        <p:grpSpPr>
          <a:xfrm>
            <a:off x="323528" y="2204864"/>
            <a:ext cx="6696744" cy="1296144"/>
            <a:chOff x="323528" y="2204864"/>
            <a:chExt cx="6696744" cy="1296144"/>
          </a:xfrm>
        </p:grpSpPr>
        <p:cxnSp>
          <p:nvCxnSpPr>
            <p:cNvPr id="43" name="Elbow Connector 42"/>
            <p:cNvCxnSpPr>
              <a:stCxn id="17" idx="1"/>
              <a:endCxn id="27" idx="3"/>
            </p:cNvCxnSpPr>
            <p:nvPr/>
          </p:nvCxnSpPr>
          <p:spPr>
            <a:xfrm rot="10800000" flipV="1">
              <a:off x="1993404" y="2456892"/>
              <a:ext cx="5026868" cy="504056"/>
            </a:xfrm>
            <a:prstGeom prst="bentConnector3">
              <a:avLst>
                <a:gd name="adj1" fmla="val 6343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/>
          </p:nvGrpSpPr>
          <p:grpSpPr>
            <a:xfrm>
              <a:off x="323528" y="2420888"/>
              <a:ext cx="1669876" cy="1080120"/>
              <a:chOff x="1979712" y="3645024"/>
              <a:chExt cx="1669876" cy="1080120"/>
            </a:xfrm>
          </p:grpSpPr>
          <p:sp>
            <p:nvSpPr>
              <p:cNvPr id="27" name="Rounded Rectangle 26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48" name="TextBox 47"/>
            <p:cNvSpPr txBox="1"/>
            <p:nvPr/>
          </p:nvSpPr>
          <p:spPr>
            <a:xfrm>
              <a:off x="2145880" y="2204864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grpSp>
        <p:nvGrpSpPr>
          <p:cNvPr id="78" name="Group 77"/>
          <p:cNvGrpSpPr/>
          <p:nvPr/>
        </p:nvGrpSpPr>
        <p:grpSpPr>
          <a:xfrm>
            <a:off x="323528" y="3501008"/>
            <a:ext cx="1669876" cy="1584176"/>
            <a:chOff x="323528" y="3501008"/>
            <a:chExt cx="1669876" cy="1584176"/>
          </a:xfrm>
        </p:grpSpPr>
        <p:grpSp>
          <p:nvGrpSpPr>
            <p:cNvPr id="11" name="Group 10"/>
            <p:cNvGrpSpPr/>
            <p:nvPr/>
          </p:nvGrpSpPr>
          <p:grpSpPr>
            <a:xfrm>
              <a:off x="323528" y="4005064"/>
              <a:ext cx="1669876" cy="1080120"/>
              <a:chOff x="7164288" y="3645024"/>
              <a:chExt cx="1669876" cy="1080120"/>
            </a:xfrm>
          </p:grpSpPr>
          <p:sp>
            <p:nvSpPr>
              <p:cNvPr id="12" name="Rounded Rectangle 1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1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1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15" name="TextBox 1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 rot="5400000">
              <a:off x="935596" y="3753036"/>
              <a:ext cx="50405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0" name="Group 79"/>
          <p:cNvGrpSpPr/>
          <p:nvPr/>
        </p:nvGrpSpPr>
        <p:grpSpPr>
          <a:xfrm>
            <a:off x="3478188" y="3212976"/>
            <a:ext cx="1669876" cy="3024336"/>
            <a:chOff x="3478188" y="3212976"/>
            <a:chExt cx="1669876" cy="3024336"/>
          </a:xfrm>
        </p:grpSpPr>
        <p:grpSp>
          <p:nvGrpSpPr>
            <p:cNvPr id="58" name="Group 57"/>
            <p:cNvGrpSpPr/>
            <p:nvPr/>
          </p:nvGrpSpPr>
          <p:grpSpPr>
            <a:xfrm>
              <a:off x="3478188" y="5157192"/>
              <a:ext cx="1669876" cy="1080120"/>
              <a:chOff x="3478188" y="4509120"/>
              <a:chExt cx="1669876" cy="1080120"/>
            </a:xfrm>
          </p:grpSpPr>
          <p:sp>
            <p:nvSpPr>
              <p:cNvPr id="37" name="Rounded Rectangle 36"/>
              <p:cNvSpPr/>
              <p:nvPr/>
            </p:nvSpPr>
            <p:spPr>
              <a:xfrm>
                <a:off x="3478188" y="4509120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8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650934" y="4725144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9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3772802" y="4839444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40" name="TextBox 39"/>
              <p:cNvSpPr txBox="1"/>
              <p:nvPr/>
            </p:nvSpPr>
            <p:spPr>
              <a:xfrm>
                <a:off x="3923843" y="4517189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  <p:pic>
            <p:nvPicPr>
              <p:cNvPr id="57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4332248" y="4945744"/>
                <a:ext cx="455776" cy="427472"/>
              </a:xfrm>
              <a:prstGeom prst="rect">
                <a:avLst/>
              </a:prstGeom>
              <a:noFill/>
            </p:spPr>
          </p:pic>
        </p:grpSp>
        <p:cxnSp>
          <p:nvCxnSpPr>
            <p:cNvPr id="71" name="Straight Connector 70"/>
            <p:cNvCxnSpPr>
              <a:endCxn id="37" idx="0"/>
            </p:cNvCxnSpPr>
            <p:nvPr/>
          </p:nvCxnSpPr>
          <p:spPr>
            <a:xfrm rot="16200000" flipH="1">
              <a:off x="3326439" y="4170505"/>
              <a:ext cx="1944216" cy="29158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9" name="Group 78"/>
          <p:cNvGrpSpPr/>
          <p:nvPr/>
        </p:nvGrpSpPr>
        <p:grpSpPr>
          <a:xfrm>
            <a:off x="1993404" y="2996952"/>
            <a:ext cx="6696744" cy="2304256"/>
            <a:chOff x="1993404" y="2996952"/>
            <a:chExt cx="6696744" cy="2304256"/>
          </a:xfrm>
        </p:grpSpPr>
        <p:cxnSp>
          <p:nvCxnSpPr>
            <p:cNvPr id="52" name="Elbow Connector 51"/>
            <p:cNvCxnSpPr>
              <a:stCxn id="12" idx="3"/>
              <a:endCxn id="32" idx="1"/>
            </p:cNvCxnSpPr>
            <p:nvPr/>
          </p:nvCxnSpPr>
          <p:spPr>
            <a:xfrm>
              <a:off x="1993404" y="4545124"/>
              <a:ext cx="5026868" cy="216024"/>
            </a:xfrm>
            <a:prstGeom prst="bentConnector3">
              <a:avLst>
                <a:gd name="adj1" fmla="val 23464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1" name="Group 30"/>
            <p:cNvGrpSpPr/>
            <p:nvPr/>
          </p:nvGrpSpPr>
          <p:grpSpPr>
            <a:xfrm>
              <a:off x="7020272" y="4221088"/>
              <a:ext cx="1669876" cy="1080120"/>
              <a:chOff x="7164288" y="3645024"/>
              <a:chExt cx="1669876" cy="1080120"/>
            </a:xfrm>
          </p:grpSpPr>
          <p:sp>
            <p:nvSpPr>
              <p:cNvPr id="32" name="Rounded Rectangle 31"/>
              <p:cNvSpPr/>
              <p:nvPr/>
            </p:nvSpPr>
            <p:spPr>
              <a:xfrm>
                <a:off x="7164288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3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7337034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34" name="Picture 3" descr="C:\Users\u0065575\AppData\Local\Microsoft\Windows\Temporary Internet Files\Content.IE5\WOTZA2QG\MC900433853[1].png"/>
              <p:cNvPicPr>
                <a:picLocks noChangeAspect="1" noChangeArrowheads="1"/>
              </p:cNvPicPr>
              <p:nvPr/>
            </p:nvPicPr>
            <p:blipFill>
              <a:blip r:embed="rId6" cstate="print"/>
              <a:srcRect/>
              <a:stretch>
                <a:fillRect/>
              </a:stretch>
            </p:blipFill>
            <p:spPr bwMode="auto">
              <a:xfrm>
                <a:off x="7865029" y="3816194"/>
                <a:ext cx="623643" cy="584914"/>
              </a:xfrm>
              <a:prstGeom prst="rect">
                <a:avLst/>
              </a:prstGeom>
              <a:noFill/>
            </p:spPr>
          </p:pic>
          <p:sp>
            <p:nvSpPr>
              <p:cNvPr id="35" name="TextBox 34"/>
              <p:cNvSpPr txBox="1"/>
              <p:nvPr/>
            </p:nvSpPr>
            <p:spPr>
              <a:xfrm>
                <a:off x="7609943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sp>
          <p:nvSpPr>
            <p:cNvPr id="56" name="TextBox 55"/>
            <p:cNvSpPr txBox="1"/>
            <p:nvPr/>
          </p:nvSpPr>
          <p:spPr>
            <a:xfrm>
              <a:off x="2141631" y="3789040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73" name="Straight Connector 72"/>
            <p:cNvCxnSpPr/>
            <p:nvPr/>
          </p:nvCxnSpPr>
          <p:spPr>
            <a:xfrm rot="5400000">
              <a:off x="7272300" y="3609020"/>
              <a:ext cx="1224136" cy="0"/>
            </a:xfrm>
            <a:prstGeom prst="line">
              <a:avLst/>
            </a:prstGeom>
            <a:ln w="254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1" name="Group 80"/>
          <p:cNvGrpSpPr/>
          <p:nvPr/>
        </p:nvGrpSpPr>
        <p:grpSpPr>
          <a:xfrm>
            <a:off x="5148064" y="4941168"/>
            <a:ext cx="3789080" cy="1776393"/>
            <a:chOff x="5148064" y="4941168"/>
            <a:chExt cx="3789080" cy="1776393"/>
          </a:xfrm>
        </p:grpSpPr>
        <p:sp>
          <p:nvSpPr>
            <p:cNvPr id="59" name="TextBox 58"/>
            <p:cNvSpPr txBox="1"/>
            <p:nvPr/>
          </p:nvSpPr>
          <p:spPr>
            <a:xfrm>
              <a:off x="5319427" y="4941168"/>
              <a:ext cx="846193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push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  <p:cxnSp>
          <p:nvCxnSpPr>
            <p:cNvPr id="60" name="Elbow Connector 59"/>
            <p:cNvCxnSpPr/>
            <p:nvPr/>
          </p:nvCxnSpPr>
          <p:spPr>
            <a:xfrm>
              <a:off x="5148064" y="5697252"/>
              <a:ext cx="1872208" cy="468052"/>
            </a:xfrm>
            <a:prstGeom prst="bentConnector3">
              <a:avLst>
                <a:gd name="adj1" fmla="val 50000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Multiply 63"/>
            <p:cNvSpPr/>
            <p:nvPr/>
          </p:nvSpPr>
          <p:spPr>
            <a:xfrm>
              <a:off x="5724128" y="5589240"/>
              <a:ext cx="1296144" cy="1080120"/>
            </a:xfrm>
            <a:prstGeom prst="mathMultiply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5" name="TextBox 74"/>
            <p:cNvSpPr txBox="1"/>
            <p:nvPr/>
          </p:nvSpPr>
          <p:spPr>
            <a:xfrm>
              <a:off x="7092280" y="5517232"/>
              <a:ext cx="1844864" cy="1200329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push </a:t>
              </a:r>
              <a:r>
                <a:rPr lang="en-US" sz="2400" dirty="0" err="1"/>
                <a:t>failes</a:t>
              </a:r>
              <a:r>
                <a:rPr lang="en-US" sz="2400" dirty="0"/>
                <a:t>,</a:t>
              </a:r>
            </a:p>
            <a:p>
              <a:r>
                <a:rPr lang="en-US" sz="2400" dirty="0"/>
                <a:t>working copy</a:t>
              </a:r>
            </a:p>
            <a:p>
              <a:r>
                <a:rPr lang="en-US" sz="2400" dirty="0"/>
                <a:t>out of date!</a:t>
              </a:r>
              <a:endParaRPr lang="nl-BE" sz="2400" dirty="0"/>
            </a:p>
          </p:txBody>
        </p:sp>
      </p:grpSp>
      <p:grpSp>
        <p:nvGrpSpPr>
          <p:cNvPr id="76" name="Group 75"/>
          <p:cNvGrpSpPr/>
          <p:nvPr/>
        </p:nvGrpSpPr>
        <p:grpSpPr>
          <a:xfrm>
            <a:off x="3478188" y="1918573"/>
            <a:ext cx="3542084" cy="1294403"/>
            <a:chOff x="3478188" y="1918573"/>
            <a:chExt cx="3542084" cy="1294403"/>
          </a:xfrm>
        </p:grpSpPr>
        <p:grpSp>
          <p:nvGrpSpPr>
            <p:cNvPr id="21" name="Group 20"/>
            <p:cNvGrpSpPr/>
            <p:nvPr/>
          </p:nvGrpSpPr>
          <p:grpSpPr>
            <a:xfrm>
              <a:off x="3478188" y="2132856"/>
              <a:ext cx="1669876" cy="1080120"/>
              <a:chOff x="1979712" y="3645024"/>
              <a:chExt cx="1669876" cy="1080120"/>
            </a:xfrm>
          </p:grpSpPr>
          <p:sp>
            <p:nvSpPr>
              <p:cNvPr id="22" name="Rounded Rectangle 21"/>
              <p:cNvSpPr/>
              <p:nvPr/>
            </p:nvSpPr>
            <p:spPr>
              <a:xfrm>
                <a:off x="1979712" y="3645024"/>
                <a:ext cx="1669876" cy="1080120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pic>
            <p:nvPicPr>
              <p:cNvPr id="23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152458" y="3861048"/>
                <a:ext cx="455776" cy="427472"/>
              </a:xfrm>
              <a:prstGeom prst="rect">
                <a:avLst/>
              </a:prstGeom>
              <a:noFill/>
            </p:spPr>
          </p:pic>
          <p:pic>
            <p:nvPicPr>
              <p:cNvPr id="24" name="Picture 2" descr="C:\Users\u0065575\AppData\Local\Microsoft\Windows\Temporary Internet Files\Content.IE5\WBWRXN3O\MC900432599[1].png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2274326" y="3975348"/>
                <a:ext cx="455776" cy="427472"/>
              </a:xfrm>
              <a:prstGeom prst="rect">
                <a:avLst/>
              </a:prstGeom>
              <a:noFill/>
            </p:spPr>
          </p:pic>
          <p:sp>
            <p:nvSpPr>
              <p:cNvPr id="25" name="TextBox 24"/>
              <p:cNvSpPr txBox="1"/>
              <p:nvPr/>
            </p:nvSpPr>
            <p:spPr>
              <a:xfrm>
                <a:off x="2425367" y="3653093"/>
                <a:ext cx="627801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/>
                  <a:t>Project</a:t>
                </a:r>
                <a:endParaRPr lang="nl-BE" sz="1200" dirty="0"/>
              </a:p>
            </p:txBody>
          </p:sp>
        </p:grpSp>
        <p:cxnSp>
          <p:nvCxnSpPr>
            <p:cNvPr id="42" name="Elbow Connector 41"/>
            <p:cNvCxnSpPr>
              <a:stCxn id="17" idx="1"/>
              <a:endCxn id="22" idx="3"/>
            </p:cNvCxnSpPr>
            <p:nvPr/>
          </p:nvCxnSpPr>
          <p:spPr>
            <a:xfrm rot="10800000" flipV="1">
              <a:off x="5148064" y="2456892"/>
              <a:ext cx="1872208" cy="216024"/>
            </a:xfrm>
            <a:prstGeom prst="bentConnector3">
              <a:avLst>
                <a:gd name="adj1" fmla="val 29889"/>
              </a:avLst>
            </a:prstGeom>
            <a:ln w="31750">
              <a:solidFill>
                <a:srgbClr val="7030A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/>
            <p:cNvSpPr txBox="1"/>
            <p:nvPr/>
          </p:nvSpPr>
          <p:spPr>
            <a:xfrm>
              <a:off x="5287830" y="1918573"/>
              <a:ext cx="846193" cy="6463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/>
                <a:t>pull</a:t>
              </a:r>
              <a:br>
                <a:rPr lang="nl-BE" dirty="0"/>
              </a:br>
              <a:r>
                <a:rPr lang="nl-BE" dirty="0"/>
                <a:t>Project</a:t>
              </a:r>
              <a:endParaRPr lang="en-US" dirty="0"/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3802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&amp; conflicts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Merge due to pull can result in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95536" y="2276872"/>
            <a:ext cx="8042586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Auto-merging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CONFLICT (content): Merge conflict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eq.c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Automatic merge failed; fix conflicts and then commit the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result.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2" name="Rounded Rectangle 11"/>
          <p:cNvSpPr/>
          <p:nvPr/>
        </p:nvSpPr>
        <p:spPr>
          <a:xfrm rot="-1020000">
            <a:off x="1619832" y="4377049"/>
            <a:ext cx="5227469" cy="1471893"/>
          </a:xfrm>
          <a:prstGeom prst="roundRect">
            <a:avLst/>
          </a:prstGeom>
          <a:ln w="76200">
            <a:solidFill>
              <a:srgbClr val="FFFF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dirty="0">
                <a:solidFill>
                  <a:srgbClr val="FFFF00"/>
                </a:solidFill>
              </a:rPr>
              <a:t>Don't panic</a:t>
            </a:r>
            <a:endParaRPr lang="nl-BE" sz="8000" dirty="0">
              <a:solidFill>
                <a:srgbClr val="FFFF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50465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  <p:bldP spid="11" grpId="0" animBg="1"/>
      <p:bldP spid="12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Resolving by editing file(s)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Conflicts are indicated as follows: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 err="1"/>
              <a:t>Hm</a:t>
            </a:r>
            <a:r>
              <a:rPr lang="en-US" dirty="0"/>
              <a:t>, starting from 0 </a:t>
            </a:r>
            <a:r>
              <a:rPr lang="en-US" i="1" dirty="0"/>
              <a:t>was</a:t>
            </a:r>
            <a:r>
              <a:rPr lang="en-US" dirty="0"/>
              <a:t> a bug, so remote version is correct, edit to:</a:t>
            </a:r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r>
              <a:rPr lang="en-US" dirty="0"/>
              <a:t>Resolve all other conflicts, stage, pull, and commit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1988840"/>
            <a:ext cx="3764172" cy="181588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&lt;&lt;&lt;&lt;&lt;&lt;&lt; HEAD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0;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=======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&gt;&gt;&gt;&gt;&gt;&gt;&gt; main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5148064" y="2132856"/>
            <a:ext cx="2827838" cy="504056"/>
            <a:chOff x="5292080" y="2132856"/>
            <a:chExt cx="2827838" cy="504056"/>
          </a:xfrm>
        </p:grpSpPr>
        <p:cxnSp>
          <p:nvCxnSpPr>
            <p:cNvPr id="6" name="Straight Arrow Connector 5"/>
            <p:cNvCxnSpPr/>
            <p:nvPr/>
          </p:nvCxnSpPr>
          <p:spPr>
            <a:xfrm rot="10800000" flipV="1">
              <a:off x="5292080" y="2420888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084168" y="2132856"/>
              <a:ext cx="203575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current branch</a:t>
              </a:r>
              <a:endParaRPr lang="nl-BE" sz="2400" dirty="0"/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5148064" y="3183359"/>
            <a:ext cx="3938435" cy="461665"/>
            <a:chOff x="5148064" y="3183359"/>
            <a:chExt cx="3938435" cy="461665"/>
          </a:xfrm>
        </p:grpSpPr>
        <p:cxnSp>
          <p:nvCxnSpPr>
            <p:cNvPr id="7" name="Straight Arrow Connector 6"/>
            <p:cNvCxnSpPr/>
            <p:nvPr/>
          </p:nvCxnSpPr>
          <p:spPr>
            <a:xfrm rot="10800000">
              <a:off x="5148064" y="3212975"/>
              <a:ext cx="792088" cy="216024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5946152" y="3183359"/>
              <a:ext cx="314034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branch being merged in</a:t>
              </a:r>
              <a:endParaRPr lang="nl-BE" dirty="0"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1259632" y="4797152"/>
            <a:ext cx="3764172" cy="83099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for (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= 1;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&lt; n; 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++) {</a:t>
            </a:r>
          </a:p>
          <a:p>
            <a:r>
              <a:rPr lang="en-US" sz="1600" dirty="0">
                <a:latin typeface="Courier New" pitchFamily="49" charset="0"/>
                <a:cs typeface="Courier New" pitchFamily="49" charset="0"/>
              </a:rPr>
              <a:t>        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] = f(a[</a:t>
            </a:r>
            <a:r>
              <a:rPr lang="en-US" sz="16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1600" dirty="0">
                <a:latin typeface="Courier New" pitchFamily="49" charset="0"/>
                <a:cs typeface="Courier New" pitchFamily="49" charset="0"/>
              </a:rPr>
              <a:t> – 1]);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64522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12" grpId="0" uiExpan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Conflict resolution happens on local repository</a:t>
            </a:r>
          </a:p>
          <a:p>
            <a:pPr lvl="1"/>
            <a:r>
              <a:rPr lang="en-US" dirty="0"/>
              <a:t>When done, push</a:t>
            </a:r>
          </a:p>
          <a:p>
            <a:pPr lvl="1"/>
            <a:r>
              <a:rPr lang="en-US" dirty="0"/>
              <a:t>When you mess up, well, everything is in your local repository</a:t>
            </a:r>
          </a:p>
          <a:p>
            <a:r>
              <a:rPr lang="en-US" dirty="0"/>
              <a:t>Familiarize yourself with the merge process</a:t>
            </a:r>
          </a:p>
          <a:p>
            <a:pPr lvl="1"/>
            <a:r>
              <a:rPr lang="en-US" dirty="0"/>
              <a:t>May seem intimidating at first, but not that hard</a:t>
            </a:r>
          </a:p>
          <a:p>
            <a:pPr lvl="1"/>
            <a:r>
              <a:rPr lang="en-US" dirty="0"/>
              <a:t>It will pay off at some point or other, even in single user scenario, e.g.,</a:t>
            </a:r>
          </a:p>
          <a:p>
            <a:pPr lvl="2"/>
            <a:r>
              <a:rPr lang="en-US" dirty="0"/>
              <a:t>You work on multiple computers and forgot to pull</a:t>
            </a:r>
          </a:p>
          <a:p>
            <a:pPr lvl="2"/>
            <a:r>
              <a:rPr lang="en-US" dirty="0"/>
              <a:t>You work on multiple branches and forgot to merge</a:t>
            </a:r>
          </a:p>
          <a:p>
            <a:r>
              <a:rPr lang="en-US" dirty="0" err="1"/>
              <a:t>git</a:t>
            </a:r>
            <a:r>
              <a:rPr lang="en-US" dirty="0"/>
              <a:t> is pretty smart about merging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1848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 branches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340967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Working in a team, task delegation</a:t>
            </a:r>
          </a:p>
          <a:p>
            <a:pPr lvl="1"/>
            <a:r>
              <a:rPr lang="en-US" dirty="0"/>
              <a:t>Adding features, </a:t>
            </a:r>
            <a:r>
              <a:rPr lang="en-US" strike="dblStrike" dirty="0"/>
              <a:t>adding</a:t>
            </a:r>
            <a:r>
              <a:rPr lang="en-US" dirty="0"/>
              <a:t> fixing bugs</a:t>
            </a:r>
          </a:p>
          <a:p>
            <a:r>
              <a:rPr lang="en-US" dirty="0"/>
              <a:t>Workflow</a:t>
            </a:r>
          </a:p>
          <a:p>
            <a:pPr lvl="1"/>
            <a:r>
              <a:rPr lang="en-US" dirty="0"/>
              <a:t>Create branch feature </a:t>
            </a:r>
            <a:r>
              <a:rPr lang="en-US" i="1" dirty="0"/>
              <a:t>X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Create branch for feature </a:t>
            </a:r>
            <a:r>
              <a:rPr lang="en-US" i="1" dirty="0"/>
              <a:t>Y</a:t>
            </a:r>
            <a:r>
              <a:rPr lang="en-US" dirty="0"/>
              <a:t> from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1"/>
            <a:r>
              <a:rPr lang="en-US" dirty="0"/>
              <a:t>Work on feature </a:t>
            </a:r>
            <a:r>
              <a:rPr lang="en-US" i="1" dirty="0"/>
              <a:t>Y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Y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Work on feature </a:t>
            </a:r>
            <a:r>
              <a:rPr lang="en-US" i="1" dirty="0"/>
              <a:t>X</a:t>
            </a:r>
          </a:p>
          <a:p>
            <a:pPr lvl="1"/>
            <a:r>
              <a:rPr lang="en-US" dirty="0"/>
              <a:t>Merge </a:t>
            </a:r>
            <a:r>
              <a:rPr lang="en-US" i="1" dirty="0"/>
              <a:t>X</a:t>
            </a:r>
            <a:r>
              <a:rPr lang="en-US" dirty="0"/>
              <a:t> back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grpSp>
        <p:nvGrpSpPr>
          <p:cNvPr id="40" name="Group 39"/>
          <p:cNvGrpSpPr/>
          <p:nvPr/>
        </p:nvGrpSpPr>
        <p:grpSpPr>
          <a:xfrm>
            <a:off x="2843808" y="5499476"/>
            <a:ext cx="1296144" cy="377796"/>
            <a:chOff x="2843808" y="5499476"/>
            <a:chExt cx="1296144" cy="377796"/>
          </a:xfrm>
        </p:grpSpPr>
        <p:grpSp>
          <p:nvGrpSpPr>
            <p:cNvPr id="7" name="Group 6"/>
            <p:cNvGrpSpPr/>
            <p:nvPr/>
          </p:nvGrpSpPr>
          <p:grpSpPr>
            <a:xfrm>
              <a:off x="3275856" y="5499476"/>
              <a:ext cx="864096" cy="377796"/>
              <a:chOff x="899592" y="6219556"/>
              <a:chExt cx="864096" cy="377796"/>
            </a:xfrm>
          </p:grpSpPr>
          <p:sp>
            <p:nvSpPr>
              <p:cNvPr id="8" name="Flowchart: Process 7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3</a:t>
                </a:r>
              </a:p>
            </p:txBody>
          </p:sp>
        </p:grpSp>
        <p:cxnSp>
          <p:nvCxnSpPr>
            <p:cNvPr id="13" name="Straight Arrow Connector 12"/>
            <p:cNvCxnSpPr>
              <a:stCxn id="5" idx="3"/>
              <a:endCxn id="8" idx="1"/>
            </p:cNvCxnSpPr>
            <p:nvPr/>
          </p:nvCxnSpPr>
          <p:spPr>
            <a:xfrm>
              <a:off x="2843808" y="5697252"/>
              <a:ext cx="43204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/>
          <p:cNvGrpSpPr/>
          <p:nvPr/>
        </p:nvGrpSpPr>
        <p:grpSpPr>
          <a:xfrm>
            <a:off x="1179651" y="4869160"/>
            <a:ext cx="880453" cy="377796"/>
            <a:chOff x="883235" y="6219556"/>
            <a:chExt cx="880453" cy="377796"/>
          </a:xfrm>
        </p:grpSpPr>
        <p:sp>
          <p:nvSpPr>
            <p:cNvPr id="16" name="Flowchart: Process 15"/>
            <p:cNvSpPr/>
            <p:nvPr/>
          </p:nvSpPr>
          <p:spPr>
            <a:xfrm>
              <a:off x="899592" y="6237312"/>
              <a:ext cx="864096" cy="360040"/>
            </a:xfrm>
            <a:prstGeom prst="flowChartProcess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60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83235" y="6219556"/>
              <a:ext cx="73289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main</a:t>
              </a:r>
              <a:r>
                <a:rPr lang="en-US" baseline="-25000" dirty="0"/>
                <a:t>1</a:t>
              </a: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4644008" y="6147548"/>
            <a:ext cx="1152128" cy="377796"/>
            <a:chOff x="4644008" y="6147548"/>
            <a:chExt cx="1152128" cy="377796"/>
          </a:xfrm>
        </p:grpSpPr>
        <p:grpSp>
          <p:nvGrpSpPr>
            <p:cNvPr id="21" name="Group 20"/>
            <p:cNvGrpSpPr/>
            <p:nvPr/>
          </p:nvGrpSpPr>
          <p:grpSpPr>
            <a:xfrm>
              <a:off x="4932040" y="6147548"/>
              <a:ext cx="864096" cy="377796"/>
              <a:chOff x="899592" y="6219556"/>
              <a:chExt cx="864096" cy="377796"/>
            </a:xfrm>
          </p:grpSpPr>
          <p:sp>
            <p:nvSpPr>
              <p:cNvPr id="22" name="Flowchart: Process 21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1142250" y="6219556"/>
                <a:ext cx="37542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5</a:t>
                </a:r>
              </a:p>
            </p:txBody>
          </p:sp>
        </p:grpSp>
        <p:cxnSp>
          <p:nvCxnSpPr>
            <p:cNvPr id="27" name="Straight Arrow Connector 26"/>
            <p:cNvCxnSpPr>
              <a:stCxn id="19" idx="3"/>
              <a:endCxn id="22" idx="1"/>
            </p:cNvCxnSpPr>
            <p:nvPr/>
          </p:nvCxnSpPr>
          <p:spPr>
            <a:xfrm>
              <a:off x="4644008" y="6345324"/>
              <a:ext cx="2880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/>
          <p:cNvGrpSpPr/>
          <p:nvPr/>
        </p:nvGrpSpPr>
        <p:grpSpPr>
          <a:xfrm>
            <a:off x="1546098" y="5238492"/>
            <a:ext cx="1297710" cy="638780"/>
            <a:chOff x="1546098" y="5238492"/>
            <a:chExt cx="1297710" cy="638780"/>
          </a:xfrm>
        </p:grpSpPr>
        <p:grpSp>
          <p:nvGrpSpPr>
            <p:cNvPr id="4" name="Group 3"/>
            <p:cNvGrpSpPr/>
            <p:nvPr/>
          </p:nvGrpSpPr>
          <p:grpSpPr>
            <a:xfrm>
              <a:off x="1979712" y="5499476"/>
              <a:ext cx="864096" cy="377796"/>
              <a:chOff x="899592" y="6219556"/>
              <a:chExt cx="864096" cy="377796"/>
            </a:xfrm>
          </p:grpSpPr>
          <p:sp>
            <p:nvSpPr>
              <p:cNvPr id="5" name="Flowchart: Process 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2</a:t>
                </a:r>
              </a:p>
            </p:txBody>
          </p:sp>
        </p:grpSp>
        <p:cxnSp>
          <p:nvCxnSpPr>
            <p:cNvPr id="29" name="Shape 28"/>
            <p:cNvCxnSpPr>
              <a:stCxn id="17" idx="2"/>
              <a:endCxn id="5" idx="1"/>
            </p:cNvCxnSpPr>
            <p:nvPr/>
          </p:nvCxnSpPr>
          <p:spPr>
            <a:xfrm rot="16200000" flipH="1">
              <a:off x="1533525" y="5251065"/>
              <a:ext cx="458760" cy="433614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/>
          <p:cNvGrpSpPr/>
          <p:nvPr/>
        </p:nvGrpSpPr>
        <p:grpSpPr>
          <a:xfrm>
            <a:off x="4139952" y="5499476"/>
            <a:ext cx="2952328" cy="377796"/>
            <a:chOff x="4139952" y="5499476"/>
            <a:chExt cx="2952328" cy="377796"/>
          </a:xfrm>
        </p:grpSpPr>
        <p:cxnSp>
          <p:nvCxnSpPr>
            <p:cNvPr id="14" name="Straight Arrow Connector 13"/>
            <p:cNvCxnSpPr>
              <a:stCxn id="8" idx="3"/>
              <a:endCxn id="35" idx="1"/>
            </p:cNvCxnSpPr>
            <p:nvPr/>
          </p:nvCxnSpPr>
          <p:spPr>
            <a:xfrm>
              <a:off x="4139952" y="5697252"/>
              <a:ext cx="2088232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4" name="Group 33"/>
            <p:cNvGrpSpPr/>
            <p:nvPr/>
          </p:nvGrpSpPr>
          <p:grpSpPr>
            <a:xfrm>
              <a:off x="6228184" y="5499476"/>
              <a:ext cx="864096" cy="377796"/>
              <a:chOff x="899592" y="6219556"/>
              <a:chExt cx="864096" cy="377796"/>
            </a:xfrm>
          </p:grpSpPr>
          <p:sp>
            <p:nvSpPr>
              <p:cNvPr id="35" name="Flowchart: Process 3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X</a:t>
                </a:r>
                <a:r>
                  <a:rPr lang="en-US" i="1" baseline="-25000" dirty="0"/>
                  <a:t>7</a:t>
                </a:r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628056" y="5246956"/>
            <a:ext cx="3015952" cy="1278388"/>
            <a:chOff x="1628056" y="5246956"/>
            <a:chExt cx="3015952" cy="1278388"/>
          </a:xfrm>
        </p:grpSpPr>
        <p:grpSp>
          <p:nvGrpSpPr>
            <p:cNvPr id="18" name="Group 17"/>
            <p:cNvGrpSpPr/>
            <p:nvPr/>
          </p:nvGrpSpPr>
          <p:grpSpPr>
            <a:xfrm>
              <a:off x="3779912" y="6147548"/>
              <a:ext cx="864096" cy="377796"/>
              <a:chOff x="899592" y="6219556"/>
              <a:chExt cx="864096" cy="377796"/>
            </a:xfrm>
          </p:grpSpPr>
          <p:sp>
            <p:nvSpPr>
              <p:cNvPr id="19" name="Flowchart: Process 18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1142250" y="6219556"/>
                <a:ext cx="38343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/>
                  <a:t>Y</a:t>
                </a:r>
                <a:r>
                  <a:rPr lang="en-US" i="1" baseline="-25000" dirty="0"/>
                  <a:t>4</a:t>
                </a:r>
              </a:p>
            </p:txBody>
          </p:sp>
        </p:grpSp>
        <p:cxnSp>
          <p:nvCxnSpPr>
            <p:cNvPr id="39" name="Shape 38"/>
            <p:cNvCxnSpPr>
              <a:stCxn id="16" idx="2"/>
              <a:endCxn id="19" idx="1"/>
            </p:cNvCxnSpPr>
            <p:nvPr/>
          </p:nvCxnSpPr>
          <p:spPr>
            <a:xfrm rot="16200000" flipH="1">
              <a:off x="2154800" y="4720212"/>
              <a:ext cx="1098368" cy="215185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/>
          <p:cNvGrpSpPr/>
          <p:nvPr/>
        </p:nvGrpSpPr>
        <p:grpSpPr>
          <a:xfrm>
            <a:off x="2060104" y="4869160"/>
            <a:ext cx="4384104" cy="1476164"/>
            <a:chOff x="2060104" y="4869160"/>
            <a:chExt cx="4384104" cy="1476164"/>
          </a:xfrm>
        </p:grpSpPr>
        <p:grpSp>
          <p:nvGrpSpPr>
            <p:cNvPr id="44" name="Group 43"/>
            <p:cNvGrpSpPr/>
            <p:nvPr/>
          </p:nvGrpSpPr>
          <p:grpSpPr>
            <a:xfrm>
              <a:off x="5528829" y="4869160"/>
              <a:ext cx="915379" cy="377796"/>
              <a:chOff x="848309" y="6219556"/>
              <a:chExt cx="915379" cy="377796"/>
            </a:xfrm>
          </p:grpSpPr>
          <p:sp>
            <p:nvSpPr>
              <p:cNvPr id="45" name="Flowchart: Process 44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848309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6</a:t>
                </a:r>
              </a:p>
            </p:txBody>
          </p:sp>
        </p:grpSp>
        <p:cxnSp>
          <p:nvCxnSpPr>
            <p:cNvPr id="47" name="Straight Arrow Connector 46"/>
            <p:cNvCxnSpPr>
              <a:stCxn id="16" idx="3"/>
              <a:endCxn id="45" idx="1"/>
            </p:cNvCxnSpPr>
            <p:nvPr/>
          </p:nvCxnSpPr>
          <p:spPr>
            <a:xfrm>
              <a:off x="2060104" y="5066936"/>
              <a:ext cx="3520008" cy="1588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hape 49"/>
            <p:cNvCxnSpPr>
              <a:stCxn id="22" idx="3"/>
              <a:endCxn id="46" idx="2"/>
            </p:cNvCxnSpPr>
            <p:nvPr/>
          </p:nvCxnSpPr>
          <p:spPr>
            <a:xfrm flipV="1">
              <a:off x="5796136" y="5238492"/>
              <a:ext cx="99140" cy="1106832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8" name="Group 47"/>
          <p:cNvGrpSpPr/>
          <p:nvPr/>
        </p:nvGrpSpPr>
        <p:grpSpPr>
          <a:xfrm>
            <a:off x="6261722" y="4869160"/>
            <a:ext cx="1622646" cy="828092"/>
            <a:chOff x="6261722" y="4869160"/>
            <a:chExt cx="1622646" cy="828092"/>
          </a:xfrm>
        </p:grpSpPr>
        <p:grpSp>
          <p:nvGrpSpPr>
            <p:cNvPr id="56" name="Group 55"/>
            <p:cNvGrpSpPr/>
            <p:nvPr/>
          </p:nvGrpSpPr>
          <p:grpSpPr>
            <a:xfrm>
              <a:off x="7020272" y="4869160"/>
              <a:ext cx="864096" cy="377796"/>
              <a:chOff x="899592" y="6219556"/>
              <a:chExt cx="864096" cy="377796"/>
            </a:xfrm>
          </p:grpSpPr>
          <p:sp>
            <p:nvSpPr>
              <p:cNvPr id="57" name="Flowchart: Process 56"/>
              <p:cNvSpPr/>
              <p:nvPr/>
            </p:nvSpPr>
            <p:spPr>
              <a:xfrm>
                <a:off x="899592" y="6237312"/>
                <a:ext cx="864096" cy="360040"/>
              </a:xfrm>
              <a:prstGeom prst="flowChartProcess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600"/>
              </a:p>
            </p:txBody>
          </p:sp>
          <p:sp>
            <p:nvSpPr>
              <p:cNvPr id="58" name="TextBox 57"/>
              <p:cNvSpPr txBox="1"/>
              <p:nvPr/>
            </p:nvSpPr>
            <p:spPr>
              <a:xfrm>
                <a:off x="904017" y="6219556"/>
                <a:ext cx="73289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main</a:t>
                </a:r>
                <a:r>
                  <a:rPr lang="en-US" baseline="-25000" dirty="0"/>
                  <a:t>8</a:t>
                </a:r>
              </a:p>
            </p:txBody>
          </p:sp>
        </p:grpSp>
        <p:cxnSp>
          <p:nvCxnSpPr>
            <p:cNvPr id="59" name="Straight Arrow Connector 58"/>
            <p:cNvCxnSpPr>
              <a:stCxn id="46" idx="3"/>
              <a:endCxn id="57" idx="1"/>
            </p:cNvCxnSpPr>
            <p:nvPr/>
          </p:nvCxnSpPr>
          <p:spPr>
            <a:xfrm>
              <a:off x="6261722" y="5053826"/>
              <a:ext cx="758550" cy="13110"/>
            </a:xfrm>
            <a:prstGeom prst="straightConnector1">
              <a:avLst/>
            </a:prstGeom>
            <a:ln w="25400">
              <a:solidFill>
                <a:schemeClr val="tx1"/>
              </a:solidFill>
              <a:prstDash val="sysDash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hape 61"/>
            <p:cNvCxnSpPr>
              <a:stCxn id="35" idx="3"/>
              <a:endCxn id="57" idx="2"/>
            </p:cNvCxnSpPr>
            <p:nvPr/>
          </p:nvCxnSpPr>
          <p:spPr>
            <a:xfrm flipV="1">
              <a:off x="7092280" y="5246956"/>
              <a:ext cx="360040" cy="450296"/>
            </a:xfrm>
            <a:prstGeom prst="bentConnector2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/>
          <p:cNvSpPr txBox="1"/>
          <p:nvPr/>
        </p:nvSpPr>
        <p:spPr>
          <a:xfrm>
            <a:off x="5292080" y="1844824"/>
            <a:ext cx="368844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Also quite convenient in</a:t>
            </a:r>
            <a:br>
              <a:rPr lang="en-US" sz="2800" dirty="0"/>
            </a:br>
            <a:r>
              <a:rPr lang="en-US" sz="2800" dirty="0"/>
              <a:t>single user setting!</a:t>
            </a:r>
            <a:endParaRPr lang="nl-BE" sz="2800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8153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9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 life 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new branch</a:t>
            </a:r>
          </a:p>
          <a:p>
            <a:r>
              <a:rPr lang="en-US" dirty="0"/>
              <a:t>Switch to new branch</a:t>
            </a:r>
          </a:p>
          <a:p>
            <a:r>
              <a:rPr lang="en-US" dirty="0"/>
              <a:t>Usual edit/commit cycle until done</a:t>
            </a:r>
          </a:p>
          <a:p>
            <a:r>
              <a:rPr lang="en-US" dirty="0"/>
              <a:t>When done, switch to original branch</a:t>
            </a:r>
          </a:p>
          <a:p>
            <a:r>
              <a:rPr lang="en-US" dirty="0"/>
              <a:t>Merge new branch into original</a:t>
            </a:r>
          </a:p>
          <a:p>
            <a:r>
              <a:rPr lang="en-US" dirty="0"/>
              <a:t>Delete new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85973" y="5445224"/>
            <a:ext cx="6010363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Branches are short-lived, single purpose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21838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&amp; working with a branch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a branch based on current branch</a:t>
            </a:r>
          </a:p>
          <a:p>
            <a:endParaRPr lang="en-US" dirty="0"/>
          </a:p>
          <a:p>
            <a:r>
              <a:rPr lang="en-US" dirty="0"/>
              <a:t>Switch to new branch</a:t>
            </a:r>
          </a:p>
          <a:p>
            <a:endParaRPr lang="en-US" dirty="0"/>
          </a:p>
          <a:p>
            <a:r>
              <a:rPr lang="en-US" dirty="0"/>
              <a:t>Usual edit/commit cycle until done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82798"/>
            <a:ext cx="56989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356992"/>
            <a:ext cx="54232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580395" y="5013176"/>
            <a:ext cx="6891630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Choose branch names descriptively, e.g.,</a:t>
            </a:r>
            <a:br>
              <a:rPr lang="en-US" sz="2800" dirty="0"/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feature/&lt;title&gt;</a:t>
            </a:r>
            <a:r>
              <a:rPr lang="en-US" sz="2800" dirty="0"/>
              <a:t> or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/&lt;title&gt;</a:t>
            </a:r>
            <a:endParaRPr lang="nl-BE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729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241380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branch back 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Switch back 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branch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Merge branch into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conflicts, resolve, commit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Delete merged branch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87624" y="2195572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87624" y="3419708"/>
            <a:ext cx="583685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merge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gradient_descent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187624" y="5157192"/>
            <a:ext cx="5974713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-d  feature/gradient_descent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24436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uiExpand="1" animBg="1"/>
      <p:bldP spid="9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Having cold feet?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Try a merge without commit</a:t>
            </a:r>
          </a:p>
          <a:p>
            <a:endParaRPr lang="en-US" dirty="0"/>
          </a:p>
          <a:p>
            <a:r>
              <a:rPr lang="en-US" dirty="0"/>
              <a:t>Reports on success/problems</a:t>
            </a:r>
          </a:p>
          <a:p>
            <a:r>
              <a:rPr lang="en-US" dirty="0"/>
              <a:t>If okay, commit</a:t>
            </a:r>
          </a:p>
          <a:p>
            <a:endParaRPr lang="en-US" dirty="0"/>
          </a:p>
          <a:p>
            <a:r>
              <a:rPr lang="en-US" dirty="0"/>
              <a:t>If not okay, reset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683568" y="2276872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merge  --no-commit  --no-ff feature/gradient_descent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4016851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-m 'Merge in gradient descent code'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229200"/>
            <a:ext cx="820891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reset  --hard  ORIG_HEAD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03648" y="5877272"/>
            <a:ext cx="551753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If there are local changes, first stash!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158828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8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Branching policies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1128298" y="1639341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Repository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pPr lvl="2"/>
            <a:r>
              <a:rPr lang="en-US" dirty="0"/>
              <a:t>Other branches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feature/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gradient_descent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bugfix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memory_leak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dirty="0"/>
              <a:t>…</a:t>
            </a:r>
          </a:p>
          <a:p>
            <a:pPr lvl="2"/>
            <a:r>
              <a:rPr lang="en-US" dirty="0"/>
              <a:t>Tags, e.g., releases</a:t>
            </a:r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1.0</a:t>
            </a:r>
            <a:endParaRPr lang="en-US" dirty="0"/>
          </a:p>
          <a:p>
            <a:pPr lvl="3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1.1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3298882" y="1556792"/>
            <a:ext cx="5448828" cy="801380"/>
            <a:chOff x="2627784" y="2051556"/>
            <a:chExt cx="5448828" cy="80138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2627784" y="2374722"/>
              <a:ext cx="1800200" cy="47821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27984" y="2051556"/>
              <a:ext cx="3648628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can be used by others at their</a:t>
              </a:r>
              <a:br>
                <a:rPr lang="en-US" dirty="0"/>
              </a:br>
              <a:r>
                <a:rPr lang="en-US" dirty="0"/>
                <a:t>own peril</a:t>
              </a:r>
              <a:endParaRPr lang="nl-BE" dirty="0"/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107504" y="2420888"/>
            <a:ext cx="1800200" cy="1316923"/>
            <a:chOff x="402983" y="2913457"/>
            <a:chExt cx="1800200" cy="1316923"/>
          </a:xfrm>
        </p:grpSpPr>
        <p:grpSp>
          <p:nvGrpSpPr>
            <p:cNvPr id="25" name="Group 24"/>
            <p:cNvGrpSpPr/>
            <p:nvPr/>
          </p:nvGrpSpPr>
          <p:grpSpPr>
            <a:xfrm>
              <a:off x="755576" y="2913457"/>
              <a:ext cx="1447607" cy="832923"/>
              <a:chOff x="755576" y="2913457"/>
              <a:chExt cx="1447607" cy="832923"/>
            </a:xfrm>
          </p:grpSpPr>
          <p:cxnSp>
            <p:nvCxnSpPr>
              <p:cNvPr id="18" name="Straight Connector 17"/>
              <p:cNvCxnSpPr/>
              <p:nvPr/>
            </p:nvCxnSpPr>
            <p:spPr>
              <a:xfrm>
                <a:off x="755576" y="3746380"/>
                <a:ext cx="86409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/>
              <p:cNvCxnSpPr/>
              <p:nvPr/>
            </p:nvCxnSpPr>
            <p:spPr>
              <a:xfrm>
                <a:off x="765967" y="2913457"/>
                <a:ext cx="0" cy="813966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/>
              <p:cNvCxnSpPr/>
              <p:nvPr/>
            </p:nvCxnSpPr>
            <p:spPr>
              <a:xfrm>
                <a:off x="765967" y="2924944"/>
                <a:ext cx="1437216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/>
            <p:cNvSpPr txBox="1"/>
            <p:nvPr/>
          </p:nvSpPr>
          <p:spPr>
            <a:xfrm>
              <a:off x="402983" y="386104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4306994" y="2555612"/>
            <a:ext cx="4608512" cy="679242"/>
            <a:chOff x="3667448" y="2402304"/>
            <a:chExt cx="4608512" cy="679242"/>
          </a:xfrm>
        </p:grpSpPr>
        <p:cxnSp>
          <p:nvCxnSpPr>
            <p:cNvPr id="21" name="Straight Arrow Connector 20"/>
            <p:cNvCxnSpPr>
              <a:stCxn id="23" idx="1"/>
            </p:cNvCxnSpPr>
            <p:nvPr/>
          </p:nvCxnSpPr>
          <p:spPr>
            <a:xfrm flipH="1">
              <a:off x="3667448" y="2586970"/>
              <a:ext cx="760536" cy="49457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/>
            <p:cNvSpPr txBox="1"/>
            <p:nvPr/>
          </p:nvSpPr>
          <p:spPr>
            <a:xfrm>
              <a:off x="4427984" y="2402304"/>
              <a:ext cx="384797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(internal) development</a:t>
              </a:r>
              <a:endParaRPr lang="nl-BE" dirty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4198982" y="5157192"/>
            <a:ext cx="3375704" cy="369332"/>
            <a:chOff x="3766934" y="1340768"/>
            <a:chExt cx="3375704" cy="369332"/>
          </a:xfrm>
        </p:grpSpPr>
        <p:cxnSp>
          <p:nvCxnSpPr>
            <p:cNvPr id="28" name="Straight Arrow Connector 27"/>
            <p:cNvCxnSpPr>
              <a:stCxn id="29" idx="1"/>
            </p:cNvCxnSpPr>
            <p:nvPr/>
          </p:nvCxnSpPr>
          <p:spPr>
            <a:xfrm flipH="1">
              <a:off x="3766934" y="1525434"/>
              <a:ext cx="6610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28"/>
            <p:cNvSpPr txBox="1"/>
            <p:nvPr/>
          </p:nvSpPr>
          <p:spPr>
            <a:xfrm>
              <a:off x="4427984" y="1340768"/>
              <a:ext cx="27146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stable, used for production</a:t>
              </a:r>
              <a:endParaRPr lang="nl-BE" dirty="0"/>
            </a:p>
          </p:txBody>
        </p:sp>
      </p:grpSp>
      <p:grpSp>
        <p:nvGrpSpPr>
          <p:cNvPr id="43" name="Group 42"/>
          <p:cNvGrpSpPr/>
          <p:nvPr/>
        </p:nvGrpSpPr>
        <p:grpSpPr>
          <a:xfrm>
            <a:off x="6588224" y="3275692"/>
            <a:ext cx="1584176" cy="369332"/>
            <a:chOff x="5819162" y="3275692"/>
            <a:chExt cx="158417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6569392" y="3275692"/>
              <a:ext cx="83394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branch</a:t>
              </a:r>
              <a:endParaRPr lang="nl-BE" dirty="0"/>
            </a:p>
          </p:txBody>
        </p:sp>
        <p:grpSp>
          <p:nvGrpSpPr>
            <p:cNvPr id="42" name="Group 41"/>
            <p:cNvGrpSpPr/>
            <p:nvPr/>
          </p:nvGrpSpPr>
          <p:grpSpPr>
            <a:xfrm>
              <a:off x="5819162" y="3284984"/>
              <a:ext cx="659559" cy="360040"/>
              <a:chOff x="5819162" y="3284984"/>
              <a:chExt cx="659559" cy="360040"/>
            </a:xfrm>
          </p:grpSpPr>
          <p:cxnSp>
            <p:nvCxnSpPr>
              <p:cNvPr id="6" name="Straight Connector 5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C00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0" name="Group 49"/>
          <p:cNvGrpSpPr/>
          <p:nvPr/>
        </p:nvGrpSpPr>
        <p:grpSpPr>
          <a:xfrm>
            <a:off x="1555819" y="3284984"/>
            <a:ext cx="1227468" cy="852606"/>
            <a:chOff x="1555819" y="3284984"/>
            <a:chExt cx="1227468" cy="852606"/>
          </a:xfrm>
        </p:grpSpPr>
        <p:sp>
          <p:nvSpPr>
            <p:cNvPr id="45" name="TextBox 44"/>
            <p:cNvSpPr txBox="1"/>
            <p:nvPr/>
          </p:nvSpPr>
          <p:spPr>
            <a:xfrm>
              <a:off x="1555819" y="3768258"/>
              <a:ext cx="783933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merge</a:t>
              </a:r>
              <a:endParaRPr lang="nl-BE" dirty="0"/>
            </a:p>
          </p:txBody>
        </p:sp>
        <p:grpSp>
          <p:nvGrpSpPr>
            <p:cNvPr id="46" name="Group 45"/>
            <p:cNvGrpSpPr/>
            <p:nvPr/>
          </p:nvGrpSpPr>
          <p:grpSpPr>
            <a:xfrm flipH="1">
              <a:off x="2123728" y="3284984"/>
              <a:ext cx="659559" cy="360040"/>
              <a:chOff x="5819162" y="3284984"/>
              <a:chExt cx="659559" cy="360040"/>
            </a:xfrm>
          </p:grpSpPr>
          <p:cxnSp>
            <p:nvCxnSpPr>
              <p:cNvPr id="47" name="Straight Connector 46"/>
              <p:cNvCxnSpPr/>
              <p:nvPr/>
            </p:nvCxnSpPr>
            <p:spPr>
              <a:xfrm>
                <a:off x="5849312" y="3284984"/>
                <a:ext cx="607097" cy="0"/>
              </a:xfrm>
              <a:prstGeom prst="line">
                <a:avLst/>
              </a:prstGeom>
              <a:ln w="38100">
                <a:solidFill>
                  <a:srgbClr val="00B050"/>
                </a:solidFill>
                <a:headEnd type="stealth"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>
              <a:xfrm rot="5400000">
                <a:off x="6148942" y="3315244"/>
                <a:ext cx="0" cy="659559"/>
              </a:xfrm>
              <a:prstGeom prst="line">
                <a:avLst/>
              </a:prstGeom>
              <a:ln w="38100">
                <a:solidFill>
                  <a:srgbClr val="00B050"/>
                </a:solidFill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>
              <a:xfrm>
                <a:off x="6456409" y="3284986"/>
                <a:ext cx="0" cy="360038"/>
              </a:xfrm>
              <a:prstGeom prst="line">
                <a:avLst/>
              </a:prstGeom>
              <a:ln w="38100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1" name="Group 50"/>
          <p:cNvGrpSpPr/>
          <p:nvPr/>
        </p:nvGrpSpPr>
        <p:grpSpPr>
          <a:xfrm>
            <a:off x="5673770" y="3933056"/>
            <a:ext cx="3445634" cy="699300"/>
            <a:chOff x="3707904" y="1721588"/>
            <a:chExt cx="3445634" cy="699300"/>
          </a:xfrm>
        </p:grpSpPr>
        <p:cxnSp>
          <p:nvCxnSpPr>
            <p:cNvPr id="52" name="Straight Arrow Connector 51"/>
            <p:cNvCxnSpPr>
              <a:stCxn id="53" idx="1"/>
            </p:cNvCxnSpPr>
            <p:nvPr/>
          </p:nvCxnSpPr>
          <p:spPr>
            <a:xfrm flipH="1" flipV="1">
              <a:off x="3707904" y="1721588"/>
              <a:ext cx="720080" cy="5146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4427984" y="2051556"/>
              <a:ext cx="27255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unstable, potentially buggy</a:t>
              </a:r>
              <a:endParaRPr lang="nl-BE" dirty="0"/>
            </a:p>
          </p:txBody>
        </p:sp>
      </p:grpSp>
      <p:sp>
        <p:nvSpPr>
          <p:cNvPr id="55" name="TextBox 54"/>
          <p:cNvSpPr txBox="1"/>
          <p:nvPr/>
        </p:nvSpPr>
        <p:spPr>
          <a:xfrm>
            <a:off x="1979712" y="6021288"/>
            <a:ext cx="506831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feature/</a:t>
            </a:r>
            <a:r>
              <a:rPr lang="en-US" sz="2400" dirty="0" err="1"/>
              <a:t>bugfix</a:t>
            </a:r>
            <a:r>
              <a:rPr lang="en-US" sz="2400" dirty="0"/>
              <a:t> branches are short-lived</a:t>
            </a:r>
            <a:endParaRPr lang="nl-BE" sz="24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64109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55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branches from remote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All remote repo branch information</a:t>
            </a:r>
          </a:p>
          <a:p>
            <a:endParaRPr lang="en-US" dirty="0"/>
          </a:p>
          <a:p>
            <a:r>
              <a:rPr lang="en-US" dirty="0"/>
              <a:t>List remote branches</a:t>
            </a:r>
          </a:p>
          <a:p>
            <a:endParaRPr lang="en-US" dirty="0"/>
          </a:p>
          <a:p>
            <a:r>
              <a:rPr lang="en-US" dirty="0"/>
              <a:t>Fetch and create specific branch, e.g.,</a:t>
            </a:r>
          </a:p>
          <a:p>
            <a:endParaRPr lang="en-US" dirty="0"/>
          </a:p>
          <a:p>
            <a:r>
              <a:rPr lang="en-US" dirty="0"/>
              <a:t>Track remote branch, e.g.,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59632" y="4454364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fetch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development:development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396824" y="4869217"/>
            <a:ext cx="2295056" cy="369332"/>
            <a:chOff x="3598359" y="1623093"/>
            <a:chExt cx="2295056" cy="369332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598359" y="1623093"/>
              <a:ext cx="485009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083368" y="1623093"/>
              <a:ext cx="18100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local repo branch</a:t>
              </a:r>
              <a:endParaRPr lang="nl-BE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2267744" y="4874924"/>
            <a:ext cx="2448272" cy="369332"/>
            <a:chOff x="3923928" y="1628800"/>
            <a:chExt cx="2448272" cy="369332"/>
          </a:xfrm>
        </p:grpSpPr>
        <p:cxnSp>
          <p:nvCxnSpPr>
            <p:cNvPr id="10" name="Straight Arrow Connector 9"/>
            <p:cNvCxnSpPr>
              <a:stCxn id="11" idx="3"/>
            </p:cNvCxnSpPr>
            <p:nvPr/>
          </p:nvCxnSpPr>
          <p:spPr>
            <a:xfrm flipV="1">
              <a:off x="5988468" y="1628800"/>
              <a:ext cx="383732" cy="184666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3923928" y="1628800"/>
              <a:ext cx="20645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remote repo branch</a:t>
              </a:r>
              <a:endParaRPr lang="nl-BE" dirty="0"/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1259632" y="3356992"/>
            <a:ext cx="239039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-r</a:t>
            </a: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53</a:t>
            </a:fld>
            <a:endParaRPr lang="nl-BE"/>
          </a:p>
        </p:txBody>
      </p:sp>
      <p:sp>
        <p:nvSpPr>
          <p:cNvPr id="18" name="TextBox 17"/>
          <p:cNvSpPr txBox="1"/>
          <p:nvPr/>
        </p:nvSpPr>
        <p:spPr>
          <a:xfrm>
            <a:off x="1259632" y="5661248"/>
            <a:ext cx="625042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-u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origin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/development</a:t>
            </a:r>
          </a:p>
        </p:txBody>
      </p:sp>
    </p:spTree>
    <p:extLst>
      <p:ext uri="{BB962C8B-B14F-4D97-AF65-F5344CB8AC3E}">
        <p14:creationId xmlns:p14="http://schemas.microsoft.com/office/powerpoint/2010/main" val="2243374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  <p:bldP spid="5" grpId="0" animBg="1"/>
      <p:bldP spid="15" grpId="0" animBg="1"/>
      <p:bldP spid="1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Create branches from commits/tags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Creating a branch from commit</a:t>
            </a:r>
          </a:p>
          <a:p>
            <a:endParaRPr lang="en-US" dirty="0"/>
          </a:p>
          <a:p>
            <a:r>
              <a:rPr lang="en-US" dirty="0"/>
              <a:t>Creating a branch from a tag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76872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4fje24jd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491716"/>
            <a:ext cx="626469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branch  bugfix/memory_leak  1.0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474483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of merges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Branch has multiple commits</a:t>
            </a:r>
          </a:p>
          <a:p>
            <a:pPr lvl="1"/>
            <a:r>
              <a:rPr lang="en-US" dirty="0"/>
              <a:t>upon merge, history merged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55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251520" y="2708920"/>
            <a:ext cx="6840761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clone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(HEAD -&gt;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1050eac Add bye message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5c020db Add make file for hello.exe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| 733417a Fix missing return statement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|/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a0dc9f1 Ignore executable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2191b14 Add readme file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d9c4977 Add hello world source code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6507202" y="3622209"/>
            <a:ext cx="2465913" cy="814903"/>
            <a:chOff x="6012160" y="4401363"/>
            <a:chExt cx="2465913" cy="814903"/>
          </a:xfrm>
        </p:grpSpPr>
        <p:grpSp>
          <p:nvGrpSpPr>
            <p:cNvPr id="7" name="Group 6"/>
            <p:cNvGrpSpPr/>
            <p:nvPr/>
          </p:nvGrpSpPr>
          <p:grpSpPr>
            <a:xfrm>
              <a:off x="6228185" y="4401363"/>
              <a:ext cx="2249888" cy="552947"/>
              <a:chOff x="5290203" y="1595195"/>
              <a:chExt cx="2249888" cy="552947"/>
            </a:xfrm>
          </p:grpSpPr>
          <p:cxnSp>
            <p:nvCxnSpPr>
              <p:cNvPr id="8" name="Straight Arrow Connector 7"/>
              <p:cNvCxnSpPr>
                <a:stCxn id="9" idx="1"/>
              </p:cNvCxnSpPr>
              <p:nvPr/>
            </p:nvCxnSpPr>
            <p:spPr>
              <a:xfrm flipH="1">
                <a:off x="5290203" y="1826028"/>
                <a:ext cx="225038" cy="32211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/>
              <p:cNvSpPr txBox="1"/>
              <p:nvPr/>
            </p:nvSpPr>
            <p:spPr>
              <a:xfrm>
                <a:off x="5515241" y="1595195"/>
                <a:ext cx="202485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feature branch</a:t>
                </a:r>
                <a:endParaRPr lang="nl-BE" sz="2400" dirty="0"/>
              </a:p>
            </p:txBody>
          </p:sp>
        </p:grpSp>
        <p:sp>
          <p:nvSpPr>
            <p:cNvPr id="11" name="Right Brace 10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grpSp>
        <p:nvGrpSpPr>
          <p:cNvPr id="13" name="Group 12"/>
          <p:cNvGrpSpPr/>
          <p:nvPr/>
        </p:nvGrpSpPr>
        <p:grpSpPr>
          <a:xfrm>
            <a:off x="6002207" y="4437112"/>
            <a:ext cx="2865113" cy="747554"/>
            <a:chOff x="6012160" y="4653135"/>
            <a:chExt cx="2865113" cy="747554"/>
          </a:xfrm>
        </p:grpSpPr>
        <p:grpSp>
          <p:nvGrpSpPr>
            <p:cNvPr id="14" name="Group 13"/>
            <p:cNvGrpSpPr/>
            <p:nvPr/>
          </p:nvGrpSpPr>
          <p:grpSpPr>
            <a:xfrm>
              <a:off x="6228184" y="4939024"/>
              <a:ext cx="2649089" cy="461665"/>
              <a:chOff x="5290202" y="2132856"/>
              <a:chExt cx="2649089" cy="461665"/>
            </a:xfrm>
          </p:grpSpPr>
          <p:cxnSp>
            <p:nvCxnSpPr>
              <p:cNvPr id="16" name="Straight Arrow Connector 15"/>
              <p:cNvCxnSpPr>
                <a:stCxn id="17" idx="1"/>
              </p:cNvCxnSpPr>
              <p:nvPr/>
            </p:nvCxnSpPr>
            <p:spPr>
              <a:xfrm flipH="1" flipV="1">
                <a:off x="5290202" y="2148145"/>
                <a:ext cx="793966" cy="21554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TextBox 16"/>
              <p:cNvSpPr txBox="1"/>
              <p:nvPr/>
            </p:nvSpPr>
            <p:spPr>
              <a:xfrm>
                <a:off x="6084168" y="2132856"/>
                <a:ext cx="1855123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main</a:t>
                </a:r>
                <a:r>
                  <a:rPr lang="en-US" sz="2400" dirty="0"/>
                  <a:t> branch</a:t>
                </a:r>
                <a:endParaRPr lang="nl-BE" sz="2400" dirty="0"/>
              </a:p>
            </p:txBody>
          </p:sp>
        </p:grpSp>
        <p:sp>
          <p:nvSpPr>
            <p:cNvPr id="15" name="Right Brace 14"/>
            <p:cNvSpPr/>
            <p:nvPr/>
          </p:nvSpPr>
          <p:spPr>
            <a:xfrm>
              <a:off x="6012160" y="4653135"/>
              <a:ext cx="217004" cy="563131"/>
            </a:xfrm>
            <a:prstGeom prst="rightBrac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ln>
                  <a:solidFill>
                    <a:sysClr val="windowText" lastClr="000000"/>
                  </a:solidFill>
                </a:ln>
                <a:solidFill>
                  <a:sysClr val="windowText" lastClr="000000"/>
                </a:solidFill>
              </a:endParaRPr>
            </a:p>
          </p:txBody>
        </p:sp>
      </p:grpSp>
      <p:sp>
        <p:nvSpPr>
          <p:cNvPr id="5" name="TextBox 4"/>
          <p:cNvSpPr txBox="1"/>
          <p:nvPr/>
        </p:nvSpPr>
        <p:spPr>
          <a:xfrm>
            <a:off x="6240187" y="5373216"/>
            <a:ext cx="2732928" cy="9541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Problem:</a:t>
            </a:r>
          </a:p>
          <a:p>
            <a:r>
              <a:rPr lang="en-US" sz="2800" dirty="0"/>
              <a:t>may be confusing</a:t>
            </a:r>
          </a:p>
        </p:txBody>
      </p:sp>
    </p:spTree>
    <p:extLst>
      <p:ext uri="{BB962C8B-B14F-4D97-AF65-F5344CB8AC3E}">
        <p14:creationId xmlns:p14="http://schemas.microsoft.com/office/powerpoint/2010/main" val="394240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Squashing commits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Combine multiple commits into 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Rewrite history = rebase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56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844552" y="2196155"/>
            <a:ext cx="7128792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--oneline --graph -5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c35ec97 (HEAD -&gt; feature/cli_arg) Add clean rule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da0fff7 Add command line argument to bye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0801b92 Add command line argument to hello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*   889d71a (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) Add bye application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|\  </a:t>
            </a: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| * 1ce58a3 Add make file for bye application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879388" y="2492896"/>
            <a:ext cx="7437028" cy="2415052"/>
            <a:chOff x="286356" y="2492896"/>
            <a:chExt cx="7437028" cy="2415052"/>
          </a:xfrm>
        </p:grpSpPr>
        <p:sp>
          <p:nvSpPr>
            <p:cNvPr id="6" name="Rounded Rectangle 5"/>
            <p:cNvSpPr/>
            <p:nvPr/>
          </p:nvSpPr>
          <p:spPr>
            <a:xfrm>
              <a:off x="286356" y="2492896"/>
              <a:ext cx="7056784" cy="864096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" name="Straight Arrow Connector 7"/>
            <p:cNvCxnSpPr>
              <a:stCxn id="10" idx="1"/>
            </p:cNvCxnSpPr>
            <p:nvPr/>
          </p:nvCxnSpPr>
          <p:spPr>
            <a:xfrm flipH="1" flipV="1">
              <a:off x="4283968" y="3356994"/>
              <a:ext cx="864096" cy="1320122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148064" y="4446283"/>
              <a:ext cx="2575320" cy="46166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C00000"/>
                  </a:solidFill>
                </a:rPr>
                <a:t>3 relevant commits</a:t>
              </a:r>
            </a:p>
          </p:txBody>
        </p:sp>
      </p:grpSp>
      <p:sp>
        <p:nvSpPr>
          <p:cNvPr id="15" name="TextBox 14"/>
          <p:cNvSpPr txBox="1"/>
          <p:nvPr/>
        </p:nvSpPr>
        <p:spPr>
          <a:xfrm>
            <a:off x="879388" y="525234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rebase  –i  </a:t>
            </a:r>
            <a:r>
              <a:rPr lang="nl-BE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HEAD~3</a:t>
            </a:r>
          </a:p>
        </p:txBody>
      </p:sp>
      <p:grpSp>
        <p:nvGrpSpPr>
          <p:cNvPr id="17" name="Group 16"/>
          <p:cNvGrpSpPr/>
          <p:nvPr/>
        </p:nvGrpSpPr>
        <p:grpSpPr>
          <a:xfrm>
            <a:off x="3131840" y="5526554"/>
            <a:ext cx="3897973" cy="804020"/>
            <a:chOff x="5292080" y="2841004"/>
            <a:chExt cx="3897973" cy="804020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5292080" y="2841004"/>
              <a:ext cx="648072" cy="58799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5946152" y="3183359"/>
              <a:ext cx="32439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interactive: editor opens</a:t>
              </a:r>
              <a:endParaRPr lang="nl-BE" dirty="0"/>
            </a:p>
          </p:txBody>
        </p:sp>
      </p:grpSp>
    </p:spTree>
    <p:extLst>
      <p:ext uri="{BB962C8B-B14F-4D97-AF65-F5344CB8AC3E}">
        <p14:creationId xmlns:p14="http://schemas.microsoft.com/office/powerpoint/2010/main" val="572400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Editing history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323528" y="1380832"/>
            <a:ext cx="7992888" cy="34163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0801b92 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da0fff7 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pick c35ec97 Add clean rule</a:t>
            </a:r>
          </a:p>
          <a:p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Rebase 889d71a..c35ec97 onto 889d71a (3 commands)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Commands: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p, pick &lt;commit&gt; = use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s, squash &lt;commit&gt; = use commit, but meld into previous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                     commit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233764" y="1696482"/>
            <a:ext cx="826851" cy="576064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/>
          <p:cNvGrpSpPr/>
          <p:nvPr/>
        </p:nvGrpSpPr>
        <p:grpSpPr>
          <a:xfrm>
            <a:off x="233764" y="4365104"/>
            <a:ext cx="8453036" cy="2262064"/>
            <a:chOff x="233764" y="4365104"/>
            <a:chExt cx="8453036" cy="2262064"/>
          </a:xfrm>
        </p:grpSpPr>
        <p:sp>
          <p:nvSpPr>
            <p:cNvPr id="7" name="TextBox 6"/>
            <p:cNvSpPr txBox="1"/>
            <p:nvPr/>
          </p:nvSpPr>
          <p:spPr>
            <a:xfrm>
              <a:off x="323528" y="5149840"/>
              <a:ext cx="7992888" cy="147732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pick 0801b92 Add command line argument to hello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da0fff7 Add command line argument to bye</a:t>
              </a:r>
            </a:p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squash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c35ec97 Add clean rule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Rebase 889d71a..c35ec97 onto 889d71a (3 commands)</a:t>
              </a: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233764" y="5443327"/>
              <a:ext cx="1097876" cy="576064"/>
            </a:xfrm>
            <a:prstGeom prst="round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Curved Left Arrow 8"/>
            <p:cNvSpPr/>
            <p:nvPr/>
          </p:nvSpPr>
          <p:spPr>
            <a:xfrm>
              <a:off x="8028384" y="436510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61498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Commit message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58</a:t>
            </a:fld>
            <a:endParaRPr lang="nl-BE"/>
          </a:p>
        </p:txBody>
      </p:sp>
      <p:sp>
        <p:nvSpPr>
          <p:cNvPr id="4" name="TextBox 3"/>
          <p:cNvSpPr txBox="1"/>
          <p:nvPr/>
        </p:nvSpPr>
        <p:spPr>
          <a:xfrm>
            <a:off x="323528" y="1380832"/>
            <a:ext cx="7992888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a combination of 3 commits.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1st commit message: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hello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#2: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command line argument to bye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# This is the commit message #3: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Add clean rule</a:t>
            </a:r>
          </a:p>
          <a:p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323528" y="3645024"/>
            <a:ext cx="8352928" cy="2618422"/>
            <a:chOff x="323528" y="3645024"/>
            <a:chExt cx="8352928" cy="2618422"/>
          </a:xfrm>
        </p:grpSpPr>
        <p:sp>
          <p:nvSpPr>
            <p:cNvPr id="5" name="TextBox 4"/>
            <p:cNvSpPr txBox="1"/>
            <p:nvPr/>
          </p:nvSpPr>
          <p:spPr>
            <a:xfrm>
              <a:off x="323528" y="4509120"/>
              <a:ext cx="7992888" cy="1754326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arguments to message applications</a:t>
              </a:r>
            </a:p>
            <a:p>
              <a:endParaRPr lang="en-GB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a combination of 3 commits. 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This is the 1st commit message: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Add command line argument to hello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6" name="Curved Left Arrow 5"/>
            <p:cNvSpPr/>
            <p:nvPr/>
          </p:nvSpPr>
          <p:spPr>
            <a:xfrm>
              <a:off x="8018040" y="3645024"/>
              <a:ext cx="658416" cy="1512168"/>
            </a:xfrm>
            <a:prstGeom prst="curvedLef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3851920" y="6048288"/>
            <a:ext cx="3979423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Now merge or cherry-pick</a:t>
            </a:r>
          </a:p>
        </p:txBody>
      </p:sp>
    </p:spTree>
    <p:extLst>
      <p:ext uri="{BB962C8B-B14F-4D97-AF65-F5344CB8AC3E}">
        <p14:creationId xmlns:p14="http://schemas.microsoft.com/office/powerpoint/2010/main" val="1739016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with another branch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differences with,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  <a:p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To see only file names</a:t>
            </a:r>
          </a:p>
          <a:p>
            <a:endParaRPr lang="en-US" dirty="0">
              <a:latin typeface="+mj-lt"/>
              <a:cs typeface="Courier New" panose="02070309020205020404" pitchFamily="49" charset="0"/>
            </a:endParaRP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Comparing a specific file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59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879388" y="2267580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diff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27584" y="3491716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--name-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only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27584" y="4624273"/>
            <a:ext cx="71287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diff  --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eq.c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main:eq.c</a:t>
            </a:r>
            <a:endParaRPr lang="nl-BE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4438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It's a beautiful autumn day…</a:t>
            </a:r>
            <a:endParaRPr lang="nl-BE" dirty="0"/>
          </a:p>
        </p:txBody>
      </p:sp>
      <p:pic>
        <p:nvPicPr>
          <p:cNvPr id="1026" name="Picture 2" descr="C:\Users\lucg5005\Desktop\DSCF1116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795" y="1279015"/>
            <a:ext cx="6736581" cy="53903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011435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6A17-04DB-B0C6-562B-1142CC169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BEEC7-4FF5-C0BF-A00D-DFA65CA28B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Working on multiple branches without switch</a:t>
            </a:r>
          </a:p>
          <a:p>
            <a:pPr lvl="1"/>
            <a:r>
              <a:rPr lang="en-US" dirty="0"/>
              <a:t>Create new </a:t>
            </a:r>
            <a:r>
              <a:rPr lang="en-US" dirty="0" err="1"/>
              <a:t>worktree</a:t>
            </a: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List all </a:t>
            </a:r>
            <a:r>
              <a:rPr lang="en-US" dirty="0" err="1"/>
              <a:t>worktrees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Remove </a:t>
            </a:r>
            <a:r>
              <a:rPr lang="en-US" dirty="0" err="1"/>
              <a:t>worktree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1C741D-CDDE-3962-DABF-C93BFD4D5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A2B978E-A210-F3F9-4C81-D31BEE5530AE}"/>
              </a:ext>
            </a:extLst>
          </p:cNvPr>
          <p:cNvSpPr txBox="1"/>
          <p:nvPr/>
        </p:nvSpPr>
        <p:spPr>
          <a:xfrm>
            <a:off x="611560" y="2708920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-b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bugfix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cd ./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AD479B1-B1F1-F684-7A97-F630DCD982FD}"/>
              </a:ext>
            </a:extLst>
          </p:cNvPr>
          <p:cNvSpPr txBox="1"/>
          <p:nvPr/>
        </p:nvSpPr>
        <p:spPr>
          <a:xfrm>
            <a:off x="611560" y="4245473"/>
            <a:ext cx="808680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list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994031-32CD-B9CE-5D19-AF8F8F071F30}"/>
              </a:ext>
            </a:extLst>
          </p:cNvPr>
          <p:cNvSpPr txBox="1"/>
          <p:nvPr/>
        </p:nvSpPr>
        <p:spPr>
          <a:xfrm>
            <a:off x="599998" y="5248353"/>
            <a:ext cx="8086802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remove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segfault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  <a:p>
            <a:r>
              <a:rPr lang="nl-BE" dirty="0">
                <a:latin typeface="Courier New" pitchFamily="49" charset="0"/>
                <a:cs typeface="Courier New" pitchFamily="49" charset="0"/>
              </a:rPr>
              <a:t># git </a:t>
            </a:r>
            <a:r>
              <a:rPr lang="nl-BE" b="1" dirty="0" err="1">
                <a:latin typeface="Courier New" pitchFamily="49" charset="0"/>
                <a:cs typeface="Courier New" pitchFamily="49" charset="0"/>
              </a:rPr>
              <a:t>worktree</a:t>
            </a:r>
            <a:r>
              <a:rPr lang="nl-BE" b="1" dirty="0">
                <a:latin typeface="Courier New" pitchFamily="49" charset="0"/>
                <a:cs typeface="Courier New" pitchFamily="49" charset="0"/>
              </a:rPr>
              <a:t> prune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26EB5F8-27D6-2355-ECAD-7D7FB262A448}"/>
              </a:ext>
            </a:extLst>
          </p:cNvPr>
          <p:cNvSpPr/>
          <p:nvPr/>
        </p:nvSpPr>
        <p:spPr>
          <a:xfrm rot="1686504">
            <a:off x="5256741" y="4330796"/>
            <a:ext cx="2760378" cy="595089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Very convenient!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012964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  <p:bldP spid="9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Details, details, details…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49411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few shortcuts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Commit all modified files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Will commit only modified, tracked files</a:t>
            </a:r>
          </a:p>
          <a:p>
            <a:r>
              <a:rPr lang="en-US" dirty="0"/>
              <a:t>Create new branch and switch to it</a:t>
            </a:r>
            <a:endParaRPr lang="en-BE" dirty="0"/>
          </a:p>
          <a:p>
            <a:endParaRPr lang="en-BE" dirty="0"/>
          </a:p>
          <a:p>
            <a:r>
              <a:rPr lang="en-BE" dirty="0"/>
              <a:t>Switch back to previous branch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259632" y="2204864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commit  -a  -m 'Fix divide by 0 bug'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59632" y="3789040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-C  feature/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optimization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62</a:t>
            </a:fld>
            <a:endParaRPr lang="nl-BE"/>
          </a:p>
        </p:txBody>
      </p:sp>
      <p:sp>
        <p:nvSpPr>
          <p:cNvPr id="7" name="TextBox 6"/>
          <p:cNvSpPr txBox="1"/>
          <p:nvPr/>
        </p:nvSpPr>
        <p:spPr>
          <a:xfrm>
            <a:off x="1259632" y="5001817"/>
            <a:ext cx="61926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 -</a:t>
            </a:r>
          </a:p>
        </p:txBody>
      </p:sp>
    </p:spTree>
    <p:extLst>
      <p:ext uri="{BB962C8B-B14F-4D97-AF65-F5344CB8AC3E}">
        <p14:creationId xmlns:p14="http://schemas.microsoft.com/office/powerpoint/2010/main" val="3459632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Stashing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Problem: branch contains modified, tracked files</a:t>
            </a:r>
            <a:r>
              <a:rPr lang="en-BE" dirty="0"/>
              <a:t>,</a:t>
            </a:r>
            <a:r>
              <a:rPr lang="en-US" dirty="0"/>
              <a:t> can't switched to other branch</a:t>
            </a:r>
          </a:p>
          <a:p>
            <a:r>
              <a:rPr lang="en-US" dirty="0"/>
              <a:t>Solution: stash</a:t>
            </a:r>
          </a:p>
          <a:p>
            <a:pPr lvl="1"/>
            <a:r>
              <a:rPr lang="en-US" dirty="0"/>
              <a:t>stash changes in my-original-branch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checkout other branch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 work</a:t>
            </a:r>
          </a:p>
          <a:p>
            <a:pPr lvl="1"/>
            <a:r>
              <a:rPr lang="en-US" dirty="0"/>
              <a:t>checkout original branch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unstash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63</a:t>
            </a:fld>
            <a:endParaRPr lang="nl-BE"/>
          </a:p>
        </p:txBody>
      </p:sp>
      <p:sp>
        <p:nvSpPr>
          <p:cNvPr id="6" name="TextBox 5"/>
          <p:cNvSpPr txBox="1"/>
          <p:nvPr/>
        </p:nvSpPr>
        <p:spPr>
          <a:xfrm>
            <a:off x="1416224" y="4077072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some-other-branch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446134" y="5229200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switch my-original-branch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446134" y="6056591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 pop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416224" y="3262956"/>
            <a:ext cx="488396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stash</a:t>
            </a:r>
          </a:p>
        </p:txBody>
      </p:sp>
    </p:spTree>
    <p:extLst>
      <p:ext uri="{BB962C8B-B14F-4D97-AF65-F5344CB8AC3E}">
        <p14:creationId xmlns:p14="http://schemas.microsoft.com/office/powerpoint/2010/main" val="2247031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6" grpId="0" animBg="1"/>
      <p:bldP spid="7" grpId="0" animBg="1"/>
      <p:bldP spid="8" grpId="0" animBg="1"/>
      <p:bldP spid="9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0DABB-37BC-5DD0-9599-206B96091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hooks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38BBC9-9BC3-48FB-38D2-223407A00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application(s) on files to commit</a:t>
            </a:r>
          </a:p>
          <a:p>
            <a:pPr lvl="1"/>
            <a:r>
              <a:rPr lang="en-US" dirty="0"/>
              <a:t>Linter(s),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pep8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cppcheck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Code formatter (e.g.,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black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clang-format</a:t>
            </a:r>
            <a:r>
              <a:rPr lang="en-US" dirty="0"/>
              <a:t>)</a:t>
            </a:r>
          </a:p>
          <a:p>
            <a:r>
              <a:rPr lang="en-US" dirty="0"/>
              <a:t>Abort commit on failure</a:t>
            </a:r>
          </a:p>
          <a:p>
            <a:r>
              <a:rPr lang="en-US" dirty="0"/>
              <a:t>Standard git feature, put  files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.git/hooks</a:t>
            </a:r>
          </a:p>
          <a:p>
            <a:r>
              <a:rPr lang="en-US" dirty="0"/>
              <a:t>Much easier: use pre-commit</a:t>
            </a:r>
            <a:br>
              <a:rPr lang="en-US" dirty="0"/>
            </a:br>
            <a:r>
              <a:rPr lang="en-US" dirty="0">
                <a:hlinkClick r:id="rId2"/>
              </a:rPr>
              <a:t>https://pre-commit.com/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1CEEAE-BD77-912B-5559-4448A3E98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29129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B9E25-9DBA-E49B-8EF9-3D0774B23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pre-commit configuration</a:t>
            </a:r>
            <a:endParaRPr lang="LID4096" dirty="0"/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2EB44651-4C85-AE9B-44CC-3F4B037C55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4752152"/>
            <a:ext cx="8229600" cy="1374011"/>
          </a:xfrm>
        </p:spPr>
        <p:txBody>
          <a:bodyPr/>
          <a:lstStyle/>
          <a:p>
            <a:r>
              <a:rPr lang="en-US" dirty="0"/>
              <a:t>Install using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F6268-E037-9E5B-371F-51EF6294D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65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D1D9D8-E9D9-396F-CE04-FB0F7FD8C3DC}"/>
              </a:ext>
            </a:extLst>
          </p:cNvPr>
          <p:cNvGrpSpPr/>
          <p:nvPr/>
        </p:nvGrpSpPr>
        <p:grpSpPr>
          <a:xfrm>
            <a:off x="540667" y="1412776"/>
            <a:ext cx="8180445" cy="3139321"/>
            <a:chOff x="755576" y="2276872"/>
            <a:chExt cx="8180445" cy="3139321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5758894-BF5A-77D2-513C-871E0C9D6D8D}"/>
                </a:ext>
              </a:extLst>
            </p:cNvPr>
            <p:cNvSpPr txBox="1"/>
            <p:nvPr/>
          </p:nvSpPr>
          <p:spPr>
            <a:xfrm>
              <a:off x="755576" y="2276872"/>
              <a:ext cx="8180445" cy="313932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https://github.com/pre-commit/mirrors-clang-format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v15.0.7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id: </a:t>
              </a:r>
              <a:r>
                <a:rPr lang="en-GB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clang-format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[--style=Google]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files: '\.(</a:t>
              </a:r>
              <a:r>
                <a:rPr lang="en-GB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c|cc|cpp|h|hpp|cxx|hh</a:t>
              </a:r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)$'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- repo: https://github.com/pocc/pre-commit-hooks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rev: v1.3.5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hooks:</a:t>
              </a:r>
            </a:p>
            <a:p>
              <a:r>
                <a:rPr lang="en-GB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- id: </a:t>
              </a:r>
              <a:r>
                <a:rPr lang="en-GB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cppcheck</a:t>
              </a:r>
              <a:endParaRPr lang="en-GB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977FEFE-A7F6-C6E1-D3CF-D581865A3320}"/>
                </a:ext>
              </a:extLst>
            </p:cNvPr>
            <p:cNvSpPr txBox="1"/>
            <p:nvPr/>
          </p:nvSpPr>
          <p:spPr>
            <a:xfrm>
              <a:off x="6612949" y="5139194"/>
              <a:ext cx="232307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2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2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1AEEB47-E235-A83B-B4A0-344B7095DB93}"/>
              </a:ext>
            </a:extLst>
          </p:cNvPr>
          <p:cNvGrpSpPr/>
          <p:nvPr/>
        </p:nvGrpSpPr>
        <p:grpSpPr>
          <a:xfrm>
            <a:off x="4283968" y="2148314"/>
            <a:ext cx="4578399" cy="762115"/>
            <a:chOff x="2483768" y="2051556"/>
            <a:chExt cx="4578399" cy="76211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DA05C01E-C623-F69A-9C72-F2506702E7A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2483768" y="2251611"/>
              <a:ext cx="1944216" cy="56206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6A63C22-4852-A2C1-C9D3-99111BF7A0C4}"/>
                </a:ext>
              </a:extLst>
            </p:cNvPr>
            <p:cNvSpPr txBox="1"/>
            <p:nvPr/>
          </p:nvSpPr>
          <p:spPr>
            <a:xfrm>
              <a:off x="4427984" y="2051556"/>
              <a:ext cx="2634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Google formatting style</a:t>
              </a:r>
              <a:endParaRPr lang="nl-BE" sz="20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B575ECD-5005-667C-5B4D-0FB96FB81D28}"/>
              </a:ext>
            </a:extLst>
          </p:cNvPr>
          <p:cNvGrpSpPr/>
          <p:nvPr/>
        </p:nvGrpSpPr>
        <p:grpSpPr>
          <a:xfrm>
            <a:off x="6156176" y="2654336"/>
            <a:ext cx="2706191" cy="585389"/>
            <a:chOff x="3522542" y="2051556"/>
            <a:chExt cx="2706191" cy="585389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573431AA-F8F7-FD55-6574-622071001AAC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>
              <a:off x="3522542" y="2251611"/>
              <a:ext cx="905442" cy="385334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4E95F83-CC5A-B07A-2B3D-13186EF56BA4}"/>
                </a:ext>
              </a:extLst>
            </p:cNvPr>
            <p:cNvSpPr txBox="1"/>
            <p:nvPr/>
          </p:nvSpPr>
          <p:spPr>
            <a:xfrm>
              <a:off x="4427984" y="2051556"/>
              <a:ext cx="180074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/>
                <a:t>only C/C++ files</a:t>
              </a:r>
              <a:endParaRPr lang="nl-BE" sz="2000" dirty="0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3CA5669-43AD-A604-61BF-CC555E58BCB0}"/>
              </a:ext>
            </a:extLst>
          </p:cNvPr>
          <p:cNvSpPr txBox="1"/>
          <p:nvPr/>
        </p:nvSpPr>
        <p:spPr>
          <a:xfrm>
            <a:off x="899592" y="5505569"/>
            <a:ext cx="31323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pre-commit  install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4344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build="p"/>
      <p:bldP spid="1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B40421-5B21-A6BE-E449-1EBACE34EE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Pre-commit &amp; </a:t>
            </a:r>
            <a:r>
              <a:rPr lang="en-US" dirty="0" err="1"/>
              <a:t>Jupyter</a:t>
            </a:r>
            <a:r>
              <a:rPr lang="en-US" dirty="0"/>
              <a:t> notebooks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726FBF-D5CC-4BCF-5277-D48381526B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66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F77500-ECD6-D163-DD8F-740E8D7F4B44}"/>
              </a:ext>
            </a:extLst>
          </p:cNvPr>
          <p:cNvGrpSpPr/>
          <p:nvPr/>
        </p:nvGrpSpPr>
        <p:grpSpPr>
          <a:xfrm>
            <a:off x="316836" y="1412776"/>
            <a:ext cx="8577989" cy="4278094"/>
            <a:chOff x="755576" y="2276872"/>
            <a:chExt cx="8577989" cy="4278094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0850E13-1659-31E5-11CC-E0A021846A82}"/>
                </a:ext>
              </a:extLst>
            </p:cNvPr>
            <p:cNvSpPr txBox="1"/>
            <p:nvPr/>
          </p:nvSpPr>
          <p:spPr>
            <a:xfrm>
              <a:off x="755576" y="2276872"/>
              <a:ext cx="8577989" cy="4278094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repos: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https://github.com/mwouts/jupytext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v1.16.0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jupytext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 ["--sync"]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files: \.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ipynb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$</a:t>
              </a:r>
            </a:p>
            <a:p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- repo: https://github.com/kynan/nbstripout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rev: 0.7.1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hooks: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- id: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nbstripout</a:t>
              </a:r>
              <a:endParaRPr lang="en-GB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# Do NOT strip '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metadata.kernelspec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'.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args</a:t>
              </a:r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: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--extra-keys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# drop noisy stuff that often churns; adjust to your stack</a:t>
              </a:r>
            </a:p>
            <a:p>
              <a:r>
                <a:rPr lang="en-GB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  - </a:t>
              </a:r>
              <a:r>
                <a:rPr lang="en-GB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metadata.language_info,metadata.widgets</a:t>
              </a:r>
              <a:endParaRPr lang="en-GB" sz="16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DD13342-1B20-ADBA-ADBA-CE13EE38AD1B}"/>
                </a:ext>
              </a:extLst>
            </p:cNvPr>
            <p:cNvSpPr txBox="1"/>
            <p:nvPr/>
          </p:nvSpPr>
          <p:spPr>
            <a:xfrm>
              <a:off x="6678671" y="2291564"/>
              <a:ext cx="265489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.pre-commit-</a:t>
              </a:r>
              <a:r>
                <a:rPr lang="en-US" sz="1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config.yaml</a:t>
              </a:r>
              <a:endParaRPr lang="en-US" sz="1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0E764228-CD03-0E62-B09E-AB1B9B51AB2D}"/>
              </a:ext>
            </a:extLst>
          </p:cNvPr>
          <p:cNvSpPr txBox="1"/>
          <p:nvPr/>
        </p:nvSpPr>
        <p:spPr>
          <a:xfrm>
            <a:off x="328466" y="6077247"/>
            <a:ext cx="7356116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Alternative: </a:t>
            </a:r>
            <a:r>
              <a:rPr lang="en-US" sz="2400" dirty="0">
                <a:hlinkClick r:id="rId2"/>
              </a:rPr>
              <a:t>https://github.com/jupyterlab/jupyterlab-git</a:t>
            </a:r>
            <a:r>
              <a:rPr lang="en-US" sz="2400" dirty="0"/>
              <a:t>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2919255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BE" dirty="0"/>
              <a:t>Examine history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BE" dirty="0"/>
              <a:t>View the commit for each line of a file</a:t>
            </a:r>
          </a:p>
          <a:p>
            <a:endParaRPr lang="en-BE" dirty="0"/>
          </a:p>
          <a:p>
            <a:pPr lvl="1"/>
            <a:r>
              <a:rPr lang="en-BE" dirty="0"/>
              <a:t>displays who did the commit </a:t>
            </a:r>
            <a:r>
              <a:rPr lang="en-BE" dirty="0">
                <a:sym typeface="Symbol" panose="05050102010706020507" pitchFamily="18" charset="2"/>
              </a:rPr>
              <a:t></a:t>
            </a:r>
            <a:r>
              <a:rPr lang="en-BE" dirty="0"/>
              <a:t> blame</a:t>
            </a:r>
          </a:p>
          <a:p>
            <a:r>
              <a:rPr lang="en-US" dirty="0"/>
              <a:t>Search for commit that introduced </a:t>
            </a:r>
            <a:r>
              <a:rPr lang="en-BE" dirty="0"/>
              <a:t>a </a:t>
            </a:r>
            <a:r>
              <a:rPr lang="en-US" dirty="0"/>
              <a:t>line</a:t>
            </a:r>
            <a:endParaRPr lang="en-BE" dirty="0"/>
          </a:p>
          <a:p>
            <a:endParaRPr lang="en-BE" dirty="0"/>
          </a:p>
          <a:p>
            <a:r>
              <a:rPr lang="en-BE" dirty="0"/>
              <a:t>Display log messages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--after 2019-08-15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--before '2019-08-15 13:55:00'</a:t>
            </a:r>
          </a:p>
          <a:p>
            <a:pPr lvl="1"/>
            <a:r>
              <a:rPr lang="en-BE" dirty="0">
                <a:latin typeface="Courier New" panose="02070309020205020404" pitchFamily="49" charset="0"/>
                <a:cs typeface="Courier New" panose="02070309020205020404" pitchFamily="49" charset="0"/>
              </a:rPr>
              <a:t>--author gjbex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67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259632" y="212356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en-BE" dirty="0">
                <a:latin typeface="Courier New" pitchFamily="49" charset="0"/>
                <a:cs typeface="Courier New" pitchFamily="49" charset="0"/>
              </a:rPr>
              <a:t>blame eq.c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9632" y="3563724"/>
            <a:ext cx="40324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log  -S 'double sqr('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266973" y="5554643"/>
            <a:ext cx="235577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BE" sz="2400" dirty="0"/>
              <a:t>Can be combined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051776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archives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Export branch files to archive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Export to zip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GitHub: create releases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11560" y="2267580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|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gzip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~/my_project.tar.gz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11560" y="4058372"/>
            <a:ext cx="799288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archive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--format=zip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main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&gt;  ~/my_project.zip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131840" y="2852936"/>
            <a:ext cx="269714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Default format is tar</a:t>
            </a:r>
            <a:endParaRPr lang="nl-BE" sz="24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473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even more…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Searching through history, methodically</a:t>
            </a:r>
          </a:p>
          <a:p>
            <a:endParaRPr lang="en-US" dirty="0"/>
          </a:p>
          <a:p>
            <a:r>
              <a:rPr lang="en-US" dirty="0"/>
              <a:t>Micro-managing commits</a:t>
            </a:r>
          </a:p>
          <a:p>
            <a:endParaRPr lang="en-US" dirty="0"/>
          </a:p>
          <a:p>
            <a:r>
              <a:rPr lang="en-BE" dirty="0"/>
              <a:t>Merge in single commit</a:t>
            </a:r>
          </a:p>
          <a:p>
            <a:endParaRPr lang="en-BE" dirty="0"/>
          </a:p>
          <a:p>
            <a:r>
              <a:rPr lang="en-US" dirty="0"/>
              <a:t>Adding description to branch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83568" y="219557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bisect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…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83568" y="3356992"/>
            <a:ext cx="456214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add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-p  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5805264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--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edit-description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3568" y="6364076"/>
            <a:ext cx="6552728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config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.&lt;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branch-name.description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62867" y="6026664"/>
            <a:ext cx="1723933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Note: only local!</a:t>
            </a:r>
            <a:endParaRPr lang="nl-BE" dirty="0"/>
          </a:p>
        </p:txBody>
      </p:sp>
      <p:sp>
        <p:nvSpPr>
          <p:cNvPr id="10" name="TextBox 9"/>
          <p:cNvSpPr txBox="1"/>
          <p:nvPr/>
        </p:nvSpPr>
        <p:spPr>
          <a:xfrm>
            <a:off x="688524" y="4509120"/>
            <a:ext cx="455719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nl-BE" dirty="0">
                <a:latin typeface="Courier New" pitchFamily="49" charset="0"/>
                <a:cs typeface="Courier New" pitchFamily="49" charset="0"/>
              </a:rPr>
              <a:t>$ git </a:t>
            </a:r>
            <a:r>
              <a:rPr lang="nl-BE" dirty="0" err="1">
                <a:latin typeface="Courier New" pitchFamily="49" charset="0"/>
                <a:cs typeface="Courier New" pitchFamily="49" charset="0"/>
              </a:rPr>
              <a:t>cherry-pick</a:t>
            </a:r>
            <a:r>
              <a:rPr lang="nl-BE" dirty="0">
                <a:latin typeface="Courier New" pitchFamily="49" charset="0"/>
                <a:cs typeface="Courier New" pitchFamily="49" charset="0"/>
              </a:rPr>
              <a:t>  0ba188919fec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69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771907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</a:t>
            </a:fld>
            <a:endParaRPr lang="nl-BE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044" y="620688"/>
            <a:ext cx="8741912" cy="5616623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1331640" y="1196752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le 4"/>
          <p:cNvSpPr/>
          <p:nvPr/>
        </p:nvSpPr>
        <p:spPr>
          <a:xfrm>
            <a:off x="1198015" y="2020013"/>
            <a:ext cx="936104" cy="216024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411498" y="1963591"/>
            <a:ext cx="288032" cy="112843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285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5227797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Contribute to someone else's project, e.g.,</a:t>
            </a:r>
          </a:p>
          <a:p>
            <a:pPr lvl="1"/>
            <a:r>
              <a:rPr lang="en-US" dirty="0"/>
              <a:t>Open source project</a:t>
            </a:r>
          </a:p>
          <a:p>
            <a:pPr lvl="1"/>
            <a:r>
              <a:rPr lang="en-US" dirty="0"/>
              <a:t>Research project you're involved in</a:t>
            </a:r>
          </a:p>
          <a:p>
            <a:r>
              <a:rPr lang="en-US" dirty="0"/>
              <a:t>Can be done without write access to project</a:t>
            </a:r>
          </a:p>
          <a:p>
            <a:pPr lvl="1"/>
            <a:r>
              <a:rPr lang="en-US" dirty="0"/>
              <a:t>Create your own copy by forking</a:t>
            </a:r>
          </a:p>
          <a:p>
            <a:pPr lvl="1"/>
            <a:r>
              <a:rPr lang="en-US" dirty="0"/>
              <a:t>Create a branch for implementation</a:t>
            </a:r>
          </a:p>
          <a:p>
            <a:pPr lvl="1"/>
            <a:r>
              <a:rPr lang="en-US" dirty="0"/>
              <a:t>Implement, test</a:t>
            </a:r>
          </a:p>
          <a:p>
            <a:pPr lvl="1"/>
            <a:r>
              <a:rPr lang="en-US" dirty="0"/>
              <a:t>Create a pull request for your branch against original repository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71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270181" y="5864553"/>
            <a:ext cx="851226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Note: repository should be hosted by service, e.g., GitLab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774053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 requests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Many repositories have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CONTRIBUTING.md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abide by its rules/recommendations</a:t>
            </a:r>
          </a:p>
          <a:p>
            <a:r>
              <a:rPr lang="en-US" dirty="0"/>
              <a:t>Good pull requests</a:t>
            </a:r>
          </a:p>
          <a:p>
            <a:pPr lvl="1"/>
            <a:r>
              <a:rPr lang="en-US" dirty="0"/>
              <a:t>informative subject</a:t>
            </a:r>
          </a:p>
          <a:p>
            <a:pPr lvl="1"/>
            <a:r>
              <a:rPr lang="en-US" dirty="0"/>
              <a:t>motivation for change</a:t>
            </a:r>
          </a:p>
          <a:p>
            <a:pPr lvl="1"/>
            <a:r>
              <a:rPr lang="en-US" dirty="0"/>
              <a:t>atomic commits, with informative messages</a:t>
            </a:r>
          </a:p>
          <a:p>
            <a:pPr lvl="1"/>
            <a:r>
              <a:rPr lang="en-US" dirty="0"/>
              <a:t>typically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  <a:r>
              <a:rPr lang="en-US" dirty="0"/>
              <a:t> branch, </a:t>
            </a:r>
            <a:r>
              <a:rPr lang="en-US" i="1" dirty="0"/>
              <a:t>not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0890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Receiving contribution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Someone forked your repository to contribute</a:t>
            </a:r>
          </a:p>
          <a:p>
            <a:r>
              <a:rPr lang="en-US" dirty="0"/>
              <a:t>You receive pull request</a:t>
            </a:r>
          </a:p>
          <a:p>
            <a:pPr lvl="1"/>
            <a:r>
              <a:rPr lang="en-US" dirty="0"/>
              <a:t>Evaluate contribution</a:t>
            </a:r>
          </a:p>
          <a:p>
            <a:pPr lvl="2"/>
            <a:r>
              <a:rPr lang="en-US" dirty="0"/>
              <a:t>Code review</a:t>
            </a:r>
          </a:p>
          <a:p>
            <a:pPr lvl="2"/>
            <a:r>
              <a:rPr lang="en-US" dirty="0"/>
              <a:t>Extensive tests</a:t>
            </a:r>
          </a:p>
          <a:p>
            <a:pPr lvl="1"/>
            <a:r>
              <a:rPr lang="en-US" dirty="0"/>
              <a:t>If okay, merge remote branch into, e.g.,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development</a:t>
            </a:r>
          </a:p>
          <a:p>
            <a:pPr lvl="1"/>
            <a:r>
              <a:rPr lang="en-US" dirty="0"/>
              <a:t>If not okay, provide feedback, delete pull request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73</a:t>
            </a:fld>
            <a:endParaRPr lang="nl-BE"/>
          </a:p>
        </p:txBody>
      </p:sp>
      <p:sp>
        <p:nvSpPr>
          <p:cNvPr id="5" name="TextBox 4"/>
          <p:cNvSpPr txBox="1"/>
          <p:nvPr/>
        </p:nvSpPr>
        <p:spPr>
          <a:xfrm>
            <a:off x="1043608" y="5930116"/>
            <a:ext cx="709251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You retain complete control over contributions!</a:t>
            </a:r>
            <a:endParaRPr lang="nl-BE" sz="2800" dirty="0"/>
          </a:p>
        </p:txBody>
      </p:sp>
    </p:spTree>
    <p:extLst>
      <p:ext uri="{BB962C8B-B14F-4D97-AF65-F5344CB8AC3E}">
        <p14:creationId xmlns:p14="http://schemas.microsoft.com/office/powerpoint/2010/main" val="40793030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FEEAC-367E-9BFA-FD21-67A700BA8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 Integration (CI)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DCFDF1-AC43-0885-9924-F5F715819C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GitHub/GitLab workflows</a:t>
            </a:r>
          </a:p>
          <a:p>
            <a:pPr lvl="1"/>
            <a:r>
              <a:rPr lang="en-US" dirty="0"/>
              <a:t>Sanity checks</a:t>
            </a:r>
          </a:p>
          <a:p>
            <a:pPr lvl="1"/>
            <a:r>
              <a:rPr lang="en-US" dirty="0"/>
              <a:t>Source code formatting</a:t>
            </a:r>
          </a:p>
          <a:p>
            <a:pPr lvl="1"/>
            <a:r>
              <a:rPr lang="en-US" dirty="0"/>
              <a:t>Software builds</a:t>
            </a:r>
          </a:p>
          <a:p>
            <a:pPr lvl="1"/>
            <a:r>
              <a:rPr lang="en-US" dirty="0"/>
              <a:t>Software testing</a:t>
            </a:r>
          </a:p>
          <a:p>
            <a:pPr lvl="1"/>
            <a:r>
              <a:rPr lang="en-US" dirty="0"/>
              <a:t>Documentation builds/deployment</a:t>
            </a:r>
          </a:p>
          <a:p>
            <a:r>
              <a:rPr lang="en-US" dirty="0"/>
              <a:t>See, e.g.,</a:t>
            </a:r>
          </a:p>
          <a:p>
            <a:pPr lvl="1"/>
            <a:r>
              <a:rPr lang="en-US" dirty="0">
                <a:hlinkClick r:id="rId2"/>
              </a:rPr>
              <a:t>https://github.com/gjbex/CI-example</a:t>
            </a:r>
            <a:r>
              <a:rPr lang="en-US" dirty="0"/>
              <a:t> </a:t>
            </a:r>
          </a:p>
          <a:p>
            <a:pPr lvl="1"/>
            <a:r>
              <a:rPr lang="en-US" dirty="0">
                <a:hlinkClick r:id="rId3"/>
              </a:rPr>
              <a:t>https://github.com/vscentrum/status-page</a:t>
            </a:r>
            <a:r>
              <a:rPr lang="en-US" dirty="0"/>
              <a:t> </a:t>
            </a: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138D5A-6424-0D33-7606-A84AC4861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012049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323718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Contributes to the scientific method</a:t>
            </a:r>
          </a:p>
          <a:p>
            <a:pPr lvl="1"/>
            <a:r>
              <a:rPr lang="en-US" dirty="0"/>
              <a:t>Helps ensure reproducibility</a:t>
            </a:r>
          </a:p>
          <a:p>
            <a:r>
              <a:rPr lang="en-US" dirty="0"/>
              <a:t>Record of change</a:t>
            </a:r>
          </a:p>
          <a:p>
            <a:pPr lvl="1"/>
            <a:r>
              <a:rPr lang="en-US" dirty="0"/>
              <a:t>What was changed?</a:t>
            </a:r>
          </a:p>
          <a:p>
            <a:pPr lvl="1"/>
            <a:r>
              <a:rPr lang="en-US" dirty="0"/>
              <a:t>When was it changed?</a:t>
            </a:r>
          </a:p>
          <a:p>
            <a:pPr lvl="1"/>
            <a:r>
              <a:rPr lang="en-US" dirty="0"/>
              <a:t>Who changed it?</a:t>
            </a:r>
          </a:p>
          <a:p>
            <a:pPr lvl="1"/>
            <a:r>
              <a:rPr lang="en-US" dirty="0"/>
              <a:t>Why was it changed?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41158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Online documentation (including movies)</a:t>
            </a:r>
            <a:br>
              <a:rPr lang="en-US" dirty="0"/>
            </a:br>
            <a:r>
              <a:rPr lang="nl-BE" sz="2300" dirty="0">
                <a:hlinkClick r:id="rId2"/>
              </a:rPr>
              <a:t>http://git-scm.com/documentation</a:t>
            </a:r>
            <a:endParaRPr lang="nl-BE" dirty="0"/>
          </a:p>
          <a:p>
            <a:r>
              <a:rPr lang="en-US" dirty="0" err="1"/>
              <a:t>git</a:t>
            </a:r>
            <a:r>
              <a:rPr lang="en-US" dirty="0"/>
              <a:t> web site</a:t>
            </a:r>
            <a:br>
              <a:rPr lang="en-US" dirty="0"/>
            </a:br>
            <a:r>
              <a:rPr lang="nl-BE" sz="2400" dirty="0">
                <a:hlinkClick r:id="rId3"/>
              </a:rPr>
              <a:t>http://git-scm.com/</a:t>
            </a:r>
            <a:endParaRPr lang="nl-BE" dirty="0"/>
          </a:p>
          <a:p>
            <a:r>
              <a:rPr lang="nl-BE" dirty="0"/>
              <a:t>Pro git online book</a:t>
            </a:r>
            <a:br>
              <a:rPr lang="nl-BE" dirty="0"/>
            </a:br>
            <a:r>
              <a:rPr lang="nl-BE" sz="2100" dirty="0">
                <a:hlinkClick r:id="rId4"/>
              </a:rPr>
              <a:t>https://git-scm.com/book/en/v2/</a:t>
            </a:r>
            <a:r>
              <a:rPr lang="nl-BE" sz="2100" dirty="0"/>
              <a:t> </a:t>
            </a:r>
            <a:endParaRPr lang="nl-BE" dirty="0"/>
          </a:p>
          <a:p>
            <a:r>
              <a:rPr lang="en-US" dirty="0"/>
              <a:t>Why (the author thinks) you should switch to </a:t>
            </a:r>
            <a:r>
              <a:rPr lang="en-US" dirty="0" err="1"/>
              <a:t>git</a:t>
            </a:r>
            <a:br>
              <a:rPr lang="en-US" dirty="0"/>
            </a:br>
            <a:r>
              <a:rPr lang="nl-BE" sz="2300" dirty="0">
                <a:hlinkClick r:id="rId5"/>
              </a:rPr>
              <a:t>http://blog.teamtreehouse.com/why-you-should-switch-from-subversion-to-git</a:t>
            </a:r>
            <a:endParaRPr lang="nl-BE" dirty="0"/>
          </a:p>
          <a:p>
            <a:r>
              <a:rPr lang="nl-BE" dirty="0"/>
              <a:t>Overview of frequently used git workflows</a:t>
            </a:r>
            <a:br>
              <a:rPr lang="nl-BE" dirty="0"/>
            </a:br>
            <a:r>
              <a:rPr lang="en-US" sz="2100" dirty="0">
                <a:hlinkClick r:id="rId6"/>
              </a:rPr>
              <a:t>https://www.atlassian.com/git/workflows</a:t>
            </a:r>
            <a:endParaRPr lang="en-US" dirty="0"/>
          </a:p>
          <a:p>
            <a:r>
              <a:rPr lang="nl-BE" dirty="0"/>
              <a:t>Blog posts on "good" commit messages</a:t>
            </a:r>
            <a:br>
              <a:rPr lang="nl-BE" dirty="0"/>
            </a:br>
            <a:r>
              <a:rPr lang="nl-BE" sz="2100" dirty="0">
                <a:hlinkClick r:id="rId7"/>
              </a:rPr>
              <a:t>https://chris.beams.io/posts/git-commit/</a:t>
            </a:r>
            <a:r>
              <a:rPr lang="nl-BE" sz="2100" dirty="0"/>
              <a:t> </a:t>
            </a:r>
            <a:br>
              <a:rPr lang="nl-BE" sz="2100" dirty="0"/>
            </a:br>
            <a:r>
              <a:rPr lang="nl-BE" sz="2100" dirty="0">
                <a:hlinkClick r:id="rId8"/>
              </a:rPr>
              <a:t>https://thoughtbot.com/blog/5-useful-tips-for-a-better-commit-message</a:t>
            </a:r>
            <a:r>
              <a:rPr lang="nl-BE" sz="2100" dirty="0"/>
              <a:t> </a:t>
            </a:r>
            <a:endParaRPr lang="en-BE" sz="2100" dirty="0"/>
          </a:p>
          <a:p>
            <a:r>
              <a:rPr lang="en-BE" dirty="0"/>
              <a:t>Nice article on some git features &amp; techniques</a:t>
            </a:r>
            <a:br>
              <a:rPr lang="en-BE" dirty="0"/>
            </a:br>
            <a:r>
              <a:rPr lang="en-US" sz="2100" dirty="0">
                <a:hlinkClick r:id="rId9"/>
              </a:rPr>
              <a:t>https://realpython.com/advanced-git-for-pythonistas/</a:t>
            </a:r>
            <a:r>
              <a:rPr lang="en-BE" sz="2100" dirty="0"/>
              <a:t> 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7613373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&amp; clients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5069159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git</a:t>
            </a:r>
            <a:r>
              <a:rPr lang="en-US" dirty="0"/>
              <a:t> comes with most Linux distributions</a:t>
            </a:r>
          </a:p>
          <a:p>
            <a:r>
              <a:rPr lang="en-US" dirty="0"/>
              <a:t>Website &amp; downloads: </a:t>
            </a:r>
            <a:r>
              <a:rPr lang="en-US" dirty="0">
                <a:hlinkClick r:id="rId3"/>
              </a:rPr>
              <a:t>https://git-scm.com/</a:t>
            </a:r>
            <a:r>
              <a:rPr lang="en-US" dirty="0"/>
              <a:t> </a:t>
            </a:r>
          </a:p>
          <a:p>
            <a:r>
              <a:rPr lang="en-US" dirty="0"/>
              <a:t>Desktop clients</a:t>
            </a:r>
          </a:p>
          <a:p>
            <a:pPr lvl="1"/>
            <a:r>
              <a:rPr lang="nl-BE" dirty="0"/>
              <a:t>GitHub Desktop: </a:t>
            </a:r>
            <a:r>
              <a:rPr lang="nl-BE" dirty="0">
                <a:hlinkClick r:id="rId4"/>
              </a:rPr>
              <a:t>https://desktop.github.com/</a:t>
            </a:r>
            <a:r>
              <a:rPr lang="nl-BE" dirty="0"/>
              <a:t> (Windows/</a:t>
            </a:r>
            <a:r>
              <a:rPr lang="nl-BE" dirty="0" err="1"/>
              <a:t>MacOS</a:t>
            </a:r>
            <a:r>
              <a:rPr lang="nl-BE" dirty="0"/>
              <a:t>)</a:t>
            </a:r>
          </a:p>
          <a:p>
            <a:pPr lvl="1"/>
            <a:r>
              <a:rPr lang="en-US" dirty="0" err="1"/>
              <a:t>TortoiseGit</a:t>
            </a:r>
            <a:r>
              <a:rPr lang="en-US" dirty="0"/>
              <a:t>: </a:t>
            </a:r>
            <a:r>
              <a:rPr lang="en-US" dirty="0">
                <a:hlinkClick r:id="rId5"/>
              </a:rPr>
              <a:t>https://tortoisegit.org/</a:t>
            </a:r>
            <a:r>
              <a:rPr lang="en-US" dirty="0"/>
              <a:t> (Windows)</a:t>
            </a:r>
          </a:p>
          <a:p>
            <a:pPr lvl="1"/>
            <a:r>
              <a:rPr lang="en-US" dirty="0" err="1"/>
              <a:t>SmartGit</a:t>
            </a:r>
            <a:r>
              <a:rPr lang="en-US" dirty="0"/>
              <a:t>: </a:t>
            </a:r>
            <a:r>
              <a:rPr lang="en-US" dirty="0">
                <a:hlinkClick r:id="rId6"/>
              </a:rPr>
              <a:t>https://www.syntevo.com/smartgit/</a:t>
            </a:r>
            <a:r>
              <a:rPr lang="en-US" dirty="0"/>
              <a:t> (Linux/Windows/MacOS)</a:t>
            </a:r>
          </a:p>
          <a:p>
            <a:r>
              <a:rPr lang="en-US" dirty="0" err="1"/>
              <a:t>Jupyter</a:t>
            </a:r>
            <a:r>
              <a:rPr lang="en-US" dirty="0"/>
              <a:t> Lab git extension: </a:t>
            </a:r>
            <a:r>
              <a:rPr lang="en-US" dirty="0">
                <a:hlinkClick r:id="rId7"/>
              </a:rPr>
              <a:t>https://github.com/jupyterlab/jupyterlab-git</a:t>
            </a:r>
            <a:r>
              <a:rPr lang="en-US" dirty="0"/>
              <a:t>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52172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A3D45-04FB-D003-96A1-D210F61BC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Command line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E6CA9-F65F-6475-8E4D-8E30F506B3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/>
              <a:t>vcsh</a:t>
            </a:r>
            <a:r>
              <a:rPr lang="en-US" dirty="0"/>
              <a:t>, version control for configuration files: </a:t>
            </a:r>
            <a:r>
              <a:rPr lang="en-US" dirty="0">
                <a:hlinkClick r:id="rId2"/>
              </a:rPr>
              <a:t>https://github.com/RichiH/vcsh</a:t>
            </a:r>
            <a:r>
              <a:rPr lang="en-US" dirty="0"/>
              <a:t> </a:t>
            </a:r>
          </a:p>
          <a:p>
            <a:r>
              <a:rPr lang="en-US" dirty="0"/>
              <a:t>git-prompt.sh, show git info in command line prompt: </a:t>
            </a:r>
            <a:r>
              <a:rPr lang="en-US" dirty="0">
                <a:hlinkClick r:id="rId3"/>
              </a:rPr>
              <a:t>http://git-prompt.sh/</a:t>
            </a:r>
            <a:r>
              <a:rPr lang="en-US" dirty="0"/>
              <a:t> </a:t>
            </a:r>
          </a:p>
          <a:p>
            <a:r>
              <a:rPr lang="en-US" dirty="0" err="1"/>
              <a:t>gh</a:t>
            </a:r>
            <a:r>
              <a:rPr lang="en-US" dirty="0"/>
              <a:t>, GitHub client, create repositories, handle pull request, ...: </a:t>
            </a:r>
            <a:r>
              <a:rPr lang="en-US" dirty="0">
                <a:hlinkClick r:id="rId4"/>
              </a:rPr>
              <a:t>https://cli.github.com/</a:t>
            </a:r>
            <a:r>
              <a:rPr lang="en-US" dirty="0"/>
              <a:t> </a:t>
            </a:r>
          </a:p>
          <a:p>
            <a:r>
              <a:rPr lang="en-US" dirty="0"/>
              <a:t>pre-commit, easily add pre-commit hooks: </a:t>
            </a:r>
            <a:r>
              <a:rPr lang="en-US" dirty="0">
                <a:hlinkClick r:id="rId5"/>
              </a:rPr>
              <a:t>https://pre-commit.com/</a:t>
            </a:r>
            <a:r>
              <a:rPr lang="en-US" dirty="0"/>
              <a:t> </a:t>
            </a:r>
          </a:p>
          <a:p>
            <a:r>
              <a:rPr lang="en-US" dirty="0"/>
              <a:t>git-sizer, compute size metrics for repositories: </a:t>
            </a:r>
            <a:r>
              <a:rPr lang="en-US" dirty="0">
                <a:hlinkClick r:id="rId6"/>
              </a:rPr>
              <a:t>https://github.com/github/git-sizer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35810E-6085-E823-732F-EA4264A6A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79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005627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version control?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Who needs it anyway?</a:t>
            </a:r>
          </a:p>
          <a:p>
            <a:pPr lvl="1"/>
            <a:r>
              <a:rPr lang="en-US" dirty="0"/>
              <a:t>Anyone who produces something that changes over time (e.g., texts, code, slides, bibliographies,…)</a:t>
            </a:r>
          </a:p>
          <a:p>
            <a:r>
              <a:rPr lang="en-US" dirty="0"/>
              <a:t>History of a project is important</a:t>
            </a:r>
          </a:p>
          <a:p>
            <a:pPr lvl="1"/>
            <a:r>
              <a:rPr lang="en-US" dirty="0"/>
              <a:t>Which version of a program generated data used in publication </a:t>
            </a:r>
            <a:r>
              <a:rPr lang="en-US" i="1" dirty="0"/>
              <a:t>x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 modification to code was a </a:t>
            </a:r>
            <a:r>
              <a:rPr lang="en-US" i="1" dirty="0"/>
              <a:t>Really Bad Idea</a:t>
            </a:r>
            <a:r>
              <a:rPr lang="en-US" dirty="0"/>
              <a:t>™, when was this "feature" introduced, and can I go back?</a:t>
            </a:r>
          </a:p>
          <a:p>
            <a:r>
              <a:rPr lang="en-US" dirty="0"/>
              <a:t>Collaboration</a:t>
            </a:r>
          </a:p>
          <a:p>
            <a:pPr lvl="1"/>
            <a:r>
              <a:rPr lang="en-US" dirty="0"/>
              <a:t>How to ensure that everyone is working with the latest version?</a:t>
            </a:r>
          </a:p>
          <a:p>
            <a:pPr lvl="1"/>
            <a:r>
              <a:rPr lang="en-US" dirty="0"/>
              <a:t>How to develop independently and safely?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88692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896DB-990C-1526-862D-460FF1FA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 &amp; merge 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D920C-668B-4AC0-0AC3-095B4D4BC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Meld, visual diff &amp; merge tool: </a:t>
            </a:r>
            <a:r>
              <a:rPr lang="en-US" dirty="0">
                <a:hlinkClick r:id="rId2"/>
              </a:rPr>
              <a:t>https://gitlab.gnome.org/GNOME/meld/</a:t>
            </a:r>
            <a:r>
              <a:rPr lang="en-US" dirty="0"/>
              <a:t> (Linux/Windows/MacOS)</a:t>
            </a:r>
          </a:p>
          <a:p>
            <a:r>
              <a:rPr lang="en-US" dirty="0" err="1"/>
              <a:t>WinMerge</a:t>
            </a:r>
            <a:r>
              <a:rPr lang="en-US" dirty="0"/>
              <a:t>, visual diff &amp; merge tool: </a:t>
            </a:r>
            <a:r>
              <a:rPr lang="en-US" dirty="0">
                <a:hlinkClick r:id="rId3"/>
              </a:rPr>
              <a:t>https://winmerge.org/?lang=en</a:t>
            </a:r>
            <a:r>
              <a:rPr lang="en-US" dirty="0"/>
              <a:t> (Windows)</a:t>
            </a:r>
          </a:p>
          <a:p>
            <a:r>
              <a:rPr lang="en-US" dirty="0" err="1"/>
              <a:t>nbdime</a:t>
            </a:r>
            <a:r>
              <a:rPr lang="en-US" dirty="0"/>
              <a:t>, diff &amp; merge tool for </a:t>
            </a:r>
            <a:r>
              <a:rPr lang="en-US" dirty="0" err="1"/>
              <a:t>Jupyter</a:t>
            </a:r>
            <a:r>
              <a:rPr lang="en-US" dirty="0"/>
              <a:t> notebooks: </a:t>
            </a:r>
            <a:r>
              <a:rPr lang="en-US" dirty="0">
                <a:hlinkClick r:id="rId4"/>
              </a:rPr>
              <a:t>https://github.com/jupyter/nbdime</a:t>
            </a:r>
            <a:r>
              <a:rPr lang="en-US" dirty="0"/>
              <a:t> </a:t>
            </a:r>
          </a:p>
          <a:p>
            <a:r>
              <a:rPr lang="en-US" dirty="0" err="1"/>
              <a:t>nbstripout</a:t>
            </a:r>
            <a:r>
              <a:rPr lang="en-US" dirty="0"/>
              <a:t>, strip noise from </a:t>
            </a:r>
            <a:r>
              <a:rPr lang="en-US" dirty="0" err="1"/>
              <a:t>Jupyter</a:t>
            </a:r>
            <a:r>
              <a:rPr lang="en-US" dirty="0"/>
              <a:t> notebooks:  </a:t>
            </a:r>
            <a:r>
              <a:rPr lang="en-US" dirty="0">
                <a:hlinkClick r:id="rId5"/>
              </a:rPr>
              <a:t>https://github.com/kynan/nbstripout</a:t>
            </a: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484008-EF4E-D9C2-EEF4-C944AE7F8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8029873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194-CAC2-A3A6-E1BE-E02686ACB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hosting/version control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4FF4D6-FF30-4174-E306-84B024AF6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with your data steward/RDM team</a:t>
            </a:r>
          </a:p>
          <a:p>
            <a:r>
              <a:rPr lang="en-US" dirty="0"/>
              <a:t>DVC (Data Version Control): </a:t>
            </a:r>
            <a:r>
              <a:rPr lang="en-US" dirty="0">
                <a:hlinkClick r:id="rId2"/>
              </a:rPr>
              <a:t>https://dvc.org/</a:t>
            </a:r>
            <a:endParaRPr lang="en-US" dirty="0"/>
          </a:p>
          <a:p>
            <a:pPr lvl="1"/>
            <a:r>
              <a:rPr lang="en-US" dirty="0"/>
              <a:t>Metadata in git</a:t>
            </a:r>
          </a:p>
          <a:p>
            <a:pPr lvl="1"/>
            <a:r>
              <a:rPr lang="en-US" dirty="0"/>
              <a:t>Actual data file (version) elsewhere, e.g., Google Drive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CF5E3-A025-77B7-C40C-6515DF0FE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43721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Services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Services of your organization, e.g.,</a:t>
            </a:r>
          </a:p>
          <a:p>
            <a:pPr lvl="1"/>
            <a:r>
              <a:rPr lang="en-US" dirty="0"/>
              <a:t>KU Leuven: </a:t>
            </a:r>
            <a:r>
              <a:rPr lang="en-US" dirty="0">
                <a:hlinkClick r:id="rId2"/>
              </a:rPr>
              <a:t>https://gitlab.kuleuven.be/</a:t>
            </a:r>
            <a:r>
              <a:rPr lang="en-US" dirty="0"/>
              <a:t> </a:t>
            </a:r>
          </a:p>
          <a:p>
            <a:pPr lvl="1"/>
            <a:r>
              <a:rPr lang="en-US" dirty="0" err="1"/>
              <a:t>UHasselt</a:t>
            </a:r>
            <a:r>
              <a:rPr lang="en-US" dirty="0"/>
              <a:t> GitHub organization</a:t>
            </a:r>
          </a:p>
          <a:p>
            <a:r>
              <a:rPr lang="en-US" dirty="0">
                <a:hlinkClick r:id="rId3"/>
              </a:rPr>
              <a:t>GitHub</a:t>
            </a:r>
            <a:endParaRPr lang="en-US" dirty="0"/>
          </a:p>
          <a:p>
            <a:pPr lvl="1"/>
            <a:r>
              <a:rPr lang="en-US" dirty="0"/>
              <a:t>Issue tracking, pull requests, code reviews, wiki, release management, forking, private repositories</a:t>
            </a:r>
          </a:p>
          <a:p>
            <a:r>
              <a:rPr lang="en-US" dirty="0" err="1">
                <a:hlinkClick r:id="rId4"/>
              </a:rPr>
              <a:t>GitLab</a:t>
            </a:r>
            <a:endParaRPr lang="en-US" dirty="0"/>
          </a:p>
          <a:p>
            <a:pPr lvl="1"/>
            <a:r>
              <a:rPr lang="en-US" dirty="0"/>
              <a:t>Issue tracking, pull requests, fine grained access control, wiki, release management, forking, private repositories</a:t>
            </a:r>
          </a:p>
          <a:p>
            <a:pPr lvl="1"/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82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18079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put in?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Think in terms of projects!</a:t>
            </a:r>
          </a:p>
          <a:p>
            <a:pPr lvl="1"/>
            <a:r>
              <a:rPr lang="en-US" dirty="0"/>
              <a:t>Code</a:t>
            </a:r>
          </a:p>
          <a:p>
            <a:pPr lvl="1"/>
            <a:r>
              <a:rPr lang="en-US" dirty="0"/>
              <a:t>Documentation</a:t>
            </a:r>
          </a:p>
          <a:p>
            <a:pPr lvl="1"/>
            <a:r>
              <a:rPr lang="en-US" dirty="0"/>
              <a:t>Tests</a:t>
            </a:r>
          </a:p>
          <a:p>
            <a:pPr lvl="1"/>
            <a:r>
              <a:rPr lang="en-US" dirty="0"/>
              <a:t>Reports (e.g., publications)</a:t>
            </a:r>
          </a:p>
          <a:p>
            <a:pPr lvl="1"/>
            <a:r>
              <a:rPr lang="en-US" dirty="0"/>
              <a:t>Input data/results?</a:t>
            </a:r>
          </a:p>
          <a:p>
            <a:pPr lvl="2"/>
            <a:r>
              <a:rPr lang="en-US" dirty="0"/>
              <a:t>Maybe, consider DVC (</a:t>
            </a:r>
            <a:r>
              <a:rPr lang="en-US" dirty="0">
                <a:hlinkClick r:id="rId2"/>
              </a:rPr>
              <a:t>https://dvc.org/</a:t>
            </a:r>
            <a:r>
              <a:rPr lang="en-US" dirty="0"/>
              <a:t>)</a:t>
            </a:r>
          </a:p>
          <a:p>
            <a:r>
              <a:rPr lang="en-US" dirty="0"/>
              <a:t>Type of files: any, but some important features only for text files (e.g., program or </a:t>
            </a:r>
            <a:r>
              <a:rPr lang="en-US" dirty="0" err="1"/>
              <a:t>LaTeX</a:t>
            </a:r>
            <a:r>
              <a:rPr lang="en-US" dirty="0"/>
              <a:t> source code)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00964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1806</TotalTime>
  <Words>4923</Words>
  <Application>Microsoft Office PowerPoint</Application>
  <PresentationFormat>On-screen Show (4:3)</PresentationFormat>
  <Paragraphs>955</Paragraphs>
  <Slides>82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82</vt:i4>
      </vt:variant>
    </vt:vector>
  </HeadingPairs>
  <TitlesOfParts>
    <vt:vector size="87" baseType="lpstr">
      <vt:lpstr>Arial</vt:lpstr>
      <vt:lpstr>Calibri</vt:lpstr>
      <vt:lpstr>Courier New</vt:lpstr>
      <vt:lpstr>Symbol</vt:lpstr>
      <vt:lpstr>Office Theme</vt:lpstr>
      <vt:lpstr>Version control with git</vt:lpstr>
      <vt:lpstr>PowerPoint Presentation</vt:lpstr>
      <vt:lpstr>PowerPoint Presentation</vt:lpstr>
      <vt:lpstr>Overview</vt:lpstr>
      <vt:lpstr>Motivation</vt:lpstr>
      <vt:lpstr>It's a beautiful autumn day…</vt:lpstr>
      <vt:lpstr>PowerPoint Presentation</vt:lpstr>
      <vt:lpstr>Why version control?</vt:lpstr>
      <vt:lpstr>What to put in?</vt:lpstr>
      <vt:lpstr>Which version control system?</vt:lpstr>
      <vt:lpstr>git features?</vt:lpstr>
      <vt:lpstr>Bird's eye view</vt:lpstr>
      <vt:lpstr>Bird's eye view explained</vt:lpstr>
      <vt:lpstr>Typographical conventions</vt:lpstr>
      <vt:lpstr>Single user scenario</vt:lpstr>
      <vt:lpstr>Getting started: setup</vt:lpstr>
      <vt:lpstr>Creating repository/project</vt:lpstr>
      <vt:lpstr>Single user work cycle</vt:lpstr>
      <vt:lpstr>What is the status?</vt:lpstr>
      <vt:lpstr>Who, When &amp; Why, oh why?</vt:lpstr>
      <vt:lpstr>Intermezzo: comment!</vt:lpstr>
      <vt:lpstr>Seven rules</vt:lpstr>
      <vt:lpstr>Commit message templates</vt:lpstr>
      <vt:lpstr>Customizing log output</vt:lpstr>
      <vt:lpstr>What changed?</vt:lpstr>
      <vt:lpstr>See the difference?</vt:lpstr>
      <vt:lpstr>Making a difference...</vt:lpstr>
      <vt:lpstr>Revisions</vt:lpstr>
      <vt:lpstr>And meanwhile in the repository…</vt:lpstr>
      <vt:lpstr>Intermezzo: when to commit?</vt:lpstr>
      <vt:lpstr>(Re)moving stuff</vt:lpstr>
      <vt:lpstr>Ignoring stuff</vt:lpstr>
      <vt:lpstr>Changing your mind about changes</vt:lpstr>
      <vt:lpstr>Changing your mind about commits</vt:lpstr>
      <vt:lpstr>Undoing commits</vt:lpstr>
      <vt:lpstr>Reverting commit</vt:lpstr>
      <vt:lpstr>Let's peek</vt:lpstr>
      <vt:lpstr>Tag, you're "it"! More semantics</vt:lpstr>
      <vt:lpstr>Getting help</vt:lpstr>
      <vt:lpstr>Multiple user scenario</vt:lpstr>
      <vt:lpstr>Remote repositories: clones</vt:lpstr>
      <vt:lpstr>Work cycle, revisited for multiple users</vt:lpstr>
      <vt:lpstr>Whence conflicts?</vt:lpstr>
      <vt:lpstr>Pull &amp; conflicts</vt:lpstr>
      <vt:lpstr>Resolving by editing file(s)</vt:lpstr>
      <vt:lpstr>Merging</vt:lpstr>
      <vt:lpstr>Feature branches</vt:lpstr>
      <vt:lpstr>Branch life cycle</vt:lpstr>
      <vt:lpstr>Creating &amp; working with a branch</vt:lpstr>
      <vt:lpstr>Merging branch back in</vt:lpstr>
      <vt:lpstr>Having cold feet?</vt:lpstr>
      <vt:lpstr>Branching policies</vt:lpstr>
      <vt:lpstr>Getting branches from remote</vt:lpstr>
      <vt:lpstr>Create branches from commits/tags</vt:lpstr>
      <vt:lpstr>History of merges</vt:lpstr>
      <vt:lpstr>Squashing commits</vt:lpstr>
      <vt:lpstr>Editing history</vt:lpstr>
      <vt:lpstr>Commit message</vt:lpstr>
      <vt:lpstr>Diff with another branch</vt:lpstr>
      <vt:lpstr>Worktree</vt:lpstr>
      <vt:lpstr>Details, details, details…</vt:lpstr>
      <vt:lpstr>A few shortcuts</vt:lpstr>
      <vt:lpstr>Stashing</vt:lpstr>
      <vt:lpstr>Pre-commit hooks</vt:lpstr>
      <vt:lpstr>Example pre-commit configuration</vt:lpstr>
      <vt:lpstr>Pre-commit &amp; Jupyter notebooks</vt:lpstr>
      <vt:lpstr>Examine history</vt:lpstr>
      <vt:lpstr>Creating archives</vt:lpstr>
      <vt:lpstr>And even more…</vt:lpstr>
      <vt:lpstr>Contributing</vt:lpstr>
      <vt:lpstr>Contributing</vt:lpstr>
      <vt:lpstr>Pull requests</vt:lpstr>
      <vt:lpstr>Receiving contribution</vt:lpstr>
      <vt:lpstr>Continuous Integration (CI)</vt:lpstr>
      <vt:lpstr>Conclusions</vt:lpstr>
      <vt:lpstr>Conclusions</vt:lpstr>
      <vt:lpstr>References</vt:lpstr>
      <vt:lpstr>Software &amp; clients</vt:lpstr>
      <vt:lpstr>Command line tools</vt:lpstr>
      <vt:lpstr>Diff &amp; merge tools</vt:lpstr>
      <vt:lpstr>Data hosting/version control</vt:lpstr>
      <vt:lpstr>Services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Geert Jan Bex</dc:creator>
  <cp:lastModifiedBy>Geert Jan Bex</cp:lastModifiedBy>
  <cp:revision>211</cp:revision>
  <dcterms:created xsi:type="dcterms:W3CDTF">2014-11-10T15:16:11Z</dcterms:created>
  <dcterms:modified xsi:type="dcterms:W3CDTF">2025-10-01T11:56:48Z</dcterms:modified>
</cp:coreProperties>
</file>