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1"/>
  </p:notesMasterIdLst>
  <p:sldIdLst>
    <p:sldId id="256" r:id="rId2"/>
    <p:sldId id="333" r:id="rId3"/>
    <p:sldId id="334" r:id="rId4"/>
    <p:sldId id="276" r:id="rId5"/>
    <p:sldId id="264" r:id="rId6"/>
    <p:sldId id="265" r:id="rId7"/>
    <p:sldId id="322" r:id="rId8"/>
    <p:sldId id="266" r:id="rId9"/>
    <p:sldId id="267" r:id="rId10"/>
    <p:sldId id="268" r:id="rId11"/>
    <p:sldId id="272" r:id="rId12"/>
    <p:sldId id="273" r:id="rId13"/>
    <p:sldId id="274" r:id="rId14"/>
    <p:sldId id="275" r:id="rId15"/>
    <p:sldId id="277" r:id="rId16"/>
    <p:sldId id="321" r:id="rId17"/>
    <p:sldId id="257" r:id="rId18"/>
    <p:sldId id="259" r:id="rId19"/>
    <p:sldId id="261" r:id="rId20"/>
    <p:sldId id="280" r:id="rId21"/>
    <p:sldId id="258" r:id="rId22"/>
    <p:sldId id="319" r:id="rId23"/>
    <p:sldId id="325" r:id="rId24"/>
    <p:sldId id="318" r:id="rId25"/>
    <p:sldId id="317" r:id="rId26"/>
    <p:sldId id="281" r:id="rId27"/>
    <p:sldId id="324" r:id="rId28"/>
    <p:sldId id="302" r:id="rId29"/>
    <p:sldId id="306" r:id="rId30"/>
    <p:sldId id="262" r:id="rId31"/>
    <p:sldId id="260" r:id="rId32"/>
    <p:sldId id="278" r:id="rId33"/>
    <p:sldId id="279" r:id="rId34"/>
    <p:sldId id="303" r:id="rId35"/>
    <p:sldId id="323" r:id="rId36"/>
    <p:sldId id="341" r:id="rId37"/>
    <p:sldId id="308" r:id="rId38"/>
    <p:sldId id="282" r:id="rId39"/>
    <p:sldId id="296" r:id="rId40"/>
    <p:sldId id="283" r:id="rId41"/>
    <p:sldId id="295" r:id="rId42"/>
    <p:sldId id="285" r:id="rId43"/>
    <p:sldId id="284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311" r:id="rId52"/>
    <p:sldId id="294" r:id="rId53"/>
    <p:sldId id="297" r:id="rId54"/>
    <p:sldId id="304" r:id="rId55"/>
    <p:sldId id="326" r:id="rId56"/>
    <p:sldId id="327" r:id="rId57"/>
    <p:sldId id="328" r:id="rId58"/>
    <p:sldId id="329" r:id="rId59"/>
    <p:sldId id="332" r:id="rId60"/>
    <p:sldId id="335" r:id="rId61"/>
    <p:sldId id="331" r:id="rId62"/>
    <p:sldId id="305" r:id="rId63"/>
    <p:sldId id="312" r:id="rId64"/>
    <p:sldId id="339" r:id="rId65"/>
    <p:sldId id="340" r:id="rId66"/>
    <p:sldId id="330" r:id="rId67"/>
    <p:sldId id="309" r:id="rId68"/>
    <p:sldId id="307" r:id="rId69"/>
    <p:sldId id="314" r:id="rId70"/>
    <p:sldId id="315" r:id="rId71"/>
    <p:sldId id="320" r:id="rId72"/>
    <p:sldId id="316" r:id="rId73"/>
    <p:sldId id="338" r:id="rId74"/>
    <p:sldId id="300" r:id="rId75"/>
    <p:sldId id="301" r:id="rId76"/>
    <p:sldId id="299" r:id="rId77"/>
    <p:sldId id="310" r:id="rId78"/>
    <p:sldId id="337" r:id="rId79"/>
    <p:sldId id="313" r:id="rId8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334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41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  <p14:sldId id="335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9"/>
            <p14:sldId id="340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I/CD" id="{DA3C65E0-317E-4838-8FA9-0EC6074CC31E}">
          <p14:sldIdLst>
            <p14:sldId id="338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37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29/07/2025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29/07/2025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29/07/2025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29/07/2025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29/07/2025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29/07/2025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29/07/2025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29/07/2025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29/07/2025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29/07/2025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29/07/2025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29/07/2025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29/07/2025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50-hilarious-git-commit-messages-597537764bbe" TargetMode="External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pre-commit.com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centrum/status-page" TargetMode="External"/><Relationship Id="rId2" Type="http://schemas.openxmlformats.org/officeDocument/2006/relationships/hyperlink" Target="https://github.com/gjbex/CI-example" TargetMode="Externa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7C365-65AD-00A7-32CB-FA6C52771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C6877B9-4960-1331-760E-26291CD1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593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features?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01EE33A-FC8D-EECF-08B1-F9C13E555948}"/>
              </a:ext>
            </a:extLst>
          </p:cNvPr>
          <p:cNvGrpSpPr/>
          <p:nvPr/>
        </p:nvGrpSpPr>
        <p:grpSpPr>
          <a:xfrm>
            <a:off x="1294996" y="3419671"/>
            <a:ext cx="1728192" cy="1440160"/>
            <a:chOff x="6372200" y="1484784"/>
            <a:chExt cx="1728192" cy="1440160"/>
          </a:xfrm>
        </p:grpSpPr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45595563-2850-35D3-3070-75E281F138F7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884AFF5-7BCA-3214-8F13-578FF70F1EC0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8D02CC0-2767-E374-7557-0E57A83991D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12" name="Rounded Rectangle 63">
                <a:extLst>
                  <a:ext uri="{FF2B5EF4-FFF2-40B4-BE49-F238E27FC236}">
                    <a16:creationId xmlns:a16="http://schemas.microsoft.com/office/drawing/2014/main" id="{0BE9F14A-FA48-E3FB-2852-BCD3B722F9D9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B99F34-A3FF-78F2-BC0F-D1B63CCCB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6977A35-0DF7-DB86-6F85-AD6C04C7B3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5006780-4069-5919-9A55-17B5854B4D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05597B5-6F87-44F9-9384-EBF42D2385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1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788B01B-E352-4AA0-955F-E06E2770F6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44C1D08-EAA8-EBC9-ED97-AE934CE4D7F7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3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70" name="Group 69"/>
          <p:cNvGrpSpPr/>
          <p:nvPr/>
        </p:nvGrpSpPr>
        <p:grpSpPr>
          <a:xfrm>
            <a:off x="251520" y="1340768"/>
            <a:ext cx="2952328" cy="5302076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2082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Hosting service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5796429" y="6207695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repositories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7869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  <a:stCxn id="4" idx="4"/>
          </p:cNvCxnSpPr>
          <p:nvPr/>
        </p:nvCxnSpPr>
        <p:spPr>
          <a:xfrm>
            <a:off x="3203848" y="3991806"/>
            <a:ext cx="2518695" cy="80229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657978" y="4307427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8DD2DD-CB17-2DD9-ACDF-188B3BD2BEBC}"/>
              </a:ext>
            </a:extLst>
          </p:cNvPr>
          <p:cNvGrpSpPr/>
          <p:nvPr/>
        </p:nvGrpSpPr>
        <p:grpSpPr>
          <a:xfrm>
            <a:off x="6061651" y="4450863"/>
            <a:ext cx="1728192" cy="1440160"/>
            <a:chOff x="6372200" y="1484784"/>
            <a:chExt cx="1728192" cy="1440160"/>
          </a:xfrm>
        </p:grpSpPr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0CEA0156-99E1-8851-B22A-359A798D2D9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D5F6CF-C70A-B8AA-B6DB-F9CECF041453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21FFC3-B81F-B7A4-7D7D-3F9C295F4A10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30" name="Rounded Rectangle 63">
                <a:extLst>
                  <a:ext uri="{FF2B5EF4-FFF2-40B4-BE49-F238E27FC236}">
                    <a16:creationId xmlns:a16="http://schemas.microsoft.com/office/drawing/2014/main" id="{972B0E80-8766-53C7-CDE0-DCCE131394AF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B4817D1-BE03-3B89-FA5D-534A69EAAD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A29707D8-C2B9-8843-27CB-60BD8B0A89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389A3F-C532-52C5-E213-96F9837068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52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74F8EDF-A627-3F46-A437-2C037898C3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C040DD94-2E88-4667-7EE5-65E86CDA4D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4B69ED-9B27-913C-50A6-FF31060A452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14886B-0569-C336-E2F9-B12D0A094108}"/>
              </a:ext>
            </a:extLst>
          </p:cNvPr>
          <p:cNvGrpSpPr/>
          <p:nvPr/>
        </p:nvGrpSpPr>
        <p:grpSpPr>
          <a:xfrm>
            <a:off x="6819988" y="3670438"/>
            <a:ext cx="1728192" cy="1440160"/>
            <a:chOff x="6372200" y="1484784"/>
            <a:chExt cx="1728192" cy="1440160"/>
          </a:xfrm>
        </p:grpSpPr>
        <p:sp>
          <p:nvSpPr>
            <p:cNvPr id="57" name="Flowchart: Magnetic Disk 56">
              <a:extLst>
                <a:ext uri="{FF2B5EF4-FFF2-40B4-BE49-F238E27FC236}">
                  <a16:creationId xmlns:a16="http://schemas.microsoft.com/office/drawing/2014/main" id="{DF679AFF-E765-B777-E851-A49EEC2A4A8C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BA1D44A-117A-953E-A08E-91AC18E18882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8E62C44-6492-6BAA-2693-79E720FCC7F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1" name="Rounded Rectangle 63">
                <a:extLst>
                  <a:ext uri="{FF2B5EF4-FFF2-40B4-BE49-F238E27FC236}">
                    <a16:creationId xmlns:a16="http://schemas.microsoft.com/office/drawing/2014/main" id="{D6510B17-2765-090E-94A5-A40EFE5D3174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6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960A841-A7B7-EF16-D962-86224D019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2EEF9603-4920-20F1-F7C9-72C29FE1DC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6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05BD3665-529C-5C10-1CC8-F9282A307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40719F47-B2B3-057B-93C0-5F3B030DD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9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3FB716EB-3FC2-E267-2584-4E70C27531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DB8612-5806-5BB5-18DA-39FFF2173AF2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9BD0CB1-AE92-580F-8DAD-011FA02EAAE5}"/>
              </a:ext>
            </a:extLst>
          </p:cNvPr>
          <p:cNvGrpSpPr/>
          <p:nvPr/>
        </p:nvGrpSpPr>
        <p:grpSpPr>
          <a:xfrm>
            <a:off x="724602" y="4678095"/>
            <a:ext cx="1728192" cy="1440160"/>
            <a:chOff x="6372200" y="1484784"/>
            <a:chExt cx="1728192" cy="1440160"/>
          </a:xfrm>
        </p:grpSpPr>
        <p:sp>
          <p:nvSpPr>
            <p:cNvPr id="87" name="Flowchart: Magnetic Disk 86">
              <a:extLst>
                <a:ext uri="{FF2B5EF4-FFF2-40B4-BE49-F238E27FC236}">
                  <a16:creationId xmlns:a16="http://schemas.microsoft.com/office/drawing/2014/main" id="{D022D335-75A6-440A-D04B-3A12498A5F0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631ECA-ED16-F58C-C672-8E468B8F0B47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98C5463-380B-D2DB-85EC-4D6C8FE600F7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90" name="Rounded Rectangle 63">
                <a:extLst>
                  <a:ext uri="{FF2B5EF4-FFF2-40B4-BE49-F238E27FC236}">
                    <a16:creationId xmlns:a16="http://schemas.microsoft.com/office/drawing/2014/main" id="{88D7402B-792B-D764-CEB7-33F070DE959A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9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E0D22C5-91DE-4EBA-55BC-662EDEFB0B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88BD8ED1-A490-3602-B874-A2DA4C90AC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5109B899-4E5B-72E1-07EB-57522B844C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ABA4FAC-2565-5AE6-0FAD-7BFE17B1EB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9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2BCAD25-2710-1C83-F2E5-36FFE63AF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40EE70B-E373-6DC3-3A8D-9215F5A2529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0FE1D70-7D67-459A-9DB6-40F91E334F95}"/>
              </a:ext>
            </a:extLst>
          </p:cNvPr>
          <p:cNvGrpSpPr/>
          <p:nvPr/>
        </p:nvGrpSpPr>
        <p:grpSpPr>
          <a:xfrm>
            <a:off x="414053" y="3213267"/>
            <a:ext cx="1728192" cy="1440160"/>
            <a:chOff x="6372200" y="1484784"/>
            <a:chExt cx="1728192" cy="1440160"/>
          </a:xfrm>
        </p:grpSpPr>
        <p:sp>
          <p:nvSpPr>
            <p:cNvPr id="98" name="Flowchart: Magnetic Disk 97">
              <a:extLst>
                <a:ext uri="{FF2B5EF4-FFF2-40B4-BE49-F238E27FC236}">
                  <a16:creationId xmlns:a16="http://schemas.microsoft.com/office/drawing/2014/main" id="{784AF0BF-6637-6A1E-6C05-3974211AB244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4C8D71E-08AF-C131-AE36-A0BADD162875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79B4161-405B-7F7B-DF68-AE4698BE9FFE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01" name="Rounded Rectangle 63">
                <a:extLst>
                  <a:ext uri="{FF2B5EF4-FFF2-40B4-BE49-F238E27FC236}">
                    <a16:creationId xmlns:a16="http://schemas.microsoft.com/office/drawing/2014/main" id="{1917A915-BA44-D7BB-AA48-C4AED2A7AE8B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0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8AD7FEC-25FD-7032-EB7F-33D6E8ECE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29DE9EA-1A3C-0057-F10C-D18C89275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469082C9-3659-DCD7-E416-31771FBA45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DB9FAEF9-4913-F85E-3B13-9C6E22F4A7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0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0DE6CA6-EEAF-9F28-3F22-9C483C7A5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AAA4777-8793-ACAB-219C-7B21CE8B798F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 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134011"/>
            <a:ext cx="8948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  TODO.md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modified: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commit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63926" cy="978510"/>
            <a:chOff x="1990345" y="2679303"/>
            <a:chExt cx="5063926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71838" cy="880145"/>
              <a:chOff x="4006649" y="3177950"/>
              <a:chExt cx="4271838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33257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commit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marL="571500" indent="-514350"/>
            <a:r>
              <a:rPr lang="en-US" i="1" dirty="0"/>
              <a:t>And how not to write commit messages</a:t>
            </a:r>
            <a:br>
              <a:rPr lang="en-US" i="1" dirty="0"/>
            </a:br>
            <a:r>
              <a:rPr lang="en-US" i="1" dirty="0">
                <a:hlinkClick r:id="rId3"/>
              </a:rPr>
              <a:t>https://javascript.plainenglish.io/50-hilarious-git-commit-messages-597537764bbe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commit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28228" cy="759098"/>
            <a:chOff x="3275628" y="4392928"/>
            <a:chExt cx="3228228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472519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commit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commit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Commit is global for repository, not individual for files</a:t>
            </a:r>
          </a:p>
          <a:p>
            <a:r>
              <a:rPr lang="en-US" dirty="0"/>
              <a:t>Commit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commit, </a:t>
            </a:r>
            <a:r>
              <a:rPr lang="en-US" sz="2800" i="1" dirty="0"/>
              <a:t>single commit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53721" cy="2169532"/>
              <a:chOff x="4980127" y="2564904"/>
              <a:chExt cx="1553721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78A9E-1D28-C745-5B24-9151CC2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C52DF9B-68D8-0D38-238D-84933F0B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Stages delete in next</a:t>
            </a:r>
            <a:br>
              <a:rPr lang="en-US" dirty="0"/>
            </a:br>
            <a:r>
              <a:rPr lang="en-US" dirty="0"/>
              <a:t>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Stages rename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in next commit</a:t>
            </a:r>
          </a:p>
          <a:p>
            <a:r>
              <a:rPr lang="en-US" dirty="0"/>
              <a:t>Still in repository, previous commit(s)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commit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commit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44644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4464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8" y="6075144"/>
            <a:ext cx="4492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</a:p>
          <a:p>
            <a:pPr lvl="1"/>
            <a:r>
              <a:rPr lang="en-US" dirty="0"/>
              <a:t>Rewrites history,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5112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51125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2A0A-BBE3-D194-33FC-53B475C0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Reverting commit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83A55-9AEC-1DDC-D668-952BB34B8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 changes in commit</a:t>
            </a:r>
          </a:p>
          <a:p>
            <a:endParaRPr lang="en-US" dirty="0"/>
          </a:p>
          <a:p>
            <a:r>
              <a:rPr lang="en-US" dirty="0"/>
              <a:t>Starts new commit,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</a:t>
            </a:r>
            <a:r>
              <a:rPr lang="en-US" dirty="0"/>
              <a:t> to fine-tune</a:t>
            </a:r>
          </a:p>
          <a:p>
            <a:r>
              <a:rPr lang="en-US" dirty="0"/>
              <a:t>Does not rewrite history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7CB35-E663-15C9-074D-0C3BAE92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D64FF-22B8-80F1-81D3-AC90AACB8602}"/>
              </a:ext>
            </a:extLst>
          </p:cNvPr>
          <p:cNvSpPr txBox="1"/>
          <p:nvPr/>
        </p:nvSpPr>
        <p:spPr>
          <a:xfrm>
            <a:off x="1259632" y="2267580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revert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8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version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commits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423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commits/tags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commit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6A17-04DB-B0C6-562B-1142CC16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EEC7-4FF5-C0BF-A00D-DFA65CA2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multiple branches without switch</a:t>
            </a:r>
          </a:p>
          <a:p>
            <a:pPr lvl="1"/>
            <a:r>
              <a:rPr lang="en-US" dirty="0"/>
              <a:t>Create new </a:t>
            </a:r>
            <a:r>
              <a:rPr lang="en-US" dirty="0" err="1"/>
              <a:t>worktree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all </a:t>
            </a:r>
            <a:r>
              <a:rPr lang="en-US" dirty="0" err="1"/>
              <a:t>worktrees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Remove </a:t>
            </a:r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741D-CDDE-3962-DABF-C93BFD4D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B978E-A210-F3F9-4C81-D31BEE5530AE}"/>
              </a:ext>
            </a:extLst>
          </p:cNvPr>
          <p:cNvSpPr txBox="1"/>
          <p:nvPr/>
        </p:nvSpPr>
        <p:spPr>
          <a:xfrm>
            <a:off x="611560" y="2708920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-b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cd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479B1-B1F1-F684-7A97-F630DCD982FD}"/>
              </a:ext>
            </a:extLst>
          </p:cNvPr>
          <p:cNvSpPr txBox="1"/>
          <p:nvPr/>
        </p:nvSpPr>
        <p:spPr>
          <a:xfrm>
            <a:off x="611560" y="4245473"/>
            <a:ext cx="8086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list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94031-32CD-B9CE-5D19-AF8F8F071F30}"/>
              </a:ext>
            </a:extLst>
          </p:cNvPr>
          <p:cNvSpPr txBox="1"/>
          <p:nvPr/>
        </p:nvSpPr>
        <p:spPr>
          <a:xfrm>
            <a:off x="599998" y="5248353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remove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prune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6EB5F8-27D6-2355-ECAD-7D7FB262A448}"/>
              </a:ext>
            </a:extLst>
          </p:cNvPr>
          <p:cNvSpPr/>
          <p:nvPr/>
        </p:nvSpPr>
        <p:spPr>
          <a:xfrm rot="1686504">
            <a:off x="5256741" y="4330796"/>
            <a:ext cx="2760378" cy="59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Very convenient!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0129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-C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DABB-37BC-5DD0-9599-206B9609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Pre-commit hooks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BBC9-9BC3-48FB-38D2-223407A0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application(s) on files to commit</a:t>
            </a:r>
          </a:p>
          <a:p>
            <a:pPr lvl="1"/>
            <a:r>
              <a:rPr lang="en-US" dirty="0"/>
              <a:t>Linter(s),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pep8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cppcheck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Code formatter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clang-format</a:t>
            </a:r>
            <a:r>
              <a:rPr lang="en-US" dirty="0"/>
              <a:t>)</a:t>
            </a:r>
          </a:p>
          <a:p>
            <a:r>
              <a:rPr lang="en-US" dirty="0"/>
              <a:t>Abort commit on failure</a:t>
            </a:r>
          </a:p>
          <a:p>
            <a:r>
              <a:rPr lang="en-US" dirty="0"/>
              <a:t>Standard git feature, put  files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.git/hooks</a:t>
            </a:r>
          </a:p>
          <a:p>
            <a:r>
              <a:rPr lang="en-US" dirty="0"/>
              <a:t>Much easier: use pre-commit</a:t>
            </a:r>
            <a:br>
              <a:rPr lang="en-US" dirty="0"/>
            </a:br>
            <a:r>
              <a:rPr lang="en-US" dirty="0">
                <a:hlinkClick r:id="rId2"/>
              </a:rPr>
              <a:t>https://pre-commit.com/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CEEAE-BD77-912B-5559-4448A3E9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91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9E25-9DBA-E49B-8EF9-3D0774B2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pre-commit configuration</a:t>
            </a:r>
            <a:endParaRPr lang="LID4096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EB44651-4C85-AE9B-44CC-3F4B037C5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52152"/>
            <a:ext cx="8229600" cy="1374011"/>
          </a:xfrm>
        </p:spPr>
        <p:txBody>
          <a:bodyPr/>
          <a:lstStyle/>
          <a:p>
            <a:r>
              <a:rPr lang="en-US" dirty="0"/>
              <a:t>Install using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F6268-E037-9E5B-371F-51EF6294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D1D9D8-E9D9-396F-CE04-FB0F7FD8C3DC}"/>
              </a:ext>
            </a:extLst>
          </p:cNvPr>
          <p:cNvGrpSpPr/>
          <p:nvPr/>
        </p:nvGrpSpPr>
        <p:grpSpPr>
          <a:xfrm>
            <a:off x="540667" y="1412776"/>
            <a:ext cx="8180445" cy="3139321"/>
            <a:chOff x="755576" y="2276872"/>
            <a:chExt cx="8180445" cy="31393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758894-BF5A-77D2-513C-871E0C9D6D8D}"/>
                </a:ext>
              </a:extLst>
            </p:cNvPr>
            <p:cNvSpPr txBox="1"/>
            <p:nvPr/>
          </p:nvSpPr>
          <p:spPr>
            <a:xfrm>
              <a:off x="755576" y="2276872"/>
              <a:ext cx="8180445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repos: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repo: https://github.com/pre-commit/mirrors-clang-format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rev: v15.0.7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hooks: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 id: 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clang-format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args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[--style=Google]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files: '\.(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c|cc|cpp|h|hpp|cxx|hh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)$'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repo: https://github.com/pocc/pre-commit-hooks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rev: v1.3.5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hooks: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- id: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cppcheck</a:t>
              </a:r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77FEFE-A7F6-C6E1-D3CF-D581865A3320}"/>
                </a:ext>
              </a:extLst>
            </p:cNvPr>
            <p:cNvSpPr txBox="1"/>
            <p:nvPr/>
          </p:nvSpPr>
          <p:spPr>
            <a:xfrm>
              <a:off x="6612949" y="5139194"/>
              <a:ext cx="23230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.pre-commit-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config.yaml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AEEB47-E235-A83B-B4A0-344B7095DB93}"/>
              </a:ext>
            </a:extLst>
          </p:cNvPr>
          <p:cNvGrpSpPr/>
          <p:nvPr/>
        </p:nvGrpSpPr>
        <p:grpSpPr>
          <a:xfrm>
            <a:off x="4283968" y="2148314"/>
            <a:ext cx="4578399" cy="762115"/>
            <a:chOff x="2483768" y="2051556"/>
            <a:chExt cx="4578399" cy="76211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05C01E-C623-F69A-9C72-F2506702E7A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483768" y="2251611"/>
              <a:ext cx="1944216" cy="56206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A63C22-4852-A2C1-C9D3-99111BF7A0C4}"/>
                </a:ext>
              </a:extLst>
            </p:cNvPr>
            <p:cNvSpPr txBox="1"/>
            <p:nvPr/>
          </p:nvSpPr>
          <p:spPr>
            <a:xfrm>
              <a:off x="4427984" y="2051556"/>
              <a:ext cx="2634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Google formatting style</a:t>
              </a:r>
              <a:endParaRPr lang="nl-BE" sz="2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575ECD-5005-667C-5B4D-0FB96FB81D28}"/>
              </a:ext>
            </a:extLst>
          </p:cNvPr>
          <p:cNvGrpSpPr/>
          <p:nvPr/>
        </p:nvGrpSpPr>
        <p:grpSpPr>
          <a:xfrm>
            <a:off x="6156176" y="2654336"/>
            <a:ext cx="2706191" cy="585389"/>
            <a:chOff x="3522542" y="2051556"/>
            <a:chExt cx="2706191" cy="58538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3431AA-F8F7-FD55-6574-622071001AAC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3522542" y="2251611"/>
              <a:ext cx="905442" cy="3853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E95F83-CC5A-B07A-2B3D-13186EF56BA4}"/>
                </a:ext>
              </a:extLst>
            </p:cNvPr>
            <p:cNvSpPr txBox="1"/>
            <p:nvPr/>
          </p:nvSpPr>
          <p:spPr>
            <a:xfrm>
              <a:off x="4427984" y="2051556"/>
              <a:ext cx="180074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C/C++ files</a:t>
              </a:r>
              <a:endParaRPr lang="nl-BE" sz="2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3CA5669-43AD-A604-61BF-CC555E58BCB0}"/>
              </a:ext>
            </a:extLst>
          </p:cNvPr>
          <p:cNvSpPr txBox="1"/>
          <p:nvPr/>
        </p:nvSpPr>
        <p:spPr>
          <a:xfrm>
            <a:off x="899592" y="5505569"/>
            <a:ext cx="3132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pre-commit  install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commit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EEAC-367E-9BFA-FD21-67A700BA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FDF1-AC43-0885-9924-F5F71581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GitHub/GitLab workflows</a:t>
            </a:r>
          </a:p>
          <a:p>
            <a:pPr lvl="1"/>
            <a:r>
              <a:rPr lang="en-US" dirty="0"/>
              <a:t>Sanity checks</a:t>
            </a:r>
          </a:p>
          <a:p>
            <a:pPr lvl="1"/>
            <a:r>
              <a:rPr lang="en-US" dirty="0"/>
              <a:t>Source code formatting</a:t>
            </a:r>
          </a:p>
          <a:p>
            <a:pPr lvl="1"/>
            <a:r>
              <a:rPr lang="en-US" dirty="0"/>
              <a:t>Software builds</a:t>
            </a:r>
          </a:p>
          <a:p>
            <a:pPr lvl="1"/>
            <a:r>
              <a:rPr lang="en-US" dirty="0"/>
              <a:t>Software testing</a:t>
            </a:r>
          </a:p>
          <a:p>
            <a:pPr lvl="1"/>
            <a:r>
              <a:rPr lang="en-US" dirty="0"/>
              <a:t>Documentation builds/deployment</a:t>
            </a:r>
          </a:p>
          <a:p>
            <a:r>
              <a:rPr lang="en-US" dirty="0"/>
              <a:t>See, e.g.,</a:t>
            </a:r>
          </a:p>
          <a:p>
            <a:pPr lvl="1"/>
            <a:r>
              <a:rPr lang="en-US" dirty="0">
                <a:hlinkClick r:id="rId2"/>
              </a:rPr>
              <a:t>https://github.com/gjbex/CI-example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https://github.com/vscentrum/status-page</a:t>
            </a:r>
            <a:r>
              <a:rPr lang="en-US" dirty="0"/>
              <a:t> </a:t>
            </a:r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38D5A-6424-0D33-7606-A84AC486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204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(Linux/Windows/MacOS)</a:t>
            </a:r>
          </a:p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7"/>
              </a:rPr>
              <a:t>https://github.com/RichiH/vcsh</a:t>
            </a:r>
            <a:r>
              <a:rPr lang="en-US" dirty="0"/>
              <a:t> (Linux)</a:t>
            </a:r>
          </a:p>
          <a:p>
            <a:r>
              <a:rPr lang="en-US" dirty="0"/>
              <a:t>git-prompt.sh, show </a:t>
            </a:r>
            <a:r>
              <a:rPr lang="en-US" dirty="0" err="1"/>
              <a:t>git</a:t>
            </a:r>
            <a:r>
              <a:rPr lang="en-US" dirty="0"/>
              <a:t> info in command line prompt: </a:t>
            </a:r>
            <a:r>
              <a:rPr lang="en-US" dirty="0">
                <a:hlinkClick r:id="rId8"/>
              </a:rPr>
              <a:t>http://git-prompt.sh/</a:t>
            </a:r>
            <a:r>
              <a:rPr lang="en-US" dirty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7194-CAC2-A3A6-E1BE-E02686AC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hosting/version control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F4D6-FF30-4174-E306-84B024AF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with your data steward/RDM team</a:t>
            </a:r>
          </a:p>
          <a:p>
            <a:r>
              <a:rPr lang="en-US" dirty="0"/>
              <a:t>DVC (Data Version Control): </a:t>
            </a:r>
            <a:r>
              <a:rPr lang="en-US" dirty="0">
                <a:hlinkClick r:id="rId2"/>
              </a:rPr>
              <a:t>https://dvc.org/</a:t>
            </a:r>
            <a:endParaRPr lang="en-US" dirty="0"/>
          </a:p>
          <a:p>
            <a:pPr lvl="1"/>
            <a:r>
              <a:rPr lang="en-US" dirty="0"/>
              <a:t>Metadata in git</a:t>
            </a:r>
          </a:p>
          <a:p>
            <a:pPr lvl="1"/>
            <a:r>
              <a:rPr lang="en-US" dirty="0"/>
              <a:t>Actual data file (version) elsewhere, e.g., Google Drive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CF5E3-A025-77B7-C40C-6515DF0F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372128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Services of your organization, e.g.,</a:t>
            </a:r>
          </a:p>
          <a:p>
            <a:pPr lvl="1"/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UHasselt</a:t>
            </a:r>
            <a:r>
              <a:rPr lang="en-US" dirty="0"/>
              <a:t> GitHub organization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</a:t>
            </a:r>
          </a:p>
          <a:p>
            <a:pPr lvl="2"/>
            <a:r>
              <a:rPr lang="en-US" dirty="0"/>
              <a:t>Maybe, consider DVC (</a:t>
            </a:r>
            <a:r>
              <a:rPr lang="en-US" dirty="0">
                <a:hlinkClick r:id="rId2"/>
              </a:rPr>
              <a:t>https://dvc.org/</a:t>
            </a:r>
            <a:r>
              <a:rPr lang="en-US" dirty="0"/>
              <a:t>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4647</Words>
  <Application>Microsoft Office PowerPoint</Application>
  <PresentationFormat>On-screen Show (4:3)</PresentationFormat>
  <Paragraphs>922</Paragraphs>
  <Slides>79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4" baseType="lpstr">
      <vt:lpstr>Arial</vt:lpstr>
      <vt:lpstr>Calibri</vt:lpstr>
      <vt:lpstr>Courier New</vt:lpstr>
      <vt:lpstr>Symbol</vt:lpstr>
      <vt:lpstr>Office Theme</vt:lpstr>
      <vt:lpstr>Version control with git</vt:lpstr>
      <vt:lpstr>PowerPoint Presentation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git features?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Reverting commit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commits/tags</vt:lpstr>
      <vt:lpstr>History of merges</vt:lpstr>
      <vt:lpstr>Squashing commits</vt:lpstr>
      <vt:lpstr>Editing history</vt:lpstr>
      <vt:lpstr>Commit message</vt:lpstr>
      <vt:lpstr>Diff with another branch</vt:lpstr>
      <vt:lpstr>Worktree</vt:lpstr>
      <vt:lpstr>Details, details, details…</vt:lpstr>
      <vt:lpstr>A few shortcuts</vt:lpstr>
      <vt:lpstr>Stashing</vt:lpstr>
      <vt:lpstr>Pre-commit hooks</vt:lpstr>
      <vt:lpstr>Example pre-commit configuration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Continuous Integration (CI)</vt:lpstr>
      <vt:lpstr>Conclusions</vt:lpstr>
      <vt:lpstr>Conclusions</vt:lpstr>
      <vt:lpstr>References</vt:lpstr>
      <vt:lpstr>Software &amp; tools</vt:lpstr>
      <vt:lpstr>Data hosting/version control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205</cp:revision>
  <dcterms:created xsi:type="dcterms:W3CDTF">2014-11-10T15:16:11Z</dcterms:created>
  <dcterms:modified xsi:type="dcterms:W3CDTF">2025-07-29T07:33:04Z</dcterms:modified>
</cp:coreProperties>
</file>