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2"/>
  </p:notesMasterIdLst>
  <p:sldIdLst>
    <p:sldId id="256" r:id="rId2"/>
    <p:sldId id="333" r:id="rId3"/>
    <p:sldId id="334" r:id="rId4"/>
    <p:sldId id="276" r:id="rId5"/>
    <p:sldId id="264" r:id="rId6"/>
    <p:sldId id="265" r:id="rId7"/>
    <p:sldId id="32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336" r:id="rId17"/>
    <p:sldId id="274" r:id="rId18"/>
    <p:sldId id="275" r:id="rId19"/>
    <p:sldId id="277" r:id="rId20"/>
    <p:sldId id="321" r:id="rId21"/>
    <p:sldId id="257" r:id="rId22"/>
    <p:sldId id="259" r:id="rId23"/>
    <p:sldId id="261" r:id="rId24"/>
    <p:sldId id="280" r:id="rId25"/>
    <p:sldId id="258" r:id="rId26"/>
    <p:sldId id="319" r:id="rId27"/>
    <p:sldId id="325" r:id="rId28"/>
    <p:sldId id="318" r:id="rId29"/>
    <p:sldId id="317" r:id="rId30"/>
    <p:sldId id="281" r:id="rId31"/>
    <p:sldId id="324" r:id="rId32"/>
    <p:sldId id="302" r:id="rId33"/>
    <p:sldId id="306" r:id="rId34"/>
    <p:sldId id="262" r:id="rId35"/>
    <p:sldId id="260" r:id="rId36"/>
    <p:sldId id="278" r:id="rId37"/>
    <p:sldId id="279" r:id="rId38"/>
    <p:sldId id="303" r:id="rId39"/>
    <p:sldId id="323" r:id="rId40"/>
    <p:sldId id="308" r:id="rId41"/>
    <p:sldId id="282" r:id="rId42"/>
    <p:sldId id="296" r:id="rId43"/>
    <p:sldId id="283" r:id="rId44"/>
    <p:sldId id="295" r:id="rId45"/>
    <p:sldId id="285" r:id="rId46"/>
    <p:sldId id="284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311" r:id="rId55"/>
    <p:sldId id="294" r:id="rId56"/>
    <p:sldId id="297" r:id="rId57"/>
    <p:sldId id="304" r:id="rId58"/>
    <p:sldId id="326" r:id="rId59"/>
    <p:sldId id="327" r:id="rId60"/>
    <p:sldId id="328" r:id="rId61"/>
    <p:sldId id="329" r:id="rId62"/>
    <p:sldId id="332" r:id="rId63"/>
    <p:sldId id="335" r:id="rId64"/>
    <p:sldId id="331" r:id="rId65"/>
    <p:sldId id="305" r:id="rId66"/>
    <p:sldId id="312" r:id="rId67"/>
    <p:sldId id="330" r:id="rId68"/>
    <p:sldId id="309" r:id="rId69"/>
    <p:sldId id="307" r:id="rId70"/>
    <p:sldId id="314" r:id="rId71"/>
    <p:sldId id="315" r:id="rId72"/>
    <p:sldId id="320" r:id="rId73"/>
    <p:sldId id="316" r:id="rId74"/>
    <p:sldId id="338" r:id="rId75"/>
    <p:sldId id="300" r:id="rId76"/>
    <p:sldId id="301" r:id="rId77"/>
    <p:sldId id="299" r:id="rId78"/>
    <p:sldId id="310" r:id="rId79"/>
    <p:sldId id="337" r:id="rId80"/>
    <p:sldId id="313" r:id="rId8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334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336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  <p14:sldId id="335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I/CD" id="{DA3C65E0-317E-4838-8FA9-0EC6074CC31E}">
          <p14:sldIdLst>
            <p14:sldId id="338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37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29/03/2024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730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29/03/2024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29/03/2024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29/03/2024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29/03/2024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29/03/2024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29/03/2024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plainenglish.io/50-hilarious-git-commit-messages-597537764bbe" TargetMode="External"/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centrum/status-page" TargetMode="External"/><Relationship Id="rId2" Type="http://schemas.openxmlformats.org/officeDocument/2006/relationships/hyperlink" Target="https://github.com/gjbex/CI-example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bout.gitlab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7C365-65AD-00A7-32CB-FA6C52771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C6877B9-4960-1331-760E-26291CD1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92593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Many systems, some of the most popular:</a:t>
            </a:r>
          </a:p>
          <a:p>
            <a:pPr lvl="1"/>
            <a:r>
              <a:rPr lang="en-US" dirty="0" err="1"/>
              <a:t>rcs</a:t>
            </a:r>
            <a:endParaRPr lang="en-US" dirty="0"/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1"/>
            <a:r>
              <a:rPr lang="en-US" dirty="0"/>
              <a:t>SourceSafe (Microsoft)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bzr</a:t>
            </a:r>
            <a:r>
              <a:rPr lang="en-US" dirty="0"/>
              <a:t> (Bazaar)</a:t>
            </a:r>
          </a:p>
          <a:p>
            <a:pPr lvl="1"/>
            <a:r>
              <a:rPr lang="en-US" dirty="0"/>
              <a:t>hg (Mercurial)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Distributed version control systems</a:t>
              </a:r>
              <a:br>
                <a:rPr lang="en-US" dirty="0"/>
              </a:br>
              <a:r>
                <a:rPr lang="en-US" dirty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Nice windows GUI client (i.e., </a:t>
            </a:r>
            <a:r>
              <a:rPr lang="en-US" dirty="0" err="1"/>
              <a:t>TortoiseSVN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Centralized repository</a:t>
            </a:r>
            <a:r>
              <a:rPr lang="en-US" dirty="0"/>
              <a:t> (?)</a:t>
            </a:r>
          </a:p>
          <a:p>
            <a:pPr lvl="1"/>
            <a:r>
              <a:rPr lang="en-US" dirty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svn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"Server"-side</a:t>
            </a:r>
          </a:p>
          <a:p>
            <a:r>
              <a:rPr lang="en-US" dirty="0"/>
              <a:t>Working copy</a:t>
            </a:r>
          </a:p>
          <a:p>
            <a:pPr lvl="1"/>
            <a:r>
              <a:rPr lang="en-US" dirty="0"/>
              <a:t>Contains copy you are working on</a:t>
            </a:r>
          </a:p>
          <a:p>
            <a:pPr lvl="1"/>
            <a:r>
              <a:rPr lang="en-US" dirty="0"/>
              <a:t>Client-side</a:t>
            </a:r>
          </a:p>
          <a:p>
            <a:pPr lvl="1"/>
            <a:r>
              <a:rPr lang="en-US" dirty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</a:t>
            </a:r>
            <a:r>
              <a:rPr lang="en-US" dirty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Supports </a:t>
            </a:r>
            <a:r>
              <a:rPr lang="en-US" i="1" dirty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Faster/more convenient</a:t>
            </a:r>
            <a:r>
              <a:rPr lang="en-US" dirty="0"/>
              <a:t> for certain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Conceptually </a:t>
            </a:r>
            <a:r>
              <a:rPr lang="en-US" i="1" dirty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/>
              <a:t>Requires </a:t>
            </a:r>
            <a:r>
              <a:rPr lang="en-US" i="1" dirty="0">
                <a:solidFill>
                  <a:srgbClr val="C00000"/>
                </a:solidFill>
              </a:rPr>
              <a:t>more discipline</a:t>
            </a:r>
            <a:r>
              <a:rPr lang="en-US" dirty="0"/>
              <a:t> for team work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01EE33A-FC8D-EECF-08B1-F9C13E555948}"/>
              </a:ext>
            </a:extLst>
          </p:cNvPr>
          <p:cNvGrpSpPr/>
          <p:nvPr/>
        </p:nvGrpSpPr>
        <p:grpSpPr>
          <a:xfrm>
            <a:off x="1294996" y="3419671"/>
            <a:ext cx="1728192" cy="1440160"/>
            <a:chOff x="6372200" y="1484784"/>
            <a:chExt cx="1728192" cy="1440160"/>
          </a:xfrm>
        </p:grpSpPr>
        <p:sp>
          <p:nvSpPr>
            <p:cNvPr id="109" name="Flowchart: Magnetic Disk 108">
              <a:extLst>
                <a:ext uri="{FF2B5EF4-FFF2-40B4-BE49-F238E27FC236}">
                  <a16:creationId xmlns:a16="http://schemas.microsoft.com/office/drawing/2014/main" id="{45595563-2850-35D3-3070-75E281F138F7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884AFF5-7BCA-3214-8F13-578FF70F1EC0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8D02CC0-2767-E374-7557-0E57A83991D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12" name="Rounded Rectangle 63">
                <a:extLst>
                  <a:ext uri="{FF2B5EF4-FFF2-40B4-BE49-F238E27FC236}">
                    <a16:creationId xmlns:a16="http://schemas.microsoft.com/office/drawing/2014/main" id="{0BE9F14A-FA48-E3FB-2852-BCD3B722F9D9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B99F34-A3FF-78F2-BC0F-D1B63CCCBE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6977A35-0DF7-DB86-6F85-AD6C04C7B3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5006780-4069-5919-9A55-17B5854B4D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05597B5-6F87-44F9-9384-EBF42D2385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1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788B01B-E352-4AA0-955F-E06E2770F6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44C1D08-EAA8-EBC9-ED97-AE934CE4D7F7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3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70" name="Group 69"/>
          <p:cNvGrpSpPr/>
          <p:nvPr/>
        </p:nvGrpSpPr>
        <p:grpSpPr>
          <a:xfrm>
            <a:off x="251520" y="1340768"/>
            <a:ext cx="2952328" cy="5302076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20820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Hosting service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5796429" y="6207695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repositories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7869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cxnSpLocks/>
            <a:stCxn id="4" idx="4"/>
          </p:cNvCxnSpPr>
          <p:nvPr/>
        </p:nvCxnSpPr>
        <p:spPr>
          <a:xfrm>
            <a:off x="3203848" y="3991806"/>
            <a:ext cx="2518695" cy="80229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657978" y="4307427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8DD2DD-CB17-2DD9-ACDF-188B3BD2BEBC}"/>
              </a:ext>
            </a:extLst>
          </p:cNvPr>
          <p:cNvGrpSpPr/>
          <p:nvPr/>
        </p:nvGrpSpPr>
        <p:grpSpPr>
          <a:xfrm>
            <a:off x="6061651" y="4450863"/>
            <a:ext cx="1728192" cy="1440160"/>
            <a:chOff x="6372200" y="1484784"/>
            <a:chExt cx="1728192" cy="1440160"/>
          </a:xfrm>
        </p:grpSpPr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0CEA0156-99E1-8851-B22A-359A798D2D9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D5F6CF-C70A-B8AA-B6DB-F9CECF041453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21FFC3-B81F-B7A4-7D7D-3F9C295F4A10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30" name="Rounded Rectangle 63">
                <a:extLst>
                  <a:ext uri="{FF2B5EF4-FFF2-40B4-BE49-F238E27FC236}">
                    <a16:creationId xmlns:a16="http://schemas.microsoft.com/office/drawing/2014/main" id="{972B0E80-8766-53C7-CDE0-DCCE131394AF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B4817D1-BE03-3B89-FA5D-534A69EAAD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A29707D8-C2B9-8843-27CB-60BD8B0A89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389A3F-C532-52C5-E213-96F9837068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52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74F8EDF-A627-3F46-A437-2C037898C3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C040DD94-2E88-4667-7EE5-65E86CDA4D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84B69ED-9B27-913C-50A6-FF31060A452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514886B-0569-C336-E2F9-B12D0A094108}"/>
              </a:ext>
            </a:extLst>
          </p:cNvPr>
          <p:cNvGrpSpPr/>
          <p:nvPr/>
        </p:nvGrpSpPr>
        <p:grpSpPr>
          <a:xfrm>
            <a:off x="6819988" y="3670438"/>
            <a:ext cx="1728192" cy="1440160"/>
            <a:chOff x="6372200" y="1484784"/>
            <a:chExt cx="1728192" cy="1440160"/>
          </a:xfrm>
        </p:grpSpPr>
        <p:sp>
          <p:nvSpPr>
            <p:cNvPr id="57" name="Flowchart: Magnetic Disk 56">
              <a:extLst>
                <a:ext uri="{FF2B5EF4-FFF2-40B4-BE49-F238E27FC236}">
                  <a16:creationId xmlns:a16="http://schemas.microsoft.com/office/drawing/2014/main" id="{DF679AFF-E765-B777-E851-A49EEC2A4A8C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BA1D44A-117A-953E-A08E-91AC18E18882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8E62C44-6492-6BAA-2693-79E720FCC7F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1" name="Rounded Rectangle 63">
                <a:extLst>
                  <a:ext uri="{FF2B5EF4-FFF2-40B4-BE49-F238E27FC236}">
                    <a16:creationId xmlns:a16="http://schemas.microsoft.com/office/drawing/2014/main" id="{D6510B17-2765-090E-94A5-A40EFE5D3174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6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960A841-A7B7-EF16-D962-86224D0195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2EEF9603-4920-20F1-F7C9-72C29FE1DC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6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05BD3665-529C-5C10-1CC8-F9282A307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40719F47-B2B3-057B-93C0-5F3B030DD7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9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3FB716EB-3FC2-E267-2584-4E70C27531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ADB8612-5806-5BB5-18DA-39FFF2173AF2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9BD0CB1-AE92-580F-8DAD-011FA02EAAE5}"/>
              </a:ext>
            </a:extLst>
          </p:cNvPr>
          <p:cNvGrpSpPr/>
          <p:nvPr/>
        </p:nvGrpSpPr>
        <p:grpSpPr>
          <a:xfrm>
            <a:off x="724602" y="4678095"/>
            <a:ext cx="1728192" cy="1440160"/>
            <a:chOff x="6372200" y="1484784"/>
            <a:chExt cx="1728192" cy="1440160"/>
          </a:xfrm>
        </p:grpSpPr>
        <p:sp>
          <p:nvSpPr>
            <p:cNvPr id="87" name="Flowchart: Magnetic Disk 86">
              <a:extLst>
                <a:ext uri="{FF2B5EF4-FFF2-40B4-BE49-F238E27FC236}">
                  <a16:creationId xmlns:a16="http://schemas.microsoft.com/office/drawing/2014/main" id="{D022D335-75A6-440A-D04B-3A12498A5F0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631ECA-ED16-F58C-C672-8E468B8F0B47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98C5463-380B-D2DB-85EC-4D6C8FE600F7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90" name="Rounded Rectangle 63">
                <a:extLst>
                  <a:ext uri="{FF2B5EF4-FFF2-40B4-BE49-F238E27FC236}">
                    <a16:creationId xmlns:a16="http://schemas.microsoft.com/office/drawing/2014/main" id="{88D7402B-792B-D764-CEB7-33F070DE959A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9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E0D22C5-91DE-4EBA-55BC-662EDEFB0B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88BD8ED1-A490-3602-B874-A2DA4C90AC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5109B899-4E5B-72E1-07EB-57522B844C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ABA4FAC-2565-5AE6-0FAD-7BFE17B1EB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9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2BCAD25-2710-1C83-F2E5-36FFE63AF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40EE70B-E373-6DC3-3A8D-9215F5A2529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0FE1D70-7D67-459A-9DB6-40F91E334F95}"/>
              </a:ext>
            </a:extLst>
          </p:cNvPr>
          <p:cNvGrpSpPr/>
          <p:nvPr/>
        </p:nvGrpSpPr>
        <p:grpSpPr>
          <a:xfrm>
            <a:off x="414053" y="3213267"/>
            <a:ext cx="1728192" cy="1440160"/>
            <a:chOff x="6372200" y="1484784"/>
            <a:chExt cx="1728192" cy="1440160"/>
          </a:xfrm>
        </p:grpSpPr>
        <p:sp>
          <p:nvSpPr>
            <p:cNvPr id="98" name="Flowchart: Magnetic Disk 97">
              <a:extLst>
                <a:ext uri="{FF2B5EF4-FFF2-40B4-BE49-F238E27FC236}">
                  <a16:creationId xmlns:a16="http://schemas.microsoft.com/office/drawing/2014/main" id="{784AF0BF-6637-6A1E-6C05-3974211AB244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4C8D71E-08AF-C131-AE36-A0BADD162875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79B4161-405B-7F7B-DF68-AE4698BE9FFE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01" name="Rounded Rectangle 63">
                <a:extLst>
                  <a:ext uri="{FF2B5EF4-FFF2-40B4-BE49-F238E27FC236}">
                    <a16:creationId xmlns:a16="http://schemas.microsoft.com/office/drawing/2014/main" id="{1917A915-BA44-D7BB-AA48-C4AED2A7AE8B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0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8AD7FEC-25FD-7032-EB7F-33D6E8ECEE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29DE9EA-1A3C-0057-F10C-D18C89275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469082C9-3659-DCD7-E416-31771FBA45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DB9FAEF9-4913-F85E-3B13-9C6E22F4A7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0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0DE6CA6-EEAF-9F28-3F22-9C483C7A5F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AAA4777-8793-ACAB-219C-7B21CE8B798F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9923-378A-AD01-06E8-4D7D9E68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C0C318-533B-A06D-D30F-90DBF3B6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9757CB-E49E-B27C-BDF5-ABD88726CC78}"/>
              </a:ext>
            </a:extLst>
          </p:cNvPr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D81EE4EE-C953-713C-7D9F-F91F33DF82A4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1108A8-C397-556B-F3F1-1543E63D76B8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CB7D87-C5AF-BE35-5781-2559CA3726A4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8" name="Rounded Rectangle 63">
                <a:extLst>
                  <a:ext uri="{FF2B5EF4-FFF2-40B4-BE49-F238E27FC236}">
                    <a16:creationId xmlns:a16="http://schemas.microsoft.com/office/drawing/2014/main" id="{C6D9BF5E-0944-7BF0-5D03-12A87DADF357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9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7C662386-DF06-49EF-91E5-02FE28D2D9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50D531A7-018E-F2D4-654D-A28E5CE46D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E2FE2ED-261B-CA84-201C-4C377D6ED2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2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27C56F9B-8492-9CA7-BB06-ECE1360AB8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3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44D9F517-FB2F-A49F-4902-C2EE266BDA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5C3C60-9EE7-BA05-B8C2-BE66524239C9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7740A1-C349-BF9D-7E1C-0EC5B4B5560E}"/>
              </a:ext>
            </a:extLst>
          </p:cNvPr>
          <p:cNvGrpSpPr/>
          <p:nvPr/>
        </p:nvGrpSpPr>
        <p:grpSpPr>
          <a:xfrm>
            <a:off x="2267744" y="2324316"/>
            <a:ext cx="1728192" cy="1440160"/>
            <a:chOff x="6372200" y="1484784"/>
            <a:chExt cx="1728192" cy="1440160"/>
          </a:xfrm>
        </p:grpSpPr>
        <p:sp>
          <p:nvSpPr>
            <p:cNvPr id="16" name="Flowchart: Magnetic Disk 15">
              <a:extLst>
                <a:ext uri="{FF2B5EF4-FFF2-40B4-BE49-F238E27FC236}">
                  <a16:creationId xmlns:a16="http://schemas.microsoft.com/office/drawing/2014/main" id="{568DA50C-F3A6-F67F-E478-22C563B4E2DE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9824DF-220F-C008-128F-2A21656E8D45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D93BA5C-FB42-2E4C-46C4-69B9458C3093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9" name="Rounded Rectangle 63">
                <a:extLst>
                  <a:ext uri="{FF2B5EF4-FFF2-40B4-BE49-F238E27FC236}">
                    <a16:creationId xmlns:a16="http://schemas.microsoft.com/office/drawing/2014/main" id="{61091AB4-6EC9-C02E-3438-ABF766CAE336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0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DBE7CD7D-410F-771F-6749-344C9BB581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425EF29C-5EB4-7D0B-9245-B663086D21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F96D788B-6455-B134-7BA0-87684D3C6D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3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4EF50B60-BA64-9269-DAC9-D3655F6FE8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2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D732B40-0C6B-2FEB-86D2-156B0C438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83C5BF-3725-9CE8-2AC6-A00B442BA7EB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2357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Cloned, i.e., </a:t>
            </a:r>
            <a:r>
              <a:rPr lang="en-US" i="1" dirty="0"/>
              <a:t>always</a:t>
            </a:r>
            <a:r>
              <a:rPr lang="en-US" dirty="0"/>
              <a:t> work on local repository</a:t>
            </a:r>
          </a:p>
          <a:p>
            <a:r>
              <a:rPr lang="en-US" dirty="0"/>
              <a:t>Synchronizing with remote repository</a:t>
            </a:r>
          </a:p>
          <a:p>
            <a:pPr lvl="1"/>
            <a:r>
              <a:rPr lang="en-US" dirty="0"/>
              <a:t>pull: get latest version from remote repository to local</a:t>
            </a:r>
          </a:p>
          <a:p>
            <a:pPr lvl="1"/>
            <a:r>
              <a:rPr lang="en-US" dirty="0"/>
              <a:t>push: put local version in remote repository</a:t>
            </a:r>
          </a:p>
          <a:p>
            <a:pPr lvl="1"/>
            <a:r>
              <a:rPr lang="en-US" dirty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Code and file names are also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Everything </a:t>
            </a:r>
            <a:r>
              <a:rPr lang="en-US" dirty="0">
                <a:solidFill>
                  <a:srgbClr val="FF0000"/>
                </a:solidFill>
              </a:rPr>
              <a:t>specific to VSC clusters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http://bit.ly/33KIS6S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(only once)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email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editor (defaults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user.name 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GUI clients: set application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Select a directory to store it</a:t>
            </a:r>
          </a:p>
          <a:p>
            <a:pPr lvl="1"/>
            <a:r>
              <a:rPr lang="en-US" dirty="0"/>
              <a:t>If others need access, this directory should at least be group-readable!</a:t>
            </a:r>
          </a:p>
          <a:p>
            <a:pPr lvl="1"/>
            <a:r>
              <a:rPr lang="en-US" dirty="0"/>
              <a:t>Remember file systems size limits</a:t>
            </a:r>
          </a:p>
          <a:p>
            <a:pPr lvl="1"/>
            <a:r>
              <a:rPr lang="en-US" dirty="0"/>
              <a:t>Backup of repository is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559543" y="4221088"/>
            <a:ext cx="450495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 a VSC cluster, use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44696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1351" y="5457418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&amp; 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new or modified files for next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134011"/>
            <a:ext cx="89482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--staged &lt;file&gt;..."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file:   TODO.md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update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&lt;file&gt;..." to discard changes in working directory)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modified: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include in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Viewing history</a:t>
            </a:r>
          </a:p>
          <a:p>
            <a:pPr lvl="1"/>
            <a:r>
              <a:rPr lang="en-US" dirty="0"/>
              <a:t>Shows commit IDs and messages associated with </a:t>
            </a:r>
            <a:r>
              <a:rPr lang="en-US" dirty="0" err="1"/>
              <a:t>eq.c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 square function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constants as such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63926" cy="978510"/>
            <a:chOff x="1990345" y="2679303"/>
            <a:chExt cx="5063926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71838" cy="880145"/>
              <a:chOff x="4006649" y="3177950"/>
              <a:chExt cx="4271838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33257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commit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/>
              <a:t> option used with many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Message that describes the current action, or the reason for it</a:t>
            </a:r>
          </a:p>
          <a:p>
            <a:r>
              <a:rPr lang="en-US" dirty="0"/>
              <a:t>Document the semantics of your actions</a:t>
            </a:r>
          </a:p>
          <a:p>
            <a:pPr lvl="1"/>
            <a:r>
              <a:rPr lang="en-US" dirty="0"/>
              <a:t>Use meaningful messages!</a:t>
            </a:r>
          </a:p>
          <a:p>
            <a:pPr lvl="1"/>
            <a:r>
              <a:rPr lang="en-US" dirty="0"/>
              <a:t>If used well, answer the "why" questions</a:t>
            </a:r>
          </a:p>
          <a:p>
            <a:pPr lvl="1"/>
            <a:r>
              <a:rPr lang="en-US" dirty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Seven rules for commit messages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https://chris.beams.io/posts/git-commit/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body to explain </a:t>
            </a:r>
            <a:r>
              <a:rPr lang="en-US" i="1" dirty="0"/>
              <a:t>what</a:t>
            </a:r>
            <a:r>
              <a:rPr lang="en-US" dirty="0"/>
              <a:t> &amp;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</a:p>
          <a:p>
            <a:pPr marL="571500" indent="-514350"/>
            <a:r>
              <a:rPr lang="en-US" i="1" dirty="0"/>
              <a:t>And how not to write commit messages</a:t>
            </a:r>
            <a:br>
              <a:rPr lang="en-US" i="1" dirty="0"/>
            </a:br>
            <a:r>
              <a:rPr lang="en-US" i="1" dirty="0">
                <a:hlinkClick r:id="rId3"/>
              </a:rPr>
              <a:t>https://javascript.plainenglish.io/50-hilarious-git-commit-messages-597537764bbe</a:t>
            </a:r>
            <a:r>
              <a:rPr lang="en-US" i="1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general or repo-specific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at repo top-level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options to view logs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/>
              <a:t>: add branch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/>
              <a:t>: ASCII graph representation of branches/merges</a:t>
            </a:r>
          </a:p>
          <a:p>
            <a:r>
              <a:rPr lang="en-US" dirty="0"/>
              <a:t>Works for directories or whole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main)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Filter by author, commit range, date range, …</a:t>
            </a: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For specific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current file</a:t>
            </a:r>
          </a:p>
          <a:p>
            <a:pPr lvl="2"/>
            <a:r>
              <a:rPr lang="en-US" dirty="0"/>
              <a:t>to 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28228" cy="759098"/>
            <a:chOff x="3275628" y="4392928"/>
            <a:chExt cx="3228228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472519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commit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78A9E-1D28-C745-5B24-9151CC2A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C52DF9B-68D8-0D38-238D-84933F0B9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8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commit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Diffs are not easy to read: use visual diff/merge tool</a:t>
            </a:r>
          </a:p>
          <a:p>
            <a:pPr lvl="1"/>
            <a:r>
              <a:rPr lang="en-BE" dirty="0"/>
              <a:t>e.g., Meld for Windows, MacOS, Linux</a:t>
            </a:r>
            <a:br>
              <a:rPr lang="en-BE" dirty="0"/>
            </a:br>
            <a:r>
              <a:rPr lang="en-BE" dirty="0"/>
              <a:t>(</a:t>
            </a:r>
            <a:r>
              <a:rPr lang="en-US" dirty="0">
                <a:hlinkClick r:id="rId2"/>
              </a:rPr>
              <a:t>http://meldmerge.org/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revision upon commit</a:t>
            </a:r>
          </a:p>
          <a:p>
            <a:r>
              <a:rPr lang="en-US" dirty="0"/>
              <a:t>Commit is global for repository, not individual for files</a:t>
            </a:r>
          </a:p>
          <a:p>
            <a:r>
              <a:rPr lang="en-US" dirty="0"/>
              <a:t>Commit ID is long, cryptic string, e.g.,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/>
              <a:t>Each commit generates new commit, </a:t>
            </a:r>
            <a:r>
              <a:rPr lang="en-US" sz="2800" i="1" dirty="0"/>
              <a:t>single commit ID for everything in repository</a:t>
            </a:r>
            <a:r>
              <a:rPr lang="en-US" sz="2800" dirty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53721" cy="2169532"/>
              <a:chOff x="4980127" y="2564904"/>
              <a:chExt cx="1553721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general rule for granularity</a:t>
            </a:r>
          </a:p>
          <a:p>
            <a:r>
              <a:rPr lang="en-US" dirty="0"/>
              <a:t>Some advice</a:t>
            </a:r>
          </a:p>
          <a:p>
            <a:pPr lvl="1"/>
            <a:r>
              <a:rPr lang="en-US" dirty="0"/>
              <a:t>Commit is not file save</a:t>
            </a:r>
          </a:p>
          <a:p>
            <a:pPr lvl="1"/>
            <a:r>
              <a:rPr lang="en-US" dirty="0"/>
              <a:t>Think in terms of what you did semantically, i.e., what comment will you supply?</a:t>
            </a:r>
          </a:p>
          <a:p>
            <a:pPr lvl="1"/>
            <a:r>
              <a:rPr lang="en-US" dirty="0"/>
              <a:t>Don't commit stuff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that doesn't work (i.e., that doesn't compile without errors) when working in team</a:t>
            </a:r>
          </a:p>
          <a:p>
            <a:pPr lvl="1"/>
            <a:endParaRPr lang="en-US" dirty="0"/>
          </a:p>
          <a:p>
            <a:r>
              <a:rPr lang="en-US" dirty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Deletes working copy</a:t>
            </a:r>
          </a:p>
          <a:p>
            <a:pPr lvl="1"/>
            <a:r>
              <a:rPr lang="en-US" dirty="0"/>
              <a:t>Schedules delete in next</a:t>
            </a:r>
            <a:br>
              <a:rPr lang="en-US" dirty="0"/>
            </a:br>
            <a:r>
              <a:rPr lang="en-US" dirty="0"/>
              <a:t>commit</a:t>
            </a:r>
          </a:p>
          <a:p>
            <a:r>
              <a:rPr lang="en-US" dirty="0"/>
              <a:t>Renaming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Moves working copy</a:t>
            </a:r>
          </a:p>
          <a:p>
            <a:pPr lvl="1"/>
            <a:r>
              <a:rPr lang="en-US" dirty="0"/>
              <a:t>Schedules delete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/>
              <a:t> and add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/>
              <a:t> in next commit</a:t>
            </a:r>
          </a:p>
          <a:p>
            <a:r>
              <a:rPr lang="en-US" dirty="0"/>
              <a:t>Still in repository, previous commit(s)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/>
              <a:t>Always</a:t>
            </a:r>
            <a:r>
              <a:rPr lang="en-US" sz="3200" dirty="0"/>
              <a:t> via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somewhat smart about what should be added and what not, e.g.,</a:t>
            </a:r>
          </a:p>
          <a:p>
            <a:pPr lvl="1"/>
            <a:r>
              <a:rPr lang="en-US" dirty="0"/>
              <a:t>Backup files are not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files are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/>
              <a:t>)</a:t>
            </a:r>
          </a:p>
          <a:p>
            <a:r>
              <a:rPr lang="en-US" dirty="0"/>
              <a:t>Needs help for most things, edit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in directory</a:t>
            </a:r>
          </a:p>
          <a:p>
            <a:pPr lvl="1"/>
            <a:r>
              <a:rPr lang="en-US" dirty="0"/>
              <a:t>E.g., ignore files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/>
              <a:t> extension in current directory as well as </a:t>
            </a:r>
            <a:r>
              <a:rPr lang="en-US" dirty="0" err="1"/>
              <a:t>a.out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editor to create/modify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, e.g.,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Reverting file to current commit in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Reverting file to some commit in repository</a:t>
            </a:r>
          </a:p>
          <a:p>
            <a:endParaRPr lang="en-US" dirty="0"/>
          </a:p>
          <a:p>
            <a:r>
              <a:rPr lang="en-US" dirty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was staged, but you don't want to commit it: </a:t>
            </a:r>
            <a:r>
              <a:rPr lang="en-US" dirty="0" err="1"/>
              <a:t>unstage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Mainly used to fine-tune commits</a:t>
            </a:r>
          </a:p>
          <a:p>
            <a:r>
              <a:rPr lang="en-US" dirty="0"/>
              <a:t>Changing a commit message</a:t>
            </a:r>
          </a:p>
          <a:p>
            <a:endParaRPr lang="en-US" dirty="0"/>
          </a:p>
          <a:p>
            <a:r>
              <a:rPr lang="en-US" dirty="0"/>
              <a:t>Adding a file to previous commit</a:t>
            </a:r>
          </a:p>
          <a:p>
            <a:endParaRPr lang="en-US" dirty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44644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4464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amend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8" y="6075144"/>
            <a:ext cx="4492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commit of unwanted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Undoing an entire 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5112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51125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Single user scenario</a:t>
            </a:r>
          </a:p>
          <a:p>
            <a:r>
              <a:rPr lang="en-US" dirty="0"/>
              <a:t>Multiple user scenario</a:t>
            </a:r>
          </a:p>
          <a:p>
            <a:r>
              <a:rPr lang="en-US" dirty="0"/>
              <a:t>Demo/hands-on session</a:t>
            </a:r>
          </a:p>
          <a:p>
            <a:r>
              <a:rPr lang="en-US" dirty="0"/>
              <a:t>Getting more information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previous version of file</a:t>
            </a:r>
          </a:p>
          <a:p>
            <a:endParaRPr lang="en-US" dirty="0"/>
          </a:p>
          <a:p>
            <a:r>
              <a:rPr lang="en-US" dirty="0"/>
              <a:t>Show file at certain date</a:t>
            </a:r>
          </a:p>
          <a:p>
            <a:endParaRPr lang="en-US" dirty="0"/>
          </a:p>
          <a:p>
            <a:r>
              <a:rPr lang="en-US" dirty="0"/>
              <a:t>Show what happened during a commit</a:t>
            </a:r>
          </a:p>
          <a:p>
            <a:pPr lvl="1"/>
            <a:r>
              <a:rPr lang="en-US" dirty="0"/>
              <a:t>Last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HEAD@{2015-09-01}: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commits with special significance</a:t>
            </a:r>
          </a:p>
          <a:p>
            <a:pPr lvl="1"/>
            <a:r>
              <a:rPr lang="en-US" dirty="0"/>
              <a:t>Software projects: releases</a:t>
            </a:r>
            <a:endParaRPr lang="nl-BE" dirty="0"/>
          </a:p>
          <a:p>
            <a:pPr lvl="1"/>
            <a:r>
              <a:rPr lang="en-US" dirty="0"/>
              <a:t>Science projects: version used to generate data for submission</a:t>
            </a:r>
          </a:p>
          <a:p>
            <a:r>
              <a:rPr lang="en-US" dirty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useful suggestions on  next steps</a:t>
            </a:r>
          </a:p>
          <a:p>
            <a:r>
              <a:rPr lang="en-US" dirty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  add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-u]]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user scenario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5541F9-3505-4651-A7D4-8314D508B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pPr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copy of entire repository is made</a:t>
            </a:r>
            <a:r>
              <a:rPr lang="nl-BE" dirty="0"/>
              <a:t> in </a:t>
            </a:r>
            <a:r>
              <a:rPr lang="nl-BE" dirty="0" err="1"/>
              <a:t>local</a:t>
            </a:r>
            <a:r>
              <a:rPr lang="nl-BE" dirty="0"/>
              <a:t> directory </a:t>
            </a:r>
          </a:p>
          <a:p>
            <a:pPr lvl="1"/>
            <a:r>
              <a:rPr lang="en-US" dirty="0"/>
              <a:t>Creating clone of remote repository, </a:t>
            </a:r>
            <a:r>
              <a:rPr lang="en-US" dirty="0" err="1"/>
              <a:t>git</a:t>
            </a:r>
            <a:r>
              <a:rPr lang="en-US" dirty="0"/>
              <a:t> URL (SSH)</a:t>
            </a:r>
          </a:p>
          <a:p>
            <a:endParaRPr lang="en-US" dirty="0"/>
          </a:p>
          <a:p>
            <a:pPr lvl="1"/>
            <a:r>
              <a:rPr lang="en-US" dirty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for </a:t>
            </a:r>
            <a:r>
              <a:rPr lang="en-US" dirty="0" err="1"/>
              <a:t>for</a:t>
            </a:r>
            <a:r>
              <a:rPr lang="en-US" dirty="0"/>
              <a:t>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push </a:t>
              </a:r>
              <a:r>
                <a:rPr lang="en-US" sz="2400" dirty="0" err="1"/>
                <a:t>failes</a:t>
              </a:r>
              <a:r>
                <a:rPr lang="en-US" sz="2400" dirty="0"/>
                <a:t>,</a:t>
              </a:r>
            </a:p>
            <a:p>
              <a:r>
                <a:rPr lang="en-US" sz="2400" dirty="0"/>
                <a:t>working copy</a:t>
              </a:r>
            </a:p>
            <a:p>
              <a:r>
                <a:rPr lang="en-US" sz="2400" dirty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Conflicts are indicated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Hm</a:t>
            </a:r>
            <a:r>
              <a:rPr lang="en-US" dirty="0"/>
              <a:t>, starting from 0 </a:t>
            </a:r>
            <a:r>
              <a:rPr lang="en-US" i="1" dirty="0"/>
              <a:t>was</a:t>
            </a:r>
            <a:r>
              <a:rPr lang="en-US" dirty="0"/>
              <a:t> a bug, so remote version is correct, edit to: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&gt;&gt;&gt;&gt;&gt;&gt;&gt; main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 resolution happens on local repository</a:t>
            </a:r>
          </a:p>
          <a:p>
            <a:pPr lvl="1"/>
            <a:r>
              <a:rPr lang="en-US" dirty="0"/>
              <a:t>When done, push</a:t>
            </a:r>
          </a:p>
          <a:p>
            <a:pPr lvl="1"/>
            <a:r>
              <a:rPr lang="en-US" dirty="0"/>
              <a:t>When you mess up, well, everything is in your local repository</a:t>
            </a:r>
          </a:p>
          <a:p>
            <a:r>
              <a:rPr lang="en-US" dirty="0"/>
              <a:t>Familiarize yourself with the merge process</a:t>
            </a:r>
          </a:p>
          <a:p>
            <a:pPr lvl="1"/>
            <a:r>
              <a:rPr lang="en-US" dirty="0"/>
              <a:t>May seem intimidating at first, but not that hard</a:t>
            </a:r>
          </a:p>
          <a:p>
            <a:pPr lvl="1"/>
            <a:r>
              <a:rPr lang="en-US" dirty="0"/>
              <a:t>It will pay off at some point or other, even in single user scenario, e.g.,</a:t>
            </a:r>
          </a:p>
          <a:p>
            <a:pPr lvl="2"/>
            <a:r>
              <a:rPr lang="en-US" dirty="0"/>
              <a:t>You work on multiple computers and forgot to pull</a:t>
            </a:r>
          </a:p>
          <a:p>
            <a:pPr lvl="2"/>
            <a:r>
              <a:rPr lang="en-US" dirty="0"/>
              <a:t>You work on multiple branches and forgot to merge</a:t>
            </a:r>
          </a:p>
          <a:p>
            <a:r>
              <a:rPr lang="en-US" dirty="0" err="1"/>
              <a:t>git</a:t>
            </a:r>
            <a:r>
              <a:rPr lang="en-US" dirty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in a team, task delegation</a:t>
            </a:r>
          </a:p>
          <a:p>
            <a:pPr lvl="1"/>
            <a:r>
              <a:rPr lang="en-US" dirty="0"/>
              <a:t>Adding features, </a:t>
            </a:r>
            <a:r>
              <a:rPr lang="en-US" strike="dblStrike" dirty="0"/>
              <a:t>adding</a:t>
            </a:r>
            <a:r>
              <a:rPr lang="en-US" dirty="0"/>
              <a:t> fixing bugs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Create branch feature </a:t>
            </a:r>
            <a:r>
              <a:rPr lang="en-US" i="1" dirty="0"/>
              <a:t>X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Create branch for feature </a:t>
            </a:r>
            <a:r>
              <a:rPr lang="en-US" i="1" dirty="0"/>
              <a:t>Y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Y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X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880453" cy="377796"/>
            <a:chOff x="883235" y="6219556"/>
            <a:chExt cx="880453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5</a:t>
                </a:r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46098" y="5238492"/>
            <a:ext cx="1297710" cy="638780"/>
            <a:chOff x="1546098" y="5238492"/>
            <a:chExt cx="1297710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33525" y="5251065"/>
              <a:ext cx="458760" cy="4336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4</a:t>
                </a:r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6</a:t>
                </a:r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99140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261722" y="4869160"/>
            <a:ext cx="1622646" cy="828092"/>
            <a:chOff x="6261722" y="4869160"/>
            <a:chExt cx="1622646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8</a:t>
                </a:r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261722" y="5053826"/>
              <a:ext cx="758550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Also quite convenient in</a:t>
            </a:r>
            <a:br>
              <a:rPr lang="en-US" sz="2800" dirty="0"/>
            </a:br>
            <a:r>
              <a:rPr lang="en-US" sz="2800" dirty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branch</a:t>
            </a:r>
          </a:p>
          <a:p>
            <a:r>
              <a:rPr lang="en-US" dirty="0"/>
              <a:t>Switch to new branch</a:t>
            </a:r>
          </a:p>
          <a:p>
            <a:r>
              <a:rPr lang="en-US" dirty="0"/>
              <a:t>Usual edit/commit cycle until done</a:t>
            </a:r>
          </a:p>
          <a:p>
            <a:r>
              <a:rPr lang="en-US" dirty="0"/>
              <a:t>When done, switch to original branch</a:t>
            </a:r>
          </a:p>
          <a:p>
            <a:r>
              <a:rPr lang="en-US" dirty="0"/>
              <a:t>Merge new branch into original</a:t>
            </a:r>
          </a:p>
          <a:p>
            <a:r>
              <a:rPr lang="en-US" dirty="0"/>
              <a:t>Delete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working with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branch based on current branch</a:t>
            </a:r>
          </a:p>
          <a:p>
            <a:endParaRPr lang="en-US" dirty="0"/>
          </a:p>
          <a:p>
            <a:r>
              <a:rPr lang="en-US" dirty="0"/>
              <a:t>Switch to new branch</a:t>
            </a:r>
          </a:p>
          <a:p>
            <a:endParaRPr lang="en-US" dirty="0"/>
          </a:p>
          <a:p>
            <a:r>
              <a:rPr lang="en-US" dirty="0"/>
              <a:t>Usual edit/commit cycle until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423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Choose branch names descriptively, e.g.,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 back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back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branch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merged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merge without commit</a:t>
            </a:r>
          </a:p>
          <a:p>
            <a:endParaRPr lang="en-US" dirty="0"/>
          </a:p>
          <a:p>
            <a:r>
              <a:rPr lang="en-US" dirty="0"/>
              <a:t>Reports on success/problems</a:t>
            </a:r>
          </a:p>
          <a:p>
            <a:r>
              <a:rPr lang="en-US" dirty="0"/>
              <a:t>If okay, commit</a:t>
            </a:r>
          </a:p>
          <a:p>
            <a:endParaRPr lang="en-US" dirty="0"/>
          </a:p>
          <a:p>
            <a:r>
              <a:rPr lang="en-US" dirty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merge  --no-commit  --no-ff feature/gradient_descent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2"/>
            <a:r>
              <a:rPr lang="en-US" dirty="0"/>
              <a:t>Other branches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gradient_descent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memory_leak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Tags, e.g., releases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/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can be used by others at their</a:t>
              </a:r>
              <a:br>
                <a:rPr lang="en-US" dirty="0"/>
              </a:br>
              <a:r>
                <a:rPr lang="en-US" dirty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88224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feature/</a:t>
            </a:r>
            <a:r>
              <a:rPr lang="en-US" sz="2400" dirty="0" err="1"/>
              <a:t>bugfix</a:t>
            </a:r>
            <a:r>
              <a:rPr lang="en-US" sz="2400" dirty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remote repo branch information</a:t>
            </a:r>
          </a:p>
          <a:p>
            <a:endParaRPr lang="en-US" dirty="0"/>
          </a:p>
          <a:p>
            <a:r>
              <a:rPr lang="en-US" dirty="0"/>
              <a:t>List remote branches</a:t>
            </a:r>
          </a:p>
          <a:p>
            <a:endParaRPr lang="en-US" dirty="0"/>
          </a:p>
          <a:p>
            <a:r>
              <a:rPr lang="en-US" dirty="0"/>
              <a:t>Fetch and create specific branch, e.g.,</a:t>
            </a:r>
          </a:p>
          <a:p>
            <a:endParaRPr lang="en-US" dirty="0"/>
          </a:p>
          <a:p>
            <a:r>
              <a:rPr lang="en-US" dirty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branches from commits/tags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branch from commit</a:t>
            </a:r>
          </a:p>
          <a:p>
            <a:endParaRPr lang="en-US" dirty="0"/>
          </a:p>
          <a:p>
            <a:r>
              <a:rPr lang="en-US" dirty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has multiple commits</a:t>
            </a:r>
          </a:p>
          <a:p>
            <a:pPr lvl="1"/>
            <a:r>
              <a:rPr lang="en-US" dirty="0"/>
              <a:t>upon merge, history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622209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437112"/>
            <a:ext cx="2865113" cy="747554"/>
            <a:chOff x="6012160" y="4653135"/>
            <a:chExt cx="2865113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649089" cy="461665"/>
              <a:chOff x="5290202" y="2132856"/>
              <a:chExt cx="2649089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855123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</a:t>
                </a:r>
                <a:r>
                  <a:rPr lang="en-US" sz="2400" dirty="0"/>
                  <a:t>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373216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Problem:</a:t>
            </a:r>
          </a:p>
          <a:p>
            <a:r>
              <a:rPr lang="en-US" sz="2800" dirty="0"/>
              <a:t>may be confusing</a:t>
            </a:r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commits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history =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relevant commits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0801b92 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da0fff7 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Rebase 889d71a..c35ec97 onto 889d71a (3 commands)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p, pick &lt;commit&gt; = use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s, squash &lt;commit&gt; = use commit, but meld into previous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pick 0801b92 Add command line argument to 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da0fff7 Add command line argument to bye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889d71a..c35ec97 onto 889d71a (3 commands)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combination of 3 commits.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1st commit message: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#2: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#3: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clean rule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a combination of 3 commits. 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the 1st commit message: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 to hello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merge or cherry-pick</a:t>
            </a:r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with another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differences with,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Comparing a specific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--name-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only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6A17-04DB-B0C6-562B-1142CC16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EEC7-4FF5-C0BF-A00D-DFA65CA2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multiple branches without switch</a:t>
            </a:r>
          </a:p>
          <a:p>
            <a:pPr lvl="1"/>
            <a:r>
              <a:rPr lang="en-US" dirty="0"/>
              <a:t>Create new </a:t>
            </a:r>
            <a:r>
              <a:rPr lang="en-US" dirty="0" err="1"/>
              <a:t>worktree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all </a:t>
            </a:r>
            <a:r>
              <a:rPr lang="en-US" dirty="0" err="1"/>
              <a:t>worktrees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Remove </a:t>
            </a:r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C741D-CDDE-3962-DABF-C93BFD4D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B978E-A210-F3F9-4C81-D31BEE5530AE}"/>
              </a:ext>
            </a:extLst>
          </p:cNvPr>
          <p:cNvSpPr txBox="1"/>
          <p:nvPr/>
        </p:nvSpPr>
        <p:spPr>
          <a:xfrm>
            <a:off x="611560" y="2708920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-b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cd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479B1-B1F1-F684-7A97-F630DCD982FD}"/>
              </a:ext>
            </a:extLst>
          </p:cNvPr>
          <p:cNvSpPr txBox="1"/>
          <p:nvPr/>
        </p:nvSpPr>
        <p:spPr>
          <a:xfrm>
            <a:off x="611560" y="4245473"/>
            <a:ext cx="8086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list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94031-32CD-B9CE-5D19-AF8F8F071F30}"/>
              </a:ext>
            </a:extLst>
          </p:cNvPr>
          <p:cNvSpPr txBox="1"/>
          <p:nvPr/>
        </p:nvSpPr>
        <p:spPr>
          <a:xfrm>
            <a:off x="599998" y="5248353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remove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prune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6EB5F8-27D6-2355-ECAD-7D7FB262A448}"/>
              </a:ext>
            </a:extLst>
          </p:cNvPr>
          <p:cNvSpPr/>
          <p:nvPr/>
        </p:nvSpPr>
        <p:spPr>
          <a:xfrm rot="1686504">
            <a:off x="5347157" y="4353430"/>
            <a:ext cx="2664296" cy="5950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Very </a:t>
            </a:r>
            <a:r>
              <a:rPr lang="en-US" sz="2800" dirty="0" err="1"/>
              <a:t>convinient</a:t>
            </a:r>
            <a:r>
              <a:rPr lang="en-US" sz="2800" dirty="0"/>
              <a:t>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01296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details, details…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commit only modified, tracked files</a:t>
            </a:r>
          </a:p>
          <a:p>
            <a:r>
              <a:rPr lang="en-US" dirty="0"/>
              <a:t>Create new branch and switch to it</a:t>
            </a:r>
            <a:endParaRPr lang="en-BE" dirty="0"/>
          </a:p>
          <a:p>
            <a:endParaRPr lang="en-BE" dirty="0"/>
          </a:p>
          <a:p>
            <a:r>
              <a:rPr lang="en-BE" dirty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-C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branch contains modified, tracked files</a:t>
            </a:r>
            <a:r>
              <a:rPr lang="en-BE" dirty="0"/>
              <a:t>,</a:t>
            </a:r>
            <a:r>
              <a:rPr lang="en-US" dirty="0"/>
              <a:t> can't checkout other branch</a:t>
            </a:r>
          </a:p>
          <a:p>
            <a:r>
              <a:rPr lang="en-US" dirty="0"/>
              <a:t>Solution: stash</a:t>
            </a:r>
          </a:p>
          <a:p>
            <a:pPr lvl="1"/>
            <a:r>
              <a:rPr lang="en-US" dirty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work</a:t>
            </a:r>
          </a:p>
          <a:p>
            <a:pPr lvl="1"/>
            <a:r>
              <a:rPr lang="en-US" dirty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/>
              <a:t>displays who did the commit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blame</a:t>
            </a:r>
          </a:p>
          <a:p>
            <a:r>
              <a:rPr lang="en-US" dirty="0"/>
              <a:t>Search for commit that introduced </a:t>
            </a:r>
            <a:r>
              <a:rPr lang="en-BE" dirty="0"/>
              <a:t>a </a:t>
            </a:r>
            <a:r>
              <a:rPr lang="en-US" dirty="0"/>
              <a:t>line</a:t>
            </a:r>
            <a:endParaRPr lang="en-BE" dirty="0"/>
          </a:p>
          <a:p>
            <a:endParaRPr lang="en-BE" dirty="0"/>
          </a:p>
          <a:p>
            <a:r>
              <a:rPr lang="en-BE" dirty="0"/>
              <a:t>Display log messages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branch files to archive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to zip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|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--format=zip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through history, methodically</a:t>
            </a:r>
          </a:p>
          <a:p>
            <a:endParaRPr lang="en-US" dirty="0"/>
          </a:p>
          <a:p>
            <a:r>
              <a:rPr lang="en-US" dirty="0"/>
              <a:t>Micro-managing commits</a:t>
            </a:r>
          </a:p>
          <a:p>
            <a:endParaRPr lang="en-US" dirty="0"/>
          </a:p>
          <a:p>
            <a:r>
              <a:rPr lang="en-BE" dirty="0"/>
              <a:t>Merge in single commit</a:t>
            </a:r>
          </a:p>
          <a:p>
            <a:endParaRPr lang="en-BE" dirty="0"/>
          </a:p>
          <a:p>
            <a:r>
              <a:rPr lang="en-US" dirty="0"/>
              <a:t>Adding description to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Contribute to someone else's project, e.g.,</a:t>
            </a:r>
          </a:p>
          <a:p>
            <a:pPr lvl="1"/>
            <a:r>
              <a:rPr lang="en-US" dirty="0"/>
              <a:t>Open source project</a:t>
            </a:r>
          </a:p>
          <a:p>
            <a:pPr lvl="1"/>
            <a:r>
              <a:rPr lang="en-US" dirty="0"/>
              <a:t>Research project you're involved in</a:t>
            </a:r>
          </a:p>
          <a:p>
            <a:r>
              <a:rPr lang="en-US" dirty="0"/>
              <a:t>Can be done without write access to project</a:t>
            </a:r>
          </a:p>
          <a:p>
            <a:pPr lvl="1"/>
            <a:r>
              <a:rPr lang="en-US" dirty="0"/>
              <a:t>Create your own copy by forking</a:t>
            </a:r>
          </a:p>
          <a:p>
            <a:pPr lvl="1"/>
            <a:r>
              <a:rPr lang="en-US" dirty="0"/>
              <a:t>Create a branch for implementation</a:t>
            </a:r>
          </a:p>
          <a:p>
            <a:pPr lvl="1"/>
            <a:r>
              <a:rPr lang="en-US" dirty="0"/>
              <a:t>Implement, test</a:t>
            </a:r>
          </a:p>
          <a:p>
            <a:pPr lvl="1"/>
            <a:r>
              <a:rPr lang="en-US" dirty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5122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repository should be hosted by service, e.g., GitLab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repositories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/>
              <a:t>Good pull requests</a:t>
            </a:r>
          </a:p>
          <a:p>
            <a:pPr lvl="1"/>
            <a:r>
              <a:rPr lang="en-US" dirty="0"/>
              <a:t>informative subject</a:t>
            </a:r>
          </a:p>
          <a:p>
            <a:pPr lvl="1"/>
            <a:r>
              <a:rPr lang="en-US" dirty="0"/>
              <a:t>motivation for change</a:t>
            </a:r>
          </a:p>
          <a:p>
            <a:pPr lvl="1"/>
            <a:r>
              <a:rPr lang="en-US" dirty="0"/>
              <a:t>atomic commits, with informative messages</a:t>
            </a:r>
          </a:p>
          <a:p>
            <a:pPr lvl="1"/>
            <a:r>
              <a:rPr lang="en-US" dirty="0"/>
              <a:t>typically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/>
              <a:t> branch,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forked your repository to contribute</a:t>
            </a:r>
          </a:p>
          <a:p>
            <a:r>
              <a:rPr lang="en-US" dirty="0"/>
              <a:t>You receive pull request</a:t>
            </a:r>
          </a:p>
          <a:p>
            <a:pPr lvl="1"/>
            <a:r>
              <a:rPr lang="en-US" dirty="0"/>
              <a:t>Evaluate contribution</a:t>
            </a:r>
          </a:p>
          <a:p>
            <a:pPr lvl="2"/>
            <a:r>
              <a:rPr lang="en-US" dirty="0"/>
              <a:t>Code review</a:t>
            </a:r>
          </a:p>
          <a:p>
            <a:pPr lvl="2"/>
            <a:r>
              <a:rPr lang="en-US" dirty="0"/>
              <a:t>Extensive tests</a:t>
            </a:r>
          </a:p>
          <a:p>
            <a:pPr lvl="1"/>
            <a:r>
              <a:rPr lang="en-US" dirty="0"/>
              <a:t>If okay, merge remote branch into,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1"/>
            <a:r>
              <a:rPr lang="en-US" dirty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EEAC-367E-9BFA-FD21-67A700BA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(CI)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CFDF1-AC43-0885-9924-F5F71581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GitHub/GitLab workflows</a:t>
            </a:r>
          </a:p>
          <a:p>
            <a:pPr lvl="1"/>
            <a:r>
              <a:rPr lang="en-US" dirty="0"/>
              <a:t>Sanity checks</a:t>
            </a:r>
          </a:p>
          <a:p>
            <a:pPr lvl="1"/>
            <a:r>
              <a:rPr lang="en-US" dirty="0"/>
              <a:t>Source code formatting</a:t>
            </a:r>
          </a:p>
          <a:p>
            <a:pPr lvl="1"/>
            <a:r>
              <a:rPr lang="en-US" dirty="0"/>
              <a:t>Software builds</a:t>
            </a:r>
          </a:p>
          <a:p>
            <a:pPr lvl="1"/>
            <a:r>
              <a:rPr lang="en-US" dirty="0"/>
              <a:t>Software testing</a:t>
            </a:r>
          </a:p>
          <a:p>
            <a:pPr lvl="1"/>
            <a:r>
              <a:rPr lang="en-US" dirty="0"/>
              <a:t>Documentation builds/deployment</a:t>
            </a:r>
          </a:p>
          <a:p>
            <a:r>
              <a:rPr lang="en-US" dirty="0"/>
              <a:t>See, e.g.,</a:t>
            </a:r>
          </a:p>
          <a:p>
            <a:pPr lvl="1"/>
            <a:r>
              <a:rPr lang="en-US" dirty="0">
                <a:hlinkClick r:id="rId2"/>
              </a:rPr>
              <a:t>https://github.com/gjbex/CI-example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https://github.com/vscentrum/status-page</a:t>
            </a:r>
            <a:r>
              <a:rPr lang="en-US" dirty="0"/>
              <a:t> </a:t>
            </a:r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38D5A-6424-0D33-7606-A84AC486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204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the scientific method</a:t>
            </a:r>
          </a:p>
          <a:p>
            <a:pPr lvl="1"/>
            <a:r>
              <a:rPr lang="en-US" dirty="0"/>
              <a:t>Helps ensure reproducibility</a:t>
            </a:r>
          </a:p>
          <a:p>
            <a:r>
              <a:rPr lang="en-US" dirty="0"/>
              <a:t>Record of change</a:t>
            </a:r>
          </a:p>
          <a:p>
            <a:pPr lvl="1"/>
            <a:r>
              <a:rPr lang="en-US" dirty="0"/>
              <a:t>What was changed?</a:t>
            </a:r>
          </a:p>
          <a:p>
            <a:pPr lvl="1"/>
            <a:r>
              <a:rPr lang="en-US" dirty="0"/>
              <a:t>When was it changed?</a:t>
            </a:r>
          </a:p>
          <a:p>
            <a:pPr lvl="1"/>
            <a:r>
              <a:rPr lang="en-US" dirty="0"/>
              <a:t>Who changed it?</a:t>
            </a:r>
          </a:p>
          <a:p>
            <a:pPr lvl="1"/>
            <a:r>
              <a:rPr lang="en-US" dirty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documentation (including movies)</a:t>
            </a:r>
            <a:br>
              <a:rPr lang="en-US" dirty="0"/>
            </a:br>
            <a:r>
              <a:rPr lang="nl-BE" sz="2300" dirty="0">
                <a:hlinkClick r:id="rId2"/>
              </a:rPr>
              <a:t>http://git-scm.com/documentation</a:t>
            </a:r>
            <a:endParaRPr lang="nl-BE" dirty="0"/>
          </a:p>
          <a:p>
            <a:r>
              <a:rPr lang="en-US" dirty="0" err="1"/>
              <a:t>git</a:t>
            </a:r>
            <a:r>
              <a:rPr lang="en-US" dirty="0"/>
              <a:t> web site</a:t>
            </a:r>
            <a:br>
              <a:rPr lang="en-US" dirty="0"/>
            </a:br>
            <a:r>
              <a:rPr lang="nl-BE" sz="2400" dirty="0">
                <a:hlinkClick r:id="rId3"/>
              </a:rPr>
              <a:t>http://git-scm.com/</a:t>
            </a:r>
            <a:endParaRPr lang="nl-BE" dirty="0"/>
          </a:p>
          <a:p>
            <a:r>
              <a:rPr lang="nl-BE" dirty="0"/>
              <a:t>Pro git 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https://git-scm.com/book/en/v2/</a:t>
            </a:r>
            <a:r>
              <a:rPr lang="nl-BE" sz="2100" dirty="0"/>
              <a:t> </a:t>
            </a:r>
            <a:endParaRPr lang="nl-BE" dirty="0"/>
          </a:p>
          <a:p>
            <a:r>
              <a:rPr lang="en-US" dirty="0"/>
              <a:t>Why (the author thinks) you should switch to </a:t>
            </a:r>
            <a:r>
              <a:rPr lang="en-US" dirty="0" err="1"/>
              <a:t>git</a:t>
            </a:r>
            <a:br>
              <a:rPr lang="en-US" dirty="0"/>
            </a:br>
            <a:r>
              <a:rPr lang="nl-BE" sz="2300" dirty="0">
                <a:hlinkClick r:id="rId5"/>
              </a:rPr>
              <a:t>http://blog.teamtreehouse.com/why-you-should-switch-from-subversion-to-git</a:t>
            </a:r>
            <a:endParaRPr lang="nl-BE" dirty="0"/>
          </a:p>
          <a:p>
            <a:r>
              <a:rPr lang="nl-BE" dirty="0"/>
              <a:t>Overview of frequently used git workflows</a:t>
            </a:r>
            <a:br>
              <a:rPr lang="nl-BE" dirty="0"/>
            </a:br>
            <a:r>
              <a:rPr lang="en-US" sz="2100" dirty="0">
                <a:hlinkClick r:id="rId6"/>
              </a:rPr>
              <a:t>https://www.atlassian.com/git/workflows</a:t>
            </a:r>
            <a:endParaRPr lang="en-US" dirty="0"/>
          </a:p>
          <a:p>
            <a:r>
              <a:rPr lang="nl-BE" dirty="0"/>
              <a:t>Blog posts on "good" commit messages</a:t>
            </a:r>
            <a:br>
              <a:rPr lang="nl-BE" dirty="0"/>
            </a:br>
            <a:r>
              <a:rPr lang="nl-BE" sz="2100" dirty="0">
                <a:hlinkClick r:id="rId7"/>
              </a:rPr>
              <a:t>https://chris.beams.io/posts/git-commit/</a:t>
            </a:r>
            <a:r>
              <a:rPr lang="nl-BE" sz="2100" dirty="0"/>
              <a:t> </a:t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https://thoughtbot.com/blog/5-useful-tips-for-a-better-commit-message</a:t>
            </a:r>
            <a:r>
              <a:rPr lang="nl-BE" sz="2100" dirty="0"/>
              <a:t> </a:t>
            </a:r>
            <a:endParaRPr lang="en-BE" sz="2100" dirty="0"/>
          </a:p>
          <a:p>
            <a:r>
              <a:rPr lang="en-BE" dirty="0"/>
              <a:t>Nice article on some git features &amp; techniques</a:t>
            </a:r>
            <a:br>
              <a:rPr lang="en-BE" dirty="0"/>
            </a:br>
            <a:r>
              <a:rPr lang="en-US" sz="2100" dirty="0">
                <a:hlinkClick r:id="rId9"/>
              </a:rPr>
              <a:t>https://realpython.com/advanced-git-for-pythonistas/</a:t>
            </a:r>
            <a:r>
              <a:rPr lang="en-BE" sz="21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comes with most Linux distributions</a:t>
            </a:r>
          </a:p>
          <a:p>
            <a:r>
              <a:rPr lang="en-US" dirty="0"/>
              <a:t>Website &amp; downloads: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https://desktop.github.com/</a:t>
            </a:r>
            <a:r>
              <a:rPr lang="nl-BE" dirty="0"/>
              <a:t> (Windows/</a:t>
            </a:r>
            <a:r>
              <a:rPr lang="nl-BE" dirty="0" err="1"/>
              <a:t>MacOS</a:t>
            </a:r>
            <a:r>
              <a:rPr lang="nl-BE" dirty="0"/>
              <a:t> X)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(Windows)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https://www.syntevo.com/smartgit/</a:t>
            </a:r>
            <a:r>
              <a:rPr lang="en-US" dirty="0"/>
              <a:t> (Linux/Windows/MacOS X)</a:t>
            </a:r>
          </a:p>
          <a:p>
            <a:r>
              <a:rPr lang="en-US" dirty="0" err="1"/>
              <a:t>vcsh</a:t>
            </a:r>
            <a:r>
              <a:rPr lang="en-US" dirty="0"/>
              <a:t>, version control for configuration files: </a:t>
            </a:r>
            <a:r>
              <a:rPr lang="en-US" dirty="0">
                <a:hlinkClick r:id="rId7"/>
              </a:rPr>
              <a:t>https://github.com/RichiH/vcsh</a:t>
            </a:r>
            <a:r>
              <a:rPr lang="en-US" dirty="0"/>
              <a:t> (Linux)</a:t>
            </a:r>
          </a:p>
          <a:p>
            <a:r>
              <a:rPr lang="en-US" dirty="0"/>
              <a:t>git-prompt.sh, show </a:t>
            </a:r>
            <a:r>
              <a:rPr lang="en-US" dirty="0" err="1"/>
              <a:t>git</a:t>
            </a:r>
            <a:r>
              <a:rPr lang="en-US" dirty="0"/>
              <a:t> info in command line prompt: </a:t>
            </a:r>
            <a:r>
              <a:rPr lang="en-US" dirty="0">
                <a:hlinkClick r:id="rId8"/>
              </a:rPr>
              <a:t>http://git-prompt.sh/</a:t>
            </a:r>
            <a:r>
              <a:rPr lang="en-US" dirty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7194-CAC2-A3A6-E1BE-E02686AC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hosting/version control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F4D6-FF30-4174-E306-84B024AF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with your data steward/RDM team</a:t>
            </a:r>
          </a:p>
          <a:p>
            <a:r>
              <a:rPr lang="en-US" dirty="0"/>
              <a:t>DVC (Data Version Control): </a:t>
            </a:r>
            <a:r>
              <a:rPr lang="en-US" dirty="0">
                <a:hlinkClick r:id="rId2"/>
              </a:rPr>
              <a:t>https://dvc.org/</a:t>
            </a:r>
            <a:endParaRPr lang="en-US" dirty="0"/>
          </a:p>
          <a:p>
            <a:pPr lvl="1"/>
            <a:r>
              <a:rPr lang="en-US" dirty="0"/>
              <a:t>Metadata in git</a:t>
            </a:r>
          </a:p>
          <a:p>
            <a:pPr lvl="1"/>
            <a:r>
              <a:rPr lang="en-US" dirty="0"/>
              <a:t>Actual data file (version) elsewhere, e.g., Google Drive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CF5E3-A025-77B7-C40C-6515DF0F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372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needs it anyway?</a:t>
            </a:r>
          </a:p>
          <a:p>
            <a:pPr lvl="1"/>
            <a:r>
              <a:rPr lang="en-US" dirty="0"/>
              <a:t>Anyone who produces something that changes over time (e.g., texts, code, slides, bibliographies,…)</a:t>
            </a:r>
          </a:p>
          <a:p>
            <a:r>
              <a:rPr lang="en-US" dirty="0"/>
              <a:t>History of a project is important</a:t>
            </a:r>
          </a:p>
          <a:p>
            <a:pPr lvl="1"/>
            <a:r>
              <a:rPr lang="en-US" dirty="0"/>
              <a:t>Which version of a program generated data used in publication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modification to code was a </a:t>
            </a:r>
            <a:r>
              <a:rPr lang="en-US" i="1" dirty="0"/>
              <a:t>Really Bad Idea</a:t>
            </a:r>
            <a:r>
              <a:rPr lang="en-US" dirty="0"/>
              <a:t>™, when was this "feature" introduced, and can I go back?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How to ensure that everyone is working with the latest version?</a:t>
            </a:r>
          </a:p>
          <a:p>
            <a:pPr lvl="1"/>
            <a:r>
              <a:rPr lang="en-US" dirty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Services of your organization, e.g.,</a:t>
            </a:r>
          </a:p>
          <a:p>
            <a:pPr lvl="1"/>
            <a:r>
              <a:rPr lang="en-US" dirty="0"/>
              <a:t>KU Leuven: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Uhasselt</a:t>
            </a:r>
            <a:r>
              <a:rPr lang="en-US" dirty="0"/>
              <a:t> GitHub </a:t>
            </a:r>
            <a:r>
              <a:rPr lang="en-US" dirty="0" err="1"/>
              <a:t>orgamization</a:t>
            </a:r>
            <a:endParaRPr lang="en-US" dirty="0"/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Issue tracking, pull requests, code reviews, wiki, release management, forking, private repositories</a:t>
            </a:r>
          </a:p>
          <a:p>
            <a:r>
              <a:rPr lang="en-US" dirty="0" err="1">
                <a:hlinkClick r:id="rId4"/>
              </a:rPr>
              <a:t>GitLab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Think in terms of projects!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Reports (e.g., publications)</a:t>
            </a:r>
          </a:p>
          <a:p>
            <a:pPr lvl="1"/>
            <a:r>
              <a:rPr lang="en-US" dirty="0"/>
              <a:t>Input data/results?</a:t>
            </a:r>
          </a:p>
          <a:p>
            <a:pPr lvl="2"/>
            <a:r>
              <a:rPr lang="en-US" dirty="0"/>
              <a:t>Maybe, consider DVC (</a:t>
            </a:r>
            <a:r>
              <a:rPr lang="en-US" dirty="0">
                <a:hlinkClick r:id="rId2"/>
              </a:rPr>
              <a:t>https://dvc.org/</a:t>
            </a:r>
            <a:r>
              <a:rPr lang="en-US" dirty="0"/>
              <a:t>)</a:t>
            </a:r>
          </a:p>
          <a:p>
            <a:r>
              <a:rPr lang="en-US" dirty="0"/>
              <a:t>Type of files: any, but some important features only for text files (e.g., program or </a:t>
            </a:r>
            <a:r>
              <a:rPr lang="en-US" dirty="0" err="1"/>
              <a:t>LaTeX</a:t>
            </a:r>
            <a:r>
              <a:rPr lang="en-US" dirty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4564</Words>
  <Application>Microsoft Office PowerPoint</Application>
  <PresentationFormat>On-screen Show (4:3)</PresentationFormat>
  <Paragraphs>923</Paragraphs>
  <Slides>80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Calibri</vt:lpstr>
      <vt:lpstr>Courier New</vt:lpstr>
      <vt:lpstr>Symbol</vt:lpstr>
      <vt:lpstr>Office Theme</vt:lpstr>
      <vt:lpstr>Version control with git</vt:lpstr>
      <vt:lpstr>PowerPoint Presentation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PowerPoint Presentation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commits/tags</vt:lpstr>
      <vt:lpstr>History of merges</vt:lpstr>
      <vt:lpstr>Squashing commits</vt:lpstr>
      <vt:lpstr>Editing history</vt:lpstr>
      <vt:lpstr>Commit message</vt:lpstr>
      <vt:lpstr>Diff with another branch</vt:lpstr>
      <vt:lpstr>Worktree</vt:lpstr>
      <vt:lpstr>Details, details, details…</vt:lpstr>
      <vt:lpstr>A few shortcuts</vt:lpstr>
      <vt:lpstr>Stashing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Continuous Integration (CI)</vt:lpstr>
      <vt:lpstr>Conclusions</vt:lpstr>
      <vt:lpstr>Conclusions</vt:lpstr>
      <vt:lpstr>References</vt:lpstr>
      <vt:lpstr>Software &amp; tools</vt:lpstr>
      <vt:lpstr>Data hosting/version control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195</cp:revision>
  <dcterms:created xsi:type="dcterms:W3CDTF">2014-11-10T15:16:11Z</dcterms:created>
  <dcterms:modified xsi:type="dcterms:W3CDTF">2024-03-29T14:20:42Z</dcterms:modified>
</cp:coreProperties>
</file>