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355" r:id="rId3"/>
    <p:sldId id="357" r:id="rId4"/>
    <p:sldId id="353" r:id="rId5"/>
    <p:sldId id="348" r:id="rId6"/>
    <p:sldId id="358" r:id="rId7"/>
    <p:sldId id="360" r:id="rId8"/>
    <p:sldId id="361" r:id="rId9"/>
    <p:sldId id="362" r:id="rId10"/>
    <p:sldId id="363" r:id="rId11"/>
    <p:sldId id="359" r:id="rId12"/>
    <p:sldId id="364" r:id="rId13"/>
    <p:sldId id="365" r:id="rId14"/>
    <p:sldId id="366" r:id="rId15"/>
    <p:sldId id="368" r:id="rId16"/>
    <p:sldId id="369" r:id="rId17"/>
    <p:sldId id="370" r:id="rId18"/>
    <p:sldId id="371" r:id="rId19"/>
    <p:sldId id="372" r:id="rId20"/>
    <p:sldId id="373" r:id="rId21"/>
    <p:sldId id="374" r:id="rId2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EAD574-1FC7-4A86-A60C-5DB10ABC81BA}" v="1" dt="2025-01-17T10:11:19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3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rt Jan Bex" userId="b602d378c858ceb4" providerId="LiveId" clId="{30EAD574-1FC7-4A86-A60C-5DB10ABC81BA}"/>
    <pc:docChg chg="addSld modSld">
      <pc:chgData name="Geert Jan Bex" userId="b602d378c858ceb4" providerId="LiveId" clId="{30EAD574-1FC7-4A86-A60C-5DB10ABC81BA}" dt="2025-01-17T10:12:00.991" v="16" actId="20577"/>
      <pc:docMkLst>
        <pc:docMk/>
      </pc:docMkLst>
      <pc:sldChg chg="modSp add mod">
        <pc:chgData name="Geert Jan Bex" userId="b602d378c858ceb4" providerId="LiveId" clId="{30EAD574-1FC7-4A86-A60C-5DB10ABC81BA}" dt="2025-01-17T10:12:00.991" v="16" actId="20577"/>
        <pc:sldMkLst>
          <pc:docMk/>
          <pc:sldMk cId="695502024" sldId="257"/>
        </pc:sldMkLst>
        <pc:spChg chg="mod">
          <ac:chgData name="Geert Jan Bex" userId="b602d378c858ceb4" providerId="LiveId" clId="{30EAD574-1FC7-4A86-A60C-5DB10ABC81BA}" dt="2025-01-17T10:12:00.991" v="16" actId="20577"/>
          <ac:spMkLst>
            <pc:docMk/>
            <pc:sldMk cId="695502024" sldId="257"/>
            <ac:spMk id="2" creationId="{00000000-0000-0000-0000-000000000000}"/>
          </ac:spMkLst>
        </pc:spChg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1464286054" sldId="353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4231110881" sldId="355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2488509471" sldId="3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83714-178E-4B15-9757-B35BA94A8683}" type="datetimeFigureOut">
              <a:rPr lang="LID4096" smtClean="0"/>
              <a:t>01/21/2025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CB766-1501-48A5-83E2-20C2F74B6E1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22026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95A0-BC49-8BC7-1E67-C4B11669D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900E4-3B6F-DF8D-A7E9-E87ACA05A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996B0-26F5-65C2-4CAF-CF343A6F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820C-113F-44F8-B9F0-B420D49D92E2}" type="datetime1">
              <a:rPr lang="LID4096" smtClean="0"/>
              <a:t>01/21/2025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FB615-95FB-1537-3191-B298AB7C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110DC-31BC-7B20-17FF-31063505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044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E5A5-8380-474E-9718-DD7F07E6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302E5-27E2-6CFC-0B4D-DBC49A14C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5411E-6EB2-31BA-A950-D24D1E98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D19-3F18-48BE-A5EF-9901C12974EC}" type="datetime1">
              <a:rPr lang="LID4096" smtClean="0"/>
              <a:t>01/21/2025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D62B9-6717-ADE5-539C-1612B0F9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9D565-4095-C862-96BC-DFBD2667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641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4EFB7-D5E7-4262-8070-ADB45C08C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6F322-17F0-953A-FA92-92DF253EF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79FCB-D52F-974B-EE82-54AA1D31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8965-1E65-4BA0-B000-1C71657656B0}" type="datetime1">
              <a:rPr lang="LID4096" smtClean="0"/>
              <a:t>01/21/2025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135FE-97EA-1624-7547-B5ADF59F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F64BE-0E81-3731-6FFD-F28281E7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335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CFE0-2AC0-20ED-73B0-DFEFBB291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9922-9839-DC11-7C1D-ECADEB76E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E9A3D-7BDD-6410-DA6F-FEFCD2B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10E-3440-4977-A384-DF7787465F0D}" type="datetime1">
              <a:rPr lang="LID4096" smtClean="0"/>
              <a:t>01/21/2025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A90FE-55A1-7B15-FD37-1BCA33A2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7E73B-D033-E0BF-6482-AD60F16D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708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239B-0275-2624-DB81-0073ABD4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DA172-6B82-EE0F-2416-127BEF687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CA1B6-427A-6E7C-2AFA-D1EAEBCD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FFFE-D1A0-478F-95F3-0717F595E5E0}" type="datetime1">
              <a:rPr lang="LID4096" smtClean="0"/>
              <a:t>01/21/2025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4012E-CDF7-D679-B514-2CBC536D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633E4-6D54-38AB-E9B4-2F51C281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924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B74F-C018-95A8-027A-3FF46422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DA37D-E9D6-3DCD-59DF-8AF936E5B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DF64B-0394-0D71-631C-C785F759B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8D6A4-379D-4A0E-2836-A41BD4B4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FA69-F9D8-41AB-8C89-AF67E0FE726F}" type="datetime1">
              <a:rPr lang="LID4096" smtClean="0"/>
              <a:t>01/21/2025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53563-6A2D-1248-28AA-B6430C38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9FB0A-1310-A96A-1402-36A73BD6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564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611B-B5B0-EDFB-DE7F-36186440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BDBDB-270E-7F86-324F-E5275BDCA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95170-0ECD-519A-4581-6EE194EA8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B4056-2B27-C5AB-9540-BAFE7B980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B4B51-DA67-08D5-D585-5B6369365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1C0D61-D66B-66F0-9E7A-3BFE46423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B7A2-CF30-4194-A0BB-D6BA777C4B18}" type="datetime1">
              <a:rPr lang="LID4096" smtClean="0"/>
              <a:t>01/21/2025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755B6F-9C13-8619-447D-D1CD0CD5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414A0-6B8B-80E9-8AEB-4B2F55F3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408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8F80-DF2C-02C9-F9CE-30DC0A66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96BA8-AF4F-D72D-E98D-EA94266F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1D55-DE28-40B4-BA41-94A019AE94F6}" type="datetime1">
              <a:rPr lang="LID4096" smtClean="0"/>
              <a:t>01/21/2025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BF2A7-B010-2894-CC55-E9E63E8F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EC4B5-0741-2E3F-9A78-1C1E2C31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499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C7838-3BAB-A1C5-8CAF-67D592D7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F46A0-A4F7-48C0-B147-2A861724699B}" type="datetime1">
              <a:rPr lang="LID4096" smtClean="0"/>
              <a:t>01/21/2025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E5432-C801-692F-D338-B4F35007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32DF7-8080-EE34-A83E-73135A5F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970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F1D7-A6D5-40B8-8824-60E6BBAD2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DC19-502C-19DB-E622-A545A647C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CAF2B-BDF8-72C4-8F9D-B0496957F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A98AF-1D79-A6B0-0497-39201954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7A11-0A57-4413-BC99-4B1EF8D08CEB}" type="datetime1">
              <a:rPr lang="LID4096" smtClean="0"/>
              <a:t>01/21/2025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7578A-D2CE-562B-B989-7A69F4C6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916E7-788A-E49E-6DE8-14A3030F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2982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6504-E5EE-54C4-AE3A-30ED4173A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62CFE-64BD-F4E1-68C3-4B0B8476A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19B84-962A-EE60-E472-B2D374CDA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64168-CB93-11C4-544E-0B50C348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9F42-7F32-49F2-A831-1EC1433EAED3}" type="datetime1">
              <a:rPr lang="LID4096" smtClean="0"/>
              <a:t>01/21/2025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69202-8A06-0672-D078-63EC0700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8DC89-2294-2048-F46C-FCDE7846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628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3FA6B-4030-DE44-2291-F89E77FD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04096-10C6-4F5D-CB62-BDE1AE79C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C22DB-A27F-EE11-EAEA-3A48DED31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609726-042A-4DD3-BACB-A0E177E383BE}" type="datetime1">
              <a:rPr lang="LID4096" smtClean="0"/>
              <a:t>01/21/2025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D8504-FCB1-8947-3439-E301FE05D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93685-9ED8-B0C8-595B-0FD604216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907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33Vx1T9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Workflows for HPC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BE29A-27A3-AC41-EAC1-DA88C291B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8EE7878-9270-9A2D-BCEA-6A2A8E117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4AC06-816B-6B2B-C6F4-08FB1F749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2361-5285-A54A-E8D9-D5805215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once as batch job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C2DA6-3C99-A2C3-56FA-0A0F993F7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--begin for </a:t>
            </a:r>
            <a:r>
              <a:rPr lang="en-US" dirty="0" err="1"/>
              <a:t>sbatch</a:t>
            </a:r>
            <a:endParaRPr lang="en-US" dirty="0"/>
          </a:p>
          <a:p>
            <a:endParaRPr lang="en-US" dirty="0"/>
          </a:p>
          <a:p>
            <a:r>
              <a:rPr lang="en-US" dirty="0"/>
              <a:t>Times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YYYY-mm-ddTHH:MM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dirty="0"/>
              <a:t>Special times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teatime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</a:t>
            </a:r>
          </a:p>
          <a:p>
            <a:pPr lvl="1"/>
            <a:r>
              <a:rPr lang="en-US" dirty="0"/>
              <a:t>Deltas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now+10minutes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midnight+3days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523907-C004-01D6-BD0C-1973097B1D01}"/>
              </a:ext>
            </a:extLst>
          </p:cNvPr>
          <p:cNvSpPr txBox="1"/>
          <p:nvPr/>
        </p:nvSpPr>
        <p:spPr>
          <a:xfrm>
            <a:off x="1436312" y="2186786"/>
            <a:ext cx="700011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--begin=now+4hours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my_job.slurm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55CD1-ECBB-2D4E-483D-05D58E367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10</a:t>
            </a:fld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2AB888F-B09B-2E7C-E09A-3253E07CEED5}"/>
              </a:ext>
            </a:extLst>
          </p:cNvPr>
          <p:cNvGrpSpPr/>
          <p:nvPr/>
        </p:nvGrpSpPr>
        <p:grpSpPr>
          <a:xfrm>
            <a:off x="7152264" y="3597765"/>
            <a:ext cx="3103126" cy="993079"/>
            <a:chOff x="7152264" y="3597765"/>
            <a:chExt cx="3103126" cy="99307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5FB966-B1B6-05A4-89D7-5EE8D6003535}"/>
                </a:ext>
              </a:extLst>
            </p:cNvPr>
            <p:cNvSpPr txBox="1"/>
            <p:nvPr/>
          </p:nvSpPr>
          <p:spPr>
            <a:xfrm>
              <a:off x="7152264" y="4067624"/>
              <a:ext cx="256833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If job is eligible!</a:t>
              </a:r>
              <a:endParaRPr lang="LID4096" sz="2800" dirty="0"/>
            </a:p>
          </p:txBody>
        </p:sp>
        <p:pic>
          <p:nvPicPr>
            <p:cNvPr id="7" name="Graphic 6" descr="Warning with solid fill">
              <a:extLst>
                <a:ext uri="{FF2B5EF4-FFF2-40B4-BE49-F238E27FC236}">
                  <a16:creationId xmlns:a16="http://schemas.microsoft.com/office/drawing/2014/main" id="{573030F0-CF27-6BCD-242D-7262CCD86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07318" y="3597765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268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6F04C-9707-BB40-03EA-9635FC0D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tasks regularly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ED34D-AB4F-BD53-D1CE-A2B2DEDC5B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DC726-7A7E-0F1F-B3EB-2FBADDB3D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9820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90641-CCB7-0D66-EF9C-C21BD5108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15755-82CE-77C3-19C0-0FA85ED9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91645-2F80-D69B-FDA7-2F3532E8D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 at regular intervals</a:t>
            </a:r>
          </a:p>
          <a:p>
            <a:pPr lvl="2"/>
            <a:r>
              <a:rPr lang="en-US" dirty="0"/>
              <a:t>Locally</a:t>
            </a:r>
          </a:p>
          <a:p>
            <a:pPr lvl="2"/>
            <a:r>
              <a:rPr lang="en-US" dirty="0"/>
              <a:t>As batch job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Unattended daily copy/download</a:t>
            </a:r>
          </a:p>
          <a:p>
            <a:pPr lvl="1"/>
            <a:r>
              <a:rPr lang="en-US" dirty="0"/>
              <a:t>Containers: image generation</a:t>
            </a:r>
          </a:p>
          <a:p>
            <a:pPr lvl="1"/>
            <a:r>
              <a:rPr lang="en-US" dirty="0"/>
              <a:t>Unattended software builds/tests</a:t>
            </a:r>
          </a:p>
          <a:p>
            <a:pPr lvl="1"/>
            <a:r>
              <a:rPr lang="en-US" dirty="0"/>
              <a:t>Version control repository status check</a:t>
            </a:r>
          </a:p>
          <a:p>
            <a:pPr lvl="1"/>
            <a:r>
              <a:rPr lang="en-US" dirty="0"/>
              <a:t>Process the day's data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EBEF7-4D4E-8E04-11BA-CA7F11C7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61623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2BA73-2A0B-D3A1-2706-BA2D9120D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4FBA0-8771-602D-5A9B-B7CE4A2B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regularly on local machine/login node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2641-444C-177F-EBED-023DCEB33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US" dirty="0"/>
              <a:t> command to schedule task</a:t>
            </a:r>
          </a:p>
          <a:p>
            <a:pPr lvl="1"/>
            <a:r>
              <a:rPr lang="en-US" dirty="0"/>
              <a:t>Regularly</a:t>
            </a:r>
          </a:p>
          <a:p>
            <a:pPr lvl="1"/>
            <a:r>
              <a:rPr lang="en-US" dirty="0"/>
              <a:t>In background</a:t>
            </a:r>
          </a:p>
          <a:p>
            <a:pPr lvl="1"/>
            <a:r>
              <a:rPr lang="en-US" dirty="0"/>
              <a:t>At specified intervals</a:t>
            </a:r>
          </a:p>
          <a:p>
            <a:r>
              <a:rPr lang="en-US" dirty="0"/>
              <a:t>List tasks</a:t>
            </a:r>
          </a:p>
          <a:p>
            <a:endParaRPr lang="en-US" dirty="0"/>
          </a:p>
          <a:p>
            <a:r>
              <a:rPr lang="en-US" dirty="0"/>
              <a:t>Add/modify/remove tasks</a:t>
            </a:r>
          </a:p>
          <a:p>
            <a:endParaRPr lang="en-US" dirty="0"/>
          </a:p>
          <a:p>
            <a:r>
              <a:rPr lang="en-US" dirty="0"/>
              <a:t>Remove all tasks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E972F1-5469-9E40-7A57-B9C73DAC79E4}"/>
              </a:ext>
            </a:extLst>
          </p:cNvPr>
          <p:cNvSpPr txBox="1"/>
          <p:nvPr/>
        </p:nvSpPr>
        <p:spPr>
          <a:xfrm>
            <a:off x="1494927" y="4001294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331BBA-59D9-7323-7011-D5F85BE302F4}"/>
              </a:ext>
            </a:extLst>
          </p:cNvPr>
          <p:cNvSpPr txBox="1"/>
          <p:nvPr/>
        </p:nvSpPr>
        <p:spPr>
          <a:xfrm>
            <a:off x="1494927" y="5055348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9331E-B21E-8862-D91B-290D619D6956}"/>
              </a:ext>
            </a:extLst>
          </p:cNvPr>
          <p:cNvSpPr txBox="1"/>
          <p:nvPr/>
        </p:nvSpPr>
        <p:spPr>
          <a:xfrm>
            <a:off x="1494927" y="6109402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A7D4371-FF1D-36C7-626A-09469231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369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46BA-1EBA-5CC6-DF49-3C8F11AA1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Crontab tasks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22BA1-062F-D454-2916-64741655B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 -e</a:t>
            </a:r>
            <a:r>
              <a:rPr lang="en-US" dirty="0"/>
              <a:t>: edit file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119AC7-A1EE-24E9-3E84-9887848B6F9A}"/>
              </a:ext>
            </a:extLst>
          </p:cNvPr>
          <p:cNvSpPr txBox="1"/>
          <p:nvPr/>
        </p:nvSpPr>
        <p:spPr>
          <a:xfrm>
            <a:off x="1015954" y="2429459"/>
            <a:ext cx="830221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SCRIPT_DIR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/user/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/300/vsc30001/scripts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12  04  *   *   *     $SCRIPT_DIR/backup_results.sh </a:t>
            </a:r>
          </a:p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33  03  *   *  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Sun   $SCRIPT_DIR/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download_data.sh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69BBEC6-DA8B-31AF-57A9-B9DDBCFBBA4D}"/>
              </a:ext>
            </a:extLst>
          </p:cNvPr>
          <p:cNvGrpSpPr/>
          <p:nvPr/>
        </p:nvGrpSpPr>
        <p:grpSpPr>
          <a:xfrm>
            <a:off x="7980688" y="3591889"/>
            <a:ext cx="2435851" cy="614847"/>
            <a:chOff x="8175171" y="3352409"/>
            <a:chExt cx="2435851" cy="614847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6EF4565-7B1D-0807-CF19-CD0D6B271C6B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 flipV="1">
              <a:off x="8175171" y="3352409"/>
              <a:ext cx="507118" cy="384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3C15AA-1FDA-B899-970B-8FF7EA465A15}"/>
                </a:ext>
              </a:extLst>
            </p:cNvPr>
            <p:cNvSpPr txBox="1"/>
            <p:nvPr/>
          </p:nvSpPr>
          <p:spPr>
            <a:xfrm>
              <a:off x="8682289" y="3505591"/>
              <a:ext cx="19287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Command(s)</a:t>
              </a:r>
              <a:endParaRPr lang="LID4096" sz="24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EC8993-5FAD-BAF6-55EA-65E8C0B36A5E}"/>
              </a:ext>
            </a:extLst>
          </p:cNvPr>
          <p:cNvGrpSpPr/>
          <p:nvPr/>
        </p:nvGrpSpPr>
        <p:grpSpPr>
          <a:xfrm>
            <a:off x="3660698" y="3587524"/>
            <a:ext cx="4302901" cy="614847"/>
            <a:chOff x="8175171" y="3352409"/>
            <a:chExt cx="4302901" cy="61484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F8D9DBB-6958-1D80-A6C6-522C92C27825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8175171" y="3352409"/>
              <a:ext cx="507118" cy="384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F3F6C74-E0B8-68F0-6C9D-58B34F5CB185}"/>
                </a:ext>
              </a:extLst>
            </p:cNvPr>
            <p:cNvSpPr txBox="1"/>
            <p:nvPr/>
          </p:nvSpPr>
          <p:spPr>
            <a:xfrm>
              <a:off x="8682289" y="3505591"/>
              <a:ext cx="37957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Day of week (0–7 or names)</a:t>
              </a:r>
              <a:endParaRPr lang="LID4096" sz="24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7A07217-1DD8-827D-BA8A-65D24EBEF2F9}"/>
              </a:ext>
            </a:extLst>
          </p:cNvPr>
          <p:cNvGrpSpPr/>
          <p:nvPr/>
        </p:nvGrpSpPr>
        <p:grpSpPr>
          <a:xfrm>
            <a:off x="3004457" y="3587524"/>
            <a:ext cx="4393804" cy="1100814"/>
            <a:chOff x="7486092" y="2866442"/>
            <a:chExt cx="4393804" cy="1100814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925511F-75BF-CE6D-405F-D8BFAC6E9F8E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7486092" y="2866442"/>
              <a:ext cx="1196197" cy="8699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AEA749A-754A-BBDF-59A2-E57037F9D4CD}"/>
                </a:ext>
              </a:extLst>
            </p:cNvPr>
            <p:cNvSpPr txBox="1"/>
            <p:nvPr/>
          </p:nvSpPr>
          <p:spPr>
            <a:xfrm>
              <a:off x="8682289" y="3505591"/>
              <a:ext cx="31976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Month (1–12 or names)</a:t>
              </a:r>
              <a:endParaRPr lang="LID4096" sz="24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710890-3438-ECA1-2E19-263E7B8250C0}"/>
              </a:ext>
            </a:extLst>
          </p:cNvPr>
          <p:cNvGrpSpPr/>
          <p:nvPr/>
        </p:nvGrpSpPr>
        <p:grpSpPr>
          <a:xfrm>
            <a:off x="2543161" y="3587524"/>
            <a:ext cx="4494488" cy="1439333"/>
            <a:chOff x="7024796" y="2527923"/>
            <a:chExt cx="4494488" cy="1439333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49CE2A3-8F2E-EA3B-CF03-81E76394AD86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 flipV="1">
              <a:off x="7024796" y="2527923"/>
              <a:ext cx="1657493" cy="12085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712F91A-D989-90FC-0759-CB1FD72265F9}"/>
                </a:ext>
              </a:extLst>
            </p:cNvPr>
            <p:cNvSpPr txBox="1"/>
            <p:nvPr/>
          </p:nvSpPr>
          <p:spPr>
            <a:xfrm>
              <a:off x="8682289" y="3505591"/>
              <a:ext cx="28369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Day of month (1–31)</a:t>
              </a:r>
              <a:endParaRPr lang="LID4096" sz="24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B5717D8-6E91-8985-A495-08FDAF5625C9}"/>
              </a:ext>
            </a:extLst>
          </p:cNvPr>
          <p:cNvGrpSpPr/>
          <p:nvPr/>
        </p:nvGrpSpPr>
        <p:grpSpPr>
          <a:xfrm>
            <a:off x="1960889" y="3587524"/>
            <a:ext cx="3964917" cy="1928166"/>
            <a:chOff x="6442524" y="2039090"/>
            <a:chExt cx="3964917" cy="1928166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0920DEE-854D-1B4C-6755-28052770F773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 flipV="1">
              <a:off x="6442524" y="2039090"/>
              <a:ext cx="2239765" cy="16973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0A5BF76-3CC2-C88D-26FA-D15BF3B04AE0}"/>
                </a:ext>
              </a:extLst>
            </p:cNvPr>
            <p:cNvSpPr txBox="1"/>
            <p:nvPr/>
          </p:nvSpPr>
          <p:spPr>
            <a:xfrm>
              <a:off x="8682289" y="3505591"/>
              <a:ext cx="17251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Hour (0–23)</a:t>
              </a:r>
              <a:endParaRPr lang="LID4096" sz="24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D83CC13-E331-A8F5-079E-E06D693783B1}"/>
              </a:ext>
            </a:extLst>
          </p:cNvPr>
          <p:cNvGrpSpPr/>
          <p:nvPr/>
        </p:nvGrpSpPr>
        <p:grpSpPr>
          <a:xfrm>
            <a:off x="1360714" y="3587524"/>
            <a:ext cx="4970780" cy="2373345"/>
            <a:chOff x="5842349" y="1593911"/>
            <a:chExt cx="4970780" cy="2373345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C67A15A-0B32-BABC-0145-30C31CB42DA0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 flipV="1">
              <a:off x="5842349" y="1593911"/>
              <a:ext cx="2839940" cy="21425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78FF27B-9436-6C9E-6815-0D1CE5144490}"/>
                </a:ext>
              </a:extLst>
            </p:cNvPr>
            <p:cNvSpPr txBox="1"/>
            <p:nvPr/>
          </p:nvSpPr>
          <p:spPr>
            <a:xfrm>
              <a:off x="8682289" y="3505591"/>
              <a:ext cx="21308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Minutes (0–59)</a:t>
              </a:r>
              <a:endParaRPr lang="LID4096" sz="2400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869D85F-E771-679B-86CD-5B45D0F25F68}"/>
              </a:ext>
            </a:extLst>
          </p:cNvPr>
          <p:cNvSpPr txBox="1"/>
          <p:nvPr/>
        </p:nvSpPr>
        <p:spPr>
          <a:xfrm>
            <a:off x="8327896" y="4730185"/>
            <a:ext cx="190859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dirty="0"/>
              <a:t> = any value</a:t>
            </a:r>
            <a:endParaRPr lang="LID4096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6D0C94-4B78-38DE-8D81-0776D688CFF1}"/>
              </a:ext>
            </a:extLst>
          </p:cNvPr>
          <p:cNvSpPr txBox="1"/>
          <p:nvPr/>
        </p:nvSpPr>
        <p:spPr>
          <a:xfrm>
            <a:off x="5275692" y="1416069"/>
            <a:ext cx="236154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Edit in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$EDITOR</a:t>
            </a:r>
            <a:endParaRPr lang="LID4096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ED289621-AB02-122C-B211-EA20038D6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14</a:t>
            </a:fld>
            <a:endParaRPr lang="LID4096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97C92DA-F319-30CF-CD70-390656FC079E}"/>
              </a:ext>
            </a:extLst>
          </p:cNvPr>
          <p:cNvGrpSpPr/>
          <p:nvPr/>
        </p:nvGrpSpPr>
        <p:grpSpPr>
          <a:xfrm>
            <a:off x="2162820" y="5421283"/>
            <a:ext cx="7758905" cy="1108337"/>
            <a:chOff x="2162820" y="5421283"/>
            <a:chExt cx="7758905" cy="110833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27B61B4-6D1F-9754-ED17-387159DF763A}"/>
                </a:ext>
              </a:extLst>
            </p:cNvPr>
            <p:cNvSpPr txBox="1"/>
            <p:nvPr/>
          </p:nvSpPr>
          <p:spPr>
            <a:xfrm>
              <a:off x="2162820" y="6006400"/>
              <a:ext cx="729250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No variable expansion in variable definitions!!!</a:t>
              </a:r>
              <a:endParaRPr lang="LID4096" sz="2800" dirty="0"/>
            </a:p>
          </p:txBody>
        </p:sp>
        <p:pic>
          <p:nvPicPr>
            <p:cNvPr id="38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0F0A1C49-E83D-4C25-36A9-E9A50602B0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0670" y="5421283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BEFC195-DA9E-FE3D-3406-D4A05EBAEDCA}"/>
              </a:ext>
            </a:extLst>
          </p:cNvPr>
          <p:cNvGrpSpPr/>
          <p:nvPr/>
        </p:nvGrpSpPr>
        <p:grpSpPr>
          <a:xfrm>
            <a:off x="8039672" y="1734584"/>
            <a:ext cx="3922033" cy="1093212"/>
            <a:chOff x="7334422" y="3505591"/>
            <a:chExt cx="3922033" cy="1093212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406B37-8F67-3B3A-FB21-D93F6D309BD1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 flipH="1">
              <a:off x="7334422" y="3736424"/>
              <a:ext cx="1347867" cy="8623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FA995EF-36DD-472D-0848-E8C5455D28ED}"/>
                </a:ext>
              </a:extLst>
            </p:cNvPr>
            <p:cNvSpPr txBox="1"/>
            <p:nvPr/>
          </p:nvSpPr>
          <p:spPr>
            <a:xfrm>
              <a:off x="8682289" y="3505591"/>
              <a:ext cx="257416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day at 04:12</a:t>
              </a:r>
              <a:endParaRPr lang="LID4096" sz="24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ED0B8BC-8D0B-25C8-E558-2589AE66AF7F}"/>
              </a:ext>
            </a:extLst>
          </p:cNvPr>
          <p:cNvGrpSpPr/>
          <p:nvPr/>
        </p:nvGrpSpPr>
        <p:grpSpPr>
          <a:xfrm>
            <a:off x="8153400" y="3188371"/>
            <a:ext cx="3808305" cy="461665"/>
            <a:chOff x="7388851" y="4488434"/>
            <a:chExt cx="3808305" cy="461665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B53BC2D-D3A2-1BDC-E66E-C0C6968B372A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 flipV="1">
              <a:off x="7388851" y="4488434"/>
              <a:ext cx="717972" cy="2308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04FFD75-1AB6-6CE6-071F-5FAC17A554D0}"/>
                </a:ext>
              </a:extLst>
            </p:cNvPr>
            <p:cNvSpPr txBox="1"/>
            <p:nvPr/>
          </p:nvSpPr>
          <p:spPr>
            <a:xfrm>
              <a:off x="8106823" y="4488434"/>
              <a:ext cx="309033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Sunday at 03:33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157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B51F-D89A-4FE0-BCBA-51EEABA9A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Mail notifications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7E8C7-B6AE-DDB6-0F42-1BE3E8C47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MAILTO</a:t>
            </a:r>
            <a:r>
              <a:rPr lang="en-US" dirty="0"/>
              <a:t> variable</a:t>
            </a:r>
          </a:p>
          <a:p>
            <a:pPr lvl="1"/>
            <a:r>
              <a:rPr lang="en-US" dirty="0"/>
              <a:t>Standard output</a:t>
            </a:r>
          </a:p>
          <a:p>
            <a:pPr lvl="1"/>
            <a:r>
              <a:rPr lang="en-US" dirty="0"/>
              <a:t>Standard error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5AC5E-C897-A165-4061-FC7127065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15</a:t>
            </a:fld>
            <a:endParaRPr lang="LID4096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5D7DB12-9317-6A7A-BEA7-53563F06FA47}"/>
              </a:ext>
            </a:extLst>
          </p:cNvPr>
          <p:cNvGrpSpPr/>
          <p:nvPr/>
        </p:nvGrpSpPr>
        <p:grpSpPr>
          <a:xfrm>
            <a:off x="838200" y="2881634"/>
            <a:ext cx="9027129" cy="1075899"/>
            <a:chOff x="838200" y="2881634"/>
            <a:chExt cx="9027129" cy="10758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318819-D355-2ACB-C410-9CEAE30C135A}"/>
                </a:ext>
              </a:extLst>
            </p:cNvPr>
            <p:cNvSpPr txBox="1"/>
            <p:nvPr/>
          </p:nvSpPr>
          <p:spPr>
            <a:xfrm>
              <a:off x="838200" y="3311202"/>
              <a:ext cx="8665029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MAILTO = geertjan.bex@uhasselt.be</a:t>
              </a: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31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 08  *   *   *    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squeue</a:t>
              </a:r>
              <a:r>
                <a:rPr kumimoji="0" lang="en-US" sz="1800" b="0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 --clusters=all  --user=vsc30001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</a:t>
              </a:r>
            </a:p>
          </p:txBody>
        </p:sp>
        <p:pic>
          <p:nvPicPr>
            <p:cNvPr id="6" name="Graphic 5" descr="Thumbs up sign with solid fill">
              <a:extLst>
                <a:ext uri="{FF2B5EF4-FFF2-40B4-BE49-F238E27FC236}">
                  <a16:creationId xmlns:a16="http://schemas.microsoft.com/office/drawing/2014/main" id="{5992938D-2FD2-05DA-A9CE-C8BE7B406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41129" y="2881634"/>
              <a:ext cx="724200" cy="7242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2D19A71-D85D-A70D-F6DC-FA58032BCB1C}"/>
              </a:ext>
            </a:extLst>
          </p:cNvPr>
          <p:cNvGrpSpPr/>
          <p:nvPr/>
        </p:nvGrpSpPr>
        <p:grpSpPr>
          <a:xfrm>
            <a:off x="6825343" y="3931810"/>
            <a:ext cx="3542509" cy="695901"/>
            <a:chOff x="7138480" y="4254198"/>
            <a:chExt cx="3542509" cy="695901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68FDE3F-D65F-A020-529B-B2BF9A59927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7138480" y="4254198"/>
              <a:ext cx="968343" cy="4650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34D098-79C0-D1B3-2637-3830BAA94586}"/>
                </a:ext>
              </a:extLst>
            </p:cNvPr>
            <p:cNvSpPr txBox="1"/>
            <p:nvPr/>
          </p:nvSpPr>
          <p:spPr>
            <a:xfrm>
              <a:off x="8106823" y="4488434"/>
              <a:ext cx="257416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day at 08:31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637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8CCAD-3F97-6204-6119-3AD1CEDCB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regularly as batch job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4F583-539E-935A-0C12-7B5D5CE90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scrontab</a:t>
            </a:r>
            <a:r>
              <a:rPr lang="en-US" dirty="0"/>
              <a:t>, similar to crontab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Next job scheduled after completion current job</a:t>
            </a:r>
          </a:p>
          <a:p>
            <a:r>
              <a:rPr lang="en-US" dirty="0"/>
              <a:t>Cancel job to end sequence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A2739-A68B-FABF-1651-823D3117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DE09B-9049-7D21-04FB-ED0EC0A9683C}"/>
              </a:ext>
            </a:extLst>
          </p:cNvPr>
          <p:cNvSpPr txBox="1"/>
          <p:nvPr/>
        </p:nvSpPr>
        <p:spPr>
          <a:xfrm>
            <a:off x="1005069" y="2233515"/>
            <a:ext cx="9379902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SCRIPT_DIR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/user/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/300/vsc30001/scripts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--account=lpt2_sysadmin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--mem=5G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--time=00:15:00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32 22 05 * * /user/leuven/301/vsc30140/jobs/update_hpccm.sh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--account=lpt2_sysadmin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--mem=5G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--time=01:30:00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--mail-user=geertjan.bex@uhasselt.be  --mail-type=END,FAIL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32 03 06 * * /user/leuven/301/vsc30140/jobs/update_gpu_env.sh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99F9EB6-B866-2964-26E6-84624ECE49FE}"/>
              </a:ext>
            </a:extLst>
          </p:cNvPr>
          <p:cNvGrpSpPr/>
          <p:nvPr/>
        </p:nvGrpSpPr>
        <p:grpSpPr>
          <a:xfrm>
            <a:off x="6574971" y="3760412"/>
            <a:ext cx="5224386" cy="596602"/>
            <a:chOff x="7617451" y="4488434"/>
            <a:chExt cx="5224386" cy="59660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10DC9A6-0015-070B-965B-E46416547CC6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7617451" y="4719267"/>
              <a:ext cx="489372" cy="3657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86E5F6-951B-E945-212F-49FBA04E1896}"/>
                </a:ext>
              </a:extLst>
            </p:cNvPr>
            <p:cNvSpPr txBox="1"/>
            <p:nvPr/>
          </p:nvSpPr>
          <p:spPr>
            <a:xfrm>
              <a:off x="8106823" y="4488434"/>
              <a:ext cx="473501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6</a:t>
              </a:r>
              <a:r>
                <a:rPr lang="en-US" sz="2400" baseline="30000" dirty="0"/>
                <a:t>th</a:t>
              </a:r>
              <a:r>
                <a:rPr lang="en-US" sz="2400" dirty="0"/>
                <a:t> day of the month at 03:32</a:t>
              </a:r>
              <a:endParaRPr lang="LID4096" sz="2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4F5F57C-7E32-166F-A517-E2C694CC72AF}"/>
              </a:ext>
            </a:extLst>
          </p:cNvPr>
          <p:cNvGrpSpPr/>
          <p:nvPr/>
        </p:nvGrpSpPr>
        <p:grpSpPr>
          <a:xfrm>
            <a:off x="6466114" y="2670528"/>
            <a:ext cx="5333243" cy="562528"/>
            <a:chOff x="7508594" y="4488434"/>
            <a:chExt cx="5333243" cy="562528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48320DD-C1D2-B27F-1DE5-5409C04691FE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7508594" y="4719267"/>
              <a:ext cx="598229" cy="33169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10F0D3-CBDD-A356-4E3D-8DBC932FAFE2}"/>
                </a:ext>
              </a:extLst>
            </p:cNvPr>
            <p:cNvSpPr txBox="1"/>
            <p:nvPr/>
          </p:nvSpPr>
          <p:spPr>
            <a:xfrm>
              <a:off x="8106823" y="4488434"/>
              <a:ext cx="473501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5</a:t>
              </a:r>
              <a:r>
                <a:rPr lang="en-US" sz="2400" baseline="30000" dirty="0"/>
                <a:t>th</a:t>
              </a:r>
              <a:r>
                <a:rPr lang="en-US" sz="2400" dirty="0"/>
                <a:t> day of the month at 22:32</a:t>
              </a:r>
              <a:endParaRPr lang="LID4096" sz="24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1B7E36-3EB3-8196-2244-49919DF2705B}"/>
              </a:ext>
            </a:extLst>
          </p:cNvPr>
          <p:cNvGrpSpPr/>
          <p:nvPr/>
        </p:nvGrpSpPr>
        <p:grpSpPr>
          <a:xfrm>
            <a:off x="1793706" y="5677777"/>
            <a:ext cx="8988457" cy="907076"/>
            <a:chOff x="1266933" y="3597765"/>
            <a:chExt cx="8988457" cy="90707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15C7A0-BBAF-2F47-3758-F86176DF462C}"/>
                </a:ext>
              </a:extLst>
            </p:cNvPr>
            <p:cNvSpPr txBox="1"/>
            <p:nvPr/>
          </p:nvSpPr>
          <p:spPr>
            <a:xfrm>
              <a:off x="1266933" y="3981621"/>
              <a:ext cx="85375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Only works on default cluster (no support for --cluster)</a:t>
              </a:r>
              <a:endParaRPr lang="LID4096" sz="2800" dirty="0"/>
            </a:p>
          </p:txBody>
        </p:sp>
        <p:pic>
          <p:nvPicPr>
            <p:cNvPr id="16" name="Graphic 15" descr="Warning with solid fill">
              <a:extLst>
                <a:ext uri="{FF2B5EF4-FFF2-40B4-BE49-F238E27FC236}">
                  <a16:creationId xmlns:a16="http://schemas.microsoft.com/office/drawing/2014/main" id="{F3FAA2A2-F89C-2603-2DFA-3A23D74F2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07318" y="3597765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052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6B3AE-0236-CC26-186C-B749D947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 jobs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023F5-3755-61A7-A786-799A9F28B1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48330-5A33-58E5-624B-8DDBB7526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38967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A07CC-2DE1-B22D-FAFD-4E33A65EF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F6D8E-94D2-24DD-4BA0-B6C0935C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16016-5EE0-A9B2-1C7C-5CA4BE053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tasks with dependencies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Preprocess/process/postprocess</a:t>
            </a:r>
          </a:p>
          <a:p>
            <a:pPr lvl="1"/>
            <a:r>
              <a:rPr lang="en-US" dirty="0"/>
              <a:t>Aggregate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01813-7DA3-F0F2-A7C8-A8F96F0A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04745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8B11-81D0-0A3C-99E3-1B22331B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4478CC-B0D4-B142-BEAB-693BABA6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19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DB2582-346B-9E16-7C09-B897A8BDCB6B}"/>
              </a:ext>
            </a:extLst>
          </p:cNvPr>
          <p:cNvSpPr/>
          <p:nvPr/>
        </p:nvSpPr>
        <p:spPr>
          <a:xfrm>
            <a:off x="1534884" y="1909310"/>
            <a:ext cx="2264228" cy="9001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</a:t>
            </a:r>
            <a:endParaRPr lang="LID4096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C90984-4FF8-AD9E-70D2-0F81F7D9B2E8}"/>
              </a:ext>
            </a:extLst>
          </p:cNvPr>
          <p:cNvCxnSpPr/>
          <p:nvPr/>
        </p:nvCxnSpPr>
        <p:spPr>
          <a:xfrm>
            <a:off x="1240971" y="1611086"/>
            <a:ext cx="0" cy="4561114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289CAF0-D51B-8E51-5972-970D3637F89D}"/>
              </a:ext>
            </a:extLst>
          </p:cNvPr>
          <p:cNvSpPr txBox="1"/>
          <p:nvPr/>
        </p:nvSpPr>
        <p:spPr>
          <a:xfrm>
            <a:off x="418031" y="598701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LID4096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70831A-D0EB-3E11-8702-F57F9731A581}"/>
              </a:ext>
            </a:extLst>
          </p:cNvPr>
          <p:cNvGrpSpPr/>
          <p:nvPr/>
        </p:nvGrpSpPr>
        <p:grpSpPr>
          <a:xfrm>
            <a:off x="1240971" y="1162151"/>
            <a:ext cx="8365997" cy="448935"/>
            <a:chOff x="1850573" y="1162151"/>
            <a:chExt cx="8365997" cy="44893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6643ECF-40E6-A240-3BDF-CEAB3FE88776}"/>
                </a:ext>
              </a:extLst>
            </p:cNvPr>
            <p:cNvCxnSpPr>
              <a:cxnSpLocks/>
            </p:cNvCxnSpPr>
            <p:nvPr/>
          </p:nvCxnSpPr>
          <p:spPr>
            <a:xfrm>
              <a:off x="1850573" y="1611086"/>
              <a:ext cx="80009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B99526-9E4F-20A0-8EEE-3621B324C134}"/>
                </a:ext>
              </a:extLst>
            </p:cNvPr>
            <p:cNvSpPr txBox="1"/>
            <p:nvPr/>
          </p:nvSpPr>
          <p:spPr>
            <a:xfrm>
              <a:off x="9039517" y="1162151"/>
              <a:ext cx="1177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resources</a:t>
              </a:r>
              <a:endParaRPr lang="LID4096" dirty="0"/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420B495-512D-D733-1B61-7CF968DB7D0F}"/>
              </a:ext>
            </a:extLst>
          </p:cNvPr>
          <p:cNvSpPr/>
          <p:nvPr/>
        </p:nvSpPr>
        <p:spPr>
          <a:xfrm>
            <a:off x="1534884" y="2981892"/>
            <a:ext cx="6803572" cy="17425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  <a:endParaRPr lang="LID4096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0A08953-1019-78EE-B3B1-8B261EAB14D1}"/>
              </a:ext>
            </a:extLst>
          </p:cNvPr>
          <p:cNvSpPr/>
          <p:nvPr/>
        </p:nvSpPr>
        <p:spPr>
          <a:xfrm>
            <a:off x="1534883" y="4896868"/>
            <a:ext cx="1436913" cy="11338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Ppost</a:t>
            </a:r>
            <a:r>
              <a:rPr lang="en-US" dirty="0"/>
              <a:t>-preprocess</a:t>
            </a:r>
            <a:endParaRPr lang="LID4096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60ECBB-891C-5356-1255-29A304528126}"/>
              </a:ext>
            </a:extLst>
          </p:cNvPr>
          <p:cNvSpPr/>
          <p:nvPr/>
        </p:nvSpPr>
        <p:spPr>
          <a:xfrm>
            <a:off x="3984170" y="1909310"/>
            <a:ext cx="4354285" cy="885825"/>
          </a:xfrm>
          <a:prstGeom prst="rect">
            <a:avLst/>
          </a:prstGeom>
          <a:pattFill prst="wdUpDiag">
            <a:fgClr>
              <a:srgbClr val="C0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9C912B-15B1-59BF-A713-EEC96ED89317}"/>
              </a:ext>
            </a:extLst>
          </p:cNvPr>
          <p:cNvSpPr/>
          <p:nvPr/>
        </p:nvSpPr>
        <p:spPr>
          <a:xfrm>
            <a:off x="3145975" y="4894374"/>
            <a:ext cx="5192468" cy="1133817"/>
          </a:xfrm>
          <a:prstGeom prst="rect">
            <a:avLst/>
          </a:prstGeom>
          <a:pattFill prst="wdUpDiag">
            <a:fgClr>
              <a:srgbClr val="C0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AF9C100-D310-5D2F-1CF1-37097B31A359}"/>
              </a:ext>
            </a:extLst>
          </p:cNvPr>
          <p:cNvGrpSpPr/>
          <p:nvPr/>
        </p:nvGrpSpPr>
        <p:grpSpPr>
          <a:xfrm>
            <a:off x="8518071" y="2715534"/>
            <a:ext cx="3319481" cy="2389866"/>
            <a:chOff x="8768442" y="2857048"/>
            <a:chExt cx="3319481" cy="2389866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0310894-512F-F3A3-240B-74FA0B4BDB34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 flipV="1">
              <a:off x="8768442" y="2857048"/>
              <a:ext cx="745187" cy="10743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B00BD2D-8F78-56D9-4ECC-F839902F866A}"/>
                </a:ext>
              </a:extLst>
            </p:cNvPr>
            <p:cNvSpPr txBox="1"/>
            <p:nvPr/>
          </p:nvSpPr>
          <p:spPr>
            <a:xfrm>
              <a:off x="9513629" y="3700611"/>
              <a:ext cx="257429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Wasted resources</a:t>
              </a:r>
              <a:endParaRPr lang="LID4096" sz="24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BE1FFCA-D5FC-B90A-E87E-4F0E2393D2D9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>
              <a:off x="8768442" y="3931444"/>
              <a:ext cx="745187" cy="131547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2575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779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http://bit.ly/33Vx1T9</a:t>
            </a:r>
            <a:r>
              <a:rPr lang="en-US" sz="4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05B4A-0AEC-4423-BF6A-5561652C3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FDB0F-8069-3812-671E-150A0EBE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job dependencies</a:t>
            </a:r>
            <a:endParaRPr lang="LID4096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0B95269E-5950-1D3C-4BC1-9DAD87800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0" y="1825625"/>
            <a:ext cx="54102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Dependency types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afternotok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afterany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Depends on job ID(s)</a:t>
            </a:r>
          </a:p>
          <a:p>
            <a:r>
              <a:rPr lang="en-US" dirty="0"/>
              <a:t>Combinations of dependencies</a:t>
            </a:r>
          </a:p>
          <a:p>
            <a:pPr lvl="1"/>
            <a:r>
              <a:rPr lang="en-US" dirty="0"/>
              <a:t>Logical and: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/>
            <a:r>
              <a:rPr lang="en-US" dirty="0"/>
              <a:t>Logical 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281933-5B42-72E7-35D1-70A048B59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20</a:t>
            </a:fld>
            <a:endParaRPr lang="LID409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8DF9D0B-0CD7-B3D6-D9CB-B28D81562FFD}"/>
              </a:ext>
            </a:extLst>
          </p:cNvPr>
          <p:cNvGrpSpPr/>
          <p:nvPr/>
        </p:nvGrpSpPr>
        <p:grpSpPr>
          <a:xfrm>
            <a:off x="2579914" y="1719942"/>
            <a:ext cx="2671156" cy="979715"/>
            <a:chOff x="2579914" y="1719942"/>
            <a:chExt cx="2671156" cy="979715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C749EFAE-B64E-0BD0-3DBD-3F25BB161978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13CFD93-7C17-1A26-5B47-57AFFF802A22}"/>
                </a:ext>
              </a:extLst>
            </p:cNvPr>
            <p:cNvSpPr txBox="1"/>
            <p:nvPr/>
          </p:nvSpPr>
          <p:spPr>
            <a:xfrm>
              <a:off x="3309256" y="1719942"/>
              <a:ext cx="1941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preprocess.slurm</a:t>
              </a:r>
              <a:endParaRPr lang="LID4096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F88950D-A427-8DED-0814-58ED7F983BA5}"/>
              </a:ext>
            </a:extLst>
          </p:cNvPr>
          <p:cNvGrpSpPr/>
          <p:nvPr/>
        </p:nvGrpSpPr>
        <p:grpSpPr>
          <a:xfrm>
            <a:off x="2579914" y="2913969"/>
            <a:ext cx="2345682" cy="979715"/>
            <a:chOff x="2579914" y="1719942"/>
            <a:chExt cx="2345682" cy="979715"/>
          </a:xfrm>
        </p:grpSpPr>
        <p:sp>
          <p:nvSpPr>
            <p:cNvPr id="8" name="Rectangle: Folded Corner 7">
              <a:extLst>
                <a:ext uri="{FF2B5EF4-FFF2-40B4-BE49-F238E27FC236}">
                  <a16:creationId xmlns:a16="http://schemas.microsoft.com/office/drawing/2014/main" id="{51E64205-080D-2D47-14BF-4F9A92C95DF4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0D89E0-0A93-E3EF-5AD3-4C1EB90FCF48}"/>
                </a:ext>
              </a:extLst>
            </p:cNvPr>
            <p:cNvSpPr txBox="1"/>
            <p:nvPr/>
          </p:nvSpPr>
          <p:spPr>
            <a:xfrm>
              <a:off x="3309256" y="1719942"/>
              <a:ext cx="1616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process.slurm</a:t>
              </a:r>
              <a:endParaRPr lang="LID4096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977203D-3B5F-4DC3-B023-25DBE4909F8E}"/>
              </a:ext>
            </a:extLst>
          </p:cNvPr>
          <p:cNvGrpSpPr/>
          <p:nvPr/>
        </p:nvGrpSpPr>
        <p:grpSpPr>
          <a:xfrm>
            <a:off x="2579914" y="4082822"/>
            <a:ext cx="3113841" cy="979715"/>
            <a:chOff x="2579914" y="1719942"/>
            <a:chExt cx="3113841" cy="979715"/>
          </a:xfrm>
        </p:grpSpPr>
        <p:sp>
          <p:nvSpPr>
            <p:cNvPr id="11" name="Rectangle: Folded Corner 10">
              <a:extLst>
                <a:ext uri="{FF2B5EF4-FFF2-40B4-BE49-F238E27FC236}">
                  <a16:creationId xmlns:a16="http://schemas.microsoft.com/office/drawing/2014/main" id="{98AD105C-654C-FE4F-A57E-9A5ABF9005A5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554C5A-1A11-085F-9824-0D67990D6A1E}"/>
                </a:ext>
              </a:extLst>
            </p:cNvPr>
            <p:cNvSpPr txBox="1"/>
            <p:nvPr/>
          </p:nvSpPr>
          <p:spPr>
            <a:xfrm>
              <a:off x="3309256" y="1719942"/>
              <a:ext cx="2384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postpreprocess.slurm</a:t>
              </a:r>
              <a:endParaRPr lang="LID4096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D16A536-9CE9-6CE1-9D2E-F48578198995}"/>
              </a:ext>
            </a:extLst>
          </p:cNvPr>
          <p:cNvGrpSpPr/>
          <p:nvPr/>
        </p:nvGrpSpPr>
        <p:grpSpPr>
          <a:xfrm>
            <a:off x="245479" y="2234479"/>
            <a:ext cx="2149376" cy="1023257"/>
            <a:chOff x="245479" y="2234479"/>
            <a:chExt cx="2149376" cy="1023257"/>
          </a:xfrm>
        </p:grpSpPr>
        <p:sp>
          <p:nvSpPr>
            <p:cNvPr id="13" name="Arrow: Curved Left 12">
              <a:extLst>
                <a:ext uri="{FF2B5EF4-FFF2-40B4-BE49-F238E27FC236}">
                  <a16:creationId xmlns:a16="http://schemas.microsoft.com/office/drawing/2014/main" id="{76155C8C-8299-D4E1-EB62-F1063C6E9132}"/>
                </a:ext>
              </a:extLst>
            </p:cNvPr>
            <p:cNvSpPr/>
            <p:nvPr/>
          </p:nvSpPr>
          <p:spPr>
            <a:xfrm flipH="1" flipV="1">
              <a:off x="1828798" y="2234479"/>
              <a:ext cx="566057" cy="1023257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4A77B0-4D22-30D2-EA8E-7BC2F11D7CBF}"/>
                </a:ext>
              </a:extLst>
            </p:cNvPr>
            <p:cNvSpPr txBox="1"/>
            <p:nvPr/>
          </p:nvSpPr>
          <p:spPr>
            <a:xfrm>
              <a:off x="245479" y="2609952"/>
              <a:ext cx="1418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dependency</a:t>
              </a:r>
              <a:endParaRPr lang="LID4096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1613D8D-A66B-2C5D-F6ED-C7CFE460F38B}"/>
              </a:ext>
            </a:extLst>
          </p:cNvPr>
          <p:cNvGrpSpPr/>
          <p:nvPr/>
        </p:nvGrpSpPr>
        <p:grpSpPr>
          <a:xfrm>
            <a:off x="267253" y="3382055"/>
            <a:ext cx="2149376" cy="1023257"/>
            <a:chOff x="245479" y="2234479"/>
            <a:chExt cx="2149376" cy="1023257"/>
          </a:xfrm>
        </p:grpSpPr>
        <p:sp>
          <p:nvSpPr>
            <p:cNvPr id="18" name="Arrow: Curved Left 17">
              <a:extLst>
                <a:ext uri="{FF2B5EF4-FFF2-40B4-BE49-F238E27FC236}">
                  <a16:creationId xmlns:a16="http://schemas.microsoft.com/office/drawing/2014/main" id="{69563A28-7C51-C715-A262-49E7DBC2209F}"/>
                </a:ext>
              </a:extLst>
            </p:cNvPr>
            <p:cNvSpPr/>
            <p:nvPr/>
          </p:nvSpPr>
          <p:spPr>
            <a:xfrm flipH="1" flipV="1">
              <a:off x="1828798" y="2234479"/>
              <a:ext cx="566057" cy="1023257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A135BE-C91B-F581-D290-95F92F9EB3BB}"/>
                </a:ext>
              </a:extLst>
            </p:cNvPr>
            <p:cNvSpPr txBox="1"/>
            <p:nvPr/>
          </p:nvSpPr>
          <p:spPr>
            <a:xfrm>
              <a:off x="245479" y="2609952"/>
              <a:ext cx="1418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dependency</a:t>
              </a:r>
              <a:endParaRPr lang="LID4096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8DDDF41-D713-AA72-79A2-48E28889C63A}"/>
              </a:ext>
            </a:extLst>
          </p:cNvPr>
          <p:cNvGrpSpPr/>
          <p:nvPr/>
        </p:nvGrpSpPr>
        <p:grpSpPr>
          <a:xfrm>
            <a:off x="6919877" y="2833857"/>
            <a:ext cx="4558508" cy="1108337"/>
            <a:chOff x="2162820" y="5421283"/>
            <a:chExt cx="4558508" cy="110833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C2AEF1D-4CA2-389B-931C-AABCF29046CE}"/>
                </a:ext>
              </a:extLst>
            </p:cNvPr>
            <p:cNvSpPr txBox="1"/>
            <p:nvPr/>
          </p:nvSpPr>
          <p:spPr>
            <a:xfrm>
              <a:off x="2162820" y="6006400"/>
              <a:ext cx="411228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Determined by exit status</a:t>
              </a:r>
              <a:endParaRPr lang="LID4096" sz="2800" dirty="0"/>
            </a:p>
          </p:txBody>
        </p:sp>
        <p:pic>
          <p:nvPicPr>
            <p:cNvPr id="23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99126C30-1226-C50F-46F6-EEFF97C972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0273" y="5421283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72C266B-DB7D-138B-00A8-03DCE4C4A31A}"/>
              </a:ext>
            </a:extLst>
          </p:cNvPr>
          <p:cNvGrpSpPr/>
          <p:nvPr/>
        </p:nvGrpSpPr>
        <p:grpSpPr>
          <a:xfrm>
            <a:off x="1312728" y="5139094"/>
            <a:ext cx="3666485" cy="1268712"/>
            <a:chOff x="1084992" y="5452763"/>
            <a:chExt cx="3666485" cy="1268712"/>
          </a:xfrm>
        </p:grpSpPr>
        <p:pic>
          <p:nvPicPr>
            <p:cNvPr id="24" name="Graphic 23" descr="Thumbs up sign with solid fill">
              <a:extLst>
                <a:ext uri="{FF2B5EF4-FFF2-40B4-BE49-F238E27FC236}">
                  <a16:creationId xmlns:a16="http://schemas.microsoft.com/office/drawing/2014/main" id="{0A9F7319-B0DD-259E-E4A6-80773051C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27277" y="5452763"/>
              <a:ext cx="724200" cy="7242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DD478A5-AE5D-BA90-C742-3B78EB089EAE}"/>
                </a:ext>
              </a:extLst>
            </p:cNvPr>
            <p:cNvSpPr txBox="1"/>
            <p:nvPr/>
          </p:nvSpPr>
          <p:spPr>
            <a:xfrm>
              <a:off x="1084992" y="5890478"/>
              <a:ext cx="3459793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Jobs accrue priority,</a:t>
              </a:r>
              <a:br>
                <a:rPr lang="en-US" sz="2400" dirty="0"/>
              </a:br>
              <a:r>
                <a:rPr lang="en-US" sz="2400" dirty="0"/>
                <a:t>start as soon as possible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2476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094B8-AB17-638E-64C2-9C9091701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workflow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25A4AD-9087-A0B3-77BA-A2673DC89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21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9A9222-54B4-5257-23F0-F432D0652B70}"/>
              </a:ext>
            </a:extLst>
          </p:cNvPr>
          <p:cNvSpPr txBox="1"/>
          <p:nvPr/>
        </p:nvSpPr>
        <p:spPr>
          <a:xfrm>
            <a:off x="275722" y="1794898"/>
            <a:ext cx="11626901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PRE_ID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preprocess.slurm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grep 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'\b\d+\b')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PROC_ID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--dependency=</a:t>
            </a:r>
            <a:r>
              <a:rPr lang="en-US" b="1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afterok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:$PRE_ID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process.slurm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grep 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'\b\d+\b')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--dependency=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afterok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:$PROC_ID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postprocess.slurm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8E0198-3F9B-4C9D-B0CB-69559EA72A26}"/>
              </a:ext>
            </a:extLst>
          </p:cNvPr>
          <p:cNvGrpSpPr/>
          <p:nvPr/>
        </p:nvGrpSpPr>
        <p:grpSpPr>
          <a:xfrm>
            <a:off x="986158" y="3996094"/>
            <a:ext cx="3296369" cy="1268712"/>
            <a:chOff x="1455108" y="5452763"/>
            <a:chExt cx="3296369" cy="1268712"/>
          </a:xfrm>
        </p:grpSpPr>
        <p:pic>
          <p:nvPicPr>
            <p:cNvPr id="6" name="Graphic 5" descr="Thumbs up sign with solid fill">
              <a:extLst>
                <a:ext uri="{FF2B5EF4-FFF2-40B4-BE49-F238E27FC236}">
                  <a16:creationId xmlns:a16="http://schemas.microsoft.com/office/drawing/2014/main" id="{19BEA20F-0E2E-AF14-F90F-E6E591833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27277" y="5452763"/>
              <a:ext cx="724200" cy="7242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E91FDD-8F9A-F6C6-2BA4-7BC946A926C4}"/>
                </a:ext>
              </a:extLst>
            </p:cNvPr>
            <p:cNvSpPr txBox="1"/>
            <p:nvPr/>
          </p:nvSpPr>
          <p:spPr>
            <a:xfrm>
              <a:off x="1455108" y="5890478"/>
              <a:ext cx="273760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 shell scripts, use</a:t>
              </a:r>
              <a:br>
                <a:rPr lang="en-US" sz="2400" dirty="0"/>
              </a:b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 -e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47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FCF127-8934-FE9B-95B5-BEA475FB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endParaRPr lang="en-US" dirty="0"/>
          </a:p>
          <a:p>
            <a:r>
              <a:rPr lang="en-US" dirty="0"/>
              <a:t>Good practice:</a:t>
            </a:r>
          </a:p>
          <a:p>
            <a:r>
              <a:rPr lang="en-US" dirty="0"/>
              <a:t>Bad practice:</a:t>
            </a:r>
          </a:p>
          <a:p>
            <a:r>
              <a:rPr lang="en-US" dirty="0"/>
              <a:t>(Potential) hazards/bugs:</a:t>
            </a:r>
          </a:p>
          <a:p>
            <a:r>
              <a:rPr lang="en-US" dirty="0"/>
              <a:t>Performance issue:</a:t>
            </a:r>
          </a:p>
          <a:p>
            <a:r>
              <a:rPr lang="en-US" dirty="0"/>
              <a:t>Warning: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pic>
        <p:nvPicPr>
          <p:cNvPr id="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F0B1C861-027C-AE93-1BCB-962F1DBAB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480" y="4393364"/>
            <a:ext cx="566151" cy="58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lucg5005\AppData\Local\Microsoft\Windows\Temporary Internet Files\Content.IE5\T8RCCH8G\cute_snail_by_gniyuhs-d4lvbji[1].png">
            <a:extLst>
              <a:ext uri="{FF2B5EF4-FFF2-40B4-BE49-F238E27FC236}">
                <a16:creationId xmlns:a16="http://schemas.microsoft.com/office/drawing/2014/main" id="{9955A620-341D-09A8-65FD-6BB630BAC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919" y="4775923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024A877E-0481-E081-DA6C-323BCC25D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84005" y="5294549"/>
            <a:ext cx="648072" cy="648072"/>
          </a:xfrm>
          <a:prstGeom prst="rect">
            <a:avLst/>
          </a:prstGeom>
        </p:spPr>
      </p:pic>
      <p:pic>
        <p:nvPicPr>
          <p:cNvPr id="11" name="Graphic 10" descr="Thumbs up sign with solid fill">
            <a:extLst>
              <a:ext uri="{FF2B5EF4-FFF2-40B4-BE49-F238E27FC236}">
                <a16:creationId xmlns:a16="http://schemas.microsoft.com/office/drawing/2014/main" id="{CE1CDE01-821E-6748-0DC3-4FDB15D603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58218" y="3307140"/>
            <a:ext cx="724200" cy="724200"/>
          </a:xfrm>
          <a:prstGeom prst="rect">
            <a:avLst/>
          </a:prstGeom>
        </p:spPr>
      </p:pic>
      <p:pic>
        <p:nvPicPr>
          <p:cNvPr id="13" name="Graphic 12" descr="Thumbs Down with solid fill">
            <a:extLst>
              <a:ext uri="{FF2B5EF4-FFF2-40B4-BE49-F238E27FC236}">
                <a16:creationId xmlns:a16="http://schemas.microsoft.com/office/drawing/2014/main" id="{0BE55C85-E7E5-B333-4889-9C023DF918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58218" y="3959617"/>
            <a:ext cx="724201" cy="7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36278-06E2-6481-9ACD-BBF986DA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tasks once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A368C-EE7B-921B-73B4-447959974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C7368-5569-C7EE-6B6F-75133DF3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19489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90F1C-1725-A270-04DB-08167E32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F1EE8-2ED7-8B4B-DEE9-24AF07569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 at specified time once</a:t>
            </a:r>
          </a:p>
          <a:p>
            <a:pPr lvl="2"/>
            <a:r>
              <a:rPr lang="en-US" dirty="0"/>
              <a:t>Locally</a:t>
            </a:r>
          </a:p>
          <a:p>
            <a:pPr lvl="2"/>
            <a:r>
              <a:rPr lang="en-US" dirty="0"/>
              <a:t>As batch job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Unattended copy/download</a:t>
            </a:r>
          </a:p>
          <a:p>
            <a:pPr lvl="1"/>
            <a:r>
              <a:rPr lang="en-US" dirty="0"/>
              <a:t>Containers: image generation</a:t>
            </a:r>
          </a:p>
          <a:p>
            <a:pPr lvl="1"/>
            <a:r>
              <a:rPr lang="en-US" dirty="0"/>
              <a:t>Unattended software builds/tests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2352E-82E0-9C29-F68F-195362F4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64667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AC08-1BC0-0CF5-51DE-ACCCA32F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once on local machine/login node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39C33-F7C3-6F4E-6CB7-861DE43CB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/>
              <a:t> command to execute task (if installed)</a:t>
            </a:r>
          </a:p>
          <a:p>
            <a:pPr lvl="1"/>
            <a:r>
              <a:rPr lang="en-US" dirty="0"/>
              <a:t>Just once</a:t>
            </a:r>
          </a:p>
          <a:p>
            <a:pPr lvl="1"/>
            <a:r>
              <a:rPr lang="en-US" dirty="0"/>
              <a:t>In background</a:t>
            </a:r>
          </a:p>
          <a:p>
            <a:pPr lvl="1"/>
            <a:r>
              <a:rPr lang="en-US" dirty="0"/>
              <a:t>At specified time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ED7E18-9794-DFC1-5A76-6FF0975C351E}"/>
              </a:ext>
            </a:extLst>
          </p:cNvPr>
          <p:cNvSpPr txBox="1"/>
          <p:nvPr/>
        </p:nvSpPr>
        <p:spPr>
          <a:xfrm>
            <a:off x="439012" y="3678128"/>
            <a:ext cx="10386177" cy="1754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at  22:00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rsync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-a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  vsc30001@login.hpc.kuleuven.be:/data/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/300/vsc30001/results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  /home/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/work/       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&lt;</a:t>
            </a:r>
            <a:r>
              <a:rPr lang="nl-BE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crtl</a:t>
            </a:r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-d&gt;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EA102-A4FD-AB19-CD5D-94AB81B9C169}"/>
              </a:ext>
            </a:extLst>
          </p:cNvPr>
          <p:cNvSpPr txBox="1"/>
          <p:nvPr/>
        </p:nvSpPr>
        <p:spPr>
          <a:xfrm>
            <a:off x="439012" y="5702871"/>
            <a:ext cx="1038617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at  -f copy_results.sh  22:00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76134-A2F9-2DEA-61D1-CCA4E79C9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407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9B67-0716-3A42-CF9C-08D6967B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/>
              <a:t> times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F8928-9D45-7E81-F238-13E9ED113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HHMM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 YYYY-mm-dd </a:t>
            </a:r>
          </a:p>
          <a:p>
            <a:r>
              <a:rPr lang="en-US" dirty="0"/>
              <a:t>Special times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teatime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</a:t>
            </a:r>
          </a:p>
          <a:p>
            <a:r>
              <a:rPr lang="en-US" dirty="0"/>
              <a:t>Delta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 + 10 minutes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 + 3 days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370BE-DEF1-2591-3C26-9D3CA14D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00404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932</Words>
  <Application>Microsoft Office PowerPoint</Application>
  <PresentationFormat>Widescreen</PresentationFormat>
  <Paragraphs>217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Aptos</vt:lpstr>
      <vt:lpstr>Aptos Display</vt:lpstr>
      <vt:lpstr>Arial</vt:lpstr>
      <vt:lpstr>Calibri</vt:lpstr>
      <vt:lpstr>Courier New</vt:lpstr>
      <vt:lpstr>Office Theme</vt:lpstr>
      <vt:lpstr>Workflows for HPC</vt:lpstr>
      <vt:lpstr>PowerPoint Presentation</vt:lpstr>
      <vt:lpstr>PowerPoint Presentation</vt:lpstr>
      <vt:lpstr>Typographical conventions I</vt:lpstr>
      <vt:lpstr>Typographical conventions II</vt:lpstr>
      <vt:lpstr>Running tasks once</vt:lpstr>
      <vt:lpstr>Motivation</vt:lpstr>
      <vt:lpstr>Run once on local machine/login node</vt:lpstr>
      <vt:lpstr>at times</vt:lpstr>
      <vt:lpstr>Run once as batch job</vt:lpstr>
      <vt:lpstr>Running tasks regularly</vt:lpstr>
      <vt:lpstr>Motivation</vt:lpstr>
      <vt:lpstr>Run regularly on local machine/login node</vt:lpstr>
      <vt:lpstr>Crontab tasks</vt:lpstr>
      <vt:lpstr>Mail notifications</vt:lpstr>
      <vt:lpstr>Run regularly as batch job</vt:lpstr>
      <vt:lpstr>Chaining jobs</vt:lpstr>
      <vt:lpstr>Motivation</vt:lpstr>
      <vt:lpstr>Problem example</vt:lpstr>
      <vt:lpstr>Solution: job dependencies</vt:lpstr>
      <vt:lpstr>Submit workflow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12</cp:revision>
  <dcterms:created xsi:type="dcterms:W3CDTF">2025-01-17T10:10:41Z</dcterms:created>
  <dcterms:modified xsi:type="dcterms:W3CDTF">2025-01-21T05:53:05Z</dcterms:modified>
</cp:coreProperties>
</file>