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6" r:id="rId3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01/21/2025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regularly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jobs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ECBB-891C-5356-1255-29A304528126}"/>
              </a:ext>
            </a:extLst>
          </p:cNvPr>
          <p:cNvSpPr/>
          <p:nvPr/>
        </p:nvSpPr>
        <p:spPr>
          <a:xfrm>
            <a:off x="3984170" y="1909310"/>
            <a:ext cx="4354285" cy="885825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C912B-15B1-59BF-A713-EEC96ED89317}"/>
              </a:ext>
            </a:extLst>
          </p:cNvPr>
          <p:cNvSpPr/>
          <p:nvPr/>
        </p:nvSpPr>
        <p:spPr>
          <a:xfrm>
            <a:off x="3145975" y="4894374"/>
            <a:ext cx="5192468" cy="113381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F9C100-D310-5D2F-1CF1-37097B31A359}"/>
              </a:ext>
            </a:extLst>
          </p:cNvPr>
          <p:cNvGrpSpPr/>
          <p:nvPr/>
        </p:nvGrpSpPr>
        <p:grpSpPr>
          <a:xfrm>
            <a:off x="8518071" y="2715534"/>
            <a:ext cx="3319481" cy="2389866"/>
            <a:chOff x="8768442" y="2857048"/>
            <a:chExt cx="3319481" cy="238986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310894-512F-F3A3-240B-74FA0B4BDB3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768442" y="2857048"/>
              <a:ext cx="745187" cy="107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00BD2D-8F78-56D9-4ECC-F839902F866A}"/>
                </a:ext>
              </a:extLst>
            </p:cNvPr>
            <p:cNvSpPr txBox="1"/>
            <p:nvPr/>
          </p:nvSpPr>
          <p:spPr>
            <a:xfrm>
              <a:off x="9513629" y="3700611"/>
              <a:ext cx="25742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Wasted resources</a:t>
              </a:r>
              <a:endParaRPr lang="LID4096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E1FFCA-D5FC-B90A-E87E-4F0E2393D2D9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768442" y="3931444"/>
              <a:ext cx="745187" cy="13154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441971" y="880106"/>
            <a:ext cx="4949070" cy="976646"/>
            <a:chOff x="7272985" y="3505591"/>
            <a:chExt cx="4949070" cy="97664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7272985" y="3736424"/>
              <a:ext cx="1096862" cy="74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26FCF-1EAC-80F1-6437-EC3C833FB145}"/>
              </a:ext>
            </a:extLst>
          </p:cNvPr>
          <p:cNvSpPr txBox="1"/>
          <p:nvPr/>
        </p:nvSpPr>
        <p:spPr>
          <a:xfrm>
            <a:off x="7270013" y="4876795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DB27B0-248E-D0C8-7BDA-5E090ED33C37}"/>
              </a:ext>
            </a:extLst>
          </p:cNvPr>
          <p:cNvGrpSpPr/>
          <p:nvPr/>
        </p:nvGrpSpPr>
        <p:grpSpPr>
          <a:xfrm>
            <a:off x="6643806" y="3678510"/>
            <a:ext cx="1736965" cy="615519"/>
            <a:chOff x="1375126" y="3678510"/>
            <a:chExt cx="1736965" cy="61551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55A91AA-2D1C-F736-2BD0-F5F51DC95998}"/>
                </a:ext>
              </a:extLst>
            </p:cNvPr>
            <p:cNvSpPr/>
            <p:nvPr/>
          </p:nvSpPr>
          <p:spPr>
            <a:xfrm>
              <a:off x="1375126" y="37708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553_1</a:t>
              </a:r>
              <a:endParaRPr lang="LID4096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D32BCD-2B07-911D-AEE3-CCB58CC02AE5}"/>
                </a:ext>
              </a:extLst>
            </p:cNvPr>
            <p:cNvSpPr txBox="1"/>
            <p:nvPr/>
          </p:nvSpPr>
          <p:spPr>
            <a:xfrm>
              <a:off x="2787963" y="3678510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5A98D5D-E828-09F4-F9C2-9C79DFB4B173}"/>
              </a:ext>
            </a:extLst>
          </p:cNvPr>
          <p:cNvGrpSpPr/>
          <p:nvPr/>
        </p:nvGrpSpPr>
        <p:grpSpPr>
          <a:xfrm>
            <a:off x="6643805" y="4386174"/>
            <a:ext cx="1736966" cy="581955"/>
            <a:chOff x="1375125" y="4386174"/>
            <a:chExt cx="1736966" cy="58195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9BADB98-B729-3D0F-FFE3-6CE230102EEF}"/>
                </a:ext>
              </a:extLst>
            </p:cNvPr>
            <p:cNvSpPr/>
            <p:nvPr/>
          </p:nvSpPr>
          <p:spPr>
            <a:xfrm>
              <a:off x="1375125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553_2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3F47BB9-DF65-F128-E587-42B7C3652530}"/>
                </a:ext>
              </a:extLst>
            </p:cNvPr>
            <p:cNvSpPr txBox="1"/>
            <p:nvPr/>
          </p:nvSpPr>
          <p:spPr>
            <a:xfrm>
              <a:off x="2787963" y="4386174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167E89-800E-D7D4-BB15-4DED36724D8D}"/>
              </a:ext>
            </a:extLst>
          </p:cNvPr>
          <p:cNvGrpSpPr/>
          <p:nvPr/>
        </p:nvGrpSpPr>
        <p:grpSpPr>
          <a:xfrm>
            <a:off x="6643804" y="5373556"/>
            <a:ext cx="1860397" cy="631491"/>
            <a:chOff x="1375124" y="5373556"/>
            <a:chExt cx="1860397" cy="63149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2A90B81-3D95-82A2-6F00-F26B70295565}"/>
                </a:ext>
              </a:extLst>
            </p:cNvPr>
            <p:cNvSpPr/>
            <p:nvPr/>
          </p:nvSpPr>
          <p:spPr>
            <a:xfrm>
              <a:off x="1375124" y="5481827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553_200</a:t>
              </a:r>
              <a:endParaRPr lang="LID4096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95A1362-1D83-3595-AC03-1A31BE4EBC3B}"/>
                </a:ext>
              </a:extLst>
            </p:cNvPr>
            <p:cNvSpPr txBox="1"/>
            <p:nvPr/>
          </p:nvSpPr>
          <p:spPr>
            <a:xfrm>
              <a:off x="2787963" y="5373556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D9CD302-808A-C937-4733-3ED1DD075F96}"/>
              </a:ext>
            </a:extLst>
          </p:cNvPr>
          <p:cNvSpPr/>
          <p:nvPr/>
        </p:nvSpPr>
        <p:spPr>
          <a:xfrm>
            <a:off x="9528519" y="4444909"/>
            <a:ext cx="1574903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554_2</a:t>
            </a:r>
            <a:endParaRPr lang="LID4096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8B84C1-38DB-B572-A7BB-D2DFF3E0C5D8}"/>
              </a:ext>
            </a:extLst>
          </p:cNvPr>
          <p:cNvSpPr txBox="1"/>
          <p:nvPr/>
        </p:nvSpPr>
        <p:spPr>
          <a:xfrm>
            <a:off x="10154727" y="4876795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7BA7DB-CAA3-E8A7-5A37-2F52C7B15DD1}"/>
              </a:ext>
            </a:extLst>
          </p:cNvPr>
          <p:cNvGrpSpPr/>
          <p:nvPr/>
        </p:nvGrpSpPr>
        <p:grpSpPr>
          <a:xfrm>
            <a:off x="9528520" y="3678510"/>
            <a:ext cx="1860395" cy="615519"/>
            <a:chOff x="1375126" y="3678510"/>
            <a:chExt cx="1860395" cy="615519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AB2DFE36-F31F-CC46-6E33-C69A5776D526}"/>
                </a:ext>
              </a:extLst>
            </p:cNvPr>
            <p:cNvSpPr/>
            <p:nvPr/>
          </p:nvSpPr>
          <p:spPr>
            <a:xfrm>
              <a:off x="1375126" y="37708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554_1</a:t>
              </a:r>
              <a:endParaRPr lang="LID4096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5C4F9BB-1C18-4762-82B8-BA5C80E3AC50}"/>
                </a:ext>
              </a:extLst>
            </p:cNvPr>
            <p:cNvSpPr txBox="1"/>
            <p:nvPr/>
          </p:nvSpPr>
          <p:spPr>
            <a:xfrm>
              <a:off x="2787963" y="3678510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8384A0B-BE3C-209A-02BC-F844AE82CAE8}"/>
              </a:ext>
            </a:extLst>
          </p:cNvPr>
          <p:cNvSpPr txBox="1"/>
          <p:nvPr/>
        </p:nvSpPr>
        <p:spPr>
          <a:xfrm>
            <a:off x="10941357" y="4386174"/>
            <a:ext cx="4475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Pd</a:t>
            </a:r>
            <a:endParaRPr lang="LID4096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9C58243-2400-D56B-B866-E7E1AC9E4162}"/>
              </a:ext>
            </a:extLst>
          </p:cNvPr>
          <p:cNvGrpSpPr/>
          <p:nvPr/>
        </p:nvGrpSpPr>
        <p:grpSpPr>
          <a:xfrm>
            <a:off x="9528518" y="5373556"/>
            <a:ext cx="1860397" cy="631491"/>
            <a:chOff x="1375124" y="5373556"/>
            <a:chExt cx="1860397" cy="631491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76FBEBD-C87F-7523-51EB-AB5A7085A69E}"/>
                </a:ext>
              </a:extLst>
            </p:cNvPr>
            <p:cNvSpPr/>
            <p:nvPr/>
          </p:nvSpPr>
          <p:spPr>
            <a:xfrm>
              <a:off x="1375124" y="5481827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554_200</a:t>
              </a:r>
              <a:endParaRPr lang="LID4096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A9B337-C273-4B54-E0A9-9302B39A36D7}"/>
                </a:ext>
              </a:extLst>
            </p:cNvPr>
            <p:cNvSpPr txBox="1"/>
            <p:nvPr/>
          </p:nvSpPr>
          <p:spPr>
            <a:xfrm>
              <a:off x="2787963" y="5373556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FFD71B0-08E1-7719-C871-58114956C4AE}"/>
              </a:ext>
            </a:extLst>
          </p:cNvPr>
          <p:cNvSpPr txBox="1"/>
          <p:nvPr/>
        </p:nvSpPr>
        <p:spPr>
          <a:xfrm>
            <a:off x="11518300" y="4386174"/>
            <a:ext cx="3241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LID4096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CEB7B571-6253-9186-F401-9C32EF7D1A7F}"/>
              </a:ext>
            </a:extLst>
          </p:cNvPr>
          <p:cNvSpPr/>
          <p:nvPr/>
        </p:nvSpPr>
        <p:spPr>
          <a:xfrm rot="16200000">
            <a:off x="8845787" y="372645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D2F64DA5-6AE3-8B50-9B40-FF47DE266C3E}"/>
              </a:ext>
            </a:extLst>
          </p:cNvPr>
          <p:cNvSpPr/>
          <p:nvPr/>
        </p:nvSpPr>
        <p:spPr>
          <a:xfrm rot="16200000">
            <a:off x="8828204" y="4373341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Arrow: Up 27">
            <a:extLst>
              <a:ext uri="{FF2B5EF4-FFF2-40B4-BE49-F238E27FC236}">
                <a16:creationId xmlns:a16="http://schemas.microsoft.com/office/drawing/2014/main" id="{0D522AA1-9F8B-AB2D-F844-B52A1888D304}"/>
              </a:ext>
            </a:extLst>
          </p:cNvPr>
          <p:cNvSpPr/>
          <p:nvPr/>
        </p:nvSpPr>
        <p:spPr>
          <a:xfrm rot="16200000">
            <a:off x="8828204" y="5436922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D90CFE-30C2-E39C-E2F0-C88F77339CAC}"/>
              </a:ext>
            </a:extLst>
          </p:cNvPr>
          <p:cNvSpPr txBox="1"/>
          <p:nvPr/>
        </p:nvSpPr>
        <p:spPr>
          <a:xfrm>
            <a:off x="1620331" y="4887678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CEFB937-4D49-5D57-3236-69D3BE9E90CC}"/>
              </a:ext>
            </a:extLst>
          </p:cNvPr>
          <p:cNvGrpSpPr/>
          <p:nvPr/>
        </p:nvGrpSpPr>
        <p:grpSpPr>
          <a:xfrm>
            <a:off x="994124" y="3689393"/>
            <a:ext cx="1736965" cy="615519"/>
            <a:chOff x="1375126" y="3678510"/>
            <a:chExt cx="1736965" cy="615519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B719D96-29F1-26B5-A935-A1CC2B1DF3C9}"/>
                </a:ext>
              </a:extLst>
            </p:cNvPr>
            <p:cNvSpPr/>
            <p:nvPr/>
          </p:nvSpPr>
          <p:spPr>
            <a:xfrm>
              <a:off x="1375126" y="37708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553_1</a:t>
              </a:r>
              <a:endParaRPr lang="LID4096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AF1980-1FC8-6C6F-4B65-ADCC597CE56F}"/>
                </a:ext>
              </a:extLst>
            </p:cNvPr>
            <p:cNvSpPr txBox="1"/>
            <p:nvPr/>
          </p:nvSpPr>
          <p:spPr>
            <a:xfrm>
              <a:off x="2787963" y="3678510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C006311-DCBA-32B1-5A85-630120B44196}"/>
              </a:ext>
            </a:extLst>
          </p:cNvPr>
          <p:cNvGrpSpPr/>
          <p:nvPr/>
        </p:nvGrpSpPr>
        <p:grpSpPr>
          <a:xfrm>
            <a:off x="994123" y="4397057"/>
            <a:ext cx="1736966" cy="581955"/>
            <a:chOff x="1375125" y="4386174"/>
            <a:chExt cx="1736966" cy="581955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5BAD891-E0E4-EE04-B701-00E4D55F94F1}"/>
                </a:ext>
              </a:extLst>
            </p:cNvPr>
            <p:cNvSpPr/>
            <p:nvPr/>
          </p:nvSpPr>
          <p:spPr>
            <a:xfrm>
              <a:off x="1375125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553_2</a:t>
              </a:r>
              <a:endParaRPr lang="LID4096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02A379-09A2-4BD0-FEC7-BF88C36C03A8}"/>
                </a:ext>
              </a:extLst>
            </p:cNvPr>
            <p:cNvSpPr txBox="1"/>
            <p:nvPr/>
          </p:nvSpPr>
          <p:spPr>
            <a:xfrm>
              <a:off x="2787963" y="4386174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8BC9D6-D2CA-79CD-0620-666C81DC99A5}"/>
              </a:ext>
            </a:extLst>
          </p:cNvPr>
          <p:cNvGrpSpPr/>
          <p:nvPr/>
        </p:nvGrpSpPr>
        <p:grpSpPr>
          <a:xfrm>
            <a:off x="994122" y="5384439"/>
            <a:ext cx="1860397" cy="631491"/>
            <a:chOff x="1375124" y="5373556"/>
            <a:chExt cx="1860397" cy="631491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C9B15334-08FF-1B33-4D73-0C56B029CCA8}"/>
                </a:ext>
              </a:extLst>
            </p:cNvPr>
            <p:cNvSpPr/>
            <p:nvPr/>
          </p:nvSpPr>
          <p:spPr>
            <a:xfrm>
              <a:off x="1375124" y="5481827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553_200</a:t>
              </a:r>
              <a:endParaRPr lang="LID4096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740C544-01F2-FEE8-EC28-C9E4E508EA86}"/>
                </a:ext>
              </a:extLst>
            </p:cNvPr>
            <p:cNvSpPr txBox="1"/>
            <p:nvPr/>
          </p:nvSpPr>
          <p:spPr>
            <a:xfrm>
              <a:off x="2787963" y="5373556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A92FD284-B51B-0B9C-1EF3-151C60D27CDE}"/>
              </a:ext>
            </a:extLst>
          </p:cNvPr>
          <p:cNvSpPr/>
          <p:nvPr/>
        </p:nvSpPr>
        <p:spPr>
          <a:xfrm>
            <a:off x="3878837" y="4455792"/>
            <a:ext cx="1574903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554</a:t>
            </a:r>
            <a:endParaRPr lang="LID4096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D2C257-A384-9A54-70DF-2734EFDF85C8}"/>
              </a:ext>
            </a:extLst>
          </p:cNvPr>
          <p:cNvSpPr txBox="1"/>
          <p:nvPr/>
        </p:nvSpPr>
        <p:spPr>
          <a:xfrm>
            <a:off x="5291675" y="4397057"/>
            <a:ext cx="4475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Pd</a:t>
            </a:r>
            <a:endParaRPr lang="LID4096" dirty="0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6F0CDFBC-DD5B-A99D-C20F-447FF2EF7471}"/>
              </a:ext>
            </a:extLst>
          </p:cNvPr>
          <p:cNvSpPr/>
          <p:nvPr/>
        </p:nvSpPr>
        <p:spPr>
          <a:xfrm rot="17857928">
            <a:off x="3196105" y="3889738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Arrow: Up 49">
            <a:extLst>
              <a:ext uri="{FF2B5EF4-FFF2-40B4-BE49-F238E27FC236}">
                <a16:creationId xmlns:a16="http://schemas.microsoft.com/office/drawing/2014/main" id="{BDAA9926-44D7-1B5E-9C99-D38BB5D22A10}"/>
              </a:ext>
            </a:extLst>
          </p:cNvPr>
          <p:cNvSpPr/>
          <p:nvPr/>
        </p:nvSpPr>
        <p:spPr>
          <a:xfrm rot="16200000">
            <a:off x="3178522" y="4384224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Arrow: Up 50">
            <a:extLst>
              <a:ext uri="{FF2B5EF4-FFF2-40B4-BE49-F238E27FC236}">
                <a16:creationId xmlns:a16="http://schemas.microsoft.com/office/drawing/2014/main" id="{B1A8EDEF-7203-E954-6836-1378B99BACC6}"/>
              </a:ext>
            </a:extLst>
          </p:cNvPr>
          <p:cNvSpPr/>
          <p:nvPr/>
        </p:nvSpPr>
        <p:spPr>
          <a:xfrm rot="14120619">
            <a:off x="3204027" y="4980417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once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1914</Words>
  <Application>Microsoft Office PowerPoint</Application>
  <PresentationFormat>Widescreen</PresentationFormat>
  <Paragraphs>419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Running tasks once</vt:lpstr>
      <vt:lpstr>Motivation</vt:lpstr>
      <vt:lpstr>Run once on local machine/login node</vt:lpstr>
      <vt:lpstr>at times</vt:lpstr>
      <vt:lpstr>Run once as batch job</vt:lpstr>
      <vt:lpstr>Running tasks regularly</vt:lpstr>
      <vt:lpstr>Motivation</vt:lpstr>
      <vt:lpstr>Run regularly on local machine/login node</vt:lpstr>
      <vt:lpstr>Crontab tasks</vt:lpstr>
      <vt:lpstr>Mail notifications</vt:lpstr>
      <vt:lpstr>Run regularly as batch job</vt:lpstr>
      <vt:lpstr>Chaining jobs</vt:lpstr>
      <vt:lpstr>Motivation</vt:lpstr>
      <vt:lpstr>Problem example</vt:lpstr>
      <vt:lpstr>Solution: job dependencies</vt:lpstr>
      <vt:lpstr>Submit workflow</vt:lpstr>
      <vt:lpstr>More sophisticated example</vt:lpstr>
      <vt:lpstr>Dangling jobs</vt:lpstr>
      <vt:lpstr>Clean up dangling jobs</vt:lpstr>
      <vt:lpstr>Job arrays</vt:lpstr>
      <vt:lpstr>Motivation</vt:lpstr>
      <vt:lpstr>Problem example</vt:lpstr>
      <vt:lpstr>Solution: job arrays</vt:lpstr>
      <vt:lpstr>Job array execution</vt:lpstr>
      <vt:lpstr>Job array indices</vt:lpstr>
      <vt:lpstr>Limits on parallel array execution</vt:lpstr>
      <vt:lpstr>Job dependencies &amp; arrays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24</cp:revision>
  <dcterms:created xsi:type="dcterms:W3CDTF">2025-01-17T10:10:41Z</dcterms:created>
  <dcterms:modified xsi:type="dcterms:W3CDTF">2025-01-21T16:55:34Z</dcterms:modified>
</cp:coreProperties>
</file>