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7" r:id="rId2"/>
    <p:sldId id="355" r:id="rId3"/>
    <p:sldId id="357" r:id="rId4"/>
    <p:sldId id="353" r:id="rId5"/>
    <p:sldId id="348" r:id="rId6"/>
    <p:sldId id="358" r:id="rId7"/>
    <p:sldId id="360" r:id="rId8"/>
    <p:sldId id="361" r:id="rId9"/>
    <p:sldId id="362" r:id="rId10"/>
    <p:sldId id="363" r:id="rId11"/>
    <p:sldId id="401" r:id="rId12"/>
    <p:sldId id="359" r:id="rId13"/>
    <p:sldId id="364" r:id="rId14"/>
    <p:sldId id="365" r:id="rId15"/>
    <p:sldId id="366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99" r:id="rId24"/>
    <p:sldId id="375" r:id="rId25"/>
    <p:sldId id="376" r:id="rId26"/>
    <p:sldId id="377" r:id="rId27"/>
    <p:sldId id="405" r:id="rId28"/>
    <p:sldId id="378" r:id="rId29"/>
    <p:sldId id="379" r:id="rId30"/>
    <p:sldId id="380" r:id="rId31"/>
    <p:sldId id="402" r:id="rId32"/>
    <p:sldId id="381" r:id="rId33"/>
    <p:sldId id="382" r:id="rId34"/>
    <p:sldId id="383" r:id="rId35"/>
    <p:sldId id="384" r:id="rId36"/>
    <p:sldId id="386" r:id="rId37"/>
    <p:sldId id="406" r:id="rId38"/>
    <p:sldId id="387" r:id="rId39"/>
    <p:sldId id="388" r:id="rId40"/>
    <p:sldId id="314" r:id="rId41"/>
    <p:sldId id="315" r:id="rId42"/>
    <p:sldId id="316" r:id="rId43"/>
    <p:sldId id="340" r:id="rId44"/>
    <p:sldId id="341" r:id="rId45"/>
    <p:sldId id="319" r:id="rId46"/>
    <p:sldId id="320" r:id="rId47"/>
    <p:sldId id="322" r:id="rId48"/>
    <p:sldId id="323" r:id="rId49"/>
    <p:sldId id="321" r:id="rId50"/>
    <p:sldId id="325" r:id="rId51"/>
    <p:sldId id="326" r:id="rId52"/>
    <p:sldId id="328" r:id="rId53"/>
    <p:sldId id="354" r:id="rId54"/>
    <p:sldId id="352" r:id="rId55"/>
    <p:sldId id="390" r:id="rId56"/>
    <p:sldId id="391" r:id="rId57"/>
    <p:sldId id="392" r:id="rId58"/>
    <p:sldId id="389" r:id="rId59"/>
    <p:sldId id="393" r:id="rId60"/>
    <p:sldId id="394" r:id="rId61"/>
    <p:sldId id="395" r:id="rId62"/>
    <p:sldId id="396" r:id="rId63"/>
    <p:sldId id="400" r:id="rId64"/>
    <p:sldId id="397" r:id="rId65"/>
    <p:sldId id="398" r:id="rId66"/>
    <p:sldId id="403" r:id="rId67"/>
    <p:sldId id="404" r:id="rId68"/>
    <p:sldId id="407" r:id="rId6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</p14:sldIdLst>
        </p14:section>
        <p14:section name="Introduction" id="{083BA90A-2B4F-476E-981D-E61BA530E4DC}">
          <p14:sldIdLst>
            <p14:sldId id="401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  <p14:sldId id="405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381"/>
            <p14:sldId id="382"/>
            <p14:sldId id="383"/>
            <p14:sldId id="384"/>
            <p14:sldId id="386"/>
            <p14:sldId id="40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398"/>
          </p14:sldIdLst>
        </p14:section>
        <p14:section name="Best practices" id="{1875B81D-58ED-4D7F-9CF6-51094D03D121}">
          <p14:sldIdLst>
            <p14:sldId id="403"/>
            <p14:sldId id="404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8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01/31/2025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01/31/2025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01/31/2025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01/31/2025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01/31/2025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01/31/2025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DD97-4687-EB04-C9CE-B83613EE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8C3D-618A-F65F-621E-D4249E3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sequential tasks &amp; job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D4E2-28BD-EC5E-170D-0304C179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A1B40-1F67-359A-8A7E-FD8C5CA0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4880-06F5-C020-4128-B9C3B98E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86F-73A1-5259-6E73-29DCF82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1B9A-D80E-9EC6-1598-6417EC01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GNU parallel documentation</a:t>
            </a:r>
          </a:p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9DD3-0CC0-6EEB-0584-210A3528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40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7909078" cy="1296753"/>
            <a:chOff x="627295" y="4026320"/>
            <a:chExt cx="7909078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57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59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60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61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54044-B10F-D33F-8FD7-F4193281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25A0AB-A690-8429-53AE-38BCECE9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13BA-4953-CA70-29F8-A650842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7350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B22C-76CB-EDEF-3259-47FF23D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D95C-34D2-972B-D06E-7D5F07F9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parallelize?</a:t>
            </a:r>
          </a:p>
          <a:p>
            <a:pPr lvl="1"/>
            <a:r>
              <a:rPr lang="en-US" dirty="0"/>
              <a:t>Parallel applications</a:t>
            </a:r>
          </a:p>
          <a:p>
            <a:pPr lvl="1"/>
            <a:r>
              <a:rPr lang="en-US" dirty="0"/>
              <a:t>GNU parallel</a:t>
            </a:r>
          </a:p>
          <a:p>
            <a:pPr lvl="1"/>
            <a:r>
              <a:rPr lang="en-US" dirty="0" err="1"/>
              <a:t>Slurm</a:t>
            </a:r>
            <a:r>
              <a:rPr lang="en-US" dirty="0"/>
              <a:t> job arrays</a:t>
            </a:r>
          </a:p>
          <a:p>
            <a:pPr lvl="1"/>
            <a:r>
              <a:rPr lang="en-US" dirty="0" err="1"/>
              <a:t>atools</a:t>
            </a:r>
            <a:endParaRPr lang="en-US" dirty="0"/>
          </a:p>
          <a:p>
            <a:r>
              <a:rPr lang="en-US" dirty="0"/>
              <a:t>How much to parallelize?</a:t>
            </a:r>
          </a:p>
          <a:p>
            <a:pPr lvl="1"/>
            <a:r>
              <a:rPr lang="en-US" dirty="0"/>
              <a:t>Resource contention: memory capacity, memory bandwidth, I/O</a:t>
            </a:r>
          </a:p>
          <a:p>
            <a:pPr lvl="1"/>
            <a:r>
              <a:rPr lang="en-US" dirty="0"/>
              <a:t>Scheduler limits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walltime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31DA-7A16-DD4E-F0CE-A26B3801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4C83-7ACB-5B46-1634-403B7B0BDF8A}"/>
              </a:ext>
            </a:extLst>
          </p:cNvPr>
          <p:cNvSpPr txBox="1"/>
          <p:nvPr/>
        </p:nvSpPr>
        <p:spPr>
          <a:xfrm>
            <a:off x="4629284" y="5481827"/>
            <a:ext cx="2933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Granularity is key!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285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9D07-471F-B546-C0FE-FBBC0551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and don't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8C51-B9DA-4A89-F08F-638C95B9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Benchmark scaling of parallelism</a:t>
            </a:r>
          </a:p>
          <a:p>
            <a:pPr lvl="1"/>
            <a:r>
              <a:rPr lang="en-US" dirty="0"/>
              <a:t>Use appropriate file system</a:t>
            </a:r>
          </a:p>
          <a:p>
            <a:pPr lvl="1"/>
            <a:r>
              <a:rPr lang="en-US" dirty="0"/>
              <a:t>Use appropriate I/O patterns/file formats</a:t>
            </a:r>
          </a:p>
          <a:p>
            <a:pPr lvl="1"/>
            <a:r>
              <a:rPr lang="en-US" dirty="0"/>
              <a:t>Use checkpointing (when possible)</a:t>
            </a:r>
          </a:p>
          <a:p>
            <a:pPr lvl="1"/>
            <a:endParaRPr lang="en-US" dirty="0"/>
          </a:p>
          <a:p>
            <a:r>
              <a:rPr lang="en-US" dirty="0"/>
              <a:t>Don't</a:t>
            </a:r>
          </a:p>
          <a:p>
            <a:pPr lvl="1"/>
            <a:r>
              <a:rPr lang="en-US" dirty="0"/>
              <a:t>Many short jobs</a:t>
            </a:r>
          </a:p>
          <a:p>
            <a:pPr lvl="1"/>
            <a:r>
              <a:rPr lang="en-US" dirty="0"/>
              <a:t>Many jobs that do intensive I/O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3555-F7B8-6CA8-8313-A4753E2C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6B60-321C-8447-CDEF-01EB28181B87}"/>
              </a:ext>
            </a:extLst>
          </p:cNvPr>
          <p:cNvSpPr txBox="1"/>
          <p:nvPr/>
        </p:nvSpPr>
        <p:spPr>
          <a:xfrm>
            <a:off x="7554686" y="2286000"/>
            <a:ext cx="39950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Training:</a:t>
            </a:r>
            <a:br>
              <a:rPr lang="en-US" sz="2800" dirty="0"/>
            </a:br>
            <a:r>
              <a:rPr lang="en-US" sz="2800" dirty="0"/>
              <a:t>"Best practices for data science on HPC"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6336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4601</TotalTime>
  <Words>3940</Words>
  <Application>Microsoft Office PowerPoint</Application>
  <PresentationFormat>Widescreen</PresentationFormat>
  <Paragraphs>878</Paragraphs>
  <Slides>68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Scheduling single tasks</vt:lpstr>
      <vt:lpstr>Motivation</vt:lpstr>
      <vt:lpstr>Run once on local machine/login node</vt:lpstr>
      <vt:lpstr>at times</vt:lpstr>
      <vt:lpstr>Run once as batch job</vt:lpstr>
      <vt:lpstr>Introduction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More on sequential tasks &amp; job arrays</vt:lpstr>
      <vt:lpstr>Parallel tasks</vt:lpstr>
      <vt:lpstr>Motivation</vt:lpstr>
      <vt:lpstr>Problem example</vt:lpstr>
      <vt:lpstr>Solution: GNU parallel in script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More on task parallelism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More on Nextflow</vt:lpstr>
      <vt:lpstr>Best practices</vt:lpstr>
      <vt:lpstr>Parallelization</vt:lpstr>
      <vt:lpstr>Do and don't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52</cp:revision>
  <dcterms:created xsi:type="dcterms:W3CDTF">2025-01-17T10:10:41Z</dcterms:created>
  <dcterms:modified xsi:type="dcterms:W3CDTF">2025-01-31T10:51:45Z</dcterms:modified>
</cp:coreProperties>
</file>