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7" r:id="rId2"/>
    <p:sldId id="355" r:id="rId3"/>
    <p:sldId id="357" r:id="rId4"/>
    <p:sldId id="353" r:id="rId5"/>
    <p:sldId id="348" r:id="rId6"/>
    <p:sldId id="401" r:id="rId7"/>
    <p:sldId id="358" r:id="rId8"/>
    <p:sldId id="360" r:id="rId9"/>
    <p:sldId id="361" r:id="rId10"/>
    <p:sldId id="362" r:id="rId11"/>
    <p:sldId id="363" r:id="rId12"/>
    <p:sldId id="412" r:id="rId13"/>
    <p:sldId id="359" r:id="rId14"/>
    <p:sldId id="364" r:id="rId15"/>
    <p:sldId id="365" r:id="rId16"/>
    <p:sldId id="366" r:id="rId17"/>
    <p:sldId id="368" r:id="rId18"/>
    <p:sldId id="369" r:id="rId19"/>
    <p:sldId id="411" r:id="rId20"/>
    <p:sldId id="370" r:id="rId21"/>
    <p:sldId id="371" r:id="rId22"/>
    <p:sldId id="372" r:id="rId23"/>
    <p:sldId id="373" r:id="rId24"/>
    <p:sldId id="374" r:id="rId25"/>
    <p:sldId id="399" r:id="rId26"/>
    <p:sldId id="375" r:id="rId27"/>
    <p:sldId id="376" r:id="rId28"/>
    <p:sldId id="377" r:id="rId29"/>
    <p:sldId id="405" r:id="rId30"/>
    <p:sldId id="414" r:id="rId31"/>
    <p:sldId id="416" r:id="rId32"/>
    <p:sldId id="417" r:id="rId33"/>
    <p:sldId id="418" r:id="rId34"/>
    <p:sldId id="419" r:id="rId35"/>
    <p:sldId id="420" r:id="rId36"/>
    <p:sldId id="415" r:id="rId37"/>
    <p:sldId id="378" r:id="rId38"/>
    <p:sldId id="379" r:id="rId39"/>
    <p:sldId id="380" r:id="rId40"/>
    <p:sldId id="402" r:id="rId41"/>
    <p:sldId id="408" r:id="rId42"/>
    <p:sldId id="409" r:id="rId43"/>
    <p:sldId id="410" r:id="rId44"/>
    <p:sldId id="413" r:id="rId45"/>
    <p:sldId id="381" r:id="rId46"/>
    <p:sldId id="382" r:id="rId47"/>
    <p:sldId id="383" r:id="rId48"/>
    <p:sldId id="384" r:id="rId49"/>
    <p:sldId id="386" r:id="rId50"/>
    <p:sldId id="406" r:id="rId51"/>
    <p:sldId id="387" r:id="rId52"/>
    <p:sldId id="388" r:id="rId53"/>
    <p:sldId id="314" r:id="rId54"/>
    <p:sldId id="315" r:id="rId55"/>
    <p:sldId id="316" r:id="rId56"/>
    <p:sldId id="340" r:id="rId57"/>
    <p:sldId id="341" r:id="rId58"/>
    <p:sldId id="319" r:id="rId59"/>
    <p:sldId id="320" r:id="rId60"/>
    <p:sldId id="322" r:id="rId61"/>
    <p:sldId id="323" r:id="rId62"/>
    <p:sldId id="321" r:id="rId63"/>
    <p:sldId id="325" r:id="rId64"/>
    <p:sldId id="326" r:id="rId65"/>
    <p:sldId id="328" r:id="rId66"/>
    <p:sldId id="354" r:id="rId67"/>
    <p:sldId id="352" r:id="rId68"/>
    <p:sldId id="390" r:id="rId69"/>
    <p:sldId id="391" r:id="rId70"/>
    <p:sldId id="392" r:id="rId71"/>
    <p:sldId id="389" r:id="rId72"/>
    <p:sldId id="393" r:id="rId73"/>
    <p:sldId id="394" r:id="rId74"/>
    <p:sldId id="395" r:id="rId75"/>
    <p:sldId id="396" r:id="rId76"/>
    <p:sldId id="400" r:id="rId77"/>
    <p:sldId id="397" r:id="rId78"/>
    <p:sldId id="398" r:id="rId79"/>
    <p:sldId id="421" r:id="rId80"/>
    <p:sldId id="422" r:id="rId81"/>
    <p:sldId id="423" r:id="rId82"/>
    <p:sldId id="424" r:id="rId83"/>
    <p:sldId id="425" r:id="rId84"/>
    <p:sldId id="426" r:id="rId85"/>
    <p:sldId id="403" r:id="rId86"/>
    <p:sldId id="404" r:id="rId87"/>
    <p:sldId id="407" r:id="rId8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F0660C-A899-4450-915A-B79D79517236}">
          <p14:sldIdLst>
            <p14:sldId id="257"/>
          </p14:sldIdLst>
        </p14:section>
        <p14:section name="Preliminaries" id="{4B54BCC5-65BB-4806-ABDD-6401C2587C43}">
          <p14:sldIdLst>
            <p14:sldId id="355"/>
            <p14:sldId id="357"/>
            <p14:sldId id="353"/>
            <p14:sldId id="348"/>
          </p14:sldIdLst>
        </p14:section>
        <p14:section name="Introduction" id="{083BA90A-2B4F-476E-981D-E61BA530E4DC}">
          <p14:sldIdLst>
            <p14:sldId id="401"/>
          </p14:sldIdLst>
        </p14:section>
        <p14:section name="Single tasks" id="{410918AD-7CF1-46DA-B048-AAB1F0A7FE86}">
          <p14:sldIdLst>
            <p14:sldId id="358"/>
            <p14:sldId id="360"/>
            <p14:sldId id="361"/>
            <p14:sldId id="362"/>
            <p14:sldId id="363"/>
            <p14:sldId id="412"/>
          </p14:sldIdLst>
        </p14:section>
        <p14:section name="Recurring tasks" id="{BFEE1C4A-E2DE-4926-99DA-964EDBEFF7EB}">
          <p14:sldIdLst>
            <p14:sldId id="359"/>
            <p14:sldId id="364"/>
            <p14:sldId id="365"/>
            <p14:sldId id="366"/>
            <p14:sldId id="368"/>
            <p14:sldId id="369"/>
            <p14:sldId id="411"/>
          </p14:sldIdLst>
        </p14:section>
        <p14:section name="Job dependencies" id="{5ADC82AC-D9CA-4542-813B-2161DEAABF64}">
          <p14:sldIdLst>
            <p14:sldId id="370"/>
            <p14:sldId id="371"/>
            <p14:sldId id="372"/>
            <p14:sldId id="373"/>
            <p14:sldId id="374"/>
            <p14:sldId id="399"/>
            <p14:sldId id="375"/>
            <p14:sldId id="376"/>
            <p14:sldId id="377"/>
            <p14:sldId id="405"/>
          </p14:sldIdLst>
        </p14:section>
        <p14:section name="Checkpointing" id="{E721DD95-7C36-4F60-9CB6-B545B0323630}">
          <p14:sldIdLst>
            <p14:sldId id="414"/>
            <p14:sldId id="416"/>
            <p14:sldId id="417"/>
            <p14:sldId id="418"/>
            <p14:sldId id="419"/>
            <p14:sldId id="420"/>
            <p14:sldId id="415"/>
          </p14:sldIdLst>
        </p14:section>
        <p14:section name="Parallel tasks" id="{6B394714-040F-434B-B611-7B7783A9FC7D}">
          <p14:sldIdLst>
            <p14:sldId id="378"/>
            <p14:sldId id="379"/>
            <p14:sldId id="380"/>
            <p14:sldId id="402"/>
            <p14:sldId id="408"/>
            <p14:sldId id="409"/>
            <p14:sldId id="410"/>
            <p14:sldId id="413"/>
            <p14:sldId id="381"/>
            <p14:sldId id="382"/>
            <p14:sldId id="383"/>
            <p14:sldId id="384"/>
            <p14:sldId id="386"/>
            <p14:sldId id="406"/>
          </p14:sldIdLst>
        </p14:section>
        <p14:section name="atools" id="{5898881A-32DB-44D1-9F99-45E5D7514718}">
          <p14:sldIdLst>
            <p14:sldId id="387"/>
            <p14:sldId id="388"/>
            <p14:sldId id="314"/>
            <p14:sldId id="315"/>
            <p14:sldId id="316"/>
            <p14:sldId id="340"/>
            <p14:sldId id="341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Nextflow" id="{91308B04-28BD-4FBA-98DE-97F1E3DE8CDD}">
          <p14:sldIdLst>
            <p14:sldId id="390"/>
            <p14:sldId id="391"/>
            <p14:sldId id="392"/>
            <p14:sldId id="389"/>
            <p14:sldId id="393"/>
            <p14:sldId id="394"/>
            <p14:sldId id="395"/>
            <p14:sldId id="396"/>
            <p14:sldId id="400"/>
            <p14:sldId id="397"/>
            <p14:sldId id="398"/>
          </p14:sldIdLst>
        </p14:section>
        <p14:section name="Heterogeneous tasks" id="{A9D197FC-8F09-481E-B520-EB97C6DFA08C}">
          <p14:sldIdLst>
            <p14:sldId id="421"/>
            <p14:sldId id="422"/>
            <p14:sldId id="423"/>
            <p14:sldId id="424"/>
            <p14:sldId id="425"/>
            <p14:sldId id="426"/>
          </p14:sldIdLst>
        </p14:section>
        <p14:section name="Best practices" id="{1875B81D-58ED-4D7F-9CF6-51094D03D121}">
          <p14:sldIdLst>
            <p14:sldId id="403"/>
            <p14:sldId id="404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8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95" Type="http://schemas.microsoft.com/office/2015/10/relationships/revisionInfo" Target="revisionInfo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02/12/2025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02/12/2025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02/12/2025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02/12/2025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02/12/2025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02/12/2025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02/12/2025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02/12/2025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02/12/2025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02/12/2025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02/12/2025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02/12/2025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02/12/2025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batch.html" TargetMode="External"/><Relationship Id="rId2" Type="http://schemas.openxmlformats.org/officeDocument/2006/relationships/hyperlink" Target="https://phoenixnap.com/kb/linux-at-comman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crontab.html" TargetMode="External"/><Relationship Id="rId2" Type="http://schemas.openxmlformats.org/officeDocument/2006/relationships/hyperlink" Target="https://ostechnix.com/a-beginners-guide-to-cron-job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sbatc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mtcp.sourceforge.io/index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job_array.html" TargetMode="External"/><Relationship Id="rId2" Type="http://schemas.openxmlformats.org/officeDocument/2006/relationships/hyperlink" Target="https://www.gnu.org/software/parallel/parallel_tutorial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trainingandconferences.be/#/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heterogeneous_jobs.html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A05EE-D799-C6B1-CDEB-6C7084C4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796B-8ED6-2448-DC56-7570DEF1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scheduling single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A103-D3F1-42AD-C2CD-E9A25235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https://phoenixnap.com/kb/linux-at-command</a:t>
            </a:r>
            <a:r>
              <a:rPr lang="en-US" dirty="0">
                <a:cs typeface="Courier New" panose="02070309020205020404" pitchFamily="49" charset="0"/>
              </a:rPr>
              <a:t>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6E259-466C-88B9-0777-02F1D3DF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1DF54-44F1-5C8B-AB71-4B6D54C28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9E79-E16E-3204-406F-17595A82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recurrent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1C60-67E1-B294-E058-47EA8970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https://ostechnix.com/a-beginners-guide-to-cron-jobs/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https://slurm.schedmd.com/scrontab.html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42A0-31D8-9FE2-C931-9CEBC2D5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6D4305-5A1D-BF8B-9258-B857E4E7BDA8}"/>
              </a:ext>
            </a:extLst>
          </p:cNvPr>
          <p:cNvGrpSpPr/>
          <p:nvPr/>
        </p:nvGrpSpPr>
        <p:grpSpPr>
          <a:xfrm>
            <a:off x="418031" y="1611086"/>
            <a:ext cx="822940" cy="4745264"/>
            <a:chOff x="418031" y="1611086"/>
            <a:chExt cx="822940" cy="474526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BC90984-4FF8-AD9E-70D2-0F81F7D9B2E8}"/>
                </a:ext>
              </a:extLst>
            </p:cNvPr>
            <p:cNvCxnSpPr/>
            <p:nvPr/>
          </p:nvCxnSpPr>
          <p:spPr>
            <a:xfrm>
              <a:off x="1240971" y="1611086"/>
              <a:ext cx="0" cy="45611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9CAF0-D51B-8E51-5972-970D3637F89D}"/>
                </a:ext>
              </a:extLst>
            </p:cNvPr>
            <p:cNvSpPr txBox="1"/>
            <p:nvPr/>
          </p:nvSpPr>
          <p:spPr>
            <a:xfrm>
              <a:off x="418031" y="598701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3FF6C-6A28-EBCE-BF15-E76C85D6BBDE}"/>
              </a:ext>
            </a:extLst>
          </p:cNvPr>
          <p:cNvGrpSpPr/>
          <p:nvPr/>
        </p:nvGrpSpPr>
        <p:grpSpPr>
          <a:xfrm>
            <a:off x="3145975" y="1909310"/>
            <a:ext cx="8691577" cy="4118881"/>
            <a:chOff x="3145975" y="1909310"/>
            <a:chExt cx="8691577" cy="41188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0ECBB-891C-5356-1255-29A304528126}"/>
                </a:ext>
              </a:extLst>
            </p:cNvPr>
            <p:cNvSpPr/>
            <p:nvPr/>
          </p:nvSpPr>
          <p:spPr>
            <a:xfrm>
              <a:off x="3984170" y="1909310"/>
              <a:ext cx="4354285" cy="8858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9C912B-15B1-59BF-A713-EEC96ED89317}"/>
                </a:ext>
              </a:extLst>
            </p:cNvPr>
            <p:cNvSpPr/>
            <p:nvPr/>
          </p:nvSpPr>
          <p:spPr>
            <a:xfrm>
              <a:off x="3145975" y="4894374"/>
              <a:ext cx="5192468" cy="1133817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F9C100-D310-5D2F-1CF1-37097B31A359}"/>
                </a:ext>
              </a:extLst>
            </p:cNvPr>
            <p:cNvGrpSpPr/>
            <p:nvPr/>
          </p:nvGrpSpPr>
          <p:grpSpPr>
            <a:xfrm>
              <a:off x="8518071" y="2715534"/>
              <a:ext cx="3319481" cy="2389866"/>
              <a:chOff x="8768442" y="2857048"/>
              <a:chExt cx="3319481" cy="23898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310894-512F-F3A3-240B-74FA0B4BDB34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768442" y="2857048"/>
                <a:ext cx="745187" cy="107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00BD2D-8F78-56D9-4ECC-F839902F866A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57429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Wasted resources</a:t>
                </a:r>
                <a:endParaRPr lang="LID4096" sz="2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E1FFCA-D5FC-B90A-E87E-4F0E2393D2D9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8768442" y="3931444"/>
                <a:ext cx="745187" cy="1315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057-2EC5-8E5B-4813-93476A5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exit status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2B3E-E68B-77C9-A9E7-43EA548F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command has exit status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: executed successfully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dirty="0"/>
              <a:t>: something failed</a:t>
            </a:r>
          </a:p>
          <a:p>
            <a:r>
              <a:rPr lang="en-US" dirty="0"/>
              <a:t>Stored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E1F3C-944A-D93E-FCFF-D143C64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0BA0B-6EF8-35B7-5451-27DD38C89F91}"/>
              </a:ext>
            </a:extLst>
          </p:cNvPr>
          <p:cNvSpPr txBox="1"/>
          <p:nvPr/>
        </p:nvSpPr>
        <p:spPr>
          <a:xfrm>
            <a:off x="6780944" y="1895010"/>
            <a:ext cx="514435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ls: cannot access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DB1B0-6F71-E629-E0EA-8FA971966A25}"/>
              </a:ext>
            </a:extLst>
          </p:cNvPr>
          <p:cNvSpPr txBox="1"/>
          <p:nvPr/>
        </p:nvSpPr>
        <p:spPr>
          <a:xfrm>
            <a:off x="282549" y="3716239"/>
            <a:ext cx="1162690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result=$(( $alpha + $beta + $gamma ))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if the computation succeeded, write output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[[ $status -eq 0 ]]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echo "$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alpha,$beta,$gamma,$result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 "out-${SLURM_ARRAY_TASK_ID}.txt"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DDD97-4687-EB04-C9CE-B83613EEB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8C3D-618A-F65F-621E-D4249E3E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sequential tasks &amp; job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D4E2-28BD-EC5E-170D-0304C179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A1B40-1F67-359A-8A7E-FD8C5CA0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164A-9ED6-CEBE-29A9-81F8858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47A1-831D-B7D2-9945-F82BCF856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5C20-3B65-BF7C-3305-81B77A48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9075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0E05F-0628-6027-EF21-3AA62CB7E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E07B-1AFC-5189-29CB-8A7C42DC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6150-E1B7-2F90-93D9-66A3FF872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application that exceeds maximum </a:t>
            </a:r>
            <a:r>
              <a:rPr lang="en-US" dirty="0" err="1"/>
              <a:t>walltime</a:t>
            </a:r>
            <a:endParaRPr lang="en-US" dirty="0"/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Applications that checkpoint</a:t>
            </a:r>
          </a:p>
          <a:p>
            <a:pPr lvl="1"/>
            <a:r>
              <a:rPr lang="en-US" dirty="0"/>
              <a:t>Non-HPC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08786-FE33-F058-06C1-DFD20FDC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67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0F47-948E-5318-613F-78C090A6C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34BA-4901-C65C-0C19-0F237407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CB401-B09E-E5A6-1922-3BF7345A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DC181F-CD46-EB4E-5DE2-C2E0D73030DA}"/>
              </a:ext>
            </a:extLst>
          </p:cNvPr>
          <p:cNvSpPr/>
          <p:nvPr/>
        </p:nvSpPr>
        <p:spPr>
          <a:xfrm>
            <a:off x="2231569" y="2508025"/>
            <a:ext cx="7249887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Computation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751ECF-6C2B-73DF-BA47-71A9F80F6B2A}"/>
              </a:ext>
            </a:extLst>
          </p:cNvPr>
          <p:cNvGrpSpPr/>
          <p:nvPr/>
        </p:nvGrpSpPr>
        <p:grpSpPr>
          <a:xfrm>
            <a:off x="1937657" y="1760865"/>
            <a:ext cx="8000998" cy="448935"/>
            <a:chOff x="1850573" y="1162151"/>
            <a:chExt cx="8000998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515F3F3-127C-82C8-91C9-6BB546708F8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F30DCB-2180-F574-7F63-3C869F4962E4}"/>
                </a:ext>
              </a:extLst>
            </p:cNvPr>
            <p:cNvSpPr txBox="1"/>
            <p:nvPr/>
          </p:nvSpPr>
          <p:spPr>
            <a:xfrm>
              <a:off x="9039517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DA88AD6-9370-F7AA-13B9-8F1ED1384624}"/>
              </a:ext>
            </a:extLst>
          </p:cNvPr>
          <p:cNvSpPr/>
          <p:nvPr/>
        </p:nvSpPr>
        <p:spPr>
          <a:xfrm>
            <a:off x="2231570" y="1937047"/>
            <a:ext cx="2558146" cy="461666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Maximum </a:t>
            </a:r>
            <a:r>
              <a:rPr lang="en-US" dirty="0" err="1">
                <a:solidFill>
                  <a:schemeClr val="tx1"/>
                </a:solidFill>
                <a:highlight>
                  <a:srgbClr val="C0C0C0"/>
                </a:highlight>
              </a:rPr>
              <a:t>walltime</a:t>
            </a:r>
            <a:endParaRPr lang="LID4096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2BF152-33F3-918C-11E2-80121A8F5953}"/>
              </a:ext>
            </a:extLst>
          </p:cNvPr>
          <p:cNvGrpSpPr/>
          <p:nvPr/>
        </p:nvGrpSpPr>
        <p:grpSpPr>
          <a:xfrm>
            <a:off x="4789716" y="1800755"/>
            <a:ext cx="2957793" cy="2497592"/>
            <a:chOff x="4789716" y="1800755"/>
            <a:chExt cx="2957793" cy="24975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07E2D3A-0B32-6177-8B4A-DF183A6BC366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0BAAE-1948-9BD8-5411-D9E3F34A213F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BF84B4-8096-5755-671F-D496A8C86421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4431E3-9A77-1E4A-9838-B7961D214465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741EBA-FD10-21C4-880B-942C4EC91C53}"/>
              </a:ext>
            </a:extLst>
          </p:cNvPr>
          <p:cNvGrpSpPr/>
          <p:nvPr/>
        </p:nvGrpSpPr>
        <p:grpSpPr>
          <a:xfrm>
            <a:off x="4251741" y="4976663"/>
            <a:ext cx="3871836" cy="1162302"/>
            <a:chOff x="6071661" y="5410397"/>
            <a:chExt cx="3871836" cy="11623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01A542-E512-6BF9-FE69-FFDEC32572D5}"/>
                </a:ext>
              </a:extLst>
            </p:cNvPr>
            <p:cNvSpPr txBox="1"/>
            <p:nvPr/>
          </p:nvSpPr>
          <p:spPr>
            <a:xfrm>
              <a:off x="6071661" y="6049479"/>
              <a:ext cx="3341043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No or partial results!</a:t>
              </a:r>
              <a:endParaRPr lang="LID4096" sz="2800" dirty="0"/>
            </a:p>
          </p:txBody>
        </p:sp>
        <p:pic>
          <p:nvPicPr>
            <p:cNvPr id="25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2D64C60-7CE7-901F-AB49-2ACA35B43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34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D357-2E19-09B9-B836-4FB8ACDA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checkpointing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235F-A61F-BEBB-89BE-207B046D8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Periodically safe application state</a:t>
            </a:r>
          </a:p>
          <a:p>
            <a:r>
              <a:rPr lang="en-US" dirty="0"/>
              <a:t>Restart from last saved state unless done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Application support (ideal situation)</a:t>
            </a:r>
          </a:p>
          <a:p>
            <a:pPr lvl="1"/>
            <a:r>
              <a:rPr lang="en-US" dirty="0"/>
              <a:t>Distributed </a:t>
            </a:r>
            <a:r>
              <a:rPr lang="en-US" dirty="0" err="1"/>
              <a:t>MultiThreaded</a:t>
            </a:r>
            <a:r>
              <a:rPr lang="en-US" dirty="0"/>
              <a:t> </a:t>
            </a:r>
            <a:r>
              <a:rPr lang="en-US" dirty="0" err="1"/>
              <a:t>CheckPointing</a:t>
            </a:r>
            <a:r>
              <a:rPr lang="en-US" dirty="0"/>
              <a:t> (DMTCP)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25B44-EEC1-F9E7-9FDA-67D1DB7F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5FEE69-ABCF-9F41-A804-49A0058639EF}"/>
              </a:ext>
            </a:extLst>
          </p:cNvPr>
          <p:cNvGrpSpPr/>
          <p:nvPr/>
        </p:nvGrpSpPr>
        <p:grpSpPr>
          <a:xfrm>
            <a:off x="1349829" y="2676632"/>
            <a:ext cx="9851571" cy="448935"/>
            <a:chOff x="1850573" y="1162151"/>
            <a:chExt cx="9851571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4CCE64D-4669-61C5-273E-26505B8C94B0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9851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2EFD2D-5CCF-8BE0-8651-A13230E9725C}"/>
                </a:ext>
              </a:extLst>
            </p:cNvPr>
            <p:cNvSpPr txBox="1"/>
            <p:nvPr/>
          </p:nvSpPr>
          <p:spPr>
            <a:xfrm>
              <a:off x="10988058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7BC3A2A-B3A0-472C-6064-1E08F9EF4B74}"/>
              </a:ext>
            </a:extLst>
          </p:cNvPr>
          <p:cNvGrpSpPr/>
          <p:nvPr/>
        </p:nvGrpSpPr>
        <p:grpSpPr>
          <a:xfrm>
            <a:off x="1643741" y="2852814"/>
            <a:ext cx="2558147" cy="1471090"/>
            <a:chOff x="1643741" y="4344160"/>
            <a:chExt cx="2558147" cy="147109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83ACD62-DC7F-BE52-E3F0-5D3DA82DC7DF}"/>
                </a:ext>
              </a:extLst>
            </p:cNvPr>
            <p:cNvSpPr/>
            <p:nvPr/>
          </p:nvSpPr>
          <p:spPr>
            <a:xfrm>
              <a:off x="1643741" y="4915138"/>
              <a:ext cx="2558143" cy="90011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Computation</a:t>
              </a:r>
              <a:endParaRPr lang="LID409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ABC0A6-4312-3660-8CE5-48A5923F6CB7}"/>
                </a:ext>
              </a:extLst>
            </p:cNvPr>
            <p:cNvSpPr/>
            <p:nvPr/>
          </p:nvSpPr>
          <p:spPr>
            <a:xfrm>
              <a:off x="1643742" y="4344160"/>
              <a:ext cx="2558146" cy="461666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</a:rPr>
                <a:t>Maximum </a:t>
              </a:r>
              <a:r>
                <a:rPr lang="en-US" dirty="0" err="1">
                  <a:solidFill>
                    <a:schemeClr val="tx1"/>
                  </a:solidFill>
                  <a:highlight>
                    <a:srgbClr val="C0C0C0"/>
                  </a:highlight>
                </a:rPr>
                <a:t>walltime</a:t>
              </a:r>
              <a:endParaRPr lang="LID4096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B61116-EDAA-DB42-6D1E-9DD8D826E991}"/>
              </a:ext>
            </a:extLst>
          </p:cNvPr>
          <p:cNvGrpSpPr/>
          <p:nvPr/>
        </p:nvGrpSpPr>
        <p:grpSpPr>
          <a:xfrm>
            <a:off x="4201888" y="2716522"/>
            <a:ext cx="2957793" cy="2497592"/>
            <a:chOff x="4789716" y="1800755"/>
            <a:chExt cx="2957793" cy="249759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7295A9D-8FC4-D24D-E62A-81CD9B5F40B0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84BAF04-0905-6FF1-4442-D03A51411E84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4AAD3C-0BAF-086B-9E19-11C0DAEA48A7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651C3-F084-77BC-BC65-9E4A358A85B8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8D16FD-01B7-2EF4-5B31-F9C43DFB008D}"/>
              </a:ext>
            </a:extLst>
          </p:cNvPr>
          <p:cNvGrpSpPr/>
          <p:nvPr/>
        </p:nvGrpSpPr>
        <p:grpSpPr>
          <a:xfrm>
            <a:off x="374603" y="2895909"/>
            <a:ext cx="2412139" cy="2318205"/>
            <a:chOff x="374603" y="4387255"/>
            <a:chExt cx="2412139" cy="23182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6885528-966A-8C6E-C3AE-5A16AAEEA168}"/>
                </a:ext>
              </a:extLst>
            </p:cNvPr>
            <p:cNvCxnSpPr/>
            <p:nvPr/>
          </p:nvCxnSpPr>
          <p:spPr>
            <a:xfrm flipV="1">
              <a:off x="2786742" y="4387255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06764A7-88F4-627F-C609-2B55CB7775E7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877066" y="6176226"/>
              <a:ext cx="854512" cy="2984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A5A612-1C61-3F93-D777-22620F36993B}"/>
                </a:ext>
              </a:extLst>
            </p:cNvPr>
            <p:cNvSpPr txBox="1"/>
            <p:nvPr/>
          </p:nvSpPr>
          <p:spPr>
            <a:xfrm>
              <a:off x="374603" y="6243795"/>
              <a:ext cx="150246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Safe state</a:t>
              </a:r>
              <a:endParaRPr lang="LID4096" sz="24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76AF01-F773-6C65-9CA8-6A3EFBC63E03}"/>
              </a:ext>
            </a:extLst>
          </p:cNvPr>
          <p:cNvGrpSpPr/>
          <p:nvPr/>
        </p:nvGrpSpPr>
        <p:grpSpPr>
          <a:xfrm>
            <a:off x="1877066" y="2778443"/>
            <a:ext cx="2096219" cy="1969095"/>
            <a:chOff x="1877066" y="4269789"/>
            <a:chExt cx="2096219" cy="196909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A76522-20C9-E06C-90E1-456A92E4C6DE}"/>
                </a:ext>
              </a:extLst>
            </p:cNvPr>
            <p:cNvCxnSpPr/>
            <p:nvPr/>
          </p:nvCxnSpPr>
          <p:spPr>
            <a:xfrm flipV="1">
              <a:off x="3973285" y="4269789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41C967F-0CF2-F2B9-F92C-FE7DC02C860D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877066" y="4669917"/>
              <a:ext cx="2041055" cy="313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482E50D-4349-7867-1925-298CB8718A63}"/>
              </a:ext>
            </a:extLst>
          </p:cNvPr>
          <p:cNvGrpSpPr/>
          <p:nvPr/>
        </p:nvGrpSpPr>
        <p:grpSpPr>
          <a:xfrm>
            <a:off x="9405301" y="3868581"/>
            <a:ext cx="2299152" cy="541266"/>
            <a:chOff x="8561321" y="3621010"/>
            <a:chExt cx="2299152" cy="541266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00D53F0-6464-EB39-48D2-9D9E77F365D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8561321" y="3621010"/>
              <a:ext cx="952308" cy="310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6C63BC-9C2C-1347-6132-3AF057B1B5F0}"/>
                </a:ext>
              </a:extLst>
            </p:cNvPr>
            <p:cNvSpPr txBox="1"/>
            <p:nvPr/>
          </p:nvSpPr>
          <p:spPr>
            <a:xfrm>
              <a:off x="9513629" y="3700611"/>
              <a:ext cx="134684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 ends</a:t>
              </a:r>
              <a:endParaRPr lang="LID4096" sz="24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B7FC2B-D37F-8028-A0EC-76FCC89C0844}"/>
              </a:ext>
            </a:extLst>
          </p:cNvPr>
          <p:cNvCxnSpPr/>
          <p:nvPr/>
        </p:nvCxnSpPr>
        <p:spPr>
          <a:xfrm>
            <a:off x="7345341" y="2676632"/>
            <a:ext cx="0" cy="2031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D6FC55-3B07-450E-4126-8420C9055A7A}"/>
              </a:ext>
            </a:extLst>
          </p:cNvPr>
          <p:cNvGrpSpPr/>
          <p:nvPr/>
        </p:nvGrpSpPr>
        <p:grpSpPr>
          <a:xfrm>
            <a:off x="3972550" y="2847547"/>
            <a:ext cx="3364423" cy="2194516"/>
            <a:chOff x="3972550" y="4338893"/>
            <a:chExt cx="3364423" cy="219451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45630FC-CF3E-C6EF-F7B8-EC33DECD7A32}"/>
                </a:ext>
              </a:extLst>
            </p:cNvPr>
            <p:cNvGrpSpPr/>
            <p:nvPr/>
          </p:nvGrpSpPr>
          <p:grpSpPr>
            <a:xfrm>
              <a:off x="4778826" y="4338893"/>
              <a:ext cx="2558147" cy="1471090"/>
              <a:chOff x="4778826" y="4338893"/>
              <a:chExt cx="2558147" cy="147109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C9E88D0-E51A-E796-2B79-B25B5CBB8EFC}"/>
                  </a:ext>
                </a:extLst>
              </p:cNvPr>
              <p:cNvSpPr/>
              <p:nvPr/>
            </p:nvSpPr>
            <p:spPr>
              <a:xfrm>
                <a:off x="4778826" y="4909871"/>
                <a:ext cx="2558143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5F0E22-D1A9-EE4E-CA0D-29ABD9A989A1}"/>
                  </a:ext>
                </a:extLst>
              </p:cNvPr>
              <p:cNvSpPr/>
              <p:nvPr/>
            </p:nvSpPr>
            <p:spPr>
              <a:xfrm>
                <a:off x="4778827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5" name="Arrow: Curved Up 44">
              <a:extLst>
                <a:ext uri="{FF2B5EF4-FFF2-40B4-BE49-F238E27FC236}">
                  <a16:creationId xmlns:a16="http://schemas.microsoft.com/office/drawing/2014/main" id="{EC934DA2-C049-4F71-397F-EED64D7A2550}"/>
                </a:ext>
              </a:extLst>
            </p:cNvPr>
            <p:cNvSpPr/>
            <p:nvPr/>
          </p:nvSpPr>
          <p:spPr>
            <a:xfrm>
              <a:off x="3972550" y="6174035"/>
              <a:ext cx="85450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E80A99-F6F7-484D-8CAF-460A00741B4E}"/>
              </a:ext>
            </a:extLst>
          </p:cNvPr>
          <p:cNvGrpSpPr/>
          <p:nvPr/>
        </p:nvGrpSpPr>
        <p:grpSpPr>
          <a:xfrm>
            <a:off x="7086599" y="2847547"/>
            <a:ext cx="3223423" cy="2269446"/>
            <a:chOff x="7086599" y="4338893"/>
            <a:chExt cx="3223423" cy="226944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919E84-1333-E0A3-B8F7-0D9CF145274E}"/>
                </a:ext>
              </a:extLst>
            </p:cNvPr>
            <p:cNvGrpSpPr/>
            <p:nvPr/>
          </p:nvGrpSpPr>
          <p:grpSpPr>
            <a:xfrm>
              <a:off x="7751875" y="4338893"/>
              <a:ext cx="2558147" cy="1471090"/>
              <a:chOff x="7751875" y="4338893"/>
              <a:chExt cx="2558147" cy="147109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76155F8-3DE6-A396-1F8F-1363FF0676C0}"/>
                  </a:ext>
                </a:extLst>
              </p:cNvPr>
              <p:cNvSpPr/>
              <p:nvPr/>
            </p:nvSpPr>
            <p:spPr>
              <a:xfrm>
                <a:off x="7751875" y="4909871"/>
                <a:ext cx="1653377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B870601-BABD-8558-BA4E-B469150ADD30}"/>
                  </a:ext>
                </a:extLst>
              </p:cNvPr>
              <p:cNvSpPr/>
              <p:nvPr/>
            </p:nvSpPr>
            <p:spPr>
              <a:xfrm>
                <a:off x="7751876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6" name="Arrow: Curved Up 45">
              <a:extLst>
                <a:ext uri="{FF2B5EF4-FFF2-40B4-BE49-F238E27FC236}">
                  <a16:creationId xmlns:a16="http://schemas.microsoft.com/office/drawing/2014/main" id="{F89A8A72-DCD7-53EA-FDEC-3593CEE34B60}"/>
                </a:ext>
              </a:extLst>
            </p:cNvPr>
            <p:cNvSpPr/>
            <p:nvPr/>
          </p:nvSpPr>
          <p:spPr>
            <a:xfrm>
              <a:off x="7086599" y="6248965"/>
              <a:ext cx="65438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84DD23-5BCE-22AD-8D97-48404E1596CD}"/>
              </a:ext>
            </a:extLst>
          </p:cNvPr>
          <p:cNvCxnSpPr/>
          <p:nvPr/>
        </p:nvCxnSpPr>
        <p:spPr>
          <a:xfrm flipV="1">
            <a:off x="5910942" y="2715785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191F10-E1DC-FA9F-2611-7A62B1D58588}"/>
              </a:ext>
            </a:extLst>
          </p:cNvPr>
          <p:cNvCxnSpPr/>
          <p:nvPr/>
        </p:nvCxnSpPr>
        <p:spPr>
          <a:xfrm flipV="1">
            <a:off x="7097485" y="27165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E624D8-E75E-2348-2E95-02787CF5D9C5}"/>
              </a:ext>
            </a:extLst>
          </p:cNvPr>
          <p:cNvCxnSpPr/>
          <p:nvPr/>
        </p:nvCxnSpPr>
        <p:spPr>
          <a:xfrm flipV="1">
            <a:off x="8860971" y="26918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52721D-0B77-5D4D-F099-DF09985A110C}"/>
              </a:ext>
            </a:extLst>
          </p:cNvPr>
          <p:cNvGrpSpPr/>
          <p:nvPr/>
        </p:nvGrpSpPr>
        <p:grpSpPr>
          <a:xfrm>
            <a:off x="8071757" y="5061650"/>
            <a:ext cx="3820886" cy="1260565"/>
            <a:chOff x="6044443" y="2881634"/>
            <a:chExt cx="3820886" cy="12605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59129E-2B04-348D-D26D-557D976AF7AA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Developers: make your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applications checkpoint!</a:t>
              </a:r>
            </a:p>
          </p:txBody>
        </p:sp>
        <p:pic>
          <p:nvPicPr>
            <p:cNvPr id="51" name="Graphic 50" descr="Thumbs up sign with solid fill">
              <a:extLst>
                <a:ext uri="{FF2B5EF4-FFF2-40B4-BE49-F238E27FC236}">
                  <a16:creationId xmlns:a16="http://schemas.microsoft.com/office/drawing/2014/main" id="{EF9C55D9-BD9F-5BC4-8276-C4F67CB92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46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0B52-B68B-A450-A01E-EEB3DFED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checkpointing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CFB0B-0232-109E-A4B8-5F20176E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11AEA-2069-7CA7-DC08-43F65BCDCBF5}"/>
              </a:ext>
            </a:extLst>
          </p:cNvPr>
          <p:cNvGrpSpPr/>
          <p:nvPr/>
        </p:nvGrpSpPr>
        <p:grpSpPr>
          <a:xfrm>
            <a:off x="642257" y="1649425"/>
            <a:ext cx="11050571" cy="4253213"/>
            <a:chOff x="-511628" y="3238731"/>
            <a:chExt cx="11050571" cy="42532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5013E1-F252-7A34-D072-900C95F04F2A}"/>
                </a:ext>
              </a:extLst>
            </p:cNvPr>
            <p:cNvSpPr txBox="1"/>
            <p:nvPr/>
          </p:nvSpPr>
          <p:spPr>
            <a:xfrm>
              <a:off x="-511628" y="3244627"/>
              <a:ext cx="11049000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=$(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sbatch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--dependency=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afternotok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:$SLURM_JOB_ID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matrix_increment.slurm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|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'\b\d+\b'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if [[ ! -e ./dmtcp_restart_script.sh ]]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then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dmtcp_launch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--interval $CKPT_INTERVAL  --checkpoint-open-files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python matrix_increment.py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nr_rows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$NR_ROWS  \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nr_cols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$NR_COLS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max_iters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$MAX_ITERS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else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./dmtcp_restart_script.sh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fi</a:t>
              </a:r>
            </a:p>
            <a:p>
              <a:pPr>
                <a:defRPr/>
              </a:pP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--cluster=$SLURM_CLUSTER_NAME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C8089C-981A-FD8D-3C2B-14B7FC107A45}"/>
                </a:ext>
              </a:extLst>
            </p:cNvPr>
            <p:cNvSpPr txBox="1"/>
            <p:nvPr/>
          </p:nvSpPr>
          <p:spPr>
            <a:xfrm>
              <a:off x="7638790" y="3238731"/>
              <a:ext cx="29001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Matrix_increment.slurm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16085F-E4E5-0D96-CCB1-A44DC54D1E3C}"/>
              </a:ext>
            </a:extLst>
          </p:cNvPr>
          <p:cNvGrpSpPr/>
          <p:nvPr/>
        </p:nvGrpSpPr>
        <p:grpSpPr>
          <a:xfrm>
            <a:off x="5148943" y="873114"/>
            <a:ext cx="5510094" cy="1310212"/>
            <a:chOff x="8248095" y="3700611"/>
            <a:chExt cx="5510094" cy="131021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C46F12-8D6B-3FF4-A25D-B16CCA45086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8248095" y="3931444"/>
              <a:ext cx="1265534" cy="1079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3D80B4-AC75-EE0D-4C17-07B98BC22B06}"/>
                </a:ext>
              </a:extLst>
            </p:cNvPr>
            <p:cNvSpPr txBox="1"/>
            <p:nvPr/>
          </p:nvSpPr>
          <p:spPr>
            <a:xfrm>
              <a:off x="9513629" y="3700611"/>
              <a:ext cx="424456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jobs schedule follow-up job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8002AC-9710-62F2-BECE-C1B9D25B9C95}"/>
              </a:ext>
            </a:extLst>
          </p:cNvPr>
          <p:cNvGrpSpPr/>
          <p:nvPr/>
        </p:nvGrpSpPr>
        <p:grpSpPr>
          <a:xfrm>
            <a:off x="5816290" y="3139967"/>
            <a:ext cx="5182846" cy="704896"/>
            <a:chOff x="6193922" y="3700611"/>
            <a:chExt cx="5182846" cy="70489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77B87C-8E07-0DB2-4EA1-CBB86967C74D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193922" y="3931444"/>
              <a:ext cx="3319707" cy="4740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F862E4-00FC-ED65-CB3C-E975DA482262}"/>
                </a:ext>
              </a:extLst>
            </p:cNvPr>
            <p:cNvSpPr txBox="1"/>
            <p:nvPr/>
          </p:nvSpPr>
          <p:spPr>
            <a:xfrm>
              <a:off x="9513629" y="3700611"/>
              <a:ext cx="186313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First job only</a:t>
              </a:r>
              <a:endParaRPr lang="LID4096" sz="2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0BFF67-FEF8-CC11-80C2-781A4B1EF990}"/>
              </a:ext>
            </a:extLst>
          </p:cNvPr>
          <p:cNvGrpSpPr/>
          <p:nvPr/>
        </p:nvGrpSpPr>
        <p:grpSpPr>
          <a:xfrm>
            <a:off x="5916721" y="4741014"/>
            <a:ext cx="5082415" cy="461665"/>
            <a:chOff x="6904455" y="3700611"/>
            <a:chExt cx="5082415" cy="46166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958169-569C-205F-C7BC-CB7C670647D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6904455" y="3931444"/>
              <a:ext cx="2609174" cy="138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E47EDC-BB34-8E42-BDC3-86085329491A}"/>
                </a:ext>
              </a:extLst>
            </p:cNvPr>
            <p:cNvSpPr txBox="1"/>
            <p:nvPr/>
          </p:nvSpPr>
          <p:spPr>
            <a:xfrm>
              <a:off x="9513629" y="3700611"/>
              <a:ext cx="24732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follow-up jobs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B3C33A-2F93-27E3-D0D4-ADB015ABC0D8}"/>
              </a:ext>
            </a:extLst>
          </p:cNvPr>
          <p:cNvGrpSpPr/>
          <p:nvPr/>
        </p:nvGrpSpPr>
        <p:grpSpPr>
          <a:xfrm>
            <a:off x="3810000" y="5892463"/>
            <a:ext cx="2800398" cy="598941"/>
            <a:chOff x="8567008" y="3563335"/>
            <a:chExt cx="2800398" cy="59894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AEA3DA-6B10-D2AB-E343-6957AB6CF818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8567008" y="3563335"/>
              <a:ext cx="946621" cy="3681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56D0F3-E46B-712B-B477-E43678F47432}"/>
                </a:ext>
              </a:extLst>
            </p:cNvPr>
            <p:cNvSpPr txBox="1"/>
            <p:nvPr/>
          </p:nvSpPr>
          <p:spPr>
            <a:xfrm>
              <a:off x="9513629" y="3700611"/>
              <a:ext cx="185377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Last job only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3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0C8F-BD2D-128D-EC94-E2D5AF3A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E09-841E-6449-CFEE-4C42B7DC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checkpoint and restart</a:t>
            </a:r>
          </a:p>
          <a:p>
            <a:pPr lvl="1"/>
            <a:r>
              <a:rPr lang="en-US" dirty="0"/>
              <a:t>Single threaded application</a:t>
            </a:r>
          </a:p>
          <a:p>
            <a:pPr lvl="1"/>
            <a:r>
              <a:rPr lang="en-US" dirty="0"/>
              <a:t>Multithreaded applications</a:t>
            </a:r>
          </a:p>
          <a:p>
            <a:pPr lvl="1"/>
            <a:r>
              <a:rPr lang="en-US" dirty="0"/>
              <a:t>MPI applications</a:t>
            </a:r>
          </a:p>
          <a:p>
            <a:r>
              <a:rPr lang="en-US" dirty="0"/>
              <a:t>Checkpoint can keep track of</a:t>
            </a:r>
          </a:p>
          <a:p>
            <a:pPr lvl="1"/>
            <a:r>
              <a:rPr lang="en-US" dirty="0"/>
              <a:t>Open files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36B8-C8AE-655D-FEE2-BD2F2609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F54D5B-CE00-C701-494D-318E70DBE97B}"/>
              </a:ext>
            </a:extLst>
          </p:cNvPr>
          <p:cNvGrpSpPr/>
          <p:nvPr/>
        </p:nvGrpSpPr>
        <p:grpSpPr>
          <a:xfrm>
            <a:off x="6983185" y="4071049"/>
            <a:ext cx="3864430" cy="1282337"/>
            <a:chOff x="6044443" y="2859862"/>
            <a:chExt cx="3864430" cy="12823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AF7EDA-5E59-2ECB-DA72-A844FDE5D4E1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Set a maximum number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of restarts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87A77452-4459-EC48-C82B-562460050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84673" y="2859862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1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90F0A-20BC-5E5A-CCD9-31F4232A5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BF52-5180-7A52-B855-221145C4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checkpointing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9DAF-4A0F-758E-F097-E6EEC1F3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DMTCP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https://dmtcp.sourceforge.io/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8475-87EE-6390-F26E-4802E772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7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7ABA-FB84-7ADC-429E-B355560A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GNU parallel in script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5E53-2B68-1A84-6D2D-B0020B1C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389FC2-CE7E-8084-A4D5-DDB1D03DC65F}"/>
              </a:ext>
            </a:extLst>
          </p:cNvPr>
          <p:cNvGrpSpPr/>
          <p:nvPr/>
        </p:nvGrpSpPr>
        <p:grpSpPr>
          <a:xfrm>
            <a:off x="1026836" y="1823596"/>
            <a:ext cx="10261650" cy="3422216"/>
            <a:chOff x="275722" y="3238731"/>
            <a:chExt cx="10261650" cy="3422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D3472-C8CE-E011-A4E3-AE69EB75A8A6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MAX_BETA=50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BETA_FILE=beta.txt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IMG_DIR=images/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mkdir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-p $IMG_DIR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-file $BETA_FILE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./create_plot.py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$IMG_DIR --beta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ls $IMG_DIR/*.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convert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 {.}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.gif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4B76E-6B3F-EA04-33B1-C48FBE580A42}"/>
                </a:ext>
              </a:extLst>
            </p:cNvPr>
            <p:cNvSpPr txBox="1"/>
            <p:nvPr/>
          </p:nvSpPr>
          <p:spPr>
            <a:xfrm>
              <a:off x="8487872" y="3238731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create_movie.sh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AC5928-C7E8-7C63-8386-6242D3AA7310}"/>
              </a:ext>
            </a:extLst>
          </p:cNvPr>
          <p:cNvGrpSpPr/>
          <p:nvPr/>
        </p:nvGrpSpPr>
        <p:grpSpPr>
          <a:xfrm>
            <a:off x="4292454" y="2300538"/>
            <a:ext cx="7236456" cy="1128462"/>
            <a:chOff x="4762754" y="3505591"/>
            <a:chExt cx="7236456" cy="112846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04A8AD-787F-4371-46F1-FE714124BF6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762754" y="3736424"/>
              <a:ext cx="3829946" cy="8976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379BE3-E490-5DD1-0FB0-1506AC66E24F}"/>
                </a:ext>
              </a:extLst>
            </p:cNvPr>
            <p:cNvSpPr txBox="1"/>
            <p:nvPr/>
          </p:nvSpPr>
          <p:spPr>
            <a:xfrm>
              <a:off x="8592700" y="3505591"/>
              <a:ext cx="34065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Number tasks in parallel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725767-060F-0571-17B8-7F9C0BDA07FD}"/>
              </a:ext>
            </a:extLst>
          </p:cNvPr>
          <p:cNvGrpSpPr/>
          <p:nvPr/>
        </p:nvGrpSpPr>
        <p:grpSpPr>
          <a:xfrm>
            <a:off x="7108371" y="3003573"/>
            <a:ext cx="4420539" cy="467561"/>
            <a:chOff x="6893774" y="3505591"/>
            <a:chExt cx="4420539" cy="46756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38351C-8727-0991-5EE3-D5104F6A297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893774" y="3736424"/>
              <a:ext cx="2383827" cy="236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9902A-697E-1361-AB0A-24F58C2C0039}"/>
                </a:ext>
              </a:extLst>
            </p:cNvPr>
            <p:cNvSpPr txBox="1"/>
            <p:nvPr/>
          </p:nvSpPr>
          <p:spPr>
            <a:xfrm>
              <a:off x="9277601" y="3505591"/>
              <a:ext cx="203671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from file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77E4F6-D40A-50A7-FA5F-01EC4195EDDC}"/>
              </a:ext>
            </a:extLst>
          </p:cNvPr>
          <p:cNvGrpSpPr/>
          <p:nvPr/>
        </p:nvGrpSpPr>
        <p:grpSpPr>
          <a:xfrm>
            <a:off x="842558" y="4713514"/>
            <a:ext cx="1962397" cy="1516696"/>
            <a:chOff x="9314761" y="2450560"/>
            <a:chExt cx="1962397" cy="151669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8D0D97-64A4-3AEB-FAF6-B84A33AFBFE6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9778489" y="2450560"/>
              <a:ext cx="517471" cy="1055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325BD1-FC09-6C9B-3638-DDCF93BD45E1}"/>
                </a:ext>
              </a:extLst>
            </p:cNvPr>
            <p:cNvSpPr txBox="1"/>
            <p:nvPr/>
          </p:nvSpPr>
          <p:spPr>
            <a:xfrm>
              <a:off x="9314761" y="3505591"/>
              <a:ext cx="196239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via pipe</a:t>
              </a:r>
              <a:endParaRPr lang="LID4096" sz="2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2C52D9-EE6E-D3CB-DFF5-5023F23A6FE1}"/>
              </a:ext>
            </a:extLst>
          </p:cNvPr>
          <p:cNvGrpSpPr/>
          <p:nvPr/>
        </p:nvGrpSpPr>
        <p:grpSpPr>
          <a:xfrm>
            <a:off x="8479971" y="3786726"/>
            <a:ext cx="3127518" cy="461665"/>
            <a:chOff x="7996839" y="3505591"/>
            <a:chExt cx="3127518" cy="46166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D9C93E-7C0C-E339-8EF8-EADAC23C4E7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7996839" y="3656306"/>
              <a:ext cx="1470718" cy="8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DF5BE9-33FA-3E95-28C7-AC3560E4E226}"/>
                </a:ext>
              </a:extLst>
            </p:cNvPr>
            <p:cNvSpPr txBox="1"/>
            <p:nvPr/>
          </p:nvSpPr>
          <p:spPr>
            <a:xfrm>
              <a:off x="9467557" y="3505591"/>
              <a:ext cx="1656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value</a:t>
              </a:r>
              <a:endParaRPr lang="LID4096" sz="2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FF91C5-AC50-6BFB-CE9A-3AB4FB8637C6}"/>
              </a:ext>
            </a:extLst>
          </p:cNvPr>
          <p:cNvGrpSpPr/>
          <p:nvPr/>
        </p:nvGrpSpPr>
        <p:grpSpPr>
          <a:xfrm>
            <a:off x="3036818" y="4976964"/>
            <a:ext cx="1857187" cy="1247848"/>
            <a:chOff x="3036818" y="4976964"/>
            <a:chExt cx="1857187" cy="12478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EE37EC-C6A2-2360-84F7-EA23AA2019F0}"/>
                </a:ext>
              </a:extLst>
            </p:cNvPr>
            <p:cNvGrpSpPr/>
            <p:nvPr/>
          </p:nvGrpSpPr>
          <p:grpSpPr>
            <a:xfrm>
              <a:off x="3036818" y="4976964"/>
              <a:ext cx="1857187" cy="1247848"/>
              <a:chOff x="9267174" y="2719408"/>
              <a:chExt cx="1857187" cy="124784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9144AEE-AE6F-EF27-CFF5-B8E3C86B2F3E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H="1" flipV="1">
                <a:off x="9267174" y="2719408"/>
                <a:ext cx="1028787" cy="786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976802-151D-9058-BEEC-9293A203AE14}"/>
                  </a:ext>
                </a:extLst>
              </p:cNvPr>
              <p:cNvSpPr txBox="1"/>
              <p:nvPr/>
            </p:nvSpPr>
            <p:spPr>
              <a:xfrm>
                <a:off x="9467561" y="3505591"/>
                <a:ext cx="165680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value</a:t>
                </a:r>
                <a:endParaRPr lang="LID4096" sz="24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B91FC8-5DB1-2045-40DB-5CCBBDA1ACF0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551211" y="4976964"/>
              <a:ext cx="514394" cy="786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4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8B67-95FB-76D7-3082-15361CA5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substitutions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83BB2A-B832-8710-8AE7-A9CC0104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: line of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{.}</a:t>
            </a:r>
            <a:r>
              <a:rPr lang="en-US" dirty="0"/>
              <a:t>: line of input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{/.}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r>
              <a:rPr lang="en-US" dirty="0"/>
              <a:t>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{//}</a:t>
            </a:r>
            <a:r>
              <a:rPr lang="en-US" dirty="0"/>
              <a:t>: line of input </a:t>
            </a:r>
            <a:r>
              <a:rPr lang="en-US" dirty="0" err="1"/>
              <a:t>dirname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{#}</a:t>
            </a:r>
            <a:r>
              <a:rPr lang="en-US" dirty="0"/>
              <a:t>: sequence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{%}</a:t>
            </a:r>
            <a:r>
              <a:rPr lang="en-US" dirty="0"/>
              <a:t>: slot number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--max-procs</a:t>
            </a:r>
            <a:r>
              <a:rPr lang="en-US" dirty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{=</a:t>
            </a:r>
            <a:r>
              <a:rPr lang="en-US" dirty="0"/>
              <a:t> </a:t>
            </a:r>
            <a:r>
              <a:rPr lang="en-US" i="1" dirty="0"/>
              <a:t>Perl expr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=}</a:t>
            </a:r>
            <a:r>
              <a:rPr lang="en-US" dirty="0"/>
              <a:t>: evaluate Perl expression on input line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8C78-80DC-41B4-C586-7E09D681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5929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A1F2-F8CD-2F08-72A8-9CB953DB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input sources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AA91-BC16-8041-F047-3ED07FE3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4746"/>
          </a:xfrm>
        </p:spPr>
        <p:txBody>
          <a:bodyPr/>
          <a:lstStyle/>
          <a:p>
            <a:r>
              <a:rPr lang="en-US" dirty="0"/>
              <a:t>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US" dirty="0"/>
              <a:t> for list of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:::+</a:t>
            </a:r>
            <a:r>
              <a:rPr lang="en-US" dirty="0"/>
              <a:t> for list of values linked to previous input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</a:t>
            </a:r>
            <a:r>
              <a:rPr lang="en-US" dirty="0"/>
              <a:t> for file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::::+</a:t>
            </a:r>
            <a:r>
              <a:rPr lang="en-US" dirty="0"/>
              <a:t> for file linked to previous input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--link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E45CC-9A97-37EF-A210-DDC66B5E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5689BB-635E-9270-7C46-78B7867E0F2B}"/>
              </a:ext>
            </a:extLst>
          </p:cNvPr>
          <p:cNvGrpSpPr/>
          <p:nvPr/>
        </p:nvGrpSpPr>
        <p:grpSpPr>
          <a:xfrm>
            <a:off x="631371" y="4261993"/>
            <a:ext cx="5540830" cy="1483224"/>
            <a:chOff x="4604656" y="3238731"/>
            <a:chExt cx="5932715" cy="14832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D1E3F8-4202-DD8E-EE94-EBD4D32EDF8C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68C7E2-808E-6BB9-67B1-AFC53849DE3E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B297B5-9CA8-A98F-76DF-EF899A53529D}"/>
              </a:ext>
            </a:extLst>
          </p:cNvPr>
          <p:cNvGrpSpPr/>
          <p:nvPr/>
        </p:nvGrpSpPr>
        <p:grpSpPr>
          <a:xfrm>
            <a:off x="6379030" y="4261993"/>
            <a:ext cx="5540830" cy="1483224"/>
            <a:chOff x="4604656" y="3238731"/>
            <a:chExt cx="5932715" cy="14832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69B4D5-01EE-2C99-477B-B1B07989278A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-a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-a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--link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E7D15D-77EB-DF29-F3D7-B16D6173A35D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A1A80A-AF4A-F355-8DAF-F14EF9F32278}"/>
              </a:ext>
            </a:extLst>
          </p:cNvPr>
          <p:cNvGrpSpPr/>
          <p:nvPr/>
        </p:nvGrpSpPr>
        <p:grpSpPr>
          <a:xfrm>
            <a:off x="8150330" y="1607441"/>
            <a:ext cx="2958306" cy="1433420"/>
            <a:chOff x="6985191" y="5410397"/>
            <a:chExt cx="2958306" cy="14334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422A06-E9A3-D587-BDE0-17ED483B88B9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link!</a:t>
              </a:r>
              <a:endParaRPr lang="LID4096" sz="2800" dirty="0"/>
            </a:p>
          </p:txBody>
        </p:sp>
        <p:pic>
          <p:nvPicPr>
            <p:cNvPr id="1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7810B0A-BCE6-30F8-7BF3-9AEE4E895E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1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CE6C-70C2-A599-31DB-E7A2E569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values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2AB9-B2C2-15AD-E0D5-A67B1B67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CSV file: use --</a:t>
            </a:r>
            <a:r>
              <a:rPr lang="en-US" dirty="0" err="1"/>
              <a:t>colsep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14C31-1DF0-2AF7-70F5-039DEBD3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9F3AC-DB9E-5743-DBCE-11B70CD4CE35}"/>
              </a:ext>
            </a:extLst>
          </p:cNvPr>
          <p:cNvGrpSpPr/>
          <p:nvPr/>
        </p:nvGrpSpPr>
        <p:grpSpPr>
          <a:xfrm>
            <a:off x="1524000" y="2825078"/>
            <a:ext cx="5546189" cy="1760222"/>
            <a:chOff x="4604656" y="3238731"/>
            <a:chExt cx="5938453" cy="1760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08888C-B953-5815-A641-612AAD33A572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--max-procs 2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csu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 args.csv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result_single_column.txt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59AC7A-781B-37B6-EFF7-523F54178EFF}"/>
                </a:ext>
              </a:extLst>
            </p:cNvPr>
            <p:cNvSpPr txBox="1"/>
            <p:nvPr/>
          </p:nvSpPr>
          <p:spPr>
            <a:xfrm>
              <a:off x="7173516" y="3238731"/>
              <a:ext cx="336959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compute_single_column.sh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DFB61F-2390-E09F-F03D-AED1E6D18AF2}"/>
              </a:ext>
            </a:extLst>
          </p:cNvPr>
          <p:cNvGrpSpPr/>
          <p:nvPr/>
        </p:nvGrpSpPr>
        <p:grpSpPr>
          <a:xfrm>
            <a:off x="8441473" y="2825078"/>
            <a:ext cx="2045061" cy="1323439"/>
            <a:chOff x="8441473" y="2825078"/>
            <a:chExt cx="2045061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7C2792-7018-72BF-F10F-41F30C77E18F}"/>
                </a:ext>
              </a:extLst>
            </p:cNvPr>
            <p:cNvSpPr txBox="1"/>
            <p:nvPr/>
          </p:nvSpPr>
          <p:spPr>
            <a:xfrm>
              <a:off x="8441473" y="2825078"/>
              <a:ext cx="2045061" cy="13234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EDDCEB-92E5-884A-4D21-C4105736009A}"/>
                </a:ext>
              </a:extLst>
            </p:cNvPr>
            <p:cNvSpPr txBox="1"/>
            <p:nvPr/>
          </p:nvSpPr>
          <p:spPr>
            <a:xfrm>
              <a:off x="9314418" y="282507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args.csv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66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E971-968F-5F39-3D62-E166B54F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&amp; failures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D36D-B706-A445-1A3B-CBF09311A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unfinished tasks with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failed tasks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--resume-failed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1F2B3-E6C6-18D9-7B75-D2E45CB2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DFB357-D1A0-EF4A-A332-D6BEE7A10735}"/>
              </a:ext>
            </a:extLst>
          </p:cNvPr>
          <p:cNvGrpSpPr/>
          <p:nvPr/>
        </p:nvGrpSpPr>
        <p:grpSpPr>
          <a:xfrm>
            <a:off x="4577577" y="4258042"/>
            <a:ext cx="2862573" cy="1002533"/>
            <a:chOff x="7080924" y="5410397"/>
            <a:chExt cx="2862573" cy="1002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14E56-21B4-43F9-9A26-7F89671F324D}"/>
                </a:ext>
              </a:extLst>
            </p:cNvPr>
            <p:cNvSpPr txBox="1"/>
            <p:nvPr/>
          </p:nvSpPr>
          <p:spPr>
            <a:xfrm>
              <a:off x="7080924" y="5889710"/>
              <a:ext cx="217893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Fix issue first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3CB44F7-D040-A11E-E55D-B3EFDFE56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84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run parallel as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45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562600" y="2300538"/>
            <a:ext cx="6189155" cy="461665"/>
            <a:chOff x="6032900" y="3505591"/>
            <a:chExt cx="6189155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6032900" y="3505591"/>
              <a:ext cx="2336947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46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48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49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554_200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E4880-06F5-C020-4128-B9C3B98ED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D86F-73A1-5259-6E73-29DCF827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1B9A-D80E-9EC6-1598-6417EC01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GNU parallel tutorial</a:t>
            </a:r>
            <a:br>
              <a:rPr lang="en-US" dirty="0"/>
            </a:br>
            <a:r>
              <a:rPr lang="en-US" dirty="0">
                <a:hlinkClick r:id="rId2"/>
              </a:rPr>
              <a:t>https://www.gnu.org/software/parallel/parallel_tutorial.html</a:t>
            </a:r>
            <a:r>
              <a:rPr lang="en-US" dirty="0"/>
              <a:t> </a:t>
            </a:r>
          </a:p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job array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https://slurm.schedmd.com/job_array.html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9DD3-0CC0-6EEB-0584-210A3528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7909078" cy="1296753"/>
            <a:chOff x="627295" y="4026320"/>
            <a:chExt cx="7909078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542608" cy="1200329"/>
              <a:chOff x="428625" y="3754438"/>
              <a:chExt cx="7542608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542608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66753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-l-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AD8-7CEA-B6E4-5244-BAE458F3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70ED-C5A3-33CF-1558-98B00AE1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needs to done at given time(s)</a:t>
            </a:r>
          </a:p>
          <a:p>
            <a:r>
              <a:rPr lang="en-US" dirty="0"/>
              <a:t>"Computation" consist of (many) steps</a:t>
            </a:r>
          </a:p>
          <a:p>
            <a:r>
              <a:rPr lang="en-US" dirty="0"/>
              <a:t>Multiple scenarios based on parameters</a:t>
            </a:r>
          </a:p>
          <a:p>
            <a:r>
              <a:rPr lang="en-US" dirty="0"/>
              <a:t>Work must be reproducible</a:t>
            </a:r>
          </a:p>
          <a:p>
            <a:endParaRPr lang="en-US" dirty="0"/>
          </a:p>
          <a:p>
            <a:r>
              <a:rPr lang="en-US" dirty="0"/>
              <a:t>Many tools, but what to pick?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C6403-50D3-3392-55A4-032A8E4F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2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70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18605-DB1E-C4B1-417C-79883B77E97E}"/>
              </a:ext>
            </a:extLst>
          </p:cNvPr>
          <p:cNvGrpSpPr/>
          <p:nvPr/>
        </p:nvGrpSpPr>
        <p:grpSpPr>
          <a:xfrm>
            <a:off x="1905000" y="1920357"/>
            <a:ext cx="7613599" cy="2174123"/>
            <a:chOff x="1905000" y="1920357"/>
            <a:chExt cx="7613599" cy="21741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017B1-B76A-64DB-F7B3-4DE272073F83}"/>
                </a:ext>
              </a:extLst>
            </p:cNvPr>
            <p:cNvSpPr txBox="1"/>
            <p:nvPr/>
          </p:nvSpPr>
          <p:spPr>
            <a:xfrm>
              <a:off x="1905000" y="1920357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7F88B-9758-89D4-0736-7533C11A6336}"/>
                </a:ext>
              </a:extLst>
            </p:cNvPr>
            <p:cNvSpPr txBox="1"/>
            <p:nvPr/>
          </p:nvSpPr>
          <p:spPr>
            <a:xfrm>
              <a:off x="1905000" y="3725148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2886-9E64-319D-53D7-FD7C31A7966D}"/>
                </a:ext>
              </a:extLst>
            </p:cNvPr>
            <p:cNvSpPr txBox="1"/>
            <p:nvPr/>
          </p:nvSpPr>
          <p:spPr>
            <a:xfrm>
              <a:off x="5127831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B46E8-B190-4482-E49E-E55117A65ECA}"/>
                </a:ext>
              </a:extLst>
            </p:cNvPr>
            <p:cNvSpPr txBox="1"/>
            <p:nvPr/>
          </p:nvSpPr>
          <p:spPr>
            <a:xfrm>
              <a:off x="8535573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E8A967-AFF8-D4D6-3E52-95B9524579D5}"/>
              </a:ext>
            </a:extLst>
          </p:cNvPr>
          <p:cNvGrpSpPr/>
          <p:nvPr/>
        </p:nvGrpSpPr>
        <p:grpSpPr>
          <a:xfrm>
            <a:off x="4098382" y="2462186"/>
            <a:ext cx="3923529" cy="2243341"/>
            <a:chOff x="4098382" y="2462186"/>
            <a:chExt cx="3923529" cy="2243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04A9E-E31B-BCAE-66A4-7F83075453B3}"/>
                </a:ext>
              </a:extLst>
            </p:cNvPr>
            <p:cNvSpPr txBox="1"/>
            <p:nvPr/>
          </p:nvSpPr>
          <p:spPr>
            <a:xfrm>
              <a:off x="4098382" y="4336195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9D5B6-35DC-0CD6-AF4A-ED7EC770A88D}"/>
                </a:ext>
              </a:extLst>
            </p:cNvPr>
            <p:cNvSpPr txBox="1"/>
            <p:nvPr/>
          </p:nvSpPr>
          <p:spPr>
            <a:xfrm>
              <a:off x="4098382" y="246218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57D18F-6C37-85E5-4EA0-C301CA7662A3}"/>
                </a:ext>
              </a:extLst>
            </p:cNvPr>
            <p:cNvSpPr txBox="1"/>
            <p:nvPr/>
          </p:nvSpPr>
          <p:spPr>
            <a:xfrm>
              <a:off x="7030934" y="360391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818A6E-BFAD-3674-C04C-21117C967409}"/>
              </a:ext>
            </a:extLst>
          </p:cNvPr>
          <p:cNvGrpSpPr/>
          <p:nvPr/>
        </p:nvGrpSpPr>
        <p:grpSpPr>
          <a:xfrm>
            <a:off x="1905000" y="5336686"/>
            <a:ext cx="8665031" cy="879707"/>
            <a:chOff x="1905000" y="5336686"/>
            <a:chExt cx="8665031" cy="87970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B234B82-8FB3-627F-8455-90240C973A31}"/>
                </a:ext>
              </a:extLst>
            </p:cNvPr>
            <p:cNvSpPr/>
            <p:nvPr/>
          </p:nvSpPr>
          <p:spPr>
            <a:xfrm rot="16200000">
              <a:off x="6054954" y="1186732"/>
              <a:ext cx="365124" cy="86650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30A16-D7F2-FF66-935E-B37635330221}"/>
                </a:ext>
              </a:extLst>
            </p:cNvPr>
            <p:cNvSpPr txBox="1"/>
            <p:nvPr/>
          </p:nvSpPr>
          <p:spPr>
            <a:xfrm>
              <a:off x="5662129" y="5847061"/>
              <a:ext cx="10842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workflow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73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74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-C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nextflow_custom.config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3F5-DECD-BE6E-DDBD-418E900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08ED-806E-00DF-DEB0-6DCBEF3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workflow as job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submits additional jobs for executors</a:t>
            </a:r>
          </a:p>
          <a:p>
            <a:r>
              <a:rPr lang="en-US" dirty="0"/>
              <a:t>Define resources for executors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B000-DFAA-2DED-98D9-3AEF256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06DD1-6931-B9CD-11BB-FF1A8CB716C5}"/>
              </a:ext>
            </a:extLst>
          </p:cNvPr>
          <p:cNvGrpSpPr/>
          <p:nvPr/>
        </p:nvGrpSpPr>
        <p:grpSpPr>
          <a:xfrm>
            <a:off x="1219651" y="2950184"/>
            <a:ext cx="10134149" cy="2862322"/>
            <a:chOff x="-1815414" y="3967896"/>
            <a:chExt cx="10134149" cy="2862322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694B8E6C-4324-FF78-3587-8C4180D9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executor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slurm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clusterOptions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'--cluster=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--account=lpt2_sysadmin'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time = '15min'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beforeScript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"source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}/conda_init.sh"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A37D010-3378-605C-801C-4A9306197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0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config files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FCCC-C991-3D51-FC08-AE5D11F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B48-6DE3-2E5B-DDE1-3DD9B9B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DADD-F7E0-0572-BDF9-A23B2005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537"/>
            <a:ext cx="10515600" cy="2971426"/>
          </a:xfrm>
        </p:spPr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https://www.nextflow.io/docs/latest/index.html</a:t>
            </a:r>
            <a:r>
              <a:rPr lang="en-US" dirty="0"/>
              <a:t> </a:t>
            </a:r>
          </a:p>
          <a:p>
            <a:r>
              <a:rPr lang="en-US" dirty="0"/>
              <a:t>See extra examples in repository</a:t>
            </a:r>
          </a:p>
          <a:p>
            <a:r>
              <a:rPr lang="en-US" dirty="0"/>
              <a:t>Follow a course on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>
                <a:hlinkClick r:id="rId3"/>
              </a:rPr>
              <a:t>https://www.vibtrainingandconferences.be/#/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1699-5978-D3AD-53B4-9AB2A5F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55598-D5E9-9F9F-3E03-EF589624815E}"/>
              </a:ext>
            </a:extLst>
          </p:cNvPr>
          <p:cNvGrpSpPr/>
          <p:nvPr/>
        </p:nvGrpSpPr>
        <p:grpSpPr>
          <a:xfrm>
            <a:off x="2969231" y="1222002"/>
            <a:ext cx="6551958" cy="1545904"/>
            <a:chOff x="2969231" y="1222002"/>
            <a:chExt cx="6551958" cy="154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569167-01AD-3B0A-446A-6E4C7AC63AA8}"/>
                </a:ext>
              </a:extLst>
            </p:cNvPr>
            <p:cNvSpPr txBox="1"/>
            <p:nvPr/>
          </p:nvSpPr>
          <p:spPr>
            <a:xfrm>
              <a:off x="2969231" y="1690688"/>
              <a:ext cx="606403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Nextflow</a:t>
              </a:r>
              <a:r>
                <a:rPr lang="en-US" sz="3200" dirty="0"/>
                <a:t> is sophisticated,</a:t>
              </a:r>
              <a:br>
                <a:rPr lang="en-US" sz="3200" dirty="0"/>
              </a:br>
              <a:r>
                <a:rPr lang="en-US" sz="3200" dirty="0"/>
                <a:t>this barely scratched the surface!</a:t>
              </a:r>
              <a:endParaRPr lang="LID4096" sz="3200" dirty="0"/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AF6B9F38-4088-C23A-0727-002A178D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696" y="1222002"/>
              <a:ext cx="946493" cy="946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7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C5ED-2A23-5C8F-25F2-173260A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B4E6E-26C3-C253-3C40-29F5AEA79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46A7D-9C8D-400A-6423-8A3F48DF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769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A046A-84A7-3F9B-DFB5-218827569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5D3E-54A3-C70B-D9B6-911521C0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27363-7DD0-E9D6-A373-ACAA7367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multiple dependent tasks with different requirements</a:t>
            </a:r>
          </a:p>
          <a:p>
            <a:pPr lvl="1"/>
            <a:r>
              <a:rPr lang="en-US" dirty="0"/>
              <a:t>Tasks </a:t>
            </a:r>
            <a:r>
              <a:rPr lang="en-US" i="1" dirty="0"/>
              <a:t>must</a:t>
            </a:r>
            <a:r>
              <a:rPr lang="en-US" dirty="0"/>
              <a:t> run side-by-side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Client/server scenarios, e.g., RDBMS</a:t>
            </a:r>
          </a:p>
          <a:p>
            <a:pPr lvl="1"/>
            <a:r>
              <a:rPr lang="en-US" dirty="0"/>
              <a:t>Coupled models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76219-A415-C2E9-47DD-66C0226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64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3A1A9-C653-152E-65D4-9124AEF77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5E86-E8F5-501A-0572-3E264651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FDA2D8-B1D8-4E6A-EA8F-5DF5EBEA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81</a:t>
            </a:fld>
            <a:endParaRPr lang="LID4096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65BA5AA5-EC57-3C42-D736-15A2FBB1B2FC}"/>
              </a:ext>
            </a:extLst>
          </p:cNvPr>
          <p:cNvSpPr/>
          <p:nvPr/>
        </p:nvSpPr>
        <p:spPr>
          <a:xfrm>
            <a:off x="4158343" y="2525486"/>
            <a:ext cx="1251858" cy="180702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Dask</a:t>
            </a:r>
            <a:r>
              <a:rPr lang="en-US" dirty="0"/>
              <a:t> scheduler</a:t>
            </a:r>
            <a:endParaRPr lang="LID4096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A01A17C-183C-69A1-BEBF-A85E723A3F4A}"/>
              </a:ext>
            </a:extLst>
          </p:cNvPr>
          <p:cNvGrpSpPr/>
          <p:nvPr/>
        </p:nvGrpSpPr>
        <p:grpSpPr>
          <a:xfrm>
            <a:off x="5410201" y="1122774"/>
            <a:ext cx="2029288" cy="2306226"/>
            <a:chOff x="5410201" y="1122774"/>
            <a:chExt cx="2029288" cy="2306226"/>
          </a:xfrm>
        </p:grpSpPr>
        <p:sp>
          <p:nvSpPr>
            <p:cNvPr id="15" name="Lightning Bolt 14">
              <a:extLst>
                <a:ext uri="{FF2B5EF4-FFF2-40B4-BE49-F238E27FC236}">
                  <a16:creationId xmlns:a16="http://schemas.microsoft.com/office/drawing/2014/main" id="{46E4F0DF-B5A9-DBEE-89C3-61E0DDDB9093}"/>
                </a:ext>
              </a:extLst>
            </p:cNvPr>
            <p:cNvSpPr/>
            <p:nvPr/>
          </p:nvSpPr>
          <p:spPr>
            <a:xfrm>
              <a:off x="5889170" y="1318873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ABF9E3-43DD-9C25-850A-9C4B1D8CA284}"/>
                </a:ext>
              </a:extLst>
            </p:cNvPr>
            <p:cNvCxnSpPr>
              <a:cxnSpLocks/>
              <a:stCxn id="11" idx="4"/>
              <a:endCxn id="15" idx="2"/>
            </p:cNvCxnSpPr>
            <p:nvPr/>
          </p:nvCxnSpPr>
          <p:spPr>
            <a:xfrm flipV="1">
              <a:off x="5410201" y="1817756"/>
              <a:ext cx="663727" cy="1611244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7C99D1-81C6-AA74-9AEB-F284EA21025E}"/>
                </a:ext>
              </a:extLst>
            </p:cNvPr>
            <p:cNvSpPr txBox="1"/>
            <p:nvPr/>
          </p:nvSpPr>
          <p:spPr>
            <a:xfrm>
              <a:off x="6411387" y="1122774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2FC9A4-EAC9-9085-3F40-DD398E0EB4B0}"/>
              </a:ext>
            </a:extLst>
          </p:cNvPr>
          <p:cNvGrpSpPr/>
          <p:nvPr/>
        </p:nvGrpSpPr>
        <p:grpSpPr>
          <a:xfrm>
            <a:off x="5410201" y="1977125"/>
            <a:ext cx="3880158" cy="1451875"/>
            <a:chOff x="5410201" y="1977125"/>
            <a:chExt cx="3880158" cy="1451875"/>
          </a:xfrm>
        </p:grpSpPr>
        <p:sp>
          <p:nvSpPr>
            <p:cNvPr id="12" name="Lightning Bolt 11">
              <a:extLst>
                <a:ext uri="{FF2B5EF4-FFF2-40B4-BE49-F238E27FC236}">
                  <a16:creationId xmlns:a16="http://schemas.microsoft.com/office/drawing/2014/main" id="{313AA683-8609-7016-9B95-CF15342ABE7A}"/>
                </a:ext>
              </a:extLst>
            </p:cNvPr>
            <p:cNvSpPr/>
            <p:nvPr/>
          </p:nvSpPr>
          <p:spPr>
            <a:xfrm>
              <a:off x="7467600" y="2057400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E1583F-DBA3-FC1B-A65A-464110C48AEE}"/>
                </a:ext>
              </a:extLst>
            </p:cNvPr>
            <p:cNvCxnSpPr>
              <a:cxnSpLocks/>
              <a:stCxn id="11" idx="4"/>
              <a:endCxn id="12" idx="2"/>
            </p:cNvCxnSpPr>
            <p:nvPr/>
          </p:nvCxnSpPr>
          <p:spPr>
            <a:xfrm flipV="1">
              <a:off x="5410201" y="2556283"/>
              <a:ext cx="2242157" cy="872717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46E7E65-C913-8B8B-EDEC-27157E4555F5}"/>
                </a:ext>
              </a:extLst>
            </p:cNvPr>
            <p:cNvSpPr txBox="1"/>
            <p:nvPr/>
          </p:nvSpPr>
          <p:spPr>
            <a:xfrm>
              <a:off x="8262257" y="1977125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2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FED8609-8C5B-7B28-0CC1-F299012D898D}"/>
              </a:ext>
            </a:extLst>
          </p:cNvPr>
          <p:cNvGrpSpPr/>
          <p:nvPr/>
        </p:nvGrpSpPr>
        <p:grpSpPr>
          <a:xfrm>
            <a:off x="5410201" y="3429000"/>
            <a:ext cx="3635229" cy="1215798"/>
            <a:chOff x="5410201" y="3429000"/>
            <a:chExt cx="3635229" cy="1215798"/>
          </a:xfrm>
        </p:grpSpPr>
        <p:sp>
          <p:nvSpPr>
            <p:cNvPr id="13" name="Lightning Bolt 12">
              <a:extLst>
                <a:ext uri="{FF2B5EF4-FFF2-40B4-BE49-F238E27FC236}">
                  <a16:creationId xmlns:a16="http://schemas.microsoft.com/office/drawing/2014/main" id="{EDB962C8-FC80-F72B-65E1-C891BC0D3BF0}"/>
                </a:ext>
              </a:extLst>
            </p:cNvPr>
            <p:cNvSpPr/>
            <p:nvPr/>
          </p:nvSpPr>
          <p:spPr>
            <a:xfrm>
              <a:off x="7222671" y="3534455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4E84085-FFCA-0CF6-0235-ED7B0B4A50A0}"/>
                </a:ext>
              </a:extLst>
            </p:cNvPr>
            <p:cNvCxnSpPr>
              <a:cxnSpLocks/>
              <a:stCxn id="11" idx="4"/>
              <a:endCxn id="13" idx="2"/>
            </p:cNvCxnSpPr>
            <p:nvPr/>
          </p:nvCxnSpPr>
          <p:spPr>
            <a:xfrm>
              <a:off x="5410201" y="3429000"/>
              <a:ext cx="1997228" cy="604338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A285F7-954B-A759-7BDE-2E6CD2E0F75E}"/>
                </a:ext>
              </a:extLst>
            </p:cNvPr>
            <p:cNvSpPr txBox="1"/>
            <p:nvPr/>
          </p:nvSpPr>
          <p:spPr>
            <a:xfrm>
              <a:off x="8017328" y="3766460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89CD2D-B2DD-DB45-3361-AAE36890AA1D}"/>
              </a:ext>
            </a:extLst>
          </p:cNvPr>
          <p:cNvGrpSpPr/>
          <p:nvPr/>
        </p:nvGrpSpPr>
        <p:grpSpPr>
          <a:xfrm>
            <a:off x="5410201" y="3429000"/>
            <a:ext cx="2274815" cy="2464890"/>
            <a:chOff x="5410201" y="3429000"/>
            <a:chExt cx="2274815" cy="2464890"/>
          </a:xfrm>
        </p:grpSpPr>
        <p:sp>
          <p:nvSpPr>
            <p:cNvPr id="14" name="Lightning Bolt 13">
              <a:extLst>
                <a:ext uri="{FF2B5EF4-FFF2-40B4-BE49-F238E27FC236}">
                  <a16:creationId xmlns:a16="http://schemas.microsoft.com/office/drawing/2014/main" id="{94E04550-31F0-878A-C25C-ECD187D42F6C}"/>
                </a:ext>
              </a:extLst>
            </p:cNvPr>
            <p:cNvSpPr/>
            <p:nvPr/>
          </p:nvSpPr>
          <p:spPr>
            <a:xfrm>
              <a:off x="6890359" y="4456338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85C727-BB26-5F91-9111-D850C7204C26}"/>
                </a:ext>
              </a:extLst>
            </p:cNvPr>
            <p:cNvCxnSpPr>
              <a:cxnSpLocks/>
              <a:stCxn id="11" idx="4"/>
              <a:endCxn id="14" idx="2"/>
            </p:cNvCxnSpPr>
            <p:nvPr/>
          </p:nvCxnSpPr>
          <p:spPr>
            <a:xfrm>
              <a:off x="5410201" y="3429000"/>
              <a:ext cx="1664916" cy="1526221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4ACE2E-439B-7DAB-A695-231CC9A37279}"/>
                </a:ext>
              </a:extLst>
            </p:cNvPr>
            <p:cNvSpPr txBox="1"/>
            <p:nvPr/>
          </p:nvSpPr>
          <p:spPr>
            <a:xfrm>
              <a:off x="6335186" y="5247559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4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F45116-1C25-4280-3B67-94AE4192DFA0}"/>
              </a:ext>
            </a:extLst>
          </p:cNvPr>
          <p:cNvGrpSpPr/>
          <p:nvPr/>
        </p:nvGrpSpPr>
        <p:grpSpPr>
          <a:xfrm>
            <a:off x="1572389" y="2672442"/>
            <a:ext cx="2585954" cy="1549852"/>
            <a:chOff x="1572389" y="2672442"/>
            <a:chExt cx="2585954" cy="1549852"/>
          </a:xfrm>
        </p:grpSpPr>
        <p:sp>
          <p:nvSpPr>
            <p:cNvPr id="35" name="Flowchart: Card 34">
              <a:extLst>
                <a:ext uri="{FF2B5EF4-FFF2-40B4-BE49-F238E27FC236}">
                  <a16:creationId xmlns:a16="http://schemas.microsoft.com/office/drawing/2014/main" id="{139E911B-9F43-EEE1-247C-61418C478E78}"/>
                </a:ext>
              </a:extLst>
            </p:cNvPr>
            <p:cNvSpPr/>
            <p:nvPr/>
          </p:nvSpPr>
          <p:spPr>
            <a:xfrm>
              <a:off x="1572389" y="2672442"/>
              <a:ext cx="1251858" cy="1549852"/>
            </a:xfrm>
            <a:prstGeom prst="flowChartPunchedCar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Dask</a:t>
              </a:r>
              <a:r>
                <a:rPr lang="en-US" dirty="0">
                  <a:solidFill>
                    <a:sysClr val="windowText" lastClr="000000"/>
                  </a:solidFill>
                </a:rPr>
                <a:t> client</a:t>
              </a:r>
              <a:endParaRPr lang="LID4096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30760D6-8B02-15B3-CD78-94FD6D9228B0}"/>
                </a:ext>
              </a:extLst>
            </p:cNvPr>
            <p:cNvCxnSpPr>
              <a:cxnSpLocks/>
              <a:stCxn id="35" idx="3"/>
              <a:endCxn id="11" idx="2"/>
            </p:cNvCxnSpPr>
            <p:nvPr/>
          </p:nvCxnSpPr>
          <p:spPr>
            <a:xfrm flipV="1">
              <a:off x="2824247" y="3429000"/>
              <a:ext cx="1334096" cy="18368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02C8E14-A8E8-3D81-AC40-309602FCCB4C}"/>
              </a:ext>
            </a:extLst>
          </p:cNvPr>
          <p:cNvSpPr txBox="1"/>
          <p:nvPr/>
        </p:nvSpPr>
        <p:spPr>
          <a:xfrm>
            <a:off x="3721697" y="4459201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mem=2G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0348DCC-F9C3-9816-894B-C0DB79F4628C}"/>
              </a:ext>
            </a:extLst>
          </p:cNvPr>
          <p:cNvGrpSpPr/>
          <p:nvPr/>
        </p:nvGrpSpPr>
        <p:grpSpPr>
          <a:xfrm>
            <a:off x="5442961" y="484075"/>
            <a:ext cx="5245710" cy="5897789"/>
            <a:chOff x="5442961" y="484075"/>
            <a:chExt cx="5245710" cy="589778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D8852DF-F461-7260-5488-95F479332546}"/>
                </a:ext>
              </a:extLst>
            </p:cNvPr>
            <p:cNvSpPr txBox="1"/>
            <p:nvPr/>
          </p:nvSpPr>
          <p:spPr>
            <a:xfrm>
              <a:off x="5442961" y="484075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6DEB04-7AC2-DE13-9B97-2A8FD21CE2D5}"/>
                </a:ext>
              </a:extLst>
            </p:cNvPr>
            <p:cNvSpPr txBox="1"/>
            <p:nvPr/>
          </p:nvSpPr>
          <p:spPr>
            <a:xfrm>
              <a:off x="8436131" y="2680961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C97758-72BA-0571-6D62-147E6AFB6480}"/>
                </a:ext>
              </a:extLst>
            </p:cNvPr>
            <p:cNvSpPr txBox="1"/>
            <p:nvPr/>
          </p:nvSpPr>
          <p:spPr>
            <a:xfrm>
              <a:off x="8343004" y="4412791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BD68A91-F870-F79E-E779-F4CF9CAAD7C4}"/>
                </a:ext>
              </a:extLst>
            </p:cNvPr>
            <p:cNvSpPr txBox="1"/>
            <p:nvPr/>
          </p:nvSpPr>
          <p:spPr>
            <a:xfrm>
              <a:off x="7405109" y="5735533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6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15661-8515-8C0D-21E3-DEF0EAEFA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E008-109F-5044-D180-6702ACF9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heterogeneous jobs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55526-E902-C977-41B1-315CFD8C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C62D0D-D7BE-5835-1113-DA0B5BFECC7F}"/>
              </a:ext>
            </a:extLst>
          </p:cNvPr>
          <p:cNvGrpSpPr/>
          <p:nvPr/>
        </p:nvGrpSpPr>
        <p:grpSpPr>
          <a:xfrm>
            <a:off x="1026836" y="1823596"/>
            <a:ext cx="10261650" cy="2868218"/>
            <a:chOff x="275722" y="3238731"/>
            <a:chExt cx="10261650" cy="2868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A69C8D-840A-CB19-D872-FF7234E44D1E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#!/usr/bin/env -S bash -l</a:t>
              </a: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--cluster=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endPara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--time=00:10:00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=1 --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-per-task=1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--mem=2G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hetjob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=4 --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-per-task=8</a:t>
              </a:r>
              <a:endPara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--mem=10G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2731B6-EDE2-E4DD-764E-E58DD0096F88}"/>
                </a:ext>
              </a:extLst>
            </p:cNvPr>
            <p:cNvSpPr txBox="1"/>
            <p:nvPr/>
          </p:nvSpPr>
          <p:spPr>
            <a:xfrm>
              <a:off x="7758528" y="3238731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dask_distr_test.slurm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ADB5020-A8B9-7E7B-7312-102EC1BDCFC3}"/>
              </a:ext>
            </a:extLst>
          </p:cNvPr>
          <p:cNvGrpSpPr/>
          <p:nvPr/>
        </p:nvGrpSpPr>
        <p:grpSpPr>
          <a:xfrm>
            <a:off x="6226629" y="2322066"/>
            <a:ext cx="5285163" cy="461665"/>
            <a:chOff x="6148478" y="3505591"/>
            <a:chExt cx="5285163" cy="46166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1F74BAC-E238-2713-765F-6D6D2459CDB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6148478" y="3714894"/>
              <a:ext cx="3009796" cy="21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A68ED9-37E3-8F51-C4F9-047583B2E417}"/>
                </a:ext>
              </a:extLst>
            </p:cNvPr>
            <p:cNvSpPr txBox="1"/>
            <p:nvPr/>
          </p:nvSpPr>
          <p:spPr>
            <a:xfrm>
              <a:off x="9158274" y="3505591"/>
              <a:ext cx="227536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All components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95748-038D-1D31-A7D4-1E4FAFB6C3C9}"/>
              </a:ext>
            </a:extLst>
          </p:cNvPr>
          <p:cNvGrpSpPr/>
          <p:nvPr/>
        </p:nvGrpSpPr>
        <p:grpSpPr>
          <a:xfrm>
            <a:off x="6226629" y="3003573"/>
            <a:ext cx="5285163" cy="461665"/>
            <a:chOff x="6012032" y="3505591"/>
            <a:chExt cx="5285163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42BD263-ED64-7AB4-8706-E796AE4A35E4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012032" y="3736424"/>
              <a:ext cx="32826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565E73-1DB6-66DB-1FFF-A747E959F1E4}"/>
                </a:ext>
              </a:extLst>
            </p:cNvPr>
            <p:cNvSpPr txBox="1"/>
            <p:nvPr/>
          </p:nvSpPr>
          <p:spPr>
            <a:xfrm>
              <a:off x="9294724" y="3505591"/>
              <a:ext cx="20024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Component 0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4DCB69-21C3-D1DB-C697-1F12993A2813}"/>
              </a:ext>
            </a:extLst>
          </p:cNvPr>
          <p:cNvGrpSpPr/>
          <p:nvPr/>
        </p:nvGrpSpPr>
        <p:grpSpPr>
          <a:xfrm>
            <a:off x="6226629" y="3844255"/>
            <a:ext cx="5285163" cy="461665"/>
            <a:chOff x="6012032" y="3505591"/>
            <a:chExt cx="5285163" cy="46166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8BF57EC-DB3F-D13D-FA68-D9D938D77F3F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6012032" y="3736424"/>
              <a:ext cx="32826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455B42A-519B-04D3-CE5C-D13CE527A290}"/>
                </a:ext>
              </a:extLst>
            </p:cNvPr>
            <p:cNvSpPr txBox="1"/>
            <p:nvPr/>
          </p:nvSpPr>
          <p:spPr>
            <a:xfrm>
              <a:off x="9294724" y="3505591"/>
              <a:ext cx="20024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Component 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320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9E5B-7361-762E-4785-CC17A82A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jobs: using resources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1B207F-37A8-0085-F846-9B7885A4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83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76E1FF-CD63-A2C6-A151-BDDD722A404E}"/>
              </a:ext>
            </a:extLst>
          </p:cNvPr>
          <p:cNvGrpSpPr/>
          <p:nvPr/>
        </p:nvGrpSpPr>
        <p:grpSpPr>
          <a:xfrm>
            <a:off x="547864" y="1511882"/>
            <a:ext cx="10261650" cy="5084209"/>
            <a:chOff x="275722" y="3238731"/>
            <a:chExt cx="10261650" cy="50842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294B4D-F0A0-C10B-CD2E-115333F03CAD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--exclusive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--het-group=0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=$SLURM_NTASKS_HET_GROUP_0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-per-task=$SLURM_CPUS_PER_TASK_HET_GROUP_0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--mem=$SLURM_MEM_PER_NODE_PACK_GROUP_0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scheduler --scheduler-file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scheduler_file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&amp;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in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$(seq $SLURM_NTASKS_HET_GROUP_1)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; 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echo "launching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-worker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--exclusive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--het-group=1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=1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-per-task=$SLURM_CPUS_PER_TASK_HET_GROUP_1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--mem=$SLURM_MEM_PER_NODE_PACK_GROUP_1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worker --scheduler-file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scheduler_file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&amp;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done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A80319-FA3B-7DEC-2075-F5AE213595E8}"/>
                </a:ext>
              </a:extLst>
            </p:cNvPr>
            <p:cNvSpPr txBox="1"/>
            <p:nvPr/>
          </p:nvSpPr>
          <p:spPr>
            <a:xfrm>
              <a:off x="7758528" y="3238731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dask_distr_test.slurm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EC9A202-39F4-D2E1-14AE-7838F5B8D784}"/>
              </a:ext>
            </a:extLst>
          </p:cNvPr>
          <p:cNvGrpSpPr/>
          <p:nvPr/>
        </p:nvGrpSpPr>
        <p:grpSpPr>
          <a:xfrm>
            <a:off x="8030670" y="2256752"/>
            <a:ext cx="3915865" cy="670968"/>
            <a:chOff x="7506205" y="3505591"/>
            <a:chExt cx="3915865" cy="67096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384FBCD-7DC0-8DF2-9C2F-5F031253056D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506205" y="3736424"/>
              <a:ext cx="1663645" cy="440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2E4F92-82D2-CA8F-50D4-ECED275782D2}"/>
                </a:ext>
              </a:extLst>
            </p:cNvPr>
            <p:cNvSpPr txBox="1"/>
            <p:nvPr/>
          </p:nvSpPr>
          <p:spPr>
            <a:xfrm>
              <a:off x="9169850" y="3505591"/>
              <a:ext cx="225222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Dask</a:t>
              </a:r>
              <a:r>
                <a:rPr lang="en-US" sz="2400" dirty="0"/>
                <a:t> scheduler</a:t>
              </a:r>
              <a:endParaRPr lang="LID4096" sz="2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23963A-BC0D-F119-E8EB-989D6E487483}"/>
              </a:ext>
            </a:extLst>
          </p:cNvPr>
          <p:cNvGrpSpPr/>
          <p:nvPr/>
        </p:nvGrpSpPr>
        <p:grpSpPr>
          <a:xfrm>
            <a:off x="8175228" y="4090937"/>
            <a:ext cx="3771307" cy="670968"/>
            <a:chOff x="7506205" y="3505591"/>
            <a:chExt cx="3771307" cy="67096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CF992A3-8834-A28E-25F7-EA0AB58AC0C6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506205" y="3736424"/>
              <a:ext cx="1808204" cy="440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E4072-FF9C-92B4-2288-5E2A072D2A22}"/>
                </a:ext>
              </a:extLst>
            </p:cNvPr>
            <p:cNvSpPr txBox="1"/>
            <p:nvPr/>
          </p:nvSpPr>
          <p:spPr>
            <a:xfrm>
              <a:off x="9314409" y="3505591"/>
              <a:ext cx="196310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Dask</a:t>
              </a:r>
              <a:r>
                <a:rPr lang="en-US" sz="2400" dirty="0"/>
                <a:t> workers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0420B9-04D9-9396-CCF8-BAADD12531BF}"/>
              </a:ext>
            </a:extLst>
          </p:cNvPr>
          <p:cNvGrpSpPr/>
          <p:nvPr/>
        </p:nvGrpSpPr>
        <p:grpSpPr>
          <a:xfrm>
            <a:off x="8852731" y="4784044"/>
            <a:ext cx="3339269" cy="1433420"/>
            <a:chOff x="6604228" y="5410397"/>
            <a:chExt cx="3339269" cy="14334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2F68D4-2EA1-C3FA-DC34-51795A8CC0D2}"/>
                </a:ext>
              </a:extLst>
            </p:cNvPr>
            <p:cNvSpPr txBox="1"/>
            <p:nvPr/>
          </p:nvSpPr>
          <p:spPr>
            <a:xfrm>
              <a:off x="6604228" y="5889710"/>
              <a:ext cx="3132332" cy="954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/>
                <a:t>Slurm</a:t>
              </a:r>
              <a:r>
                <a:rPr lang="en-US" sz="2800" dirty="0"/>
                <a:t> environment</a:t>
              </a:r>
              <a:br>
                <a:rPr lang="en-US" sz="2800" dirty="0"/>
              </a:br>
              <a:r>
                <a:rPr lang="en-US" sz="2800" dirty="0"/>
                <a:t>variables</a:t>
              </a:r>
              <a:endParaRPr lang="LID4096" sz="28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D237B547-73DC-C7A9-F39A-C6F0656CE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595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5A0FD-DB6C-732F-940B-20565B8AE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91FC-B842-6E29-D861-539CF5E1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heterogeneous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A40A-C85F-7512-BAFD-74E469A9E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https://slurm.schedmd.com/heterogeneous_jobs.html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09C5C-FE04-B0A9-BB3D-D6827E13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130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54044-B10F-D33F-8FD7-F4193281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25A0AB-A690-8429-53AE-38BCECE9E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13BA-4953-CA70-29F8-A6508424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17350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B22C-76CB-EDEF-3259-47FF23D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D95C-34D2-972B-D06E-7D5F07F9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parallelize?</a:t>
            </a:r>
          </a:p>
          <a:p>
            <a:pPr lvl="1"/>
            <a:r>
              <a:rPr lang="en-US" dirty="0"/>
              <a:t>Parallel applications</a:t>
            </a:r>
          </a:p>
          <a:p>
            <a:pPr lvl="1"/>
            <a:r>
              <a:rPr lang="en-US" dirty="0"/>
              <a:t>GNU parallel</a:t>
            </a:r>
          </a:p>
          <a:p>
            <a:pPr lvl="1"/>
            <a:r>
              <a:rPr lang="en-US" dirty="0" err="1"/>
              <a:t>Slurm</a:t>
            </a:r>
            <a:r>
              <a:rPr lang="en-US" dirty="0"/>
              <a:t> job arrays</a:t>
            </a:r>
          </a:p>
          <a:p>
            <a:pPr lvl="1"/>
            <a:r>
              <a:rPr lang="en-US" dirty="0" err="1"/>
              <a:t>atools</a:t>
            </a:r>
            <a:endParaRPr lang="en-US" dirty="0"/>
          </a:p>
          <a:p>
            <a:r>
              <a:rPr lang="en-US" dirty="0"/>
              <a:t>How much to parallelize?</a:t>
            </a:r>
          </a:p>
          <a:p>
            <a:pPr lvl="1"/>
            <a:r>
              <a:rPr lang="en-US" dirty="0"/>
              <a:t>Resource contention: memory capacity, memory bandwidth, I/O</a:t>
            </a:r>
          </a:p>
          <a:p>
            <a:pPr lvl="1"/>
            <a:r>
              <a:rPr lang="en-US" dirty="0"/>
              <a:t>Scheduler limits</a:t>
            </a:r>
          </a:p>
          <a:p>
            <a:pPr lvl="1"/>
            <a:r>
              <a:rPr lang="en-US" dirty="0"/>
              <a:t>Job </a:t>
            </a:r>
            <a:r>
              <a:rPr lang="en-US" dirty="0" err="1"/>
              <a:t>walltime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B31DA-7A16-DD4E-F0CE-A26B3801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4C83-7ACB-5B46-1634-403B7B0BDF8A}"/>
              </a:ext>
            </a:extLst>
          </p:cNvPr>
          <p:cNvSpPr txBox="1"/>
          <p:nvPr/>
        </p:nvSpPr>
        <p:spPr>
          <a:xfrm>
            <a:off x="4629284" y="5481827"/>
            <a:ext cx="29334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Granularity is key!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7285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9D07-471F-B546-C0FE-FBBC0551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and don't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8C51-B9DA-4A89-F08F-638C95B9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Benchmark scaling of parallelism</a:t>
            </a:r>
          </a:p>
          <a:p>
            <a:pPr lvl="1"/>
            <a:r>
              <a:rPr lang="en-US" dirty="0"/>
              <a:t>Use appropriate file system</a:t>
            </a:r>
          </a:p>
          <a:p>
            <a:pPr lvl="1"/>
            <a:r>
              <a:rPr lang="en-US" dirty="0"/>
              <a:t>Use appropriate I/O patterns/file formats</a:t>
            </a:r>
          </a:p>
          <a:p>
            <a:pPr lvl="1"/>
            <a:r>
              <a:rPr lang="en-US" dirty="0"/>
              <a:t>Use checkpointing (when possible)</a:t>
            </a:r>
          </a:p>
          <a:p>
            <a:pPr lvl="1"/>
            <a:endParaRPr lang="en-US" dirty="0"/>
          </a:p>
          <a:p>
            <a:r>
              <a:rPr lang="en-US" dirty="0"/>
              <a:t>Don't</a:t>
            </a:r>
          </a:p>
          <a:p>
            <a:pPr lvl="1"/>
            <a:r>
              <a:rPr lang="en-US" dirty="0"/>
              <a:t>Many short jobs</a:t>
            </a:r>
          </a:p>
          <a:p>
            <a:pPr lvl="1"/>
            <a:r>
              <a:rPr lang="en-US" dirty="0"/>
              <a:t>Many jobs that do intensive I/O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A3555-F7B8-6CA8-8313-A4753E2C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F6B60-321C-8447-CDEF-01EB28181B87}"/>
              </a:ext>
            </a:extLst>
          </p:cNvPr>
          <p:cNvSpPr txBox="1"/>
          <p:nvPr/>
        </p:nvSpPr>
        <p:spPr>
          <a:xfrm>
            <a:off x="7554686" y="2286000"/>
            <a:ext cx="399505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Training:</a:t>
            </a:r>
            <a:br>
              <a:rPr lang="en-US" sz="2800" dirty="0"/>
            </a:br>
            <a:r>
              <a:rPr lang="en-US" sz="2800" dirty="0"/>
              <a:t>"Best practices for data science on HPC"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63366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5279</TotalTime>
  <Words>5028</Words>
  <Application>Microsoft Office PowerPoint</Application>
  <PresentationFormat>Widescreen</PresentationFormat>
  <Paragraphs>1081</Paragraphs>
  <Slides>87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4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Scheduling single tasks</vt:lpstr>
      <vt:lpstr>Motivation</vt:lpstr>
      <vt:lpstr>Run once on local machine/login node</vt:lpstr>
      <vt:lpstr>at times</vt:lpstr>
      <vt:lpstr>Run once as batch job</vt:lpstr>
      <vt:lpstr>More on scheduling single tasks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More on recurrent tasks</vt:lpstr>
      <vt:lpstr>Sequential tasks: job dependencies</vt:lpstr>
      <vt:lpstr>Motivation</vt:lpstr>
      <vt:lpstr>Problem example</vt:lpstr>
      <vt:lpstr>Solution: job dependencies</vt:lpstr>
      <vt:lpstr>Submit workflow</vt:lpstr>
      <vt:lpstr>Aside: exit status</vt:lpstr>
      <vt:lpstr>More sophisticated example</vt:lpstr>
      <vt:lpstr>Dangling jobs</vt:lpstr>
      <vt:lpstr>Clean up dangling jobs</vt:lpstr>
      <vt:lpstr>More on sequential tasks &amp; job dependencies</vt:lpstr>
      <vt:lpstr>Checkpointing</vt:lpstr>
      <vt:lpstr>Motivation</vt:lpstr>
      <vt:lpstr>Problem example</vt:lpstr>
      <vt:lpstr>Solution: checkpointing</vt:lpstr>
      <vt:lpstr>DMTCP checkpointing</vt:lpstr>
      <vt:lpstr>DMTCP features</vt:lpstr>
      <vt:lpstr>More on checkpointing</vt:lpstr>
      <vt:lpstr>Parallel tasks</vt:lpstr>
      <vt:lpstr>Motivation</vt:lpstr>
      <vt:lpstr>Problem example</vt:lpstr>
      <vt:lpstr>Solution: GNU parallel in script</vt:lpstr>
      <vt:lpstr>GNU parallel substitutions</vt:lpstr>
      <vt:lpstr>GNU parallel multiple input sources</vt:lpstr>
      <vt:lpstr>GNU parallel multiple values</vt:lpstr>
      <vt:lpstr>GNU parallel &amp; failures</vt:lpstr>
      <vt:lpstr>Solution: run parallel as job arrays</vt:lpstr>
      <vt:lpstr>Job array execution</vt:lpstr>
      <vt:lpstr>Job array indices</vt:lpstr>
      <vt:lpstr>Limits on parallel array execution</vt:lpstr>
      <vt:lpstr>Job dependencies &amp; arrays</vt:lpstr>
      <vt:lpstr>More on task parallelism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More on atools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on HPC</vt:lpstr>
      <vt:lpstr>Nextflow features</vt:lpstr>
      <vt:lpstr>More on Nextflow</vt:lpstr>
      <vt:lpstr>Heterogeneous tasks</vt:lpstr>
      <vt:lpstr>Motivation</vt:lpstr>
      <vt:lpstr>Problem example</vt:lpstr>
      <vt:lpstr>Solution: heterogeneous jobs</vt:lpstr>
      <vt:lpstr>Heterogeneous jobs: using resources</vt:lpstr>
      <vt:lpstr>More on heterogeneous tasks</vt:lpstr>
      <vt:lpstr>Best practices</vt:lpstr>
      <vt:lpstr>Parallelization</vt:lpstr>
      <vt:lpstr>Do and don't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70</cp:revision>
  <dcterms:created xsi:type="dcterms:W3CDTF">2025-01-17T10:10:41Z</dcterms:created>
  <dcterms:modified xsi:type="dcterms:W3CDTF">2025-02-12T09:51:41Z</dcterms:modified>
</cp:coreProperties>
</file>