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7"/>
  </p:notesMasterIdLst>
  <p:sldIdLst>
    <p:sldId id="257" r:id="rId2"/>
    <p:sldId id="355" r:id="rId3"/>
    <p:sldId id="357" r:id="rId4"/>
    <p:sldId id="353" r:id="rId5"/>
    <p:sldId id="348" r:id="rId6"/>
    <p:sldId id="401" r:id="rId7"/>
    <p:sldId id="358" r:id="rId8"/>
    <p:sldId id="360" r:id="rId9"/>
    <p:sldId id="361" r:id="rId10"/>
    <p:sldId id="362" r:id="rId11"/>
    <p:sldId id="363" r:id="rId12"/>
    <p:sldId id="412" r:id="rId13"/>
    <p:sldId id="359" r:id="rId14"/>
    <p:sldId id="364" r:id="rId15"/>
    <p:sldId id="365" r:id="rId16"/>
    <p:sldId id="366" r:id="rId17"/>
    <p:sldId id="368" r:id="rId18"/>
    <p:sldId id="369" r:id="rId19"/>
    <p:sldId id="411" r:id="rId20"/>
    <p:sldId id="370" r:id="rId21"/>
    <p:sldId id="371" r:id="rId22"/>
    <p:sldId id="372" r:id="rId23"/>
    <p:sldId id="373" r:id="rId24"/>
    <p:sldId id="374" r:id="rId25"/>
    <p:sldId id="399" r:id="rId26"/>
    <p:sldId id="375" r:id="rId27"/>
    <p:sldId id="376" r:id="rId28"/>
    <p:sldId id="377" r:id="rId29"/>
    <p:sldId id="405" r:id="rId30"/>
    <p:sldId id="442" r:id="rId31"/>
    <p:sldId id="443" r:id="rId32"/>
    <p:sldId id="444" r:id="rId33"/>
    <p:sldId id="445" r:id="rId34"/>
    <p:sldId id="414" r:id="rId35"/>
    <p:sldId id="416" r:id="rId36"/>
    <p:sldId id="417" r:id="rId37"/>
    <p:sldId id="418" r:id="rId38"/>
    <p:sldId id="419" r:id="rId39"/>
    <p:sldId id="420" r:id="rId40"/>
    <p:sldId id="415" r:id="rId41"/>
    <p:sldId id="378" r:id="rId42"/>
    <p:sldId id="379" r:id="rId43"/>
    <p:sldId id="380" r:id="rId44"/>
    <p:sldId id="402" r:id="rId45"/>
    <p:sldId id="408" r:id="rId46"/>
    <p:sldId id="409" r:id="rId47"/>
    <p:sldId id="410" r:id="rId48"/>
    <p:sldId id="413" r:id="rId49"/>
    <p:sldId id="381" r:id="rId50"/>
    <p:sldId id="382" r:id="rId51"/>
    <p:sldId id="383" r:id="rId52"/>
    <p:sldId id="384" r:id="rId53"/>
    <p:sldId id="386" r:id="rId54"/>
    <p:sldId id="406" r:id="rId55"/>
    <p:sldId id="387" r:id="rId56"/>
    <p:sldId id="388" r:id="rId57"/>
    <p:sldId id="314" r:id="rId58"/>
    <p:sldId id="315" r:id="rId59"/>
    <p:sldId id="316" r:id="rId60"/>
    <p:sldId id="340" r:id="rId61"/>
    <p:sldId id="341" r:id="rId62"/>
    <p:sldId id="319" r:id="rId63"/>
    <p:sldId id="320" r:id="rId64"/>
    <p:sldId id="322" r:id="rId65"/>
    <p:sldId id="323" r:id="rId66"/>
    <p:sldId id="321" r:id="rId67"/>
    <p:sldId id="325" r:id="rId68"/>
    <p:sldId id="326" r:id="rId69"/>
    <p:sldId id="328" r:id="rId70"/>
    <p:sldId id="354" r:id="rId71"/>
    <p:sldId id="352" r:id="rId72"/>
    <p:sldId id="427" r:id="rId73"/>
    <p:sldId id="428" r:id="rId74"/>
    <p:sldId id="429" r:id="rId75"/>
    <p:sldId id="430" r:id="rId76"/>
    <p:sldId id="276" r:id="rId77"/>
    <p:sldId id="431" r:id="rId78"/>
    <p:sldId id="434" r:id="rId79"/>
    <p:sldId id="436" r:id="rId80"/>
    <p:sldId id="437" r:id="rId81"/>
    <p:sldId id="281" r:id="rId82"/>
    <p:sldId id="438" r:id="rId83"/>
    <p:sldId id="390" r:id="rId84"/>
    <p:sldId id="391" r:id="rId85"/>
    <p:sldId id="392" r:id="rId86"/>
    <p:sldId id="389" r:id="rId87"/>
    <p:sldId id="393" r:id="rId88"/>
    <p:sldId id="394" r:id="rId89"/>
    <p:sldId id="395" r:id="rId90"/>
    <p:sldId id="396" r:id="rId91"/>
    <p:sldId id="400" r:id="rId92"/>
    <p:sldId id="397" r:id="rId93"/>
    <p:sldId id="398" r:id="rId94"/>
    <p:sldId id="421" r:id="rId95"/>
    <p:sldId id="422" r:id="rId96"/>
    <p:sldId id="423" r:id="rId97"/>
    <p:sldId id="424" r:id="rId98"/>
    <p:sldId id="425" r:id="rId99"/>
    <p:sldId id="426" r:id="rId100"/>
    <p:sldId id="403" r:id="rId101"/>
    <p:sldId id="404" r:id="rId102"/>
    <p:sldId id="407" r:id="rId103"/>
    <p:sldId id="286" r:id="rId104"/>
    <p:sldId id="439" r:id="rId105"/>
    <p:sldId id="258" r:id="rId106"/>
    <p:sldId id="259" r:id="rId107"/>
    <p:sldId id="260" r:id="rId108"/>
    <p:sldId id="261" r:id="rId109"/>
    <p:sldId id="262" r:id="rId110"/>
    <p:sldId id="263" r:id="rId111"/>
    <p:sldId id="264" r:id="rId112"/>
    <p:sldId id="265" r:id="rId113"/>
    <p:sldId id="266" r:id="rId114"/>
    <p:sldId id="440" r:id="rId115"/>
    <p:sldId id="441" r:id="rId1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Introduction" id="{083BA90A-2B4F-476E-981D-E61BA530E4DC}">
          <p14:sldIdLst>
            <p14:sldId id="401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  <p14:sldId id="412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  <p14:sldId id="411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  <p14:sldId id="405"/>
          </p14:sldIdLst>
        </p14:section>
        <p14:section name="Data staging" id="{1307070F-DCEA-43C0-9CFD-3BB770B87EA5}">
          <p14:sldIdLst>
            <p14:sldId id="442"/>
            <p14:sldId id="443"/>
            <p14:sldId id="444"/>
            <p14:sldId id="445"/>
          </p14:sldIdLst>
        </p14:section>
        <p14:section name="Checkpointing" id="{E721DD95-7C36-4F60-9CB6-B545B0323630}">
          <p14:sldIdLst>
            <p14:sldId id="414"/>
            <p14:sldId id="416"/>
            <p14:sldId id="417"/>
            <p14:sldId id="418"/>
            <p14:sldId id="419"/>
            <p14:sldId id="420"/>
            <p14:sldId id="415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408"/>
            <p14:sldId id="409"/>
            <p14:sldId id="410"/>
            <p14:sldId id="413"/>
            <p14:sldId id="381"/>
            <p14:sldId id="382"/>
            <p14:sldId id="383"/>
            <p14:sldId id="384"/>
            <p14:sldId id="386"/>
            <p14:sldId id="40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worker-ng" id="{BCF7BCC2-30BE-402C-8AEC-6D6CC7C0C829}">
          <p14:sldIdLst>
            <p14:sldId id="427"/>
            <p14:sldId id="428"/>
            <p14:sldId id="429"/>
            <p14:sldId id="430"/>
            <p14:sldId id="276"/>
            <p14:sldId id="431"/>
            <p14:sldId id="434"/>
            <p14:sldId id="436"/>
            <p14:sldId id="437"/>
            <p14:sldId id="281"/>
            <p14:sldId id="438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398"/>
          </p14:sldIdLst>
        </p14:section>
        <p14:section name="Heterogeneous tasks" id="{A9D197FC-8F09-481E-B520-EB97C6DFA08C}">
          <p14:sldIdLst>
            <p14:sldId id="421"/>
            <p14:sldId id="422"/>
            <p14:sldId id="423"/>
            <p14:sldId id="424"/>
            <p14:sldId id="425"/>
            <p14:sldId id="426"/>
          </p14:sldIdLst>
        </p14:section>
        <p14:section name="Best practices" id="{1875B81D-58ED-4D7F-9CF6-51094D03D121}">
          <p14:sldIdLst>
            <p14:sldId id="403"/>
            <p14:sldId id="404"/>
            <p14:sldId id="407"/>
            <p14:sldId id="286"/>
            <p14:sldId id="439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onclusions" id="{CA2362B0-6C06-4075-BACD-020369388D30}">
          <p14:sldIdLst>
            <p14:sldId id="440"/>
            <p14:sldId id="4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8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microsoft.com/office/2015/10/relationships/revisionInfo" Target="revisionInfo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79E11-7709-0FCC-2763-45A46FEFF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C26CE5-A0D1-E97E-E2FC-1E8FD54268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41FEA5-CA4C-A337-9654-7CE97897B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8F381-7130-F537-BB74-DAC6C06DB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74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9771161-9134-1D5C-DF97-0DBF5A16B6C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00568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52FC4-D8AA-B9BC-D9CC-143796282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018778-FCCD-81CB-103A-35025B94E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D76D9D-0DBB-5FD3-E6C0-9DF26A3E2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18181-C4B0-B87F-EC4E-1A675E5329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75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18EB313-0551-D952-407B-E55669DE08D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9518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DC88B-968A-F6FF-A58C-521AAF46D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4DC133-4D0F-932D-19B7-458AC7EDE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78BD0-D536-5C92-E9D4-E8980153B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C6153-E14A-9D09-8A56-11C424CE44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77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00C851A-954C-0869-B42C-4BE1E4954ED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19741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79754-1CE4-54A0-EFAB-3434AC794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B206F-862B-2672-893E-1C624C49F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0E4894-4D17-DB1E-2BE5-26D2A6695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BEE2-CA42-C7D2-F4CC-0959CE2174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78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18290C1-20CD-54E2-C0BA-ACED71EB291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95900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02/28/2025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02/28/2025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02/28/2025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.bin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batch.html" TargetMode="External"/><Relationship Id="rId2" Type="http://schemas.openxmlformats.org/officeDocument/2006/relationships/hyperlink" Target="https://phoenixnap.com/kb/linux-at-comma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crontab.html" TargetMode="External"/><Relationship Id="rId2" Type="http://schemas.openxmlformats.org/officeDocument/2006/relationships/hyperlink" Target="https://ostechnix.com/a-beginners-guide-to-cron-job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batc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data/tier1_data_service.html" TargetMode="External"/><Relationship Id="rId7" Type="http://schemas.openxmlformats.org/officeDocument/2006/relationships/hyperlink" Target="https://docs.globus.org/cli/" TargetMode="External"/><Relationship Id="rId2" Type="http://schemas.openxmlformats.org/officeDocument/2006/relationships/hyperlink" Target="https://www.tecmint.com/rsync-local-remote-file-synchronization-comman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clone.org/docs/" TargetMode="External"/><Relationship Id="rId5" Type="http://schemas.openxmlformats.org/officeDocument/2006/relationships/hyperlink" Target="https://dvc.org/doc" TargetMode="External"/><Relationship Id="rId4" Type="http://schemas.openxmlformats.org/officeDocument/2006/relationships/hyperlink" Target="https://www.linode.com/docs/guides/curl-for-rest-api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mtcp.sourceforge.io/index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job_array.html" TargetMode="External"/><Relationship Id="rId2" Type="http://schemas.openxmlformats.org/officeDocument/2006/relationships/hyperlink" Target="https://www.gnu.org/software/parallel/parallel_tutorial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4.jpe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jpeg"/><Relationship Id="rId4" Type="http://schemas.openxmlformats.org/officeDocument/2006/relationships/image" Target="../media/image15.png"/><Relationship Id="rId9" Type="http://schemas.openxmlformats.org/officeDocument/2006/relationships/image" Target="../media/image19.jpe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jbex.github.io/worker-ng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heterogeneous_job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54044-B10F-D33F-8FD7-F4193281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25A0AB-A690-8429-53AE-38BCECE9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13BA-4953-CA70-29F8-A650842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7350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B22C-76CB-EDEF-3259-47FF23D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95C-34D2-972B-D06E-7D5F07F9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Parallel applications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 err="1"/>
              <a:t>Slurm</a:t>
            </a:r>
            <a:r>
              <a:rPr lang="en-US" dirty="0"/>
              <a:t> job arrays</a:t>
            </a:r>
          </a:p>
          <a:p>
            <a:pPr lvl="1"/>
            <a:r>
              <a:rPr lang="en-US" dirty="0" err="1"/>
              <a:t>atools</a:t>
            </a:r>
            <a:endParaRPr lang="en-US" dirty="0"/>
          </a:p>
          <a:p>
            <a:r>
              <a:rPr lang="en-US" dirty="0"/>
              <a:t>How much to parallelize?</a:t>
            </a:r>
          </a:p>
          <a:p>
            <a:pPr lvl="1"/>
            <a:r>
              <a:rPr lang="en-US" dirty="0"/>
              <a:t>Resource contention: memory capacity, memory bandwidth, I/O</a:t>
            </a:r>
          </a:p>
          <a:p>
            <a:pPr lvl="1"/>
            <a:r>
              <a:rPr lang="en-US" dirty="0"/>
              <a:t>Scheduler limits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walltime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31DA-7A16-DD4E-F0CE-A26B380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4C83-7ACB-5B46-1634-403B7B0BDF8A}"/>
              </a:ext>
            </a:extLst>
          </p:cNvPr>
          <p:cNvSpPr txBox="1"/>
          <p:nvPr/>
        </p:nvSpPr>
        <p:spPr>
          <a:xfrm>
            <a:off x="4629284" y="5481827"/>
            <a:ext cx="2933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Granularity is key!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28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9D07-471F-B546-C0FE-FBBC0551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don't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8C51-B9DA-4A89-F08F-638C95B9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Benchmark scaling of parallelism</a:t>
            </a:r>
          </a:p>
          <a:p>
            <a:pPr lvl="1"/>
            <a:r>
              <a:rPr lang="en-US" dirty="0"/>
              <a:t>Use appropriate file system</a:t>
            </a:r>
          </a:p>
          <a:p>
            <a:pPr lvl="1"/>
            <a:r>
              <a:rPr lang="en-US" dirty="0"/>
              <a:t>Use appropriate I/O patterns/file formats</a:t>
            </a:r>
          </a:p>
          <a:p>
            <a:pPr lvl="1"/>
            <a:r>
              <a:rPr lang="en-US" dirty="0"/>
              <a:t>Use checkpointing (when possible)</a:t>
            </a:r>
          </a:p>
          <a:p>
            <a:pPr lvl="1"/>
            <a:endParaRPr lang="en-US" dirty="0"/>
          </a:p>
          <a:p>
            <a:r>
              <a:rPr lang="en-US" dirty="0"/>
              <a:t>Don't</a:t>
            </a:r>
          </a:p>
          <a:p>
            <a:pPr lvl="1"/>
            <a:r>
              <a:rPr lang="en-US" dirty="0"/>
              <a:t>Many short jobs</a:t>
            </a:r>
          </a:p>
          <a:p>
            <a:pPr lvl="1"/>
            <a:r>
              <a:rPr lang="en-US" dirty="0"/>
              <a:t>Many jobs that do intensive I/O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3555-F7B8-6CA8-8313-A4753E2C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6B60-321C-8447-CDEF-01EB28181B87}"/>
              </a:ext>
            </a:extLst>
          </p:cNvPr>
          <p:cNvSpPr txBox="1"/>
          <p:nvPr/>
        </p:nvSpPr>
        <p:spPr>
          <a:xfrm>
            <a:off x="7554686" y="2286000"/>
            <a:ext cx="39950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Training:</a:t>
            </a:r>
            <a:br>
              <a:rPr lang="en-US" sz="2800" dirty="0"/>
            </a:br>
            <a:r>
              <a:rPr lang="en-US" sz="2800" dirty="0"/>
              <a:t>"Best practices for data science on HPC"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336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R, most of the 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call</a:t>
            </a:r>
          </a:p>
          <a:p>
            <a:pPr lvl="1"/>
            <a:r>
              <a:rPr lang="en-US" dirty="0"/>
              <a:t>Use compiler flag: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791745" y="2204865"/>
            <a:ext cx="4752528" cy="2062103"/>
            <a:chOff x="2267745" y="2204864"/>
            <a:chExt cx="4752528" cy="2062103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621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=5 –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-per-node=36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--time=1:00:00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343469" y="2204864"/>
              <a:ext cx="167225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06590" y="4488158"/>
            <a:ext cx="25172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906591" y="2947528"/>
            <a:ext cx="26756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975511" y="2348881"/>
            <a:ext cx="4056593" cy="1992869"/>
            <a:chOff x="1444853" y="2348880"/>
            <a:chExt cx="5874943" cy="377383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6"/>
              <a:ext cx="2193207" cy="69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147890" y="4290869"/>
              <a:ext cx="3128810" cy="534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43673" y="5517232"/>
            <a:ext cx="3218685" cy="648072"/>
            <a:chOff x="1979712" y="5589240"/>
            <a:chExt cx="3218685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825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3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51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752185" y="4347102"/>
            <a:ext cx="19998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05261" y="1540837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𝑆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1" y="1540837"/>
                <a:ext cx="2088232" cy="969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74167" y="2708041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𝑆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167" y="2708041"/>
                <a:ext cx="208823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88155" y="3375990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155" y="3375990"/>
                <a:ext cx="2088232" cy="9717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74167" y="4529239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167" y="4529239"/>
                <a:ext cx="208823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88089" y="2780929"/>
            <a:ext cx="360694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3431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51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63220" y="3220278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35561" y="5445225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5445225"/>
                <a:ext cx="2688941" cy="855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655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531" y="5445224"/>
                <a:ext cx="2060500" cy="573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97116C-F94B-4B5B-973A-17F07FB5C418}" type="slidenum">
              <a:rPr lang="nl-BE" smtClean="0"/>
              <a:pPr/>
              <a:t>109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056989" y="2355575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61673" y="3649267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15815" y="1844825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13534" y="2724574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34472" y="3861049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/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04481" y="4867361"/>
              <a:ext cx="939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59897" y="1556792"/>
            <a:ext cx="3452123" cy="523220"/>
            <a:chOff x="3635896" y="1556792"/>
            <a:chExt cx="3452123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867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6096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7630501" y="2905780"/>
            <a:ext cx="2449020" cy="1603340"/>
            <a:chOff x="4638999" y="1556792"/>
            <a:chExt cx="2449020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867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515047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901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77004"/>
              </a:xfrm>
            </p:spPr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77004"/>
              </a:xfrm>
              <a:blipFill>
                <a:blip r:embed="rId2"/>
                <a:stretch>
                  <a:fillRect l="-1043" t="-360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2666" y="4905940"/>
                <a:ext cx="549945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(2</m:t>
                    </m:r>
                    <m:r>
                      <a:rPr lang="en-US" sz="2800" i="1">
                        <a:latin typeface="Cambria Math"/>
                      </a:rPr>
                      <m:t>𝑁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666" y="4905940"/>
                <a:ext cx="5499454" cy="523220"/>
              </a:xfrm>
              <a:prstGeom prst="rect">
                <a:avLst/>
              </a:prstGeom>
              <a:blipFill>
                <a:blip r:embed="rId3"/>
                <a:stretch>
                  <a:fillRect l="-2212" t="-11364" b="-29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957323" y="4833932"/>
            <a:ext cx="20160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919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93480" progId="Equation.3">
                  <p:embed/>
                </p:oleObj>
              </mc:Choice>
              <mc:Fallback>
                <p:oleObj name="Equation" r:id="rId2" imgW="812520" imgH="39348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9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699001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431640" progId="Equation.3">
                  <p:embed/>
                </p:oleObj>
              </mc:Choice>
              <mc:Fallback>
                <p:oleObj name="Equation" r:id="rId4" imgW="2489040" imgH="43164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9001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99857" y="5775648"/>
            <a:ext cx="27592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4A4E-EEA1-3D9F-B6A9-6449CF65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6C7E1-E388-7090-AC8B-643EF8826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D39C0-59FC-A68E-3A81-D10D8B78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23751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F5A799-F0D0-2666-71DF-4CC33EFA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26A4F-C1F3-2F20-8217-13E48054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Formalize workflow</a:t>
            </a:r>
          </a:p>
          <a:p>
            <a:pPr lvl="1"/>
            <a:r>
              <a:rPr lang="en-US" dirty="0"/>
              <a:t>Easier to map to tools</a:t>
            </a:r>
          </a:p>
          <a:p>
            <a:pPr lvl="1"/>
            <a:r>
              <a:rPr lang="en-US" dirty="0"/>
              <a:t>Reproducible</a:t>
            </a:r>
          </a:p>
          <a:p>
            <a:r>
              <a:rPr lang="en-US" dirty="0"/>
              <a:t>Benchmark</a:t>
            </a:r>
          </a:p>
          <a:p>
            <a:pPr lvl="1"/>
            <a:r>
              <a:rPr lang="en-US" dirty="0"/>
              <a:t>Single tasks</a:t>
            </a:r>
          </a:p>
          <a:p>
            <a:pPr lvl="1"/>
            <a:r>
              <a:rPr lang="en-US" dirty="0"/>
              <a:t>Parallel tasks</a:t>
            </a:r>
          </a:p>
          <a:p>
            <a:r>
              <a:rPr lang="en-US" dirty="0"/>
              <a:t>Mind I/O!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9BF5D-F273-31AE-1640-916CF005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507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05EE-D799-C6B1-CDEB-6C7084C4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96B-8ED6-2448-DC56-7570DEF1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scheduling single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A103-D3F1-42AD-C2CD-E9A25235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https://phoenixnap.com/kb/linux-at-command</a:t>
            </a:r>
            <a:r>
              <a:rPr lang="en-US" dirty="0">
                <a:cs typeface="Courier New" panose="02070309020205020404" pitchFamily="49" charset="0"/>
              </a:rPr>
              <a:t>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E259-466C-88B9-0777-02F1D3DF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57ED8B-1F65-DDA7-B84A-085DE61EC546}"/>
              </a:ext>
            </a:extLst>
          </p:cNvPr>
          <p:cNvGrpSpPr/>
          <p:nvPr/>
        </p:nvGrpSpPr>
        <p:grpSpPr>
          <a:xfrm>
            <a:off x="1360714" y="3587524"/>
            <a:ext cx="6602885" cy="2373345"/>
            <a:chOff x="1360714" y="3587524"/>
            <a:chExt cx="6602885" cy="237334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EC8993-5FAD-BAF6-55EA-65E8C0B36A5E}"/>
                </a:ext>
              </a:extLst>
            </p:cNvPr>
            <p:cNvGrpSpPr/>
            <p:nvPr/>
          </p:nvGrpSpPr>
          <p:grpSpPr>
            <a:xfrm>
              <a:off x="3660698" y="3587524"/>
              <a:ext cx="4302901" cy="614847"/>
              <a:chOff x="8175171" y="3352409"/>
              <a:chExt cx="4302901" cy="614847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F8D9DBB-6958-1D80-A6C6-522C92C27825}"/>
                  </a:ext>
                </a:extLst>
              </p:cNvPr>
              <p:cNvCxnSpPr>
                <a:cxnSpLocks/>
                <a:stCxn id="15" idx="1"/>
              </p:cNvCxnSpPr>
              <p:nvPr/>
            </p:nvCxnSpPr>
            <p:spPr>
              <a:xfrm flipH="1" flipV="1">
                <a:off x="8175171" y="3352409"/>
                <a:ext cx="507118" cy="3840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F3F6C74-E0B8-68F0-6C9D-58B34F5CB185}"/>
                  </a:ext>
                </a:extLst>
              </p:cNvPr>
              <p:cNvSpPr txBox="1"/>
              <p:nvPr/>
            </p:nvSpPr>
            <p:spPr>
              <a:xfrm>
                <a:off x="8682289" y="3505591"/>
                <a:ext cx="3795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Day of week (0–7 or names)</a:t>
                </a:r>
                <a:endParaRPr lang="LID4096" sz="240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7A07217-1DD8-827D-BA8A-65D24EBEF2F9}"/>
                </a:ext>
              </a:extLst>
            </p:cNvPr>
            <p:cNvGrpSpPr/>
            <p:nvPr/>
          </p:nvGrpSpPr>
          <p:grpSpPr>
            <a:xfrm>
              <a:off x="3004457" y="3587524"/>
              <a:ext cx="4393804" cy="1100814"/>
              <a:chOff x="7486092" y="2866442"/>
              <a:chExt cx="4393804" cy="1100814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925511F-75BF-CE6D-405F-D8BFAC6E9F8E}"/>
                  </a:ext>
                </a:extLst>
              </p:cNvPr>
              <p:cNvCxnSpPr>
                <a:cxnSpLocks/>
                <a:stCxn id="18" idx="1"/>
              </p:cNvCxnSpPr>
              <p:nvPr/>
            </p:nvCxnSpPr>
            <p:spPr>
              <a:xfrm flipH="1" flipV="1">
                <a:off x="7486092" y="2866442"/>
                <a:ext cx="1196197" cy="8699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EA749A-754A-BBDF-59A2-E57037F9D4CD}"/>
                  </a:ext>
                </a:extLst>
              </p:cNvPr>
              <p:cNvSpPr txBox="1"/>
              <p:nvPr/>
            </p:nvSpPr>
            <p:spPr>
              <a:xfrm>
                <a:off x="8682289" y="3505591"/>
                <a:ext cx="31976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Month (1–12 or names)</a:t>
                </a:r>
                <a:endParaRPr lang="LID4096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710890-3438-ECA1-2E19-263E7B8250C0}"/>
                </a:ext>
              </a:extLst>
            </p:cNvPr>
            <p:cNvGrpSpPr/>
            <p:nvPr/>
          </p:nvGrpSpPr>
          <p:grpSpPr>
            <a:xfrm>
              <a:off x="2543161" y="3587524"/>
              <a:ext cx="4494488" cy="1439333"/>
              <a:chOff x="7024796" y="2527923"/>
              <a:chExt cx="4494488" cy="1439333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49CE2A3-8F2E-EA3B-CF03-81E76394AD86}"/>
                  </a:ext>
                </a:extLst>
              </p:cNvPr>
              <p:cNvCxnSpPr>
                <a:cxnSpLocks/>
                <a:stCxn id="22" idx="1"/>
              </p:cNvCxnSpPr>
              <p:nvPr/>
            </p:nvCxnSpPr>
            <p:spPr>
              <a:xfrm flipH="1" flipV="1">
                <a:off x="7024796" y="2527923"/>
                <a:ext cx="1657493" cy="12085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12F91A-D989-90FC-0759-CB1FD72265F9}"/>
                  </a:ext>
                </a:extLst>
              </p:cNvPr>
              <p:cNvSpPr txBox="1"/>
              <p:nvPr/>
            </p:nvSpPr>
            <p:spPr>
              <a:xfrm>
                <a:off x="8682289" y="3505591"/>
                <a:ext cx="28369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Day of month (1–31)</a:t>
                </a:r>
                <a:endParaRPr lang="LID4096" sz="24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EC4EAB5-BC3C-B590-1573-40326305D321}"/>
                </a:ext>
              </a:extLst>
            </p:cNvPr>
            <p:cNvGrpSpPr/>
            <p:nvPr/>
          </p:nvGrpSpPr>
          <p:grpSpPr>
            <a:xfrm>
              <a:off x="1960889" y="3587524"/>
              <a:ext cx="3964917" cy="1928166"/>
              <a:chOff x="1960889" y="3587524"/>
              <a:chExt cx="3964917" cy="1928166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0920DEE-854D-1B4C-6755-28052770F773}"/>
                  </a:ext>
                </a:extLst>
              </p:cNvPr>
              <p:cNvCxnSpPr>
                <a:cxnSpLocks/>
                <a:stCxn id="26" idx="1"/>
              </p:cNvCxnSpPr>
              <p:nvPr/>
            </p:nvCxnSpPr>
            <p:spPr>
              <a:xfrm flipH="1" flipV="1">
                <a:off x="1960889" y="3587524"/>
                <a:ext cx="2239765" cy="16973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A5BF76-3CC2-C88D-26FA-D15BF3B04AE0}"/>
                  </a:ext>
                </a:extLst>
              </p:cNvPr>
              <p:cNvSpPr txBox="1"/>
              <p:nvPr/>
            </p:nvSpPr>
            <p:spPr>
              <a:xfrm>
                <a:off x="4200654" y="5054025"/>
                <a:ext cx="17251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Hour (0–23)</a:t>
                </a:r>
                <a:endParaRPr lang="LID4096" sz="2400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D83CC13-E331-A8F5-079E-E06D693783B1}"/>
                </a:ext>
              </a:extLst>
            </p:cNvPr>
            <p:cNvGrpSpPr/>
            <p:nvPr/>
          </p:nvGrpSpPr>
          <p:grpSpPr>
            <a:xfrm>
              <a:off x="1360714" y="3587524"/>
              <a:ext cx="4970780" cy="2373345"/>
              <a:chOff x="5842349" y="1593911"/>
              <a:chExt cx="4970780" cy="2373345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C67A15A-0B32-BABC-0145-30C31CB42DA0}"/>
                  </a:ext>
                </a:extLst>
              </p:cNvPr>
              <p:cNvCxnSpPr>
                <a:cxnSpLocks/>
                <a:stCxn id="31" idx="1"/>
              </p:cNvCxnSpPr>
              <p:nvPr/>
            </p:nvCxnSpPr>
            <p:spPr>
              <a:xfrm flipH="1" flipV="1">
                <a:off x="5842349" y="1593911"/>
                <a:ext cx="2839940" cy="21425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8FF27B-9436-6C9E-6815-0D1CE5144490}"/>
                  </a:ext>
                </a:extLst>
              </p:cNvPr>
              <p:cNvSpPr txBox="1"/>
              <p:nvPr/>
            </p:nvSpPr>
            <p:spPr>
              <a:xfrm>
                <a:off x="8682289" y="3505591"/>
                <a:ext cx="21308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Minutes (0–59)</a:t>
                </a:r>
                <a:endParaRPr lang="LID4096" sz="2400" dirty="0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1DF54-44F1-5C8B-AB71-4B6D54C2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9E79-E16E-3204-406F-17595A82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recurrent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1C60-67E1-B294-E058-47EA8970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https://ostechnix.com/a-beginners-guide-to-cron-jobs/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https://slurm.schedmd.com/scrontab.html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42A0-31D8-9FE2-C931-9CEBC2D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6D4305-5A1D-BF8B-9258-B857E4E7BDA8}"/>
              </a:ext>
            </a:extLst>
          </p:cNvPr>
          <p:cNvGrpSpPr/>
          <p:nvPr/>
        </p:nvGrpSpPr>
        <p:grpSpPr>
          <a:xfrm>
            <a:off x="418031" y="1611086"/>
            <a:ext cx="822940" cy="4745264"/>
            <a:chOff x="418031" y="1611086"/>
            <a:chExt cx="822940" cy="474526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C90984-4FF8-AD9E-70D2-0F81F7D9B2E8}"/>
                </a:ext>
              </a:extLst>
            </p:cNvPr>
            <p:cNvCxnSpPr/>
            <p:nvPr/>
          </p:nvCxnSpPr>
          <p:spPr>
            <a:xfrm>
              <a:off x="1240971" y="1611086"/>
              <a:ext cx="0" cy="45611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9CAF0-D51B-8E51-5972-970D3637F89D}"/>
                </a:ext>
              </a:extLst>
            </p:cNvPr>
            <p:cNvSpPr txBox="1"/>
            <p:nvPr/>
          </p:nvSpPr>
          <p:spPr>
            <a:xfrm>
              <a:off x="418031" y="598701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2788367" cy="979715"/>
            <a:chOff x="2579914" y="1719942"/>
            <a:chExt cx="2788367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059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-eq 0 ]]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DD97-4687-EB04-C9CE-B83613EE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C3D-618A-F65F-621E-D4249E3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sequential tasks &amp; job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D4E2-28BD-EC5E-170D-0304C179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1B40-1F67-359A-8A7E-FD8C5CA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C1A2-4A00-29C3-035E-3C1331DC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staging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C1596-6C9B-9FC1-F97E-CC87F23A6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09EF5-9AB3-350E-DE9C-F64B73F1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0658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A1CD5-2108-AF88-9519-838980D24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4E7F-8F6A-405E-F8B7-EB9C6CAE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CC558-A9EF-ABF4-35BB-E06AC097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Data is non-local</a:t>
            </a:r>
          </a:p>
          <a:p>
            <a:pPr lvl="1"/>
            <a:r>
              <a:rPr lang="en-US" dirty="0"/>
              <a:t>Data stage-in or stage-out as part of process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Data produced by laboratory equipment</a:t>
            </a:r>
          </a:p>
          <a:p>
            <a:pPr lvl="1"/>
            <a:r>
              <a:rPr lang="en-US" dirty="0"/>
              <a:t>Data in repository/online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8B95E-AC19-15F9-12F1-8816EB71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44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1FAA-AB33-9D5A-99D2-924A2B0E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17C7-1A73-FBAC-AFB7-9BEB0D9D1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Copy data between Linux systems/directories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rsync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Copy data to/from Tier-1 Data</a:t>
            </a:r>
          </a:p>
          <a:p>
            <a:pPr lvl="1"/>
            <a:r>
              <a:rPr lang="en-US" dirty="0"/>
              <a:t>Globus CLI/</a:t>
            </a:r>
            <a:r>
              <a:rPr lang="en-US" dirty="0" err="1"/>
              <a:t>iRODS</a:t>
            </a:r>
            <a:endParaRPr lang="en-US" dirty="0"/>
          </a:p>
          <a:p>
            <a:r>
              <a:rPr lang="en-US" dirty="0"/>
              <a:t>Download data from web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cURL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Use REST API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cURL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Copy data to cloud services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rclone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Data version control</a:t>
            </a:r>
          </a:p>
          <a:p>
            <a:pPr lvl="1"/>
            <a:r>
              <a:rPr lang="en-US" dirty="0"/>
              <a:t>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21A8-45BE-EC09-12F7-08835B42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6F1BF9-013D-5B0B-9F1C-2F9A90BF0159}"/>
              </a:ext>
            </a:extLst>
          </p:cNvPr>
          <p:cNvGrpSpPr/>
          <p:nvPr/>
        </p:nvGrpSpPr>
        <p:grpSpPr>
          <a:xfrm>
            <a:off x="6096000" y="3335117"/>
            <a:ext cx="4618880" cy="977467"/>
            <a:chOff x="7704794" y="5153031"/>
            <a:chExt cx="4618880" cy="9774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A1139F-2E15-028F-E4F6-406E429ED58A}"/>
                </a:ext>
              </a:extLst>
            </p:cNvPr>
            <p:cNvSpPr txBox="1"/>
            <p:nvPr/>
          </p:nvSpPr>
          <p:spPr>
            <a:xfrm>
              <a:off x="7704794" y="5668833"/>
              <a:ext cx="441383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Make sure you tokens are safe!!!</a:t>
              </a:r>
              <a:endParaRPr lang="LID4096" sz="24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A462840D-45D8-7C1B-CA7A-EB18928B3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67560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627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A76C-5BEC-39CE-BBAA-3A89C7F5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data staging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8392-682D-5D82-7B80-3D8C99BAC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rsync</a:t>
            </a:r>
            <a:br>
              <a:rPr lang="en-US" dirty="0"/>
            </a:br>
            <a:r>
              <a:rPr lang="en-US" sz="2000" dirty="0">
                <a:hlinkClick r:id="rId2"/>
              </a:rPr>
              <a:t>https://www.tecmint.com/rsync-local-remote-file-synchronization-commands/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Tier-1 Data</a:t>
            </a:r>
            <a:br>
              <a:rPr lang="en-US" dirty="0"/>
            </a:br>
            <a:r>
              <a:rPr lang="en-US" sz="2000" dirty="0">
                <a:hlinkClick r:id="rId3"/>
              </a:rPr>
              <a:t>https://docs.vscentrum.be/data/tier1_data_service.html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 err="1"/>
              <a:t>cURL</a:t>
            </a:r>
            <a:br>
              <a:rPr lang="en-US" dirty="0"/>
            </a:br>
            <a:r>
              <a:rPr lang="en-US" sz="2200" dirty="0">
                <a:hlinkClick r:id="rId4"/>
              </a:rPr>
              <a:t>https://www.linode.com/docs/guides/curl-for-rest-api/</a:t>
            </a:r>
            <a:r>
              <a:rPr lang="en-US" sz="2200" dirty="0"/>
              <a:t> </a:t>
            </a:r>
            <a:endParaRPr lang="en-US" dirty="0"/>
          </a:p>
          <a:p>
            <a:r>
              <a:rPr lang="en-US" dirty="0"/>
              <a:t>DVC</a:t>
            </a:r>
            <a:br>
              <a:rPr lang="en-US" dirty="0"/>
            </a:br>
            <a:r>
              <a:rPr lang="en-US" sz="2000" dirty="0">
                <a:hlinkClick r:id="rId5"/>
              </a:rPr>
              <a:t>https://dvc.org/doc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 err="1"/>
              <a:t>rclone</a:t>
            </a:r>
            <a:br>
              <a:rPr lang="en-US" dirty="0"/>
            </a:br>
            <a:r>
              <a:rPr lang="en-US" dirty="0">
                <a:hlinkClick r:id="rId6"/>
              </a:rPr>
              <a:t>https://rclone.org/docs/</a:t>
            </a:r>
            <a:endParaRPr lang="en-US" dirty="0"/>
          </a:p>
          <a:p>
            <a:r>
              <a:rPr lang="en-US" dirty="0"/>
              <a:t>Globus CLI</a:t>
            </a:r>
            <a:br>
              <a:rPr lang="en-US" dirty="0"/>
            </a:br>
            <a:r>
              <a:rPr lang="en-US" sz="2000" dirty="0">
                <a:hlinkClick r:id="rId7"/>
              </a:rPr>
              <a:t>https://docs.globus.org/cli/</a:t>
            </a:r>
            <a:r>
              <a:rPr lang="en-US" sz="2000" dirty="0"/>
              <a:t> 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B1E79-AC9B-C09C-2248-2FB8B9C8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4813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164A-9ED6-CEBE-29A9-81F8858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47A1-831D-B7D2-9945-F82BCF856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5C20-3B65-BF7C-3305-81B77A48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075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E05F-0628-6027-EF21-3AA62CB7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E07B-1AFC-5189-29CB-8A7C42DC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6150-E1B7-2F90-93D9-66A3FF87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application that exceeds maximum </a:t>
            </a:r>
            <a:r>
              <a:rPr lang="en-US" dirty="0" err="1"/>
              <a:t>walltime</a:t>
            </a:r>
            <a:endParaRPr lang="en-US" dirty="0"/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Applications that checkpoint</a:t>
            </a:r>
          </a:p>
          <a:p>
            <a:pPr lvl="1"/>
            <a:r>
              <a:rPr lang="en-US" dirty="0"/>
              <a:t>Non-HPC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8786-FE33-F058-06C1-DFD20FDC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67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0F47-948E-5318-613F-78C090A6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34BA-4901-C65C-0C19-0F237407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CB401-B09E-E5A6-1922-3BF7345A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DC181F-CD46-EB4E-5DE2-C2E0D73030DA}"/>
              </a:ext>
            </a:extLst>
          </p:cNvPr>
          <p:cNvSpPr/>
          <p:nvPr/>
        </p:nvSpPr>
        <p:spPr>
          <a:xfrm>
            <a:off x="2231569" y="2508025"/>
            <a:ext cx="7249887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751ECF-6C2B-73DF-BA47-71A9F80F6B2A}"/>
              </a:ext>
            </a:extLst>
          </p:cNvPr>
          <p:cNvGrpSpPr/>
          <p:nvPr/>
        </p:nvGrpSpPr>
        <p:grpSpPr>
          <a:xfrm>
            <a:off x="1937657" y="1760865"/>
            <a:ext cx="8000998" cy="448935"/>
            <a:chOff x="1850573" y="1162151"/>
            <a:chExt cx="8000998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515F3F3-127C-82C8-91C9-6BB546708F8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F30DCB-2180-F574-7F63-3C869F4962E4}"/>
                </a:ext>
              </a:extLst>
            </p:cNvPr>
            <p:cNvSpPr txBox="1"/>
            <p:nvPr/>
          </p:nvSpPr>
          <p:spPr>
            <a:xfrm>
              <a:off x="9039517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DA88AD6-9370-F7AA-13B9-8F1ED1384624}"/>
              </a:ext>
            </a:extLst>
          </p:cNvPr>
          <p:cNvSpPr/>
          <p:nvPr/>
        </p:nvSpPr>
        <p:spPr>
          <a:xfrm>
            <a:off x="2231570" y="1937047"/>
            <a:ext cx="2558146" cy="461666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Maximum 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walltime</a:t>
            </a:r>
            <a:endParaRPr lang="LID4096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2BF152-33F3-918C-11E2-80121A8F5953}"/>
              </a:ext>
            </a:extLst>
          </p:cNvPr>
          <p:cNvGrpSpPr/>
          <p:nvPr/>
        </p:nvGrpSpPr>
        <p:grpSpPr>
          <a:xfrm>
            <a:off x="4789716" y="1800755"/>
            <a:ext cx="2957793" cy="2497592"/>
            <a:chOff x="4789716" y="1800755"/>
            <a:chExt cx="2957793" cy="24975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07E2D3A-0B32-6177-8B4A-DF183A6BC366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0BAAE-1948-9BD8-5411-D9E3F34A213F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BF84B4-8096-5755-671F-D496A8C86421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4431E3-9A77-1E4A-9838-B7961D214465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741EBA-FD10-21C4-880B-942C4EC91C53}"/>
              </a:ext>
            </a:extLst>
          </p:cNvPr>
          <p:cNvGrpSpPr/>
          <p:nvPr/>
        </p:nvGrpSpPr>
        <p:grpSpPr>
          <a:xfrm>
            <a:off x="4251741" y="4976663"/>
            <a:ext cx="3871836" cy="1162302"/>
            <a:chOff x="6071661" y="5410397"/>
            <a:chExt cx="3871836" cy="1162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01A542-E512-6BF9-FE69-FFDEC32572D5}"/>
                </a:ext>
              </a:extLst>
            </p:cNvPr>
            <p:cNvSpPr txBox="1"/>
            <p:nvPr/>
          </p:nvSpPr>
          <p:spPr>
            <a:xfrm>
              <a:off x="6071661" y="6049479"/>
              <a:ext cx="334104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No or partial results!</a:t>
              </a:r>
              <a:endParaRPr lang="LID4096" sz="2800" dirty="0"/>
            </a:p>
          </p:txBody>
        </p:sp>
        <p:pic>
          <p:nvPicPr>
            <p:cNvPr id="25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2D64C60-7CE7-901F-AB49-2ACA35B43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34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D357-2E19-09B9-B836-4FB8ACDA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checkpointing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235F-A61F-BEBB-89BE-207B046D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Periodically safe application state</a:t>
            </a:r>
          </a:p>
          <a:p>
            <a:r>
              <a:rPr lang="en-US" dirty="0"/>
              <a:t>Restart from last saved state unless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Application support (ideal situation)</a:t>
            </a:r>
          </a:p>
          <a:p>
            <a:pPr lvl="1"/>
            <a:r>
              <a:rPr lang="en-US" dirty="0"/>
              <a:t>Distributed </a:t>
            </a:r>
            <a:r>
              <a:rPr lang="en-US" dirty="0" err="1"/>
              <a:t>MultiThreaded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r>
              <a:rPr lang="en-US" dirty="0"/>
              <a:t> (DMTCP)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25B44-EEC1-F9E7-9FDA-67D1DB7F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5FEE69-ABCF-9F41-A804-49A0058639EF}"/>
              </a:ext>
            </a:extLst>
          </p:cNvPr>
          <p:cNvGrpSpPr/>
          <p:nvPr/>
        </p:nvGrpSpPr>
        <p:grpSpPr>
          <a:xfrm>
            <a:off x="1349829" y="2676632"/>
            <a:ext cx="9851571" cy="448935"/>
            <a:chOff x="1850573" y="1162151"/>
            <a:chExt cx="9851571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CCE64D-4669-61C5-273E-26505B8C94B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9851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2EFD2D-5CCF-8BE0-8651-A13230E9725C}"/>
                </a:ext>
              </a:extLst>
            </p:cNvPr>
            <p:cNvSpPr txBox="1"/>
            <p:nvPr/>
          </p:nvSpPr>
          <p:spPr>
            <a:xfrm>
              <a:off x="10988058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BC3A2A-B3A0-472C-6064-1E08F9EF4B74}"/>
              </a:ext>
            </a:extLst>
          </p:cNvPr>
          <p:cNvGrpSpPr/>
          <p:nvPr/>
        </p:nvGrpSpPr>
        <p:grpSpPr>
          <a:xfrm>
            <a:off x="1643741" y="2852814"/>
            <a:ext cx="2558147" cy="1471090"/>
            <a:chOff x="1643741" y="4344160"/>
            <a:chExt cx="2558147" cy="147109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83ACD62-DC7F-BE52-E3F0-5D3DA82DC7DF}"/>
                </a:ext>
              </a:extLst>
            </p:cNvPr>
            <p:cNvSpPr/>
            <p:nvPr/>
          </p:nvSpPr>
          <p:spPr>
            <a:xfrm>
              <a:off x="1643741" y="4915138"/>
              <a:ext cx="2558143" cy="90011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Computation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ABC0A6-4312-3660-8CE5-48A5923F6CB7}"/>
                </a:ext>
              </a:extLst>
            </p:cNvPr>
            <p:cNvSpPr/>
            <p:nvPr/>
          </p:nvSpPr>
          <p:spPr>
            <a:xfrm>
              <a:off x="1643742" y="4344160"/>
              <a:ext cx="2558146" cy="461666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</a:rPr>
                <a:t>Maximum </a:t>
              </a:r>
              <a:r>
                <a:rPr lang="en-US" dirty="0" err="1">
                  <a:solidFill>
                    <a:schemeClr val="tx1"/>
                  </a:solidFill>
                  <a:highlight>
                    <a:srgbClr val="C0C0C0"/>
                  </a:highlight>
                </a:rPr>
                <a:t>walltime</a:t>
              </a:r>
              <a:endParaRPr lang="LID4096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B61116-EDAA-DB42-6D1E-9DD8D826E991}"/>
              </a:ext>
            </a:extLst>
          </p:cNvPr>
          <p:cNvGrpSpPr/>
          <p:nvPr/>
        </p:nvGrpSpPr>
        <p:grpSpPr>
          <a:xfrm>
            <a:off x="4201888" y="2716522"/>
            <a:ext cx="2957793" cy="2497592"/>
            <a:chOff x="4789716" y="1800755"/>
            <a:chExt cx="2957793" cy="24975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295A9D-8FC4-D24D-E62A-81CD9B5F40B0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84BAF04-0905-6FF1-4442-D03A51411E84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4AAD3C-0BAF-086B-9E19-11C0DAEA48A7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651C3-F084-77BC-BC65-9E4A358A85B8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8D16FD-01B7-2EF4-5B31-F9C43DFB008D}"/>
              </a:ext>
            </a:extLst>
          </p:cNvPr>
          <p:cNvGrpSpPr/>
          <p:nvPr/>
        </p:nvGrpSpPr>
        <p:grpSpPr>
          <a:xfrm>
            <a:off x="374603" y="2895909"/>
            <a:ext cx="2412139" cy="2318205"/>
            <a:chOff x="374603" y="4387255"/>
            <a:chExt cx="2412139" cy="23182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885528-966A-8C6E-C3AE-5A16AAEEA168}"/>
                </a:ext>
              </a:extLst>
            </p:cNvPr>
            <p:cNvCxnSpPr/>
            <p:nvPr/>
          </p:nvCxnSpPr>
          <p:spPr>
            <a:xfrm flipV="1">
              <a:off x="2786742" y="4387255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6764A7-88F4-627F-C609-2B55CB7775E7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6176226"/>
              <a:ext cx="854512" cy="298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5A612-1C61-3F93-D777-22620F36993B}"/>
                </a:ext>
              </a:extLst>
            </p:cNvPr>
            <p:cNvSpPr txBox="1"/>
            <p:nvPr/>
          </p:nvSpPr>
          <p:spPr>
            <a:xfrm>
              <a:off x="374603" y="6243795"/>
              <a:ext cx="150246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Safe state</a:t>
              </a:r>
              <a:endParaRPr lang="LID4096" sz="2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76AF01-F773-6C65-9CA8-6A3EFBC63E03}"/>
              </a:ext>
            </a:extLst>
          </p:cNvPr>
          <p:cNvGrpSpPr/>
          <p:nvPr/>
        </p:nvGrpSpPr>
        <p:grpSpPr>
          <a:xfrm>
            <a:off x="1877066" y="2778443"/>
            <a:ext cx="2096219" cy="2215722"/>
            <a:chOff x="1877066" y="4269789"/>
            <a:chExt cx="2096219" cy="221572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A76522-20C9-E06C-90E1-456A92E4C6DE}"/>
                </a:ext>
              </a:extLst>
            </p:cNvPr>
            <p:cNvCxnSpPr/>
            <p:nvPr/>
          </p:nvCxnSpPr>
          <p:spPr>
            <a:xfrm flipV="1">
              <a:off x="3973285" y="4269789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41C967F-0CF2-F2B9-F92C-FE7DC02C8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7066" y="6172146"/>
              <a:ext cx="2041055" cy="313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82E50D-4349-7867-1925-298CB8718A63}"/>
              </a:ext>
            </a:extLst>
          </p:cNvPr>
          <p:cNvGrpSpPr/>
          <p:nvPr/>
        </p:nvGrpSpPr>
        <p:grpSpPr>
          <a:xfrm>
            <a:off x="9405301" y="3868581"/>
            <a:ext cx="2299152" cy="541266"/>
            <a:chOff x="8561321" y="3621010"/>
            <a:chExt cx="2299152" cy="54126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00D53F0-6464-EB39-48D2-9D9E77F365D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8561321" y="3621010"/>
              <a:ext cx="952308" cy="310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6C63BC-9C2C-1347-6132-3AF057B1B5F0}"/>
                </a:ext>
              </a:extLst>
            </p:cNvPr>
            <p:cNvSpPr txBox="1"/>
            <p:nvPr/>
          </p:nvSpPr>
          <p:spPr>
            <a:xfrm>
              <a:off x="9513629" y="3700611"/>
              <a:ext cx="134684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 ends</a:t>
              </a:r>
              <a:endParaRPr lang="LID4096" sz="24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B7FC2B-D37F-8028-A0EC-76FCC89C0844}"/>
              </a:ext>
            </a:extLst>
          </p:cNvPr>
          <p:cNvCxnSpPr/>
          <p:nvPr/>
        </p:nvCxnSpPr>
        <p:spPr>
          <a:xfrm>
            <a:off x="7345341" y="2676632"/>
            <a:ext cx="0" cy="2031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D6FC55-3B07-450E-4126-8420C9055A7A}"/>
              </a:ext>
            </a:extLst>
          </p:cNvPr>
          <p:cNvGrpSpPr/>
          <p:nvPr/>
        </p:nvGrpSpPr>
        <p:grpSpPr>
          <a:xfrm>
            <a:off x="3972550" y="2847547"/>
            <a:ext cx="3364423" cy="2194516"/>
            <a:chOff x="3972550" y="4338893"/>
            <a:chExt cx="3364423" cy="21945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45630FC-CF3E-C6EF-F7B8-EC33DECD7A32}"/>
                </a:ext>
              </a:extLst>
            </p:cNvPr>
            <p:cNvGrpSpPr/>
            <p:nvPr/>
          </p:nvGrpSpPr>
          <p:grpSpPr>
            <a:xfrm>
              <a:off x="4778826" y="4338893"/>
              <a:ext cx="2558147" cy="1471090"/>
              <a:chOff x="4778826" y="4338893"/>
              <a:chExt cx="2558147" cy="147109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C9E88D0-E51A-E796-2B79-B25B5CBB8EFC}"/>
                  </a:ext>
                </a:extLst>
              </p:cNvPr>
              <p:cNvSpPr/>
              <p:nvPr/>
            </p:nvSpPr>
            <p:spPr>
              <a:xfrm>
                <a:off x="4778826" y="4909871"/>
                <a:ext cx="2558143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5F0E22-D1A9-EE4E-CA0D-29ABD9A989A1}"/>
                  </a:ext>
                </a:extLst>
              </p:cNvPr>
              <p:cNvSpPr/>
              <p:nvPr/>
            </p:nvSpPr>
            <p:spPr>
              <a:xfrm>
                <a:off x="4778827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5" name="Arrow: Curved Up 44">
              <a:extLst>
                <a:ext uri="{FF2B5EF4-FFF2-40B4-BE49-F238E27FC236}">
                  <a16:creationId xmlns:a16="http://schemas.microsoft.com/office/drawing/2014/main" id="{EC934DA2-C049-4F71-397F-EED64D7A2550}"/>
                </a:ext>
              </a:extLst>
            </p:cNvPr>
            <p:cNvSpPr/>
            <p:nvPr/>
          </p:nvSpPr>
          <p:spPr>
            <a:xfrm>
              <a:off x="3972550" y="6174035"/>
              <a:ext cx="85450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E80A99-F6F7-484D-8CAF-460A00741B4E}"/>
              </a:ext>
            </a:extLst>
          </p:cNvPr>
          <p:cNvGrpSpPr/>
          <p:nvPr/>
        </p:nvGrpSpPr>
        <p:grpSpPr>
          <a:xfrm>
            <a:off x="7086599" y="2847547"/>
            <a:ext cx="3223423" cy="2269446"/>
            <a:chOff x="7086599" y="4338893"/>
            <a:chExt cx="3223423" cy="226944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919E84-1333-E0A3-B8F7-0D9CF145274E}"/>
                </a:ext>
              </a:extLst>
            </p:cNvPr>
            <p:cNvGrpSpPr/>
            <p:nvPr/>
          </p:nvGrpSpPr>
          <p:grpSpPr>
            <a:xfrm>
              <a:off x="7751875" y="4338893"/>
              <a:ext cx="2558147" cy="1471090"/>
              <a:chOff x="7751875" y="4338893"/>
              <a:chExt cx="2558147" cy="147109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76155F8-3DE6-A396-1F8F-1363FF0676C0}"/>
                  </a:ext>
                </a:extLst>
              </p:cNvPr>
              <p:cNvSpPr/>
              <p:nvPr/>
            </p:nvSpPr>
            <p:spPr>
              <a:xfrm>
                <a:off x="7751875" y="4909871"/>
                <a:ext cx="1653377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870601-BABD-8558-BA4E-B469150ADD30}"/>
                  </a:ext>
                </a:extLst>
              </p:cNvPr>
              <p:cNvSpPr/>
              <p:nvPr/>
            </p:nvSpPr>
            <p:spPr>
              <a:xfrm>
                <a:off x="7751876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6" name="Arrow: Curved Up 45">
              <a:extLst>
                <a:ext uri="{FF2B5EF4-FFF2-40B4-BE49-F238E27FC236}">
                  <a16:creationId xmlns:a16="http://schemas.microsoft.com/office/drawing/2014/main" id="{F89A8A72-DCD7-53EA-FDEC-3593CEE34B60}"/>
                </a:ext>
              </a:extLst>
            </p:cNvPr>
            <p:cNvSpPr/>
            <p:nvPr/>
          </p:nvSpPr>
          <p:spPr>
            <a:xfrm>
              <a:off x="7086599" y="6248965"/>
              <a:ext cx="65438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84DD23-5BCE-22AD-8D97-48404E1596CD}"/>
              </a:ext>
            </a:extLst>
          </p:cNvPr>
          <p:cNvCxnSpPr/>
          <p:nvPr/>
        </p:nvCxnSpPr>
        <p:spPr>
          <a:xfrm flipV="1">
            <a:off x="5910942" y="2715785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191F10-E1DC-FA9F-2611-7A62B1D58588}"/>
              </a:ext>
            </a:extLst>
          </p:cNvPr>
          <p:cNvCxnSpPr/>
          <p:nvPr/>
        </p:nvCxnSpPr>
        <p:spPr>
          <a:xfrm flipV="1">
            <a:off x="7097485" y="27165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E624D8-E75E-2348-2E95-02787CF5D9C5}"/>
              </a:ext>
            </a:extLst>
          </p:cNvPr>
          <p:cNvCxnSpPr/>
          <p:nvPr/>
        </p:nvCxnSpPr>
        <p:spPr>
          <a:xfrm flipV="1">
            <a:off x="8860971" y="26918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52721D-0B77-5D4D-F099-DF09985A110C}"/>
              </a:ext>
            </a:extLst>
          </p:cNvPr>
          <p:cNvGrpSpPr/>
          <p:nvPr/>
        </p:nvGrpSpPr>
        <p:grpSpPr>
          <a:xfrm>
            <a:off x="8071757" y="5061650"/>
            <a:ext cx="3820886" cy="1260565"/>
            <a:chOff x="6044443" y="2881634"/>
            <a:chExt cx="3820886" cy="12605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59129E-2B04-348D-D26D-557D976AF7AA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Developers: make your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applications checkpoint!</a:t>
              </a:r>
            </a:p>
          </p:txBody>
        </p:sp>
        <p:pic>
          <p:nvPicPr>
            <p:cNvPr id="51" name="Graphic 50" descr="Thumbs up sign with solid fill">
              <a:extLst>
                <a:ext uri="{FF2B5EF4-FFF2-40B4-BE49-F238E27FC236}">
                  <a16:creationId xmlns:a16="http://schemas.microsoft.com/office/drawing/2014/main" id="{EF9C55D9-BD9F-5BC4-8276-C4F67CB92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46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0B52-B68B-A450-A01E-EEB3DFED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checkpointing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CFB0B-0232-109E-A4B8-5F20176E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11AEA-2069-7CA7-DC08-43F65BCDCBF5}"/>
              </a:ext>
            </a:extLst>
          </p:cNvPr>
          <p:cNvGrpSpPr/>
          <p:nvPr/>
        </p:nvGrpSpPr>
        <p:grpSpPr>
          <a:xfrm>
            <a:off x="642257" y="1649425"/>
            <a:ext cx="11050571" cy="4253213"/>
            <a:chOff x="-511628" y="3238731"/>
            <a:chExt cx="11050571" cy="42532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5013E1-F252-7A34-D072-900C95F04F2A}"/>
                </a:ext>
              </a:extLst>
            </p:cNvPr>
            <p:cNvSpPr txBox="1"/>
            <p:nvPr/>
          </p:nvSpPr>
          <p:spPr>
            <a:xfrm>
              <a:off x="-511628" y="3244627"/>
              <a:ext cx="11049000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=$(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sbatch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--dependency=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afternotok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:$SLURM_JOB_ID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matrix_increment.slurm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|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'\b\d+\b'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if [[ ! -e ./dmtcp_restart_script.sh ]]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then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dmtcp_launch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--interval $CKPT_INTERVAL  --checkpoint-open-files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python matrix_increment.py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nr_rows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$NR_ROWS  \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nr_cols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$NR_COLS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max_iters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$MAX_ITERS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else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./dmtcp_restart_script.sh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fi</a:t>
              </a:r>
            </a:p>
            <a:p>
              <a:pPr>
                <a:defRPr/>
              </a:pP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--cluster=$SLURM_CLUSTER_NAME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C8089C-981A-FD8D-3C2B-14B7FC107A45}"/>
                </a:ext>
              </a:extLst>
            </p:cNvPr>
            <p:cNvSpPr txBox="1"/>
            <p:nvPr/>
          </p:nvSpPr>
          <p:spPr>
            <a:xfrm>
              <a:off x="7638790" y="3238731"/>
              <a:ext cx="29001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matrix_increment.slurm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16085F-E4E5-0D96-CCB1-A44DC54D1E3C}"/>
              </a:ext>
            </a:extLst>
          </p:cNvPr>
          <p:cNvGrpSpPr/>
          <p:nvPr/>
        </p:nvGrpSpPr>
        <p:grpSpPr>
          <a:xfrm>
            <a:off x="5148943" y="873114"/>
            <a:ext cx="5510094" cy="1310212"/>
            <a:chOff x="8248095" y="3700611"/>
            <a:chExt cx="5510094" cy="131021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46F12-8D6B-3FF4-A25D-B16CCA45086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8248095" y="3931444"/>
              <a:ext cx="1265534" cy="1079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3D80B4-AC75-EE0D-4C17-07B98BC22B06}"/>
                </a:ext>
              </a:extLst>
            </p:cNvPr>
            <p:cNvSpPr txBox="1"/>
            <p:nvPr/>
          </p:nvSpPr>
          <p:spPr>
            <a:xfrm>
              <a:off x="9513629" y="3700611"/>
              <a:ext cx="424456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jobs schedule follow-up job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8002AC-9710-62F2-BECE-C1B9D25B9C95}"/>
              </a:ext>
            </a:extLst>
          </p:cNvPr>
          <p:cNvGrpSpPr/>
          <p:nvPr/>
        </p:nvGrpSpPr>
        <p:grpSpPr>
          <a:xfrm>
            <a:off x="5816290" y="3139967"/>
            <a:ext cx="5182846" cy="704896"/>
            <a:chOff x="6193922" y="3700611"/>
            <a:chExt cx="5182846" cy="70489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77B87C-8E07-0DB2-4EA1-CBB86967C74D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193922" y="3931444"/>
              <a:ext cx="3319707" cy="4740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F862E4-00FC-ED65-CB3C-E975DA482262}"/>
                </a:ext>
              </a:extLst>
            </p:cNvPr>
            <p:cNvSpPr txBox="1"/>
            <p:nvPr/>
          </p:nvSpPr>
          <p:spPr>
            <a:xfrm>
              <a:off x="9513629" y="3700611"/>
              <a:ext cx="186313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First job only</a:t>
              </a:r>
              <a:endParaRPr lang="LID4096" sz="2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BFF67-FEF8-CC11-80C2-781A4B1EF990}"/>
              </a:ext>
            </a:extLst>
          </p:cNvPr>
          <p:cNvGrpSpPr/>
          <p:nvPr/>
        </p:nvGrpSpPr>
        <p:grpSpPr>
          <a:xfrm>
            <a:off x="5916721" y="4741014"/>
            <a:ext cx="5082415" cy="461665"/>
            <a:chOff x="6904455" y="3700611"/>
            <a:chExt cx="5082415" cy="46166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958169-569C-205F-C7BC-CB7C670647D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6904455" y="3931444"/>
              <a:ext cx="2609174" cy="138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E47EDC-BB34-8E42-BDC3-86085329491A}"/>
                </a:ext>
              </a:extLst>
            </p:cNvPr>
            <p:cNvSpPr txBox="1"/>
            <p:nvPr/>
          </p:nvSpPr>
          <p:spPr>
            <a:xfrm>
              <a:off x="9513629" y="3700611"/>
              <a:ext cx="24732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follow-up jobs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B3C33A-2F93-27E3-D0D4-ADB015ABC0D8}"/>
              </a:ext>
            </a:extLst>
          </p:cNvPr>
          <p:cNvGrpSpPr/>
          <p:nvPr/>
        </p:nvGrpSpPr>
        <p:grpSpPr>
          <a:xfrm>
            <a:off x="3810000" y="5892463"/>
            <a:ext cx="2800398" cy="598941"/>
            <a:chOff x="8567008" y="3563335"/>
            <a:chExt cx="2800398" cy="59894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AEA3DA-6B10-D2AB-E343-6957AB6CF81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8567008" y="3563335"/>
              <a:ext cx="946621" cy="3681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56D0F3-E46B-712B-B477-E43678F47432}"/>
                </a:ext>
              </a:extLst>
            </p:cNvPr>
            <p:cNvSpPr txBox="1"/>
            <p:nvPr/>
          </p:nvSpPr>
          <p:spPr>
            <a:xfrm>
              <a:off x="9513629" y="3700611"/>
              <a:ext cx="185377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Last job only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3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0C8F-BD2D-128D-EC94-E2D5AF3A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E09-841E-6449-CFEE-4C42B7DC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checkpoint and restart</a:t>
            </a:r>
          </a:p>
          <a:p>
            <a:pPr lvl="1"/>
            <a:r>
              <a:rPr lang="en-US" dirty="0"/>
              <a:t>Single threaded application</a:t>
            </a:r>
          </a:p>
          <a:p>
            <a:pPr lvl="1"/>
            <a:r>
              <a:rPr lang="en-US" dirty="0"/>
              <a:t>Multithreaded applications</a:t>
            </a:r>
          </a:p>
          <a:p>
            <a:pPr lvl="1"/>
            <a:r>
              <a:rPr lang="en-US" dirty="0"/>
              <a:t>MPI applications</a:t>
            </a:r>
          </a:p>
          <a:p>
            <a:r>
              <a:rPr lang="en-US" dirty="0"/>
              <a:t>Checkpoint can keep track of</a:t>
            </a:r>
          </a:p>
          <a:p>
            <a:pPr lvl="1"/>
            <a:r>
              <a:rPr lang="en-US" dirty="0"/>
              <a:t>Open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36B8-C8AE-655D-FEE2-BD2F2609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F54D5B-CE00-C701-494D-318E70DBE97B}"/>
              </a:ext>
            </a:extLst>
          </p:cNvPr>
          <p:cNvGrpSpPr/>
          <p:nvPr/>
        </p:nvGrpSpPr>
        <p:grpSpPr>
          <a:xfrm>
            <a:off x="6983185" y="4071049"/>
            <a:ext cx="3864430" cy="1282337"/>
            <a:chOff x="6044443" y="2859862"/>
            <a:chExt cx="3864430" cy="12823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AF7EDA-5E59-2ECB-DA72-A844FDE5D4E1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Set a maximum number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of restarts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87A77452-4459-EC48-C82B-562460050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84673" y="2859862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0F0A-20BC-5E5A-CCD9-31F4232A5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BF52-5180-7A52-B855-221145C4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checkpointing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9DAF-4A0F-758E-F097-E6EEC1F3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DMTCP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https://dmtcp.sourceforge.io/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8475-87EE-6390-F26E-4802E772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2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43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8B67-95FB-76D7-3082-15361CA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substitutions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3BB2A-B832-8710-8AE7-A9CC0104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: line of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{.}</a:t>
            </a:r>
            <a:r>
              <a:rPr lang="en-US" dirty="0"/>
              <a:t>: line of input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{/.}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r>
              <a:rPr lang="en-US" dirty="0"/>
              <a:t>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{//}</a:t>
            </a:r>
            <a:r>
              <a:rPr lang="en-US" dirty="0"/>
              <a:t>: line of input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{#}</a:t>
            </a:r>
            <a:r>
              <a:rPr lang="en-US" dirty="0"/>
              <a:t>: sequence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{%}</a:t>
            </a:r>
            <a:r>
              <a:rPr lang="en-US" dirty="0"/>
              <a:t>: slot number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--max-procs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{=</a:t>
            </a:r>
            <a:r>
              <a:rPr lang="en-US" dirty="0"/>
              <a:t> </a:t>
            </a:r>
            <a:r>
              <a:rPr lang="en-US" i="1" dirty="0"/>
              <a:t>Perl expr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=}</a:t>
            </a:r>
            <a:r>
              <a:rPr lang="en-US" dirty="0"/>
              <a:t>: evaluate Perl expression on input line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C78-80DC-41B4-C586-7E09D681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929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A1F2-F8CD-2F08-72A8-9CB953DB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input 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AA91-BC16-8041-F047-3ED07FE3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4746"/>
          </a:xfrm>
        </p:spPr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dirty="0"/>
              <a:t> for list of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:::+</a:t>
            </a:r>
            <a:r>
              <a:rPr lang="en-US" dirty="0"/>
              <a:t> for list of values linked to previous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</a:t>
            </a:r>
            <a:r>
              <a:rPr lang="en-US" dirty="0"/>
              <a:t> for file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::::+</a:t>
            </a:r>
            <a:r>
              <a:rPr lang="en-US" dirty="0"/>
              <a:t> for file linked to previous input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--link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45CC-9A97-37EF-A210-DDC66B5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5689BB-635E-9270-7C46-78B7867E0F2B}"/>
              </a:ext>
            </a:extLst>
          </p:cNvPr>
          <p:cNvGrpSpPr/>
          <p:nvPr/>
        </p:nvGrpSpPr>
        <p:grpSpPr>
          <a:xfrm>
            <a:off x="631371" y="4261993"/>
            <a:ext cx="5540830" cy="1483224"/>
            <a:chOff x="4604656" y="3238731"/>
            <a:chExt cx="5932715" cy="1483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D1E3F8-4202-DD8E-EE94-EBD4D32EDF8C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68C7E2-808E-6BB9-67B1-AFC53849DE3E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B297B5-9CA8-A98F-76DF-EF899A53529D}"/>
              </a:ext>
            </a:extLst>
          </p:cNvPr>
          <p:cNvGrpSpPr/>
          <p:nvPr/>
        </p:nvGrpSpPr>
        <p:grpSpPr>
          <a:xfrm>
            <a:off x="6379030" y="4261993"/>
            <a:ext cx="5540830" cy="1483224"/>
            <a:chOff x="4604656" y="3238731"/>
            <a:chExt cx="5932715" cy="14832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69B4D5-01EE-2C99-477B-B1B07989278A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-a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-a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--link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E7D15D-77EB-DF29-F3D7-B16D6173A35D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1A80A-AF4A-F355-8DAF-F14EF9F32278}"/>
              </a:ext>
            </a:extLst>
          </p:cNvPr>
          <p:cNvGrpSpPr/>
          <p:nvPr/>
        </p:nvGrpSpPr>
        <p:grpSpPr>
          <a:xfrm>
            <a:off x="8150330" y="1607441"/>
            <a:ext cx="2958306" cy="1433420"/>
            <a:chOff x="6985191" y="5410397"/>
            <a:chExt cx="2958306" cy="1433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422A06-E9A3-D587-BDE0-17ED483B88B9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link!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7810B0A-BCE6-30F8-7BF3-9AEE4E895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1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CE6C-70C2-A599-31DB-E7A2E569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values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2AB9-B2C2-15AD-E0D5-A67B1B6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CSV file: use --</a:t>
            </a:r>
            <a:r>
              <a:rPr lang="en-US" dirty="0" err="1"/>
              <a:t>colsep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4C31-1DF0-2AF7-70F5-039DEBD3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9F3AC-DB9E-5743-DBCE-11B70CD4CE35}"/>
              </a:ext>
            </a:extLst>
          </p:cNvPr>
          <p:cNvGrpSpPr/>
          <p:nvPr/>
        </p:nvGrpSpPr>
        <p:grpSpPr>
          <a:xfrm>
            <a:off x="1524000" y="2825078"/>
            <a:ext cx="5546189" cy="1760222"/>
            <a:chOff x="4604656" y="3238731"/>
            <a:chExt cx="5938453" cy="1760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08888C-B953-5815-A641-612AAD33A572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--max-procs 2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--csv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 args.csv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result_single_column.txt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59AC7A-781B-37B6-EFF7-523F54178EFF}"/>
                </a:ext>
              </a:extLst>
            </p:cNvPr>
            <p:cNvSpPr txBox="1"/>
            <p:nvPr/>
          </p:nvSpPr>
          <p:spPr>
            <a:xfrm>
              <a:off x="7173516" y="3238731"/>
              <a:ext cx="336959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compute_single_column.sh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FB61F-2390-E09F-F03D-AED1E6D18AF2}"/>
              </a:ext>
            </a:extLst>
          </p:cNvPr>
          <p:cNvGrpSpPr/>
          <p:nvPr/>
        </p:nvGrpSpPr>
        <p:grpSpPr>
          <a:xfrm>
            <a:off x="8441473" y="2825078"/>
            <a:ext cx="2045061" cy="1323439"/>
            <a:chOff x="8441473" y="2825078"/>
            <a:chExt cx="2045061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7C2792-7018-72BF-F10F-41F30C77E18F}"/>
                </a:ext>
              </a:extLst>
            </p:cNvPr>
            <p:cNvSpPr txBox="1"/>
            <p:nvPr/>
          </p:nvSpPr>
          <p:spPr>
            <a:xfrm>
              <a:off x="8441473" y="2825078"/>
              <a:ext cx="2045061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EDDCEB-92E5-884A-4D21-C4105736009A}"/>
                </a:ext>
              </a:extLst>
            </p:cNvPr>
            <p:cNvSpPr txBox="1"/>
            <p:nvPr/>
          </p:nvSpPr>
          <p:spPr>
            <a:xfrm>
              <a:off x="9314418" y="282507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args.csv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E971-968F-5F39-3D62-E166B54F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&amp; failures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D36D-B706-A445-1A3B-CBF09311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unfinished tasks with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failed tasks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--resume-failed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1F2B3-E6C6-18D9-7B75-D2E45CB2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DFB357-D1A0-EF4A-A332-D6BEE7A10735}"/>
              </a:ext>
            </a:extLst>
          </p:cNvPr>
          <p:cNvGrpSpPr/>
          <p:nvPr/>
        </p:nvGrpSpPr>
        <p:grpSpPr>
          <a:xfrm>
            <a:off x="4577577" y="4258042"/>
            <a:ext cx="2862573" cy="1002533"/>
            <a:chOff x="7080924" y="5410397"/>
            <a:chExt cx="2862573" cy="1002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14E56-21B4-43F9-9A26-7F89671F324D}"/>
                </a:ext>
              </a:extLst>
            </p:cNvPr>
            <p:cNvSpPr txBox="1"/>
            <p:nvPr/>
          </p:nvSpPr>
          <p:spPr>
            <a:xfrm>
              <a:off x="7080924" y="5889710"/>
              <a:ext cx="217893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Fix issue first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CB44F7-D040-A11E-E55D-B3EFDFE56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84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49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50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=1-150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52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553[1-150]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553[1-150]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53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553_150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554_150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553_150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4880-06F5-C020-4128-B9C3B98E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86F-73A1-5259-6E73-29DCF82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B9A-D80E-9EC6-1598-6417EC01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GNU parallel tutorial</a:t>
            </a:r>
            <a:br>
              <a:rPr lang="en-US" dirty="0"/>
            </a:br>
            <a:r>
              <a:rPr lang="en-US" dirty="0">
                <a:hlinkClick r:id="rId2"/>
              </a:rPr>
              <a:t>https://www.gnu.org/software/parallel/parallel_tutorial.html</a:t>
            </a:r>
            <a:r>
              <a:rPr lang="en-US" dirty="0"/>
              <a:t> </a:t>
            </a:r>
          </a:p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job array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https://slurm.schedmd.com/job_array.html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9DD3-0CC0-6EEB-0584-210A3528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9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673985" cy="1200329"/>
            <a:chOff x="428625" y="3754438"/>
            <a:chExt cx="7339266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33926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nodes=2 -–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14324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8040454" cy="1296753"/>
            <a:chOff x="627295" y="4026320"/>
            <a:chExt cx="8040454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4" y="4026320"/>
              <a:ext cx="7673985" cy="1200329"/>
              <a:chOff x="428624" y="3754438"/>
              <a:chExt cx="7673985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67398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nodes=2 -–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798168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8049456" cy="1200329"/>
            <a:chOff x="1056116" y="4903802"/>
            <a:chExt cx="8049456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647220" cy="1200329"/>
              <a:chOff x="428624" y="3754438"/>
              <a:chExt cx="7647220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639216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nodes=2 -–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775488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-time=00:15:00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Long-running computations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r>
              <a:rPr lang="en-US" dirty="0"/>
              <a:t>Simultaneous tasks with different requirements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5C24BA-CCD8-1793-F86F-F28D6F13A713}"/>
              </a:ext>
            </a:extLst>
          </p:cNvPr>
          <p:cNvGrpSpPr/>
          <p:nvPr/>
        </p:nvGrpSpPr>
        <p:grpSpPr>
          <a:xfrm>
            <a:off x="9129208" y="4252591"/>
            <a:ext cx="2862573" cy="1002533"/>
            <a:chOff x="7080924" y="5410397"/>
            <a:chExt cx="2862573" cy="100253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DD8AEB-FA1D-CE0E-BAB8-2F191206A4EC}"/>
                </a:ext>
              </a:extLst>
            </p:cNvPr>
            <p:cNvSpPr txBox="1"/>
            <p:nvPr/>
          </p:nvSpPr>
          <p:spPr>
            <a:xfrm>
              <a:off x="7080924" y="5889710"/>
              <a:ext cx="2178930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Fix issue first</a:t>
              </a:r>
              <a:endParaRPr lang="LID4096" sz="2800" dirty="0"/>
            </a:p>
          </p:txBody>
        </p:sp>
        <p:pic>
          <p:nvPicPr>
            <p:cNvPr id="5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5991AAFE-D598-6D8E-3202-A189E1BB2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69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D46DF-D19F-BDC9-42BD-BB0396B38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EE19-870E-64B0-0FF5-1E4B07E4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tasks, one job: worker-ng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EE190-6398-412F-F5AD-DE0603EA5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EDAE2-C39A-2357-2132-FC210F2E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4227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FC358-6E45-A80F-B9C6-47C91030E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0C3F-AD26-03E5-CB3D-BC795E43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682B-B1AE-630A-4453-B4B7DB14B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</a:t>
            </a:r>
            <a:r>
              <a:rPr lang="en-US" i="1" dirty="0"/>
              <a:t>even more</a:t>
            </a:r>
            <a:r>
              <a:rPr lang="en-US" dirty="0"/>
              <a:t>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r>
              <a:rPr lang="en-US" dirty="0" err="1"/>
              <a:t>atools</a:t>
            </a:r>
            <a:r>
              <a:rPr lang="en-US" dirty="0"/>
              <a:t>: limited number of task, job start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A3D5D-6F23-14EF-C92F-6A5F19FB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322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FDFCE-41E1-3153-C117-1953E4818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25C85B0-75DE-F5C3-D821-1C7AA670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26F6-19DE-DD09-B1A4-DAD245A4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8930EF-661D-CEBF-A959-CA0A70C5DADF}"/>
              </a:ext>
            </a:extLst>
          </p:cNvPr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4356F103-0A6F-0FFC-33B0-46620C924C56}"/>
              </a:ext>
            </a:extLst>
          </p:cNvPr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>
              <a:extLst>
                <a:ext uri="{FF2B5EF4-FFF2-40B4-BE49-F238E27FC236}">
                  <a16:creationId xmlns:a16="http://schemas.microsoft.com/office/drawing/2014/main" id="{76EAD96F-510C-FDA8-37F4-BD79CCDA1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-per-task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=2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306F42DE-E19D-2673-225B-42F493959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8307AF-6B99-E9AF-A2DA-681C3C930A04}"/>
              </a:ext>
            </a:extLst>
          </p:cNvPr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4CD2C06-005D-0A69-4B98-12CE227BDE3C}"/>
                </a:ext>
              </a:extLst>
            </p:cNvPr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>
                <a:extLst>
                  <a:ext uri="{FF2B5EF4-FFF2-40B4-BE49-F238E27FC236}">
                    <a16:creationId xmlns:a16="http://schemas.microsoft.com/office/drawing/2014/main" id="{43A1B102-097D-DD8E-620A-BC95898D32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cpus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-per-task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=2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>
                <a:extLst>
                  <a:ext uri="{FF2B5EF4-FFF2-40B4-BE49-F238E27FC236}">
                    <a16:creationId xmlns:a16="http://schemas.microsoft.com/office/drawing/2014/main" id="{CC7F1DCA-C9A7-0D26-B982-A20F77AECA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F825E5-37F5-46D7-3455-1EA2582FE199}"/>
                </a:ext>
              </a:extLst>
            </p:cNvPr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174A6D7-1FD0-6B73-CF89-8941858D2033}"/>
              </a:ext>
            </a:extLst>
          </p:cNvPr>
          <p:cNvSpPr txBox="1"/>
          <p:nvPr/>
        </p:nvSpPr>
        <p:spPr>
          <a:xfrm rot="20014377">
            <a:off x="4656441" y="4484682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183143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6D302-1CAF-099E-45F1-A50C7B191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36BF392-CF05-016A-3DC1-64086A6B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worker-ng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C4CE7-491B-D6CE-E813-6208920D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147" name="TextBox 7">
            <a:extLst>
              <a:ext uri="{FF2B5EF4-FFF2-40B4-BE49-F238E27FC236}">
                <a16:creationId xmlns:a16="http://schemas.microsoft.com/office/drawing/2014/main" id="{9E90D0AD-7B37-2F9E-504D-5493A7380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844" y="4774941"/>
            <a:ext cx="7982271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worker-ng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--data data.csv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180999-A3BF-CB48-3D02-1392C9EEA642}"/>
              </a:ext>
            </a:extLst>
          </p:cNvPr>
          <p:cNvGrpSpPr/>
          <p:nvPr/>
        </p:nvGrpSpPr>
        <p:grpSpPr>
          <a:xfrm>
            <a:off x="1834844" y="2918504"/>
            <a:ext cx="7994956" cy="1477328"/>
            <a:chOff x="325579" y="3957010"/>
            <a:chExt cx="7994956" cy="1477328"/>
          </a:xfrm>
        </p:grpSpPr>
        <p:sp>
          <p:nvSpPr>
            <p:cNvPr id="5145" name="TextBox 3">
              <a:extLst>
                <a:ext uri="{FF2B5EF4-FFF2-40B4-BE49-F238E27FC236}">
                  <a16:creationId xmlns:a16="http://schemas.microsoft.com/office/drawing/2014/main" id="{A668D3C8-3699-14C8-6D6F-05F41480C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79" y="3957010"/>
              <a:ext cx="7982271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-per-task=2 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--time=01:00:00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>
              <a:extLst>
                <a:ext uri="{FF2B5EF4-FFF2-40B4-BE49-F238E27FC236}">
                  <a16:creationId xmlns:a16="http://schemas.microsoft.com/office/drawing/2014/main" id="{5809CAA8-A0F4-7D6A-5069-AD2406EA6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C9BFE99-2126-E1F2-8F00-F7C7BB2A5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04765"/>
              </p:ext>
            </p:extLst>
          </p:nvPr>
        </p:nvGraphicFramePr>
        <p:xfrm>
          <a:off x="5282294" y="1291343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>
            <a:extLst>
              <a:ext uri="{FF2B5EF4-FFF2-40B4-BE49-F238E27FC236}">
                <a16:creationId xmlns:a16="http://schemas.microsoft.com/office/drawing/2014/main" id="{5189F437-E020-96D5-D916-ACF8A11BE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5341" y="246691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9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worker-ng processing: informally</a:t>
            </a:r>
            <a:endParaRPr lang="nl-BE" dirty="0"/>
          </a:p>
        </p:txBody>
      </p:sp>
      <p:sp>
        <p:nvSpPr>
          <p:cNvPr id="3" name="Can 2"/>
          <p:cNvSpPr/>
          <p:nvPr/>
        </p:nvSpPr>
        <p:spPr>
          <a:xfrm>
            <a:off x="2095500" y="3284539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5324475" y="1643064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worker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5324475" y="4498976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worker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5667376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4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6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1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6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1838326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143501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286376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7953376" y="2286000"/>
            <a:ext cx="25201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Worker queries for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7953375" y="2714625"/>
            <a:ext cx="1899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Server sends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7953375" y="3143251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Worker notifies on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 dirty="0">
                <a:latin typeface="Calibri" pitchFamily="34" charset="0"/>
              </a:rPr>
              <a:t>for more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7953375" y="4059239"/>
            <a:ext cx="18356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Server sends stop</a:t>
            </a:r>
            <a:endParaRPr lang="nl-BE" dirty="0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2244726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1737520" y="5501483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1738314" y="5389564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7" imgW="126780" imgH="164814" progId="Equation.3">
                  <p:embed/>
                </p:oleObj>
              </mc:Choice>
              <mc:Fallback>
                <p:oleObj name="Vergelijking" r:id="rId7" imgW="126780" imgH="164814" progId="Equation.3">
                  <p:embed/>
                  <p:pic>
                    <p:nvPicPr>
                      <p:cNvPr id="1948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4" y="5389564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6881814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6" y="2571751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4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738563" y="3429001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9FDC8-CB8E-6B94-52E2-92D78C43F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513D7A-CF7A-1A8E-C05A-BCF2A9F5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4F39E35-3988-F25F-CD67-E9C3719CD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--data=… --batch= 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554DD-5842-9A87-5D08-BF1C0DCA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8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CFDC4-B4C9-6F69-1082-D54168BB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8C29F3A-FDB4-D154-4849-B9D8AC7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F224847-05EF-EF85-1EF2-2C0DA03E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3A028E-97E8-0964-F8A6-93A9EB04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104D9-F8FC-1A97-84A6-10E8D9DD1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F203-855B-1D98-75FE-781120FC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D6A6-55B2-7653-2BC0-67278FDC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Analizing</a:t>
            </a:r>
            <a:r>
              <a:rPr lang="en-US" dirty="0"/>
              <a:t> distribution of </a:t>
            </a:r>
            <a:r>
              <a:rPr lang="en-US" dirty="0" err="1"/>
              <a:t>walltime</a:t>
            </a:r>
            <a:r>
              <a:rPr lang="en-US" dirty="0"/>
              <a:t>/work item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Analyzing load balancing among workers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D574D-D412-D4C6-4843-A362B329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70">
            <a:extLst>
              <a:ext uri="{FF2B5EF4-FFF2-40B4-BE49-F238E27FC236}">
                <a16:creationId xmlns:a16="http://schemas.microsoft.com/office/drawing/2014/main" id="{2CB2D54E-F50B-F9D5-CECB-5D985FFED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417880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>
            <a:extLst>
              <a:ext uri="{FF2B5EF4-FFF2-40B4-BE49-F238E27FC236}">
                <a16:creationId xmlns:a16="http://schemas.microsoft.com/office/drawing/2014/main" id="{C7370447-BE67-D793-B77F-266CBC13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881549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show_walltime_stats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8D5533A1-9840-377D-2428-64E74C600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480903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show_client_stats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6D22-A2DA-1604-414C-040B45BF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E606-AF0D-50C2-E626-E4116FA0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job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Resume job with different resources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30D4A-36C1-04D7-CAC6-EF87AD08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80</a:t>
            </a:fld>
            <a:endParaRPr lang="LID4096"/>
          </a:p>
        </p:txBody>
      </p:sp>
      <p:sp>
        <p:nvSpPr>
          <p:cNvPr id="5" name="TextBox 70">
            <a:extLst>
              <a:ext uri="{FF2B5EF4-FFF2-40B4-BE49-F238E27FC236}">
                <a16:creationId xmlns:a16="http://schemas.microsoft.com/office/drawing/2014/main" id="{CFF8A3DA-4EFF-33CF-D47F-DA8674EF7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417880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>
            <a:extLst>
              <a:ext uri="{FF2B5EF4-FFF2-40B4-BE49-F238E27FC236}">
                <a16:creationId xmlns:a16="http://schemas.microsoft.com/office/drawing/2014/main" id="{9569F4F0-EA12-599D-1360-52D77AA13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892437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  --time=3:00:00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A632D9E1-E614-FD3F-B848-297D5CBAF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505493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 --redo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worker-ng well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work items, i.e., </a:t>
            </a:r>
            <a:r>
              <a:rPr lang="en-US" dirty="0">
                <a:solidFill>
                  <a:srgbClr val="C00000"/>
                </a:solidFill>
              </a:rPr>
              <a:t>#work items/#tasks &gt;&gt; 1</a:t>
            </a:r>
          </a:p>
          <a:p>
            <a:r>
              <a:rPr lang="en-US" dirty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>
                <a:cs typeface="Courier New" panose="02070309020205020404" pitchFamily="49" charset="0"/>
              </a:rPr>
              <a:t>There be dragons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Licensing!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Overloading nodes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55E47-DB45-5130-7294-C060E438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6578-9A04-A076-95DB-A2D7BF8A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worker-ng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E58E-7C21-8D50-58DC-B40BE591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https://gjbex.github.io/worker-ng/</a:t>
            </a:r>
            <a:r>
              <a:rPr lang="en-US" dirty="0"/>
              <a:t> </a:t>
            </a:r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13F6F-3A65-C2B8-F16E-5A52C85C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73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85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87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89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C5ED-2A23-5C8F-25F2-173260A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4E6E-26C3-C253-3C40-29F5AEA79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46A7D-9C8D-400A-6423-8A3F48DF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76901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A046A-84A7-3F9B-DFB5-21882756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5D3E-54A3-C70B-D9B6-911521C0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7363-7DD0-E9D6-A373-ACAA7367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multiple dependent tasks with different requirements</a:t>
            </a:r>
          </a:p>
          <a:p>
            <a:pPr lvl="1"/>
            <a:r>
              <a:rPr lang="en-US" dirty="0"/>
              <a:t>Tasks </a:t>
            </a:r>
            <a:r>
              <a:rPr lang="en-US" i="1" dirty="0"/>
              <a:t>must</a:t>
            </a:r>
            <a:r>
              <a:rPr lang="en-US" dirty="0"/>
              <a:t> run side-by-side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Client/server scenarios, e.g., RDBMS</a:t>
            </a:r>
          </a:p>
          <a:p>
            <a:pPr lvl="1"/>
            <a:r>
              <a:rPr lang="en-US" dirty="0"/>
              <a:t>Coupled models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76219-A415-C2E9-47DD-66C0226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64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3A1A9-C653-152E-65D4-9124AEF77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5E86-E8F5-501A-0572-3E264651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DA2D8-B1D8-4E6A-EA8F-5DF5EBEA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96</a:t>
            </a:fld>
            <a:endParaRPr lang="LID4096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65BA5AA5-EC57-3C42-D736-15A2FBB1B2FC}"/>
              </a:ext>
            </a:extLst>
          </p:cNvPr>
          <p:cNvSpPr/>
          <p:nvPr/>
        </p:nvSpPr>
        <p:spPr>
          <a:xfrm>
            <a:off x="4158343" y="2525486"/>
            <a:ext cx="1251858" cy="180702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Dask</a:t>
            </a:r>
            <a:r>
              <a:rPr lang="en-US" dirty="0"/>
              <a:t> scheduler</a:t>
            </a:r>
            <a:endParaRPr lang="LID4096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A01A17C-183C-69A1-BEBF-A85E723A3F4A}"/>
              </a:ext>
            </a:extLst>
          </p:cNvPr>
          <p:cNvGrpSpPr/>
          <p:nvPr/>
        </p:nvGrpSpPr>
        <p:grpSpPr>
          <a:xfrm>
            <a:off x="5410201" y="1122774"/>
            <a:ext cx="2029288" cy="2306226"/>
            <a:chOff x="5410201" y="1122774"/>
            <a:chExt cx="2029288" cy="2306226"/>
          </a:xfrm>
        </p:grpSpPr>
        <p:sp>
          <p:nvSpPr>
            <p:cNvPr id="15" name="Lightning Bolt 14">
              <a:extLst>
                <a:ext uri="{FF2B5EF4-FFF2-40B4-BE49-F238E27FC236}">
                  <a16:creationId xmlns:a16="http://schemas.microsoft.com/office/drawing/2014/main" id="{46E4F0DF-B5A9-DBEE-89C3-61E0DDDB9093}"/>
                </a:ext>
              </a:extLst>
            </p:cNvPr>
            <p:cNvSpPr/>
            <p:nvPr/>
          </p:nvSpPr>
          <p:spPr>
            <a:xfrm>
              <a:off x="5889170" y="1318873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ABF9E3-43DD-9C25-850A-9C4B1D8CA284}"/>
                </a:ext>
              </a:extLst>
            </p:cNvPr>
            <p:cNvCxnSpPr>
              <a:cxnSpLocks/>
              <a:stCxn id="11" idx="4"/>
              <a:endCxn id="15" idx="2"/>
            </p:cNvCxnSpPr>
            <p:nvPr/>
          </p:nvCxnSpPr>
          <p:spPr>
            <a:xfrm flipV="1">
              <a:off x="5410201" y="1817756"/>
              <a:ext cx="663727" cy="1611244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7C99D1-81C6-AA74-9AEB-F284EA21025E}"/>
                </a:ext>
              </a:extLst>
            </p:cNvPr>
            <p:cNvSpPr txBox="1"/>
            <p:nvPr/>
          </p:nvSpPr>
          <p:spPr>
            <a:xfrm>
              <a:off x="6411387" y="1122774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2FC9A4-EAC9-9085-3F40-DD398E0EB4B0}"/>
              </a:ext>
            </a:extLst>
          </p:cNvPr>
          <p:cNvGrpSpPr/>
          <p:nvPr/>
        </p:nvGrpSpPr>
        <p:grpSpPr>
          <a:xfrm>
            <a:off x="5410201" y="1977125"/>
            <a:ext cx="3880158" cy="1451875"/>
            <a:chOff x="5410201" y="1977125"/>
            <a:chExt cx="3880158" cy="1451875"/>
          </a:xfrm>
        </p:grpSpPr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313AA683-8609-7016-9B95-CF15342ABE7A}"/>
                </a:ext>
              </a:extLst>
            </p:cNvPr>
            <p:cNvSpPr/>
            <p:nvPr/>
          </p:nvSpPr>
          <p:spPr>
            <a:xfrm>
              <a:off x="7467600" y="2057400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E1583F-DBA3-FC1B-A65A-464110C48AEE}"/>
                </a:ext>
              </a:extLst>
            </p:cNvPr>
            <p:cNvCxnSpPr>
              <a:cxnSpLocks/>
              <a:stCxn id="11" idx="4"/>
              <a:endCxn id="12" idx="2"/>
            </p:cNvCxnSpPr>
            <p:nvPr/>
          </p:nvCxnSpPr>
          <p:spPr>
            <a:xfrm flipV="1">
              <a:off x="5410201" y="2556283"/>
              <a:ext cx="2242157" cy="872717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6E7E65-C913-8B8B-EDEC-27157E4555F5}"/>
                </a:ext>
              </a:extLst>
            </p:cNvPr>
            <p:cNvSpPr txBox="1"/>
            <p:nvPr/>
          </p:nvSpPr>
          <p:spPr>
            <a:xfrm>
              <a:off x="8262257" y="1977125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ED8609-8C5B-7B28-0CC1-F299012D898D}"/>
              </a:ext>
            </a:extLst>
          </p:cNvPr>
          <p:cNvGrpSpPr/>
          <p:nvPr/>
        </p:nvGrpSpPr>
        <p:grpSpPr>
          <a:xfrm>
            <a:off x="5410201" y="3429000"/>
            <a:ext cx="3635229" cy="1215798"/>
            <a:chOff x="5410201" y="3429000"/>
            <a:chExt cx="3635229" cy="1215798"/>
          </a:xfrm>
        </p:grpSpPr>
        <p:sp>
          <p:nvSpPr>
            <p:cNvPr id="13" name="Lightning Bolt 12">
              <a:extLst>
                <a:ext uri="{FF2B5EF4-FFF2-40B4-BE49-F238E27FC236}">
                  <a16:creationId xmlns:a16="http://schemas.microsoft.com/office/drawing/2014/main" id="{EDB962C8-FC80-F72B-65E1-C891BC0D3BF0}"/>
                </a:ext>
              </a:extLst>
            </p:cNvPr>
            <p:cNvSpPr/>
            <p:nvPr/>
          </p:nvSpPr>
          <p:spPr>
            <a:xfrm>
              <a:off x="7222671" y="3534455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4E84085-FFCA-0CF6-0235-ED7B0B4A50A0}"/>
                </a:ext>
              </a:extLst>
            </p:cNvPr>
            <p:cNvCxnSpPr>
              <a:cxnSpLocks/>
              <a:stCxn id="11" idx="4"/>
              <a:endCxn id="13" idx="2"/>
            </p:cNvCxnSpPr>
            <p:nvPr/>
          </p:nvCxnSpPr>
          <p:spPr>
            <a:xfrm>
              <a:off x="5410201" y="3429000"/>
              <a:ext cx="1997228" cy="60433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A285F7-954B-A759-7BDE-2E6CD2E0F75E}"/>
                </a:ext>
              </a:extLst>
            </p:cNvPr>
            <p:cNvSpPr txBox="1"/>
            <p:nvPr/>
          </p:nvSpPr>
          <p:spPr>
            <a:xfrm>
              <a:off x="8017328" y="3766460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89CD2D-B2DD-DB45-3361-AAE36890AA1D}"/>
              </a:ext>
            </a:extLst>
          </p:cNvPr>
          <p:cNvGrpSpPr/>
          <p:nvPr/>
        </p:nvGrpSpPr>
        <p:grpSpPr>
          <a:xfrm>
            <a:off x="5410201" y="3429000"/>
            <a:ext cx="2274815" cy="2464890"/>
            <a:chOff x="5410201" y="3429000"/>
            <a:chExt cx="2274815" cy="2464890"/>
          </a:xfrm>
        </p:grpSpPr>
        <p:sp>
          <p:nvSpPr>
            <p:cNvPr id="14" name="Lightning Bolt 13">
              <a:extLst>
                <a:ext uri="{FF2B5EF4-FFF2-40B4-BE49-F238E27FC236}">
                  <a16:creationId xmlns:a16="http://schemas.microsoft.com/office/drawing/2014/main" id="{94E04550-31F0-878A-C25C-ECD187D42F6C}"/>
                </a:ext>
              </a:extLst>
            </p:cNvPr>
            <p:cNvSpPr/>
            <p:nvPr/>
          </p:nvSpPr>
          <p:spPr>
            <a:xfrm>
              <a:off x="6890359" y="4456338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85C727-BB26-5F91-9111-D850C7204C26}"/>
                </a:ext>
              </a:extLst>
            </p:cNvPr>
            <p:cNvCxnSpPr>
              <a:cxnSpLocks/>
              <a:stCxn id="11" idx="4"/>
              <a:endCxn id="14" idx="2"/>
            </p:cNvCxnSpPr>
            <p:nvPr/>
          </p:nvCxnSpPr>
          <p:spPr>
            <a:xfrm>
              <a:off x="5410201" y="3429000"/>
              <a:ext cx="1664916" cy="1526221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4ACE2E-439B-7DAB-A695-231CC9A37279}"/>
                </a:ext>
              </a:extLst>
            </p:cNvPr>
            <p:cNvSpPr txBox="1"/>
            <p:nvPr/>
          </p:nvSpPr>
          <p:spPr>
            <a:xfrm>
              <a:off x="6335186" y="5247559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4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F45116-1C25-4280-3B67-94AE4192DFA0}"/>
              </a:ext>
            </a:extLst>
          </p:cNvPr>
          <p:cNvGrpSpPr/>
          <p:nvPr/>
        </p:nvGrpSpPr>
        <p:grpSpPr>
          <a:xfrm>
            <a:off x="1572389" y="2672442"/>
            <a:ext cx="2585954" cy="1549852"/>
            <a:chOff x="1572389" y="2672442"/>
            <a:chExt cx="2585954" cy="1549852"/>
          </a:xfrm>
        </p:grpSpPr>
        <p:sp>
          <p:nvSpPr>
            <p:cNvPr id="35" name="Flowchart: Card 34">
              <a:extLst>
                <a:ext uri="{FF2B5EF4-FFF2-40B4-BE49-F238E27FC236}">
                  <a16:creationId xmlns:a16="http://schemas.microsoft.com/office/drawing/2014/main" id="{139E911B-9F43-EEE1-247C-61418C478E78}"/>
                </a:ext>
              </a:extLst>
            </p:cNvPr>
            <p:cNvSpPr/>
            <p:nvPr/>
          </p:nvSpPr>
          <p:spPr>
            <a:xfrm>
              <a:off x="1572389" y="2672442"/>
              <a:ext cx="1251858" cy="1549852"/>
            </a:xfrm>
            <a:prstGeom prst="flowChartPunchedCar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Dask</a:t>
              </a:r>
              <a:r>
                <a:rPr lang="en-US" dirty="0">
                  <a:solidFill>
                    <a:sysClr val="windowText" lastClr="000000"/>
                  </a:solidFill>
                </a:rPr>
                <a:t> client</a:t>
              </a:r>
              <a:endParaRPr lang="LID4096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0760D6-8B02-15B3-CD78-94FD6D9228B0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2824247" y="3429000"/>
              <a:ext cx="1334096" cy="1836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02C8E14-A8E8-3D81-AC40-309602FCCB4C}"/>
              </a:ext>
            </a:extLst>
          </p:cNvPr>
          <p:cNvSpPr txBox="1"/>
          <p:nvPr/>
        </p:nvSpPr>
        <p:spPr>
          <a:xfrm>
            <a:off x="3721697" y="4459201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mem=2G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348DCC-F9C3-9816-894B-C0DB79F4628C}"/>
              </a:ext>
            </a:extLst>
          </p:cNvPr>
          <p:cNvGrpSpPr/>
          <p:nvPr/>
        </p:nvGrpSpPr>
        <p:grpSpPr>
          <a:xfrm>
            <a:off x="5442961" y="484075"/>
            <a:ext cx="5245710" cy="5897789"/>
            <a:chOff x="5442961" y="484075"/>
            <a:chExt cx="5245710" cy="58977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8852DF-F461-7260-5488-95F479332546}"/>
                </a:ext>
              </a:extLst>
            </p:cNvPr>
            <p:cNvSpPr txBox="1"/>
            <p:nvPr/>
          </p:nvSpPr>
          <p:spPr>
            <a:xfrm>
              <a:off x="5442961" y="484075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6DEB04-7AC2-DE13-9B97-2A8FD21CE2D5}"/>
                </a:ext>
              </a:extLst>
            </p:cNvPr>
            <p:cNvSpPr txBox="1"/>
            <p:nvPr/>
          </p:nvSpPr>
          <p:spPr>
            <a:xfrm>
              <a:off x="8436131" y="268096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C97758-72BA-0571-6D62-147E6AFB6480}"/>
                </a:ext>
              </a:extLst>
            </p:cNvPr>
            <p:cNvSpPr txBox="1"/>
            <p:nvPr/>
          </p:nvSpPr>
          <p:spPr>
            <a:xfrm>
              <a:off x="8343004" y="441279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D68A91-F870-F79E-E779-F4CF9CAAD7C4}"/>
                </a:ext>
              </a:extLst>
            </p:cNvPr>
            <p:cNvSpPr txBox="1"/>
            <p:nvPr/>
          </p:nvSpPr>
          <p:spPr>
            <a:xfrm>
              <a:off x="7405109" y="5735533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6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15661-8515-8C0D-21E3-DEF0EAEFA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E008-109F-5044-D180-6702ACF9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heterogeneous jobs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55526-E902-C977-41B1-315CFD8C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C62D0D-D7BE-5835-1113-DA0B5BFECC7F}"/>
              </a:ext>
            </a:extLst>
          </p:cNvPr>
          <p:cNvGrpSpPr/>
          <p:nvPr/>
        </p:nvGrpSpPr>
        <p:grpSpPr>
          <a:xfrm>
            <a:off x="1026836" y="1872928"/>
            <a:ext cx="10323660" cy="2868218"/>
            <a:chOff x="213712" y="3238731"/>
            <a:chExt cx="10323660" cy="2868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A69C8D-840A-CB19-D872-FF7234E44D1E}"/>
                </a:ext>
              </a:extLst>
            </p:cNvPr>
            <p:cNvSpPr txBox="1"/>
            <p:nvPr/>
          </p:nvSpPr>
          <p:spPr>
            <a:xfrm>
              <a:off x="213712" y="3244627"/>
              <a:ext cx="10323660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#!/usr/bin/env -S bash -l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--cluster=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endPara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--time=00:10:00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-per-task=1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--mem=2G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hetjob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=4 --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-per-task=8</a:t>
              </a:r>
              <a:endPara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--mem=10G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2731B6-EDE2-E4DD-764E-E58DD0096F8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ADB5020-A8B9-7E7B-7312-102EC1BDCFC3}"/>
              </a:ext>
            </a:extLst>
          </p:cNvPr>
          <p:cNvGrpSpPr/>
          <p:nvPr/>
        </p:nvGrpSpPr>
        <p:grpSpPr>
          <a:xfrm>
            <a:off x="6226629" y="2322066"/>
            <a:ext cx="4897334" cy="461665"/>
            <a:chOff x="6148478" y="3505591"/>
            <a:chExt cx="4897334" cy="46166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1F74BAC-E238-2713-765F-6D6D2459CDB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6148478" y="3714894"/>
              <a:ext cx="3397628" cy="21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A68ED9-37E3-8F51-C4F9-047583B2E417}"/>
                </a:ext>
              </a:extLst>
            </p:cNvPr>
            <p:cNvSpPr txBox="1"/>
            <p:nvPr/>
          </p:nvSpPr>
          <p:spPr>
            <a:xfrm>
              <a:off x="9546106" y="3505591"/>
              <a:ext cx="14997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All groups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95748-038D-1D31-A7D4-1E4FAFB6C3C9}"/>
              </a:ext>
            </a:extLst>
          </p:cNvPr>
          <p:cNvGrpSpPr/>
          <p:nvPr/>
        </p:nvGrpSpPr>
        <p:grpSpPr>
          <a:xfrm>
            <a:off x="6226629" y="3003573"/>
            <a:ext cx="4905540" cy="461665"/>
            <a:chOff x="6012032" y="3505591"/>
            <a:chExt cx="4905540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42BD263-ED64-7AB4-8706-E796AE4A35E4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012032" y="3736424"/>
              <a:ext cx="366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565E73-1DB6-66DB-1FFF-A747E959F1E4}"/>
                </a:ext>
              </a:extLst>
            </p:cNvPr>
            <p:cNvSpPr txBox="1"/>
            <p:nvPr/>
          </p:nvSpPr>
          <p:spPr>
            <a:xfrm>
              <a:off x="9674347" y="3505591"/>
              <a:ext cx="12432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Group 0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4DCB69-21C3-D1DB-C697-1F12993A2813}"/>
              </a:ext>
            </a:extLst>
          </p:cNvPr>
          <p:cNvGrpSpPr/>
          <p:nvPr/>
        </p:nvGrpSpPr>
        <p:grpSpPr>
          <a:xfrm>
            <a:off x="6226629" y="3844255"/>
            <a:ext cx="4905540" cy="461665"/>
            <a:chOff x="6012032" y="3505591"/>
            <a:chExt cx="4905540" cy="46166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8BF57EC-DB3F-D13D-FA68-D9D938D77F3F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6012032" y="3736424"/>
              <a:ext cx="366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55B42A-519B-04D3-CE5C-D13CE527A290}"/>
                </a:ext>
              </a:extLst>
            </p:cNvPr>
            <p:cNvSpPr txBox="1"/>
            <p:nvPr/>
          </p:nvSpPr>
          <p:spPr>
            <a:xfrm>
              <a:off x="9674347" y="3505591"/>
              <a:ext cx="12432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Group 1</a:t>
              </a:r>
              <a:endParaRPr lang="LID4096" sz="2400" dirty="0"/>
            </a:p>
          </p:txBody>
        </p:sp>
      </p:grpSp>
      <p:sp>
        <p:nvSpPr>
          <p:cNvPr id="3" name="TextBox 70">
            <a:extLst>
              <a:ext uri="{FF2B5EF4-FFF2-40B4-BE49-F238E27FC236}">
                <a16:creationId xmlns:a16="http://schemas.microsoft.com/office/drawing/2014/main" id="{C2E4F501-1ABA-2708-23D8-79A1BAB5D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836" y="5532495"/>
            <a:ext cx="10323660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nl-BE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 </a:t>
            </a:r>
            <a:r>
              <a:rPr lang="en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–mem=2G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nl-BE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--mem=10G --</a:t>
            </a:r>
            <a:r>
              <a:rPr lang="nl-BE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nl-BE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=4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9E5B-7361-762E-4785-CC17A82A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jobs: using resources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B207F-37A8-0085-F846-9B7885A4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76E1FF-CD63-A2C6-A151-BDDD722A404E}"/>
              </a:ext>
            </a:extLst>
          </p:cNvPr>
          <p:cNvGrpSpPr/>
          <p:nvPr/>
        </p:nvGrpSpPr>
        <p:grpSpPr>
          <a:xfrm>
            <a:off x="547864" y="1511882"/>
            <a:ext cx="10261650" cy="5084209"/>
            <a:chOff x="275722" y="3238731"/>
            <a:chExt cx="10261650" cy="50842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294B4D-F0A0-C10B-CD2E-115333F03CAD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=$SLURM_NTASKS_HET_GROUP_0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scheduler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in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$(seq $SLURM_NTASKS_HET_GROUP_1)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; 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echo "launching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-worker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worker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done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A80319-FA3B-7DEC-2075-F5AE213595E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9A202-39F4-D2E1-14AE-7838F5B8D784}"/>
              </a:ext>
            </a:extLst>
          </p:cNvPr>
          <p:cNvGrpSpPr/>
          <p:nvPr/>
        </p:nvGrpSpPr>
        <p:grpSpPr>
          <a:xfrm>
            <a:off x="8030670" y="2256752"/>
            <a:ext cx="3915865" cy="670968"/>
            <a:chOff x="7506205" y="3505591"/>
            <a:chExt cx="3915865" cy="6709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384FBCD-7DC0-8DF2-9C2F-5F031253056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506205" y="3736424"/>
              <a:ext cx="1663645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2E4F92-82D2-CA8F-50D4-ECED275782D2}"/>
                </a:ext>
              </a:extLst>
            </p:cNvPr>
            <p:cNvSpPr txBox="1"/>
            <p:nvPr/>
          </p:nvSpPr>
          <p:spPr>
            <a:xfrm>
              <a:off x="9169850" y="3505591"/>
              <a:ext cx="225222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scheduler</a:t>
              </a:r>
              <a:endParaRPr lang="LID4096" sz="2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23963A-BC0D-F119-E8EB-989D6E487483}"/>
              </a:ext>
            </a:extLst>
          </p:cNvPr>
          <p:cNvGrpSpPr/>
          <p:nvPr/>
        </p:nvGrpSpPr>
        <p:grpSpPr>
          <a:xfrm>
            <a:off x="8175228" y="4090937"/>
            <a:ext cx="3771307" cy="670968"/>
            <a:chOff x="7506205" y="3505591"/>
            <a:chExt cx="3771307" cy="6709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CF992A3-8834-A28E-25F7-EA0AB58AC0C6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506205" y="3736424"/>
              <a:ext cx="1808204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E4072-FF9C-92B4-2288-5E2A072D2A22}"/>
                </a:ext>
              </a:extLst>
            </p:cNvPr>
            <p:cNvSpPr txBox="1"/>
            <p:nvPr/>
          </p:nvSpPr>
          <p:spPr>
            <a:xfrm>
              <a:off x="9314409" y="3505591"/>
              <a:ext cx="196310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workers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420B9-04D9-9396-CCF8-BAADD12531BF}"/>
              </a:ext>
            </a:extLst>
          </p:cNvPr>
          <p:cNvGrpSpPr/>
          <p:nvPr/>
        </p:nvGrpSpPr>
        <p:grpSpPr>
          <a:xfrm>
            <a:off x="8852731" y="4631640"/>
            <a:ext cx="3339269" cy="1585824"/>
            <a:chOff x="6604228" y="5257993"/>
            <a:chExt cx="3339269" cy="15858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2F68D4-2EA1-C3FA-DC34-51795A8CC0D2}"/>
                </a:ext>
              </a:extLst>
            </p:cNvPr>
            <p:cNvSpPr txBox="1"/>
            <p:nvPr/>
          </p:nvSpPr>
          <p:spPr>
            <a:xfrm>
              <a:off x="6604228" y="5889710"/>
              <a:ext cx="3132332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/>
                <a:t>Slurm</a:t>
              </a:r>
              <a:r>
                <a:rPr lang="en-US" sz="2800" dirty="0"/>
                <a:t> environment</a:t>
              </a:r>
              <a:br>
                <a:rPr lang="en-US" sz="2800" dirty="0"/>
              </a:br>
              <a:r>
                <a:rPr lang="en-US" sz="2800" dirty="0"/>
                <a:t>variables</a:t>
              </a:r>
              <a:endParaRPr lang="LID4096" sz="28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D237B547-73DC-C7A9-F39A-C6F0656CE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25799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595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5A0FD-DB6C-732F-940B-20565B8AE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91FC-B842-6E29-D861-539CF5E1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heterogeneous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A40A-C85F-7512-BAFD-74E469A9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https://slurm.schedmd.com/heterogeneous_jobs.html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09C5C-FE04-B0A9-BB3D-D6827E13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5954</TotalTime>
  <Words>6182</Words>
  <Application>Microsoft Office PowerPoint</Application>
  <PresentationFormat>Widescreen</PresentationFormat>
  <Paragraphs>1389</Paragraphs>
  <Slides>115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115</vt:i4>
      </vt:variant>
    </vt:vector>
  </HeadingPairs>
  <TitlesOfParts>
    <vt:vector size="126" baseType="lpstr">
      <vt:lpstr>Aptos</vt:lpstr>
      <vt:lpstr>Aptos Display</vt:lpstr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Vergelijking</vt:lpstr>
      <vt:lpstr>Equation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Scheduling single tasks</vt:lpstr>
      <vt:lpstr>Motivation</vt:lpstr>
      <vt:lpstr>Run once on local machine/login node</vt:lpstr>
      <vt:lpstr>at times</vt:lpstr>
      <vt:lpstr>Run once as batch job</vt:lpstr>
      <vt:lpstr>More on scheduling single tasks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More on recurrent tasks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More on sequential tasks &amp; job dependencies</vt:lpstr>
      <vt:lpstr>Data staging</vt:lpstr>
      <vt:lpstr>Motivation</vt:lpstr>
      <vt:lpstr>Solutions</vt:lpstr>
      <vt:lpstr>More on data staging</vt:lpstr>
      <vt:lpstr>Checkpointing</vt:lpstr>
      <vt:lpstr>Motivation</vt:lpstr>
      <vt:lpstr>Problem example</vt:lpstr>
      <vt:lpstr>Solution: checkpointing</vt:lpstr>
      <vt:lpstr>DMTCP checkpointing</vt:lpstr>
      <vt:lpstr>DMTCP features</vt:lpstr>
      <vt:lpstr>More on checkpointing</vt:lpstr>
      <vt:lpstr>Parallel tasks</vt:lpstr>
      <vt:lpstr>Motivation</vt:lpstr>
      <vt:lpstr>Problem example</vt:lpstr>
      <vt:lpstr>Solution: GNU parallel in script</vt:lpstr>
      <vt:lpstr>GNU parallel substitutions</vt:lpstr>
      <vt:lpstr>GNU parallel multiple input sources</vt:lpstr>
      <vt:lpstr>GNU parallel multiple values</vt:lpstr>
      <vt:lpstr>GNU parallel &amp; failures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More on task parallelism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Parallel tasks, one job: worker-ng</vt:lpstr>
      <vt:lpstr>Motivation</vt:lpstr>
      <vt:lpstr>Problem example</vt:lpstr>
      <vt:lpstr>Solution: worker-ng</vt:lpstr>
      <vt:lpstr>worker-ng processing: informally</vt:lpstr>
      <vt:lpstr>Data exploration: steps</vt:lpstr>
      <vt:lpstr>Logging</vt:lpstr>
      <vt:lpstr>Monitoring: wsummarize</vt:lpstr>
      <vt:lpstr>Resuming: wresume</vt:lpstr>
      <vt:lpstr>Using worker-ng well</vt:lpstr>
      <vt:lpstr>More on worker-ng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  <vt:lpstr>Heterogeneous tasks</vt:lpstr>
      <vt:lpstr>Motivation</vt:lpstr>
      <vt:lpstr>Problem example</vt:lpstr>
      <vt:lpstr>Solution: heterogeneous jobs</vt:lpstr>
      <vt:lpstr>Heterogeneous jobs: using resources</vt:lpstr>
      <vt:lpstr>More on heterogeneous tasks</vt:lpstr>
      <vt:lpstr>Best practices</vt:lpstr>
      <vt:lpstr>Parallelization</vt:lpstr>
      <vt:lpstr>Do and don't</vt:lpstr>
      <vt:lpstr>Controlling number of threads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Conclusions</vt:lpstr>
      <vt:lpstr>In 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86</cp:revision>
  <dcterms:created xsi:type="dcterms:W3CDTF">2025-01-17T10:10:41Z</dcterms:created>
  <dcterms:modified xsi:type="dcterms:W3CDTF">2025-02-28T12:54:29Z</dcterms:modified>
</cp:coreProperties>
</file>