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9"/>
  </p:notesMasterIdLst>
  <p:sldIdLst>
    <p:sldId id="257" r:id="rId2"/>
    <p:sldId id="355" r:id="rId3"/>
    <p:sldId id="357" r:id="rId4"/>
    <p:sldId id="353" r:id="rId5"/>
    <p:sldId id="348" r:id="rId6"/>
    <p:sldId id="401" r:id="rId7"/>
    <p:sldId id="358" r:id="rId8"/>
    <p:sldId id="360" r:id="rId9"/>
    <p:sldId id="361" r:id="rId10"/>
    <p:sldId id="362" r:id="rId11"/>
    <p:sldId id="363" r:id="rId12"/>
    <p:sldId id="412" r:id="rId13"/>
    <p:sldId id="359" r:id="rId14"/>
    <p:sldId id="364" r:id="rId15"/>
    <p:sldId id="365" r:id="rId16"/>
    <p:sldId id="366" r:id="rId17"/>
    <p:sldId id="368" r:id="rId18"/>
    <p:sldId id="369" r:id="rId19"/>
    <p:sldId id="411" r:id="rId20"/>
    <p:sldId id="370" r:id="rId21"/>
    <p:sldId id="371" r:id="rId22"/>
    <p:sldId id="372" r:id="rId23"/>
    <p:sldId id="373" r:id="rId24"/>
    <p:sldId id="374" r:id="rId25"/>
    <p:sldId id="399" r:id="rId26"/>
    <p:sldId id="375" r:id="rId27"/>
    <p:sldId id="376" r:id="rId28"/>
    <p:sldId id="377" r:id="rId29"/>
    <p:sldId id="405" r:id="rId30"/>
    <p:sldId id="414" r:id="rId31"/>
    <p:sldId id="416" r:id="rId32"/>
    <p:sldId id="417" r:id="rId33"/>
    <p:sldId id="418" r:id="rId34"/>
    <p:sldId id="419" r:id="rId35"/>
    <p:sldId id="420" r:id="rId36"/>
    <p:sldId id="415" r:id="rId37"/>
    <p:sldId id="378" r:id="rId38"/>
    <p:sldId id="379" r:id="rId39"/>
    <p:sldId id="380" r:id="rId40"/>
    <p:sldId id="402" r:id="rId41"/>
    <p:sldId id="408" r:id="rId42"/>
    <p:sldId id="409" r:id="rId43"/>
    <p:sldId id="410" r:id="rId44"/>
    <p:sldId id="413" r:id="rId45"/>
    <p:sldId id="381" r:id="rId46"/>
    <p:sldId id="382" r:id="rId47"/>
    <p:sldId id="383" r:id="rId48"/>
    <p:sldId id="384" r:id="rId49"/>
    <p:sldId id="386" r:id="rId50"/>
    <p:sldId id="406" r:id="rId51"/>
    <p:sldId id="387" r:id="rId52"/>
    <p:sldId id="388" r:id="rId53"/>
    <p:sldId id="314" r:id="rId54"/>
    <p:sldId id="315" r:id="rId55"/>
    <p:sldId id="316" r:id="rId56"/>
    <p:sldId id="340" r:id="rId57"/>
    <p:sldId id="341" r:id="rId58"/>
    <p:sldId id="319" r:id="rId59"/>
    <p:sldId id="320" r:id="rId60"/>
    <p:sldId id="322" r:id="rId61"/>
    <p:sldId id="323" r:id="rId62"/>
    <p:sldId id="321" r:id="rId63"/>
    <p:sldId id="325" r:id="rId64"/>
    <p:sldId id="326" r:id="rId65"/>
    <p:sldId id="328" r:id="rId66"/>
    <p:sldId id="354" r:id="rId67"/>
    <p:sldId id="352" r:id="rId68"/>
    <p:sldId id="390" r:id="rId69"/>
    <p:sldId id="391" r:id="rId70"/>
    <p:sldId id="392" r:id="rId71"/>
    <p:sldId id="389" r:id="rId72"/>
    <p:sldId id="393" r:id="rId73"/>
    <p:sldId id="394" r:id="rId74"/>
    <p:sldId id="395" r:id="rId75"/>
    <p:sldId id="396" r:id="rId76"/>
    <p:sldId id="400" r:id="rId77"/>
    <p:sldId id="397" r:id="rId78"/>
    <p:sldId id="398" r:id="rId79"/>
    <p:sldId id="421" r:id="rId80"/>
    <p:sldId id="422" r:id="rId81"/>
    <p:sldId id="423" r:id="rId82"/>
    <p:sldId id="424" r:id="rId83"/>
    <p:sldId id="425" r:id="rId84"/>
    <p:sldId id="426" r:id="rId85"/>
    <p:sldId id="403" r:id="rId86"/>
    <p:sldId id="404" r:id="rId87"/>
    <p:sldId id="407" r:id="rId88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DF0660C-A899-4450-915A-B79D79517236}">
          <p14:sldIdLst>
            <p14:sldId id="257"/>
          </p14:sldIdLst>
        </p14:section>
        <p14:section name="Preliminaries" id="{4B54BCC5-65BB-4806-ABDD-6401C2587C43}">
          <p14:sldIdLst>
            <p14:sldId id="355"/>
            <p14:sldId id="357"/>
            <p14:sldId id="353"/>
            <p14:sldId id="348"/>
          </p14:sldIdLst>
        </p14:section>
        <p14:section name="Introduction" id="{083BA90A-2B4F-476E-981D-E61BA530E4DC}">
          <p14:sldIdLst>
            <p14:sldId id="401"/>
          </p14:sldIdLst>
        </p14:section>
        <p14:section name="Single tasks" id="{410918AD-7CF1-46DA-B048-AAB1F0A7FE86}">
          <p14:sldIdLst>
            <p14:sldId id="358"/>
            <p14:sldId id="360"/>
            <p14:sldId id="361"/>
            <p14:sldId id="362"/>
            <p14:sldId id="363"/>
            <p14:sldId id="412"/>
          </p14:sldIdLst>
        </p14:section>
        <p14:section name="Recurring tasks" id="{BFEE1C4A-E2DE-4926-99DA-964EDBEFF7EB}">
          <p14:sldIdLst>
            <p14:sldId id="359"/>
            <p14:sldId id="364"/>
            <p14:sldId id="365"/>
            <p14:sldId id="366"/>
            <p14:sldId id="368"/>
            <p14:sldId id="369"/>
            <p14:sldId id="411"/>
          </p14:sldIdLst>
        </p14:section>
        <p14:section name="Job dependencies" id="{5ADC82AC-D9CA-4542-813B-2161DEAABF64}">
          <p14:sldIdLst>
            <p14:sldId id="370"/>
            <p14:sldId id="371"/>
            <p14:sldId id="372"/>
            <p14:sldId id="373"/>
            <p14:sldId id="374"/>
            <p14:sldId id="399"/>
            <p14:sldId id="375"/>
            <p14:sldId id="376"/>
            <p14:sldId id="377"/>
            <p14:sldId id="405"/>
          </p14:sldIdLst>
        </p14:section>
        <p14:section name="Checkpointing" id="{E721DD95-7C36-4F60-9CB6-B545B0323630}">
          <p14:sldIdLst>
            <p14:sldId id="414"/>
            <p14:sldId id="416"/>
            <p14:sldId id="417"/>
            <p14:sldId id="418"/>
            <p14:sldId id="419"/>
            <p14:sldId id="420"/>
            <p14:sldId id="415"/>
          </p14:sldIdLst>
        </p14:section>
        <p14:section name="Parallel tasks" id="{6B394714-040F-434B-B611-7B7783A9FC7D}">
          <p14:sldIdLst>
            <p14:sldId id="378"/>
            <p14:sldId id="379"/>
            <p14:sldId id="380"/>
            <p14:sldId id="402"/>
            <p14:sldId id="408"/>
            <p14:sldId id="409"/>
            <p14:sldId id="410"/>
            <p14:sldId id="413"/>
            <p14:sldId id="381"/>
            <p14:sldId id="382"/>
            <p14:sldId id="383"/>
            <p14:sldId id="384"/>
            <p14:sldId id="386"/>
            <p14:sldId id="406"/>
          </p14:sldIdLst>
        </p14:section>
        <p14:section name="atools" id="{5898881A-32DB-44D1-9F99-45E5D7514718}">
          <p14:sldIdLst>
            <p14:sldId id="387"/>
            <p14:sldId id="388"/>
            <p14:sldId id="314"/>
            <p14:sldId id="315"/>
            <p14:sldId id="316"/>
            <p14:sldId id="340"/>
            <p14:sldId id="341"/>
            <p14:sldId id="319"/>
            <p14:sldId id="320"/>
            <p14:sldId id="322"/>
            <p14:sldId id="323"/>
            <p14:sldId id="321"/>
            <p14:sldId id="325"/>
            <p14:sldId id="326"/>
            <p14:sldId id="328"/>
            <p14:sldId id="354"/>
            <p14:sldId id="352"/>
          </p14:sldIdLst>
        </p14:section>
        <p14:section name="Nextflow" id="{91308B04-28BD-4FBA-98DE-97F1E3DE8CDD}">
          <p14:sldIdLst>
            <p14:sldId id="390"/>
            <p14:sldId id="391"/>
            <p14:sldId id="392"/>
            <p14:sldId id="389"/>
            <p14:sldId id="393"/>
            <p14:sldId id="394"/>
            <p14:sldId id="395"/>
            <p14:sldId id="396"/>
            <p14:sldId id="400"/>
            <p14:sldId id="397"/>
            <p14:sldId id="398"/>
          </p14:sldIdLst>
        </p14:section>
        <p14:section name="Heterogeneous tasks" id="{A9D197FC-8F09-481E-B520-EB97C6DFA08C}">
          <p14:sldIdLst>
            <p14:sldId id="421"/>
            <p14:sldId id="422"/>
            <p14:sldId id="423"/>
            <p14:sldId id="424"/>
            <p14:sldId id="425"/>
            <p14:sldId id="426"/>
          </p14:sldIdLst>
        </p14:section>
        <p14:section name="Best practices" id="{1875B81D-58ED-4D7F-9CF6-51094D03D121}">
          <p14:sldIdLst>
            <p14:sldId id="403"/>
            <p14:sldId id="404"/>
            <p14:sldId id="40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EAD574-1FC7-4A86-A60C-5DB10ABC81BA}" v="1" dt="2025-01-17T10:11:19.3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581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notesMaster" Target="notesMasters/notesMaster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presProps" Target="presProps.xml"/><Relationship Id="rId95" Type="http://schemas.microsoft.com/office/2015/10/relationships/revisionInfo" Target="revisionInfo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heme" Target="theme/theme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ert Jan Bex" userId="b602d378c858ceb4" providerId="LiveId" clId="{30EAD574-1FC7-4A86-A60C-5DB10ABC81BA}"/>
    <pc:docChg chg="addSld modSld">
      <pc:chgData name="Geert Jan Bex" userId="b602d378c858ceb4" providerId="LiveId" clId="{30EAD574-1FC7-4A86-A60C-5DB10ABC81BA}" dt="2025-01-17T10:12:00.991" v="16" actId="20577"/>
      <pc:docMkLst>
        <pc:docMk/>
      </pc:docMkLst>
      <pc:sldChg chg="modSp add mod">
        <pc:chgData name="Geert Jan Bex" userId="b602d378c858ceb4" providerId="LiveId" clId="{30EAD574-1FC7-4A86-A60C-5DB10ABC81BA}" dt="2025-01-17T10:12:00.991" v="16" actId="20577"/>
        <pc:sldMkLst>
          <pc:docMk/>
          <pc:sldMk cId="695502024" sldId="257"/>
        </pc:sldMkLst>
        <pc:spChg chg="mod">
          <ac:chgData name="Geert Jan Bex" userId="b602d378c858ceb4" providerId="LiveId" clId="{30EAD574-1FC7-4A86-A60C-5DB10ABC81BA}" dt="2025-01-17T10:12:00.991" v="16" actId="20577"/>
          <ac:spMkLst>
            <pc:docMk/>
            <pc:sldMk cId="695502024" sldId="257"/>
            <ac:spMk id="2" creationId="{00000000-0000-0000-0000-000000000000}"/>
          </ac:spMkLst>
        </pc:spChg>
      </pc:sldChg>
      <pc:sldChg chg="add">
        <pc:chgData name="Geert Jan Bex" userId="b602d378c858ceb4" providerId="LiveId" clId="{30EAD574-1FC7-4A86-A60C-5DB10ABC81BA}" dt="2025-01-17T10:11:19.324" v="0"/>
        <pc:sldMkLst>
          <pc:docMk/>
          <pc:sldMk cId="1464286054" sldId="353"/>
        </pc:sldMkLst>
      </pc:sldChg>
      <pc:sldChg chg="add">
        <pc:chgData name="Geert Jan Bex" userId="b602d378c858ceb4" providerId="LiveId" clId="{30EAD574-1FC7-4A86-A60C-5DB10ABC81BA}" dt="2025-01-17T10:11:19.324" v="0"/>
        <pc:sldMkLst>
          <pc:docMk/>
          <pc:sldMk cId="4231110881" sldId="355"/>
        </pc:sldMkLst>
      </pc:sldChg>
      <pc:sldChg chg="add">
        <pc:chgData name="Geert Jan Bex" userId="b602d378c858ceb4" providerId="LiveId" clId="{30EAD574-1FC7-4A86-A60C-5DB10ABC81BA}" dt="2025-01-17T10:11:19.324" v="0"/>
        <pc:sldMkLst>
          <pc:docMk/>
          <pc:sldMk cId="2488509471" sldId="35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883714-178E-4B15-9757-B35BA94A8683}" type="datetimeFigureOut">
              <a:rPr lang="LID4096" smtClean="0"/>
              <a:t>02/13/2025</a:t>
            </a:fld>
            <a:endParaRPr lang="LID4096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0CB766-1501-48A5-83E2-20C2F74B6E1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220268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53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7516634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54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12665924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55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13344979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57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25844542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58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2459748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61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12111452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63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11462327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64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35450422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65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20431926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495A0-BC49-8BC7-1E67-C4B11669D3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4900E4-3B6F-DF8D-A7E9-E87ACA05A7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E996B0-26F5-65C2-4CAF-CF343A6F4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3820C-113F-44F8-B9F0-B420D49D92E2}" type="datetime1">
              <a:rPr lang="LID4096" smtClean="0"/>
              <a:t>02/13/2025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EFB615-95FB-1537-3191-B298AB7C3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8110DC-31BC-7B20-17FF-310635056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10446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E5A5-8380-474E-9718-DD7F07E6E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0302E5-27E2-6CFC-0B4D-DBC49A14CC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B5411E-6EB2-31BA-A950-D24D1E98C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4BD19-3F18-48BE-A5EF-9901C12974EC}" type="datetime1">
              <a:rPr lang="LID4096" smtClean="0"/>
              <a:t>02/13/2025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1D62B9-6717-ADE5-539C-1612B0F9F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9D565-4095-C862-96BC-DFBD26676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46415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14EFB7-D5E7-4262-8070-ADB45C08CB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06F322-17F0-953A-FA92-92DF253EF0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379FCB-D52F-974B-EE82-54AA1D31B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C8965-1E65-4BA0-B000-1C71657656B0}" type="datetime1">
              <a:rPr lang="LID4096" smtClean="0"/>
              <a:t>02/13/2025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D135FE-97EA-1624-7547-B5ADF59F8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AF64BE-0E81-3731-6FFD-F28281E70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83357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8CFE0-2AC0-20ED-73B0-DFEFBB291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99922-9839-DC11-7C1D-ECADEB76E3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EE9A3D-7BDD-6410-DA6F-FEFCD2B18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C310E-3440-4977-A384-DF7787465F0D}" type="datetime1">
              <a:rPr lang="LID4096" smtClean="0"/>
              <a:t>02/13/2025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2A90FE-55A1-7B15-FD37-1BCA33A25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17E73B-D033-E0BF-6482-AD60F16D5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07084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7239B-0275-2624-DB81-0073ABD42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0DA172-6B82-EE0F-2416-127BEF6874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FCA1B6-427A-6E7C-2AFA-D1EAEBCD9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1FFFE-D1A0-478F-95F3-0717F595E5E0}" type="datetime1">
              <a:rPr lang="LID4096" smtClean="0"/>
              <a:t>02/13/2025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D4012E-CDF7-D679-B514-2CBC536D9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633E4-6D54-38AB-E9B4-2F51C2812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69248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1B74F-C018-95A8-027A-3FF464222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DA37D-E9D6-3DCD-59DF-8AF936E5B5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FDF64B-0394-0D71-631C-C785F759B3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08D6A4-379D-4A0E-2836-A41BD4B4F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3FA69-F9D8-41AB-8C89-AF67E0FE726F}" type="datetime1">
              <a:rPr lang="LID4096" smtClean="0"/>
              <a:t>02/13/2025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A53563-6A2D-1248-28AA-B6430C383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89FB0A-1310-A96A-1402-36A73BD65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15645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8611B-B5B0-EDFB-DE7F-36186440A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9BDBDB-270E-7F86-324F-E5275BDCAC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795170-0ECD-519A-4581-6EE194EA89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6B4056-2B27-C5AB-9540-BAFE7B9801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6B4B51-DA67-08D5-D585-5B63693657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1C0D61-D66B-66F0-9E7A-3BFE46423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3B7A2-CF30-4194-A0BB-D6BA777C4B18}" type="datetime1">
              <a:rPr lang="LID4096" smtClean="0"/>
              <a:t>02/13/2025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755B6F-9C13-8619-447D-D1CD0CD50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1414A0-6B8B-80E9-8AEB-4B2F55F32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24082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E8F80-DF2C-02C9-F9CE-30DC0A664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896BA8-AF4F-D72D-E98D-EA94266FC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41D55-DE28-40B4-BA41-94A019AE94F6}" type="datetime1">
              <a:rPr lang="LID4096" smtClean="0"/>
              <a:t>02/13/2025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3BF2A7-B010-2894-CC55-E9E63E8FB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EEC4B5-0741-2E3F-9A78-1C1E2C317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14990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8C7838-3BAB-A1C5-8CAF-67D592D70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F46A0-A4F7-48C0-B147-2A861724699B}" type="datetime1">
              <a:rPr lang="LID4096" smtClean="0"/>
              <a:t>02/13/2025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2E5432-C801-692F-D338-B4F350075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632DF7-8080-EE34-A83E-73135A5F1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79706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AF1D7-A6D5-40B8-8824-60E6BBAD2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2DC19-502C-19DB-E622-A545A647C9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BCAF2B-BDF8-72C4-8F9D-B0496957F9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4A98AF-1D79-A6B0-0497-39201954B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57A11-0A57-4413-BC99-4B1EF8D08CEB}" type="datetime1">
              <a:rPr lang="LID4096" smtClean="0"/>
              <a:t>02/13/2025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C7578A-D2CE-562B-B989-7A69F4C63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0916E7-788A-E49E-6DE8-14A3030F6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29826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36504-E5EE-54C4-AE3A-30ED4173A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762CFE-64BD-F4E1-68C3-4B0B8476AA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219B84-962A-EE60-E472-B2D374CDA1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B64168-CB93-11C4-544E-0B50C3480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A9F42-7F32-49F2-A831-1EC1433EAED3}" type="datetime1">
              <a:rPr lang="LID4096" smtClean="0"/>
              <a:t>02/13/2025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E69202-8A06-0672-D078-63EC07001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08DC89-2294-2048-F46C-FCDE78466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06285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23FA6B-4030-DE44-2291-F89E77FD7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704096-10C6-4F5D-CB62-BDE1AE79CF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C22DB-A27F-EE11-EAEA-3A48DED31A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2609726-042A-4DD3-BACB-A0E177E383BE}" type="datetime1">
              <a:rPr lang="LID4096" smtClean="0"/>
              <a:t>02/13/2025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CD8504-FCB1-8947-3439-E301FE05DE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D93685-9ED8-B0C8-595B-0FD6042162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49070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deed.ast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lurm.schedmd.com/sbatch.html" TargetMode="External"/><Relationship Id="rId2" Type="http://schemas.openxmlformats.org/officeDocument/2006/relationships/hyperlink" Target="https://phoenixnap.com/kb/linux-at-command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lurm.schedmd.com/scrontab.html" TargetMode="External"/><Relationship Id="rId2" Type="http://schemas.openxmlformats.org/officeDocument/2006/relationships/hyperlink" Target="https://ostechnix.com/a-beginners-guide-to-cron-jobs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bit.ly/33Vx1T9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slurm.schedmd.com/sbatch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dmtcp.sourceforge.io/index.html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sv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slurm.schedmd.com/job_array.html" TargetMode="External"/><Relationship Id="rId2" Type="http://schemas.openxmlformats.org/officeDocument/2006/relationships/hyperlink" Target="https://www.gnu.org/software/parallel/parallel_tutorial.html" TargetMode="Externa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hyperlink" Target="http://atools.readthedocs.io/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it.ly/2qh9kGK" TargetMode="Externa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jpeg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ibtrainingandconferences.be/#/" TargetMode="External"/><Relationship Id="rId2" Type="http://schemas.openxmlformats.org/officeDocument/2006/relationships/hyperlink" Target="https://www.nextflow.io/docs/latest/index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hyperlink" Target="https://slurm.schedmd.com/heterogeneous_jobs.html" TargetMode="Externa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Workflows for HPC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Geert Jan Bex</a:t>
            </a:r>
          </a:p>
          <a:p>
            <a:r>
              <a:rPr lang="en-US" dirty="0"/>
              <a:t>(</a:t>
            </a:r>
            <a:r>
              <a:rPr lang="en-US" dirty="0">
                <a:hlinkClick r:id="rId2"/>
              </a:rPr>
              <a:t>geertjan.bex@uhasselt.be</a:t>
            </a:r>
            <a:r>
              <a:rPr lang="en-US" dirty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26841" y="6009448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 CC BY 4.0,</a:t>
            </a:r>
            <a:br>
              <a:rPr lang="en-US" dirty="0"/>
            </a:br>
            <a:r>
              <a:rPr lang="en-US" dirty="0"/>
              <a:t>see </a:t>
            </a:r>
            <a:r>
              <a:rPr lang="en-US" dirty="0">
                <a:hlinkClick r:id="rId3"/>
              </a:rPr>
              <a:t>https://creativecommons.org/licenses/by/4.0/deed.ast</a:t>
            </a:r>
            <a:endParaRPr lang="nl-B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8BE29A-27A3-AC41-EAC1-DA88C291BB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710852"/>
            <a:ext cx="2085975" cy="352425"/>
          </a:xfrm>
          <a:prstGeom prst="rect">
            <a:avLst/>
          </a:prstGeom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D8EE7878-9270-9A2D-BCEA-6A2A8E1170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829"/>
          <a:stretch/>
        </p:blipFill>
        <p:spPr bwMode="auto">
          <a:xfrm>
            <a:off x="9529799" y="318938"/>
            <a:ext cx="1534493" cy="1422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F4AC06-816B-6B2B-C6F4-08FB1F749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95502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39B67-0716-3A42-CF9C-08D6967B1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at</a:t>
            </a:r>
            <a:r>
              <a:rPr lang="en-US" dirty="0"/>
              <a:t> times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F8928-9D45-7E81-F238-13E9ED1130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HH:MM</a:t>
            </a:r>
            <a:r>
              <a:rPr lang="en-US" dirty="0"/>
              <a:t> 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HHMM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HH:MM YYYY-mm-dd </a:t>
            </a:r>
          </a:p>
          <a:p>
            <a:r>
              <a:rPr lang="en-US" dirty="0"/>
              <a:t>Special times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now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noon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teatime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midnight</a:t>
            </a:r>
          </a:p>
          <a:p>
            <a:r>
              <a:rPr lang="en-US" dirty="0"/>
              <a:t>Delta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now + 10 minutes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midnight + 3 days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E370BE-DEF1-2591-3C26-9D3CA14DB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10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00404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F2361-5285-A54A-E8D9-D58052151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once as batch job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3C2DA6-3C99-A2C3-56FA-0A0F993F7A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Use --begin for </a:t>
            </a:r>
            <a:r>
              <a:rPr lang="en-US" dirty="0" err="1"/>
              <a:t>sbatch</a:t>
            </a:r>
            <a:endParaRPr lang="en-US" dirty="0"/>
          </a:p>
          <a:p>
            <a:endParaRPr lang="en-US" dirty="0"/>
          </a:p>
          <a:p>
            <a:r>
              <a:rPr lang="en-US" dirty="0"/>
              <a:t>Times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HH:MM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YYYY-mm-ddTHH:MM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1"/>
            <a:r>
              <a:rPr lang="en-US" dirty="0"/>
              <a:t>Special times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now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noon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teatime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midnight</a:t>
            </a:r>
          </a:p>
          <a:p>
            <a:pPr lvl="1"/>
            <a:r>
              <a:rPr lang="en-US" dirty="0"/>
              <a:t>Deltas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now+10minutes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midnight+3days</a:t>
            </a:r>
            <a:endParaRPr lang="LID4096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523907-C004-01D6-BD0C-1973097B1D01}"/>
              </a:ext>
            </a:extLst>
          </p:cNvPr>
          <p:cNvSpPr txBox="1"/>
          <p:nvPr/>
        </p:nvSpPr>
        <p:spPr>
          <a:xfrm>
            <a:off x="1436312" y="2186786"/>
            <a:ext cx="7000118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sbatch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--begin=now+4hours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my_job.slurm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F55CD1-ECBB-2D4E-483D-05D58E367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11</a:t>
            </a:fld>
            <a:endParaRPr lang="LID4096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2AB888F-B09B-2E7C-E09A-3253E07CEED5}"/>
              </a:ext>
            </a:extLst>
          </p:cNvPr>
          <p:cNvGrpSpPr/>
          <p:nvPr/>
        </p:nvGrpSpPr>
        <p:grpSpPr>
          <a:xfrm>
            <a:off x="7152264" y="3597765"/>
            <a:ext cx="3103126" cy="993079"/>
            <a:chOff x="7152264" y="3597765"/>
            <a:chExt cx="3103126" cy="99307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85FB966-B1B6-05A4-89D7-5EE8D6003535}"/>
                </a:ext>
              </a:extLst>
            </p:cNvPr>
            <p:cNvSpPr txBox="1"/>
            <p:nvPr/>
          </p:nvSpPr>
          <p:spPr>
            <a:xfrm>
              <a:off x="7152264" y="4067624"/>
              <a:ext cx="2568332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If job is eligible!</a:t>
              </a:r>
              <a:endParaRPr lang="LID4096" sz="2800" dirty="0"/>
            </a:p>
          </p:txBody>
        </p:sp>
        <p:pic>
          <p:nvPicPr>
            <p:cNvPr id="7" name="Graphic 6" descr="Warning with solid fill">
              <a:extLst>
                <a:ext uri="{FF2B5EF4-FFF2-40B4-BE49-F238E27FC236}">
                  <a16:creationId xmlns:a16="http://schemas.microsoft.com/office/drawing/2014/main" id="{573030F0-CF27-6BCD-242D-7262CCD86A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607318" y="3597765"/>
              <a:ext cx="648072" cy="6480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22681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0A05EE-D799-C6B1-CDEB-6C7084C4CE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D796B-8ED6-2448-DC56-7570DEF17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More on scheduling single 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2A103-D3F1-42AD-C2CD-E9A25235FE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at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cs typeface="Courier New" panose="02070309020205020404" pitchFamily="49" charset="0"/>
                <a:hlinkClick r:id="rId2"/>
              </a:rPr>
              <a:t>https://phoenixnap.com/kb/linux-at-command</a:t>
            </a:r>
            <a:r>
              <a:rPr lang="en-US" dirty="0">
                <a:cs typeface="Courier New" panose="02070309020205020404" pitchFamily="49" charset="0"/>
              </a:rPr>
              <a:t>  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sbatch</a:t>
            </a:r>
            <a:r>
              <a:rPr lang="en-US" dirty="0"/>
              <a:t>: see </a:t>
            </a:r>
            <a:r>
              <a:rPr lang="en-US" dirty="0" err="1"/>
              <a:t>Slurm</a:t>
            </a:r>
            <a:r>
              <a:rPr lang="en-US" dirty="0"/>
              <a:t> documentation</a:t>
            </a:r>
            <a:br>
              <a:rPr lang="en-US" dirty="0"/>
            </a:br>
            <a:r>
              <a:rPr lang="en-US" dirty="0">
                <a:hlinkClick r:id="rId3"/>
              </a:rPr>
              <a:t>https://slurm.schedmd.com/sbatch.html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6E259-466C-88B9-0777-02F1D3DF2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AA598EC-1C61-495B-A9F8-4410E339CCF5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5128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6F04C-9707-BB40-03EA-9635FC0D3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Recurring tasks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7ED34D-AB4F-BD53-D1CE-A2B2DEDC5B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2DC726-7A7E-0F1F-B3EB-2FBADDB3D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298206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590641-CCB7-0D66-EF9C-C21BD51084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15755-82CE-77C3-19C0-0FA85ED99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91645-2F80-D69B-FDA7-2F3532E8D1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Non-interactive</a:t>
            </a:r>
          </a:p>
          <a:p>
            <a:pPr lvl="1"/>
            <a:r>
              <a:rPr lang="en-US" dirty="0"/>
              <a:t>Execute task at regular intervals</a:t>
            </a:r>
          </a:p>
          <a:p>
            <a:pPr lvl="2"/>
            <a:r>
              <a:rPr lang="en-US" dirty="0"/>
              <a:t>Locally</a:t>
            </a:r>
          </a:p>
          <a:p>
            <a:pPr lvl="2"/>
            <a:r>
              <a:rPr lang="en-US" dirty="0"/>
              <a:t>As batch job</a:t>
            </a:r>
          </a:p>
          <a:p>
            <a:r>
              <a:rPr lang="en-US" dirty="0"/>
              <a:t>Use cases</a:t>
            </a:r>
          </a:p>
          <a:p>
            <a:pPr lvl="1"/>
            <a:r>
              <a:rPr lang="en-US" dirty="0"/>
              <a:t>Unattended daily copy/download</a:t>
            </a:r>
          </a:p>
          <a:p>
            <a:pPr lvl="1"/>
            <a:r>
              <a:rPr lang="en-US" dirty="0"/>
              <a:t>Containers: image generation</a:t>
            </a:r>
          </a:p>
          <a:p>
            <a:pPr lvl="1"/>
            <a:r>
              <a:rPr lang="en-US" dirty="0"/>
              <a:t>Unattended software builds/tests</a:t>
            </a:r>
          </a:p>
          <a:p>
            <a:pPr lvl="1"/>
            <a:r>
              <a:rPr lang="en-US" dirty="0"/>
              <a:t>Version control repository status check</a:t>
            </a:r>
          </a:p>
          <a:p>
            <a:pPr lvl="1"/>
            <a:r>
              <a:rPr lang="en-US" dirty="0"/>
              <a:t>Process the day's data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4EBEF7-4D4E-8E04-11BA-CA7F11C7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14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61623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A2BA73-2A0B-D3A1-2706-BA2D9120D8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4FBA0-8771-602D-5A9B-B7CE4A2BC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regularly on local machine/login node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2641-444C-177F-EBED-023DCEB33F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crontab</a:t>
            </a:r>
            <a:r>
              <a:rPr lang="en-US" dirty="0"/>
              <a:t> command to schedule task</a:t>
            </a:r>
          </a:p>
          <a:p>
            <a:pPr lvl="1"/>
            <a:r>
              <a:rPr lang="en-US" dirty="0"/>
              <a:t>Regularly</a:t>
            </a:r>
          </a:p>
          <a:p>
            <a:pPr lvl="1"/>
            <a:r>
              <a:rPr lang="en-US" dirty="0"/>
              <a:t>In background</a:t>
            </a:r>
          </a:p>
          <a:p>
            <a:pPr lvl="1"/>
            <a:r>
              <a:rPr lang="en-US" dirty="0"/>
              <a:t>At specified intervals</a:t>
            </a:r>
          </a:p>
          <a:p>
            <a:r>
              <a:rPr lang="en-US" dirty="0"/>
              <a:t>List tasks</a:t>
            </a:r>
          </a:p>
          <a:p>
            <a:endParaRPr lang="en-US" dirty="0"/>
          </a:p>
          <a:p>
            <a:r>
              <a:rPr lang="en-US" dirty="0"/>
              <a:t>Add/modify/remove tasks</a:t>
            </a:r>
          </a:p>
          <a:p>
            <a:endParaRPr lang="en-US" dirty="0"/>
          </a:p>
          <a:p>
            <a:r>
              <a:rPr lang="en-US" dirty="0"/>
              <a:t>Remove all tasks</a:t>
            </a:r>
            <a:endParaRPr lang="LID4096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E972F1-5469-9E40-7A57-B9C73DAC79E4}"/>
              </a:ext>
            </a:extLst>
          </p:cNvPr>
          <p:cNvSpPr txBox="1"/>
          <p:nvPr/>
        </p:nvSpPr>
        <p:spPr>
          <a:xfrm>
            <a:off x="1494927" y="4001294"/>
            <a:ext cx="2380388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crontab  -l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331BBA-59D9-7323-7011-D5F85BE302F4}"/>
              </a:ext>
            </a:extLst>
          </p:cNvPr>
          <p:cNvSpPr txBox="1"/>
          <p:nvPr/>
        </p:nvSpPr>
        <p:spPr>
          <a:xfrm>
            <a:off x="1494927" y="5055348"/>
            <a:ext cx="2380388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crontab  -e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C9331E-B21E-8862-D91B-290D619D6956}"/>
              </a:ext>
            </a:extLst>
          </p:cNvPr>
          <p:cNvSpPr txBox="1"/>
          <p:nvPr/>
        </p:nvSpPr>
        <p:spPr>
          <a:xfrm>
            <a:off x="1494927" y="6109402"/>
            <a:ext cx="2380388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crontab  -r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A7D4371-FF1D-36C7-626A-09469231E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15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63690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446BA-1EBA-5CC6-DF49-3C8F11AA1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Crontab tasks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22BA1-062F-D454-2916-64741655B1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crontab -e</a:t>
            </a:r>
            <a:r>
              <a:rPr lang="en-US" dirty="0"/>
              <a:t>: edit file</a:t>
            </a:r>
            <a:endParaRPr lang="LID4096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119AC7-A1EE-24E9-3E84-9887848B6F9A}"/>
              </a:ext>
            </a:extLst>
          </p:cNvPr>
          <p:cNvSpPr txBox="1"/>
          <p:nvPr/>
        </p:nvSpPr>
        <p:spPr>
          <a:xfrm>
            <a:off x="1015954" y="2429459"/>
            <a:ext cx="8302217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SCRIPT_DIR</a:t>
            </a:r>
            <a:r>
              <a:rPr kumimoji="0" lang="en-US" sz="18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=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/user/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leuven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/300/vsc30001/scripts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12  04  *   *   *     $SCRIPT_DIR/backup_results.sh </a:t>
            </a:r>
          </a:p>
          <a:p>
            <a:pPr lvl="0"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33  03  *   *  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Sun   $SCRIPT_DIR/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download_data.sh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69BBEC6-DA8B-31AF-57A9-B9DDBCFBBA4D}"/>
              </a:ext>
            </a:extLst>
          </p:cNvPr>
          <p:cNvGrpSpPr/>
          <p:nvPr/>
        </p:nvGrpSpPr>
        <p:grpSpPr>
          <a:xfrm>
            <a:off x="7980688" y="3591889"/>
            <a:ext cx="2435851" cy="614847"/>
            <a:chOff x="8175171" y="3352409"/>
            <a:chExt cx="2435851" cy="614847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06EF4565-7B1D-0807-CF19-CD0D6B271C6B}"/>
                </a:ext>
              </a:extLst>
            </p:cNvPr>
            <p:cNvCxnSpPr>
              <a:cxnSpLocks/>
              <a:stCxn id="9" idx="1"/>
            </p:cNvCxnSpPr>
            <p:nvPr/>
          </p:nvCxnSpPr>
          <p:spPr>
            <a:xfrm flipH="1" flipV="1">
              <a:off x="8175171" y="3352409"/>
              <a:ext cx="507118" cy="38401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C3C15AA-1FDA-B899-970B-8FF7EA465A15}"/>
                </a:ext>
              </a:extLst>
            </p:cNvPr>
            <p:cNvSpPr txBox="1"/>
            <p:nvPr/>
          </p:nvSpPr>
          <p:spPr>
            <a:xfrm>
              <a:off x="8682289" y="3505591"/>
              <a:ext cx="192873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Command(s)</a:t>
              </a:r>
              <a:endParaRPr lang="LID4096" sz="2400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5EC8993-5FAD-BAF6-55EA-65E8C0B36A5E}"/>
              </a:ext>
            </a:extLst>
          </p:cNvPr>
          <p:cNvGrpSpPr/>
          <p:nvPr/>
        </p:nvGrpSpPr>
        <p:grpSpPr>
          <a:xfrm>
            <a:off x="3660698" y="3587524"/>
            <a:ext cx="4302901" cy="614847"/>
            <a:chOff x="8175171" y="3352409"/>
            <a:chExt cx="4302901" cy="614847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FF8D9DBB-6958-1D80-A6C6-522C92C27825}"/>
                </a:ext>
              </a:extLst>
            </p:cNvPr>
            <p:cNvCxnSpPr>
              <a:cxnSpLocks/>
              <a:stCxn id="15" idx="1"/>
            </p:cNvCxnSpPr>
            <p:nvPr/>
          </p:nvCxnSpPr>
          <p:spPr>
            <a:xfrm flipH="1" flipV="1">
              <a:off x="8175171" y="3352409"/>
              <a:ext cx="507118" cy="38401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F3F6C74-E0B8-68F0-6C9D-58B34F5CB185}"/>
                </a:ext>
              </a:extLst>
            </p:cNvPr>
            <p:cNvSpPr txBox="1"/>
            <p:nvPr/>
          </p:nvSpPr>
          <p:spPr>
            <a:xfrm>
              <a:off x="8682289" y="3505591"/>
              <a:ext cx="379578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Day of week (0–7 or names)</a:t>
              </a:r>
              <a:endParaRPr lang="LID4096" sz="2400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7A07217-1DD8-827D-BA8A-65D24EBEF2F9}"/>
              </a:ext>
            </a:extLst>
          </p:cNvPr>
          <p:cNvGrpSpPr/>
          <p:nvPr/>
        </p:nvGrpSpPr>
        <p:grpSpPr>
          <a:xfrm>
            <a:off x="3004457" y="3587524"/>
            <a:ext cx="4393804" cy="1100814"/>
            <a:chOff x="7486092" y="2866442"/>
            <a:chExt cx="4393804" cy="1100814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8925511F-75BF-CE6D-405F-D8BFAC6E9F8E}"/>
                </a:ext>
              </a:extLst>
            </p:cNvPr>
            <p:cNvCxnSpPr>
              <a:cxnSpLocks/>
              <a:stCxn id="18" idx="1"/>
            </p:cNvCxnSpPr>
            <p:nvPr/>
          </p:nvCxnSpPr>
          <p:spPr>
            <a:xfrm flipH="1" flipV="1">
              <a:off x="7486092" y="2866442"/>
              <a:ext cx="1196197" cy="86998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AEA749A-754A-BBDF-59A2-E57037F9D4CD}"/>
                </a:ext>
              </a:extLst>
            </p:cNvPr>
            <p:cNvSpPr txBox="1"/>
            <p:nvPr/>
          </p:nvSpPr>
          <p:spPr>
            <a:xfrm>
              <a:off x="8682289" y="3505591"/>
              <a:ext cx="319760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Month (1–12 or names)</a:t>
              </a:r>
              <a:endParaRPr lang="LID4096" sz="2400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0710890-3438-ECA1-2E19-263E7B8250C0}"/>
              </a:ext>
            </a:extLst>
          </p:cNvPr>
          <p:cNvGrpSpPr/>
          <p:nvPr/>
        </p:nvGrpSpPr>
        <p:grpSpPr>
          <a:xfrm>
            <a:off x="2543161" y="3587524"/>
            <a:ext cx="4494488" cy="1439333"/>
            <a:chOff x="7024796" y="2527923"/>
            <a:chExt cx="4494488" cy="1439333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849CE2A3-8F2E-EA3B-CF03-81E76394AD86}"/>
                </a:ext>
              </a:extLst>
            </p:cNvPr>
            <p:cNvCxnSpPr>
              <a:cxnSpLocks/>
              <a:stCxn id="22" idx="1"/>
            </p:cNvCxnSpPr>
            <p:nvPr/>
          </p:nvCxnSpPr>
          <p:spPr>
            <a:xfrm flipH="1" flipV="1">
              <a:off x="7024796" y="2527923"/>
              <a:ext cx="1657493" cy="120850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712F91A-D989-90FC-0759-CB1FD72265F9}"/>
                </a:ext>
              </a:extLst>
            </p:cNvPr>
            <p:cNvSpPr txBox="1"/>
            <p:nvPr/>
          </p:nvSpPr>
          <p:spPr>
            <a:xfrm>
              <a:off x="8682289" y="3505591"/>
              <a:ext cx="28369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Day of month (1–31)</a:t>
              </a:r>
              <a:endParaRPr lang="LID4096" sz="2400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B5717D8-6E91-8985-A495-08FDAF5625C9}"/>
              </a:ext>
            </a:extLst>
          </p:cNvPr>
          <p:cNvGrpSpPr/>
          <p:nvPr/>
        </p:nvGrpSpPr>
        <p:grpSpPr>
          <a:xfrm>
            <a:off x="1960889" y="3587524"/>
            <a:ext cx="3964917" cy="1928166"/>
            <a:chOff x="6442524" y="2039090"/>
            <a:chExt cx="3964917" cy="1928166"/>
          </a:xfrm>
        </p:grpSpPr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10920DEE-854D-1B4C-6755-28052770F773}"/>
                </a:ext>
              </a:extLst>
            </p:cNvPr>
            <p:cNvCxnSpPr>
              <a:cxnSpLocks/>
              <a:stCxn id="26" idx="1"/>
            </p:cNvCxnSpPr>
            <p:nvPr/>
          </p:nvCxnSpPr>
          <p:spPr>
            <a:xfrm flipH="1" flipV="1">
              <a:off x="6442524" y="2039090"/>
              <a:ext cx="2239765" cy="169733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0A5BF76-3CC2-C88D-26FA-D15BF3B04AE0}"/>
                </a:ext>
              </a:extLst>
            </p:cNvPr>
            <p:cNvSpPr txBox="1"/>
            <p:nvPr/>
          </p:nvSpPr>
          <p:spPr>
            <a:xfrm>
              <a:off x="8682289" y="3505591"/>
              <a:ext cx="17251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Hour (0–23)</a:t>
              </a:r>
              <a:endParaRPr lang="LID4096" sz="2400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D83CC13-E331-A8F5-079E-E06D693783B1}"/>
              </a:ext>
            </a:extLst>
          </p:cNvPr>
          <p:cNvGrpSpPr/>
          <p:nvPr/>
        </p:nvGrpSpPr>
        <p:grpSpPr>
          <a:xfrm>
            <a:off x="1360714" y="3587524"/>
            <a:ext cx="4970780" cy="2373345"/>
            <a:chOff x="5842349" y="1593911"/>
            <a:chExt cx="4970780" cy="2373345"/>
          </a:xfrm>
        </p:grpSpPr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1C67A15A-0B32-BABC-0145-30C31CB42DA0}"/>
                </a:ext>
              </a:extLst>
            </p:cNvPr>
            <p:cNvCxnSpPr>
              <a:cxnSpLocks/>
              <a:stCxn id="31" idx="1"/>
            </p:cNvCxnSpPr>
            <p:nvPr/>
          </p:nvCxnSpPr>
          <p:spPr>
            <a:xfrm flipH="1" flipV="1">
              <a:off x="5842349" y="1593911"/>
              <a:ext cx="2839940" cy="214251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78FF27B-9436-6C9E-6815-0D1CE5144490}"/>
                </a:ext>
              </a:extLst>
            </p:cNvPr>
            <p:cNvSpPr txBox="1"/>
            <p:nvPr/>
          </p:nvSpPr>
          <p:spPr>
            <a:xfrm>
              <a:off x="8682289" y="3505591"/>
              <a:ext cx="213084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Minutes (0–59)</a:t>
              </a:r>
              <a:endParaRPr lang="LID4096" sz="2400" dirty="0"/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9869D85F-E771-679B-86CD-5B45D0F25F68}"/>
              </a:ext>
            </a:extLst>
          </p:cNvPr>
          <p:cNvSpPr txBox="1"/>
          <p:nvPr/>
        </p:nvSpPr>
        <p:spPr>
          <a:xfrm>
            <a:off x="8327896" y="4730185"/>
            <a:ext cx="190859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400" dirty="0"/>
              <a:t> = any value</a:t>
            </a:r>
            <a:endParaRPr lang="LID4096" sz="24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36D0C94-4B78-38DE-8D81-0776D688CFF1}"/>
              </a:ext>
            </a:extLst>
          </p:cNvPr>
          <p:cNvSpPr txBox="1"/>
          <p:nvPr/>
        </p:nvSpPr>
        <p:spPr>
          <a:xfrm>
            <a:off x="5275692" y="1416069"/>
            <a:ext cx="236154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Edit in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$EDITOR</a:t>
            </a:r>
            <a:endParaRPr lang="LID4096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" name="Slide Number Placeholder 36">
            <a:extLst>
              <a:ext uri="{FF2B5EF4-FFF2-40B4-BE49-F238E27FC236}">
                <a16:creationId xmlns:a16="http://schemas.microsoft.com/office/drawing/2014/main" id="{ED289621-AB02-122C-B211-EA20038D6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16</a:t>
            </a:fld>
            <a:endParaRPr lang="LID4096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397C92DA-F319-30CF-CD70-390656FC079E}"/>
              </a:ext>
            </a:extLst>
          </p:cNvPr>
          <p:cNvGrpSpPr/>
          <p:nvPr/>
        </p:nvGrpSpPr>
        <p:grpSpPr>
          <a:xfrm>
            <a:off x="2162820" y="5421283"/>
            <a:ext cx="7758905" cy="1108337"/>
            <a:chOff x="2162820" y="5421283"/>
            <a:chExt cx="7758905" cy="1108337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27B61B4-6D1F-9754-ED17-387159DF763A}"/>
                </a:ext>
              </a:extLst>
            </p:cNvPr>
            <p:cNvSpPr txBox="1"/>
            <p:nvPr/>
          </p:nvSpPr>
          <p:spPr>
            <a:xfrm>
              <a:off x="2162820" y="6006400"/>
              <a:ext cx="7292509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No variable expansion in variable definitions!!!</a:t>
              </a:r>
              <a:endParaRPr lang="LID4096" sz="2800" dirty="0"/>
            </a:p>
          </p:txBody>
        </p:sp>
        <p:pic>
          <p:nvPicPr>
            <p:cNvPr id="38" name="Picture 2" descr="C:\Users\lucg5005\AppData\Local\Microsoft\Windows\Temporary Internet Files\Content.IE5\CWZUAEH4\lgi01a201309290600[1].jpg">
              <a:extLst>
                <a:ext uri="{FF2B5EF4-FFF2-40B4-BE49-F238E27FC236}">
                  <a16:creationId xmlns:a16="http://schemas.microsoft.com/office/drawing/2014/main" id="{0F0A1C49-E83D-4C25-36A9-E9A50602B0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90670" y="5421283"/>
              <a:ext cx="731055" cy="7501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BEFC195-DA9E-FE3D-3406-D4A05EBAEDCA}"/>
              </a:ext>
            </a:extLst>
          </p:cNvPr>
          <p:cNvGrpSpPr/>
          <p:nvPr/>
        </p:nvGrpSpPr>
        <p:grpSpPr>
          <a:xfrm>
            <a:off x="8039672" y="1734584"/>
            <a:ext cx="3922033" cy="1093212"/>
            <a:chOff x="7334422" y="3505591"/>
            <a:chExt cx="3922033" cy="1093212"/>
          </a:xfrm>
        </p:grpSpPr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A5406B37-8F67-3B3A-FB21-D93F6D309BD1}"/>
                </a:ext>
              </a:extLst>
            </p:cNvPr>
            <p:cNvCxnSpPr>
              <a:cxnSpLocks/>
              <a:stCxn id="42" idx="1"/>
            </p:cNvCxnSpPr>
            <p:nvPr/>
          </p:nvCxnSpPr>
          <p:spPr>
            <a:xfrm flipH="1">
              <a:off x="7334422" y="3736424"/>
              <a:ext cx="1347867" cy="86237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FA995EF-36DD-472D-0848-E8C5455D28ED}"/>
                </a:ext>
              </a:extLst>
            </p:cNvPr>
            <p:cNvSpPr txBox="1"/>
            <p:nvPr/>
          </p:nvSpPr>
          <p:spPr>
            <a:xfrm>
              <a:off x="8682289" y="3505591"/>
              <a:ext cx="2574166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Every day at 04:12</a:t>
              </a:r>
              <a:endParaRPr lang="LID4096" sz="2400" dirty="0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BED0B8BC-8D0B-25C8-E558-2589AE66AF7F}"/>
              </a:ext>
            </a:extLst>
          </p:cNvPr>
          <p:cNvGrpSpPr/>
          <p:nvPr/>
        </p:nvGrpSpPr>
        <p:grpSpPr>
          <a:xfrm>
            <a:off x="8153400" y="3188371"/>
            <a:ext cx="3808305" cy="461665"/>
            <a:chOff x="7388851" y="4488434"/>
            <a:chExt cx="3808305" cy="461665"/>
          </a:xfrm>
        </p:grpSpPr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FB53BC2D-D3A2-1BDC-E66E-C0C6968B372A}"/>
                </a:ext>
              </a:extLst>
            </p:cNvPr>
            <p:cNvCxnSpPr>
              <a:cxnSpLocks/>
              <a:stCxn id="46" idx="1"/>
            </p:cNvCxnSpPr>
            <p:nvPr/>
          </p:nvCxnSpPr>
          <p:spPr>
            <a:xfrm flipH="1" flipV="1">
              <a:off x="7388851" y="4488434"/>
              <a:ext cx="717972" cy="2308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04FFD75-1AB6-6CE6-071F-5FAC17A554D0}"/>
                </a:ext>
              </a:extLst>
            </p:cNvPr>
            <p:cNvSpPr txBox="1"/>
            <p:nvPr/>
          </p:nvSpPr>
          <p:spPr>
            <a:xfrm>
              <a:off x="8106823" y="4488434"/>
              <a:ext cx="3090333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Every Sunday at 03:33</a:t>
              </a:r>
              <a:endParaRPr lang="LID4096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1578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CB51F-D89A-4FE0-BCBA-51EEABA9A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Mail notifications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F7E8C7-B6AE-DDB6-0F42-1BE3E8C47D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MAILTO</a:t>
            </a:r>
            <a:r>
              <a:rPr lang="en-US" dirty="0"/>
              <a:t> variable</a:t>
            </a:r>
          </a:p>
          <a:p>
            <a:pPr lvl="1"/>
            <a:r>
              <a:rPr lang="en-US" dirty="0"/>
              <a:t>Standard output</a:t>
            </a:r>
          </a:p>
          <a:p>
            <a:pPr lvl="1"/>
            <a:r>
              <a:rPr lang="en-US" dirty="0"/>
              <a:t>Standard error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85AC5E-C897-A165-4061-FC7127065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17</a:t>
            </a:fld>
            <a:endParaRPr lang="LID4096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5D7DB12-9317-6A7A-BEA7-53563F06FA47}"/>
              </a:ext>
            </a:extLst>
          </p:cNvPr>
          <p:cNvGrpSpPr/>
          <p:nvPr/>
        </p:nvGrpSpPr>
        <p:grpSpPr>
          <a:xfrm>
            <a:off x="838200" y="2881634"/>
            <a:ext cx="9027129" cy="1075899"/>
            <a:chOff x="838200" y="2881634"/>
            <a:chExt cx="9027129" cy="107589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7318819-D355-2ACB-C410-9CEAE30C135A}"/>
                </a:ext>
              </a:extLst>
            </p:cNvPr>
            <p:cNvSpPr txBox="1"/>
            <p:nvPr/>
          </p:nvSpPr>
          <p:spPr>
            <a:xfrm>
              <a:off x="838200" y="3311202"/>
              <a:ext cx="8665029" cy="6463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Courier New" pitchFamily="49" charset="0"/>
                </a:rPr>
                <a:t>MAILTO = geertjan.bex@uhasselt.be</a:t>
              </a:r>
            </a:p>
            <a:p>
              <a:pPr marR="0" lvl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31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Courier New" pitchFamily="49" charset="0"/>
                </a:rPr>
                <a:t>  08  *   *   *     </a:t>
              </a:r>
              <a:r>
                <a:rPr kumimoji="0" 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Courier New" pitchFamily="49" charset="0"/>
                </a:rPr>
                <a:t>squeue</a:t>
              </a:r>
              <a:r>
                <a:rPr kumimoji="0" lang="en-US" sz="1800" b="0" i="0" u="none" strike="noStrike" kern="120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Courier New" pitchFamily="49" charset="0"/>
                </a:rPr>
                <a:t>  --clusters=all  --user=vsc30001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Courier New" pitchFamily="49" charset="0"/>
                </a:rPr>
                <a:t> </a:t>
              </a:r>
            </a:p>
          </p:txBody>
        </p:sp>
        <p:pic>
          <p:nvPicPr>
            <p:cNvPr id="6" name="Graphic 5" descr="Thumbs up sign with solid fill">
              <a:extLst>
                <a:ext uri="{FF2B5EF4-FFF2-40B4-BE49-F238E27FC236}">
                  <a16:creationId xmlns:a16="http://schemas.microsoft.com/office/drawing/2014/main" id="{5992938D-2FD2-05DA-A9CE-C8BE7B4067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141129" y="2881634"/>
              <a:ext cx="724200" cy="724200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52D19A71-D85D-A70D-F6DC-FA58032BCB1C}"/>
              </a:ext>
            </a:extLst>
          </p:cNvPr>
          <p:cNvGrpSpPr/>
          <p:nvPr/>
        </p:nvGrpSpPr>
        <p:grpSpPr>
          <a:xfrm>
            <a:off x="6825343" y="3931810"/>
            <a:ext cx="3542509" cy="695901"/>
            <a:chOff x="7138480" y="4254198"/>
            <a:chExt cx="3542509" cy="695901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E68FDE3F-D65F-A020-529B-B2BF9A59927B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 flipV="1">
              <a:off x="7138480" y="4254198"/>
              <a:ext cx="968343" cy="46506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834D098-79C0-D1B3-2637-3830BAA94586}"/>
                </a:ext>
              </a:extLst>
            </p:cNvPr>
            <p:cNvSpPr txBox="1"/>
            <p:nvPr/>
          </p:nvSpPr>
          <p:spPr>
            <a:xfrm>
              <a:off x="8106823" y="4488434"/>
              <a:ext cx="2574166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Every day at 08:31</a:t>
              </a:r>
              <a:endParaRPr lang="LID4096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8637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8CCAD-3F97-6204-6119-3AD1CEDCB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regularly as batch job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4F583-539E-935A-0C12-7B5D5CE90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scrontab</a:t>
            </a:r>
            <a:r>
              <a:rPr lang="en-US" dirty="0"/>
              <a:t>, similar to crontab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Next job scheduled after completion current job</a:t>
            </a:r>
          </a:p>
          <a:p>
            <a:r>
              <a:rPr lang="en-US" dirty="0"/>
              <a:t>Cancel job to end sequence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6A2739-A68B-FABF-1651-823D3117F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18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0DE09B-9049-7D21-04FB-ED0EC0A9683C}"/>
              </a:ext>
            </a:extLst>
          </p:cNvPr>
          <p:cNvSpPr txBox="1"/>
          <p:nvPr/>
        </p:nvSpPr>
        <p:spPr>
          <a:xfrm>
            <a:off x="1005069" y="2233515"/>
            <a:ext cx="9379902" cy="28623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SCRIPT_DIR</a:t>
            </a:r>
            <a:r>
              <a:rPr kumimoji="0" lang="en-US" sz="18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=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/user/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leuven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/300/vsc30001/scripts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#SCRON --account=lpt2_sysadmin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#SCRON --mem=5G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#SCRON --time=00:15:00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32 22 05 * * /user/leuven/301/vsc30140/jobs/update_hpccm.sh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#SCRON --account=lpt2_sysadmin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#SCRON --mem=5G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#SCRON --time=01:30:00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#SCRON --mail-user=geertjan.bex@uhasselt.be  --mail-type=END,FAIL</a:t>
            </a:r>
          </a:p>
          <a:p>
            <a:pPr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32 03 06 * * /user/leuven/301/vsc30140/jobs/update_gpu_env.sh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99F9EB6-B866-2964-26E6-84624ECE49FE}"/>
              </a:ext>
            </a:extLst>
          </p:cNvPr>
          <p:cNvGrpSpPr/>
          <p:nvPr/>
        </p:nvGrpSpPr>
        <p:grpSpPr>
          <a:xfrm>
            <a:off x="6574971" y="3760412"/>
            <a:ext cx="5224386" cy="596602"/>
            <a:chOff x="7617451" y="4488434"/>
            <a:chExt cx="5224386" cy="596602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010DC9A6-0015-070B-965B-E46416547CC6}"/>
                </a:ext>
              </a:extLst>
            </p:cNvPr>
            <p:cNvCxnSpPr>
              <a:cxnSpLocks/>
              <a:stCxn id="8" idx="1"/>
            </p:cNvCxnSpPr>
            <p:nvPr/>
          </p:nvCxnSpPr>
          <p:spPr>
            <a:xfrm flipH="1">
              <a:off x="7617451" y="4719267"/>
              <a:ext cx="489372" cy="36576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286E5F6-951B-E945-212F-49FBA04E1896}"/>
                </a:ext>
              </a:extLst>
            </p:cNvPr>
            <p:cNvSpPr txBox="1"/>
            <p:nvPr/>
          </p:nvSpPr>
          <p:spPr>
            <a:xfrm>
              <a:off x="8106823" y="4488434"/>
              <a:ext cx="4735014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Every 6</a:t>
              </a:r>
              <a:r>
                <a:rPr lang="en-US" sz="2400" baseline="30000" dirty="0"/>
                <a:t>th</a:t>
              </a:r>
              <a:r>
                <a:rPr lang="en-US" sz="2400" dirty="0"/>
                <a:t> day of the month at 03:32</a:t>
              </a:r>
              <a:endParaRPr lang="LID4096" sz="2400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E4F5F57C-7E32-166F-A517-E2C694CC72AF}"/>
              </a:ext>
            </a:extLst>
          </p:cNvPr>
          <p:cNvGrpSpPr/>
          <p:nvPr/>
        </p:nvGrpSpPr>
        <p:grpSpPr>
          <a:xfrm>
            <a:off x="6466114" y="2670528"/>
            <a:ext cx="5333243" cy="562528"/>
            <a:chOff x="7508594" y="4488434"/>
            <a:chExt cx="5333243" cy="562528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F48320DD-C1D2-B27F-1DE5-5409C04691FE}"/>
                </a:ext>
              </a:extLst>
            </p:cNvPr>
            <p:cNvCxnSpPr>
              <a:cxnSpLocks/>
              <a:stCxn id="11" idx="1"/>
            </p:cNvCxnSpPr>
            <p:nvPr/>
          </p:nvCxnSpPr>
          <p:spPr>
            <a:xfrm flipH="1">
              <a:off x="7508594" y="4719267"/>
              <a:ext cx="598229" cy="33169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C10F0D3-CBDD-A356-4E3D-8DBC932FAFE2}"/>
                </a:ext>
              </a:extLst>
            </p:cNvPr>
            <p:cNvSpPr txBox="1"/>
            <p:nvPr/>
          </p:nvSpPr>
          <p:spPr>
            <a:xfrm>
              <a:off x="8106823" y="4488434"/>
              <a:ext cx="4735014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Every 5</a:t>
              </a:r>
              <a:r>
                <a:rPr lang="en-US" sz="2400" baseline="30000" dirty="0"/>
                <a:t>th</a:t>
              </a:r>
              <a:r>
                <a:rPr lang="en-US" sz="2400" dirty="0"/>
                <a:t> day of the month at 22:32</a:t>
              </a:r>
              <a:endParaRPr lang="LID4096" sz="2400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91B7E36-3EB3-8196-2244-49919DF2705B}"/>
              </a:ext>
            </a:extLst>
          </p:cNvPr>
          <p:cNvGrpSpPr/>
          <p:nvPr/>
        </p:nvGrpSpPr>
        <p:grpSpPr>
          <a:xfrm>
            <a:off x="1793706" y="5677777"/>
            <a:ext cx="8988457" cy="907076"/>
            <a:chOff x="1266933" y="3597765"/>
            <a:chExt cx="8988457" cy="907076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E15C7A0-BBAF-2F47-3758-F86176DF462C}"/>
                </a:ext>
              </a:extLst>
            </p:cNvPr>
            <p:cNvSpPr txBox="1"/>
            <p:nvPr/>
          </p:nvSpPr>
          <p:spPr>
            <a:xfrm>
              <a:off x="1266933" y="3981621"/>
              <a:ext cx="8537594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Only works on default cluster (no support for --cluster)</a:t>
              </a:r>
              <a:endParaRPr lang="LID4096" sz="2800" dirty="0"/>
            </a:p>
          </p:txBody>
        </p:sp>
        <p:pic>
          <p:nvPicPr>
            <p:cNvPr id="16" name="Graphic 15" descr="Warning with solid fill">
              <a:extLst>
                <a:ext uri="{FF2B5EF4-FFF2-40B4-BE49-F238E27FC236}">
                  <a16:creationId xmlns:a16="http://schemas.microsoft.com/office/drawing/2014/main" id="{F3FAA2A2-F89C-2603-2DFA-3A23D74F2B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607318" y="3597765"/>
              <a:ext cx="648072" cy="6480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00529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01DF54-44F1-5C8B-AB71-4B6D54C282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49E79-E16E-3204-406F-17595A82B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More on recurrent 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861C60-67E1-B294-E058-47EA897004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crontab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cs typeface="Courier New" panose="02070309020205020404" pitchFamily="49" charset="0"/>
                <a:hlinkClick r:id="rId2"/>
              </a:rPr>
              <a:t>https://ostechnix.com/a-beginners-guide-to-cron-jobs/</a:t>
            </a:r>
            <a:r>
              <a:rPr lang="en-US" dirty="0">
                <a:cs typeface="Courier New" panose="02070309020205020404" pitchFamily="49" charset="0"/>
              </a:rPr>
              <a:t> 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scrontab</a:t>
            </a:r>
            <a:r>
              <a:rPr lang="en-US" dirty="0"/>
              <a:t>: see </a:t>
            </a:r>
            <a:r>
              <a:rPr lang="en-US" dirty="0" err="1"/>
              <a:t>Slurm</a:t>
            </a:r>
            <a:r>
              <a:rPr lang="en-US" dirty="0"/>
              <a:t> documentation</a:t>
            </a:r>
            <a:br>
              <a:rPr lang="en-US" dirty="0"/>
            </a:br>
            <a:r>
              <a:rPr lang="en-US" dirty="0">
                <a:hlinkClick r:id="rId3"/>
              </a:rPr>
              <a:t>https://slurm.schedmd.com/scrontab.html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7242A0-31D8-9FE2-C931-9CEBC2D56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AA598EC-1C61-495B-A9F8-4410E339CCF5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180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60836" y="5445224"/>
            <a:ext cx="47799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hlinkClick r:id="rId2"/>
              </a:rPr>
              <a:t>http://bit.ly/33Vx1T9</a:t>
            </a:r>
            <a:r>
              <a:rPr lang="en-US" sz="4000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905B4A-0AEC-4423-BF6A-5561652C3F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477" y="980729"/>
            <a:ext cx="4093046" cy="4093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1108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6B3AE-0236-CC26-186C-B749D9478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Sequential tasks: job dependencies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B023F5-3755-61A7-A786-799A9F28B1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148330-5A33-58E5-624B-8DDBB7526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20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389675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DA07CC-2DE1-B22D-FAFD-4E33A65EF4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F6D8E-94D2-24DD-4BA0-B6C0935C5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16016-5EE0-A9B2-1C7C-5CA4BE0535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Non-interactive</a:t>
            </a:r>
          </a:p>
          <a:p>
            <a:pPr lvl="1"/>
            <a:r>
              <a:rPr lang="en-US" dirty="0"/>
              <a:t>Execute tasks with dependencies</a:t>
            </a:r>
          </a:p>
          <a:p>
            <a:pPr lvl="1"/>
            <a:r>
              <a:rPr lang="en-US" dirty="0"/>
              <a:t>Potential inefficient resource usage</a:t>
            </a:r>
          </a:p>
          <a:p>
            <a:r>
              <a:rPr lang="en-US" dirty="0"/>
              <a:t>Use cases</a:t>
            </a:r>
          </a:p>
          <a:p>
            <a:pPr lvl="1"/>
            <a:r>
              <a:rPr lang="en-US" dirty="0"/>
              <a:t>Preprocess/process/postprocess</a:t>
            </a:r>
          </a:p>
          <a:p>
            <a:pPr lvl="1"/>
            <a:r>
              <a:rPr lang="en-US" dirty="0"/>
              <a:t>Aggregate results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501813-7DA3-F0F2-A7C8-A8F96F0A2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04745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88B11-81D0-0A3C-99E3-1B22331B7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example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A4478CC-B0D4-B142-BEAB-693BABA6E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22</a:t>
            </a:fld>
            <a:endParaRPr lang="LID4096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9DB2582-346B-9E16-7C09-B897A8BDCB6B}"/>
              </a:ext>
            </a:extLst>
          </p:cNvPr>
          <p:cNvSpPr/>
          <p:nvPr/>
        </p:nvSpPr>
        <p:spPr>
          <a:xfrm>
            <a:off x="1534884" y="1909310"/>
            <a:ext cx="2264228" cy="90011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Preprocess</a:t>
            </a:r>
            <a:endParaRPr lang="LID4096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96D4305-5A1D-BF8B-9258-B857E4E7BDA8}"/>
              </a:ext>
            </a:extLst>
          </p:cNvPr>
          <p:cNvGrpSpPr/>
          <p:nvPr/>
        </p:nvGrpSpPr>
        <p:grpSpPr>
          <a:xfrm>
            <a:off x="418031" y="1611086"/>
            <a:ext cx="822940" cy="4745264"/>
            <a:chOff x="418031" y="1611086"/>
            <a:chExt cx="822940" cy="4745264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ABC90984-4FF8-AD9E-70D2-0F81F7D9B2E8}"/>
                </a:ext>
              </a:extLst>
            </p:cNvPr>
            <p:cNvCxnSpPr/>
            <p:nvPr/>
          </p:nvCxnSpPr>
          <p:spPr>
            <a:xfrm>
              <a:off x="1240971" y="1611086"/>
              <a:ext cx="0" cy="456111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289CAF0-D51B-8E51-5972-970D3637F89D}"/>
                </a:ext>
              </a:extLst>
            </p:cNvPr>
            <p:cNvSpPr txBox="1"/>
            <p:nvPr/>
          </p:nvSpPr>
          <p:spPr>
            <a:xfrm>
              <a:off x="418031" y="5987018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time</a:t>
              </a:r>
              <a:endParaRPr lang="LID4096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70831A-D0EB-3E11-8702-F57F9731A581}"/>
              </a:ext>
            </a:extLst>
          </p:cNvPr>
          <p:cNvGrpSpPr/>
          <p:nvPr/>
        </p:nvGrpSpPr>
        <p:grpSpPr>
          <a:xfrm>
            <a:off x="1240971" y="1162151"/>
            <a:ext cx="8365997" cy="448935"/>
            <a:chOff x="1850573" y="1162151"/>
            <a:chExt cx="8365997" cy="448935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76643ECF-40E6-A240-3BDF-CEAB3FE88776}"/>
                </a:ext>
              </a:extLst>
            </p:cNvPr>
            <p:cNvCxnSpPr>
              <a:cxnSpLocks/>
            </p:cNvCxnSpPr>
            <p:nvPr/>
          </p:nvCxnSpPr>
          <p:spPr>
            <a:xfrm>
              <a:off x="1850573" y="1611086"/>
              <a:ext cx="800099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CB99526-9E4F-20A0-8EEE-3621B324C134}"/>
                </a:ext>
              </a:extLst>
            </p:cNvPr>
            <p:cNvSpPr txBox="1"/>
            <p:nvPr/>
          </p:nvSpPr>
          <p:spPr>
            <a:xfrm>
              <a:off x="9039517" y="1162151"/>
              <a:ext cx="11770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resources</a:t>
              </a:r>
              <a:endParaRPr lang="LID4096" dirty="0"/>
            </a:p>
          </p:txBody>
        </p:sp>
      </p:grp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420B495-512D-D733-1B61-7CF968DB7D0F}"/>
              </a:ext>
            </a:extLst>
          </p:cNvPr>
          <p:cNvSpPr/>
          <p:nvPr/>
        </p:nvSpPr>
        <p:spPr>
          <a:xfrm>
            <a:off x="1534884" y="2981892"/>
            <a:ext cx="6803572" cy="174250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</a:t>
            </a:r>
            <a:endParaRPr lang="LID4096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0A08953-1019-78EE-B3B1-8B261EAB14D1}"/>
              </a:ext>
            </a:extLst>
          </p:cNvPr>
          <p:cNvSpPr/>
          <p:nvPr/>
        </p:nvSpPr>
        <p:spPr>
          <a:xfrm>
            <a:off x="1534883" y="4896868"/>
            <a:ext cx="1436913" cy="113381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Ppost</a:t>
            </a:r>
            <a:r>
              <a:rPr lang="en-US" dirty="0"/>
              <a:t>-preprocess</a:t>
            </a:r>
            <a:endParaRPr lang="LID4096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923FF6C-6A28-EBCE-BF15-E76C85D6BBDE}"/>
              </a:ext>
            </a:extLst>
          </p:cNvPr>
          <p:cNvGrpSpPr/>
          <p:nvPr/>
        </p:nvGrpSpPr>
        <p:grpSpPr>
          <a:xfrm>
            <a:off x="3145975" y="1909310"/>
            <a:ext cx="8691577" cy="4118881"/>
            <a:chOff x="3145975" y="1909310"/>
            <a:chExt cx="8691577" cy="4118881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F60ECBB-891C-5356-1255-29A304528126}"/>
                </a:ext>
              </a:extLst>
            </p:cNvPr>
            <p:cNvSpPr/>
            <p:nvPr/>
          </p:nvSpPr>
          <p:spPr>
            <a:xfrm>
              <a:off x="3984170" y="1909310"/>
              <a:ext cx="4354285" cy="885825"/>
            </a:xfrm>
            <a:prstGeom prst="rect">
              <a:avLst/>
            </a:prstGeom>
            <a:pattFill prst="wdUpDiag">
              <a:fgClr>
                <a:srgbClr val="C0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79C912B-15B1-59BF-A713-EEC96ED89317}"/>
                </a:ext>
              </a:extLst>
            </p:cNvPr>
            <p:cNvSpPr/>
            <p:nvPr/>
          </p:nvSpPr>
          <p:spPr>
            <a:xfrm>
              <a:off x="3145975" y="4894374"/>
              <a:ext cx="5192468" cy="1133817"/>
            </a:xfrm>
            <a:prstGeom prst="rect">
              <a:avLst/>
            </a:prstGeom>
            <a:pattFill prst="wdUpDiag">
              <a:fgClr>
                <a:srgbClr val="C0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6AF9C100-D310-5D2F-1CF1-37097B31A359}"/>
                </a:ext>
              </a:extLst>
            </p:cNvPr>
            <p:cNvGrpSpPr/>
            <p:nvPr/>
          </p:nvGrpSpPr>
          <p:grpSpPr>
            <a:xfrm>
              <a:off x="8518071" y="2715534"/>
              <a:ext cx="3319481" cy="2389866"/>
              <a:chOff x="8768442" y="2857048"/>
              <a:chExt cx="3319481" cy="2389866"/>
            </a:xfrm>
          </p:grpSpPr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20310894-512F-F3A3-240B-74FA0B4BDB34}"/>
                  </a:ext>
                </a:extLst>
              </p:cNvPr>
              <p:cNvCxnSpPr>
                <a:cxnSpLocks/>
                <a:stCxn id="19" idx="1"/>
              </p:cNvCxnSpPr>
              <p:nvPr/>
            </p:nvCxnSpPr>
            <p:spPr>
              <a:xfrm flipH="1" flipV="1">
                <a:off x="8768442" y="2857048"/>
                <a:ext cx="745187" cy="107439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B00BD2D-8F78-56D9-4ECC-F839902F866A}"/>
                  </a:ext>
                </a:extLst>
              </p:cNvPr>
              <p:cNvSpPr txBox="1"/>
              <p:nvPr/>
            </p:nvSpPr>
            <p:spPr>
              <a:xfrm>
                <a:off x="9513629" y="3700611"/>
                <a:ext cx="2574294" cy="46166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Wasted resources</a:t>
                </a:r>
                <a:endParaRPr lang="LID4096" sz="2400" dirty="0"/>
              </a:p>
            </p:txBody>
          </p: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6BE1FFCA-D5FC-B90A-E87E-4F0E2393D2D9}"/>
                  </a:ext>
                </a:extLst>
              </p:cNvPr>
              <p:cNvCxnSpPr>
                <a:cxnSpLocks/>
                <a:stCxn id="19" idx="1"/>
              </p:cNvCxnSpPr>
              <p:nvPr/>
            </p:nvCxnSpPr>
            <p:spPr>
              <a:xfrm flipH="1">
                <a:off x="8768442" y="3931444"/>
                <a:ext cx="745187" cy="131547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232575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FDB0F-8069-3812-671E-150A0EBEC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job dependencies</a:t>
            </a:r>
            <a:endParaRPr lang="LID4096" dirty="0"/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0B95269E-5950-1D3C-4BC1-9DAD87800A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3600" y="1825625"/>
            <a:ext cx="54102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Dependency types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afterok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afternotok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afterany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Depends on job ID(s)</a:t>
            </a:r>
          </a:p>
          <a:p>
            <a:r>
              <a:rPr lang="en-US" dirty="0"/>
              <a:t>Combinations of dependencies</a:t>
            </a:r>
          </a:p>
          <a:p>
            <a:pPr lvl="1"/>
            <a:r>
              <a:rPr lang="en-US" dirty="0"/>
              <a:t>Logical and: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lvl="1"/>
            <a:r>
              <a:rPr lang="en-US" dirty="0"/>
              <a:t>Logical or: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281933-5B42-72E7-35D1-70A048B59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23</a:t>
            </a:fld>
            <a:endParaRPr lang="LID4096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8DF9D0B-0CD7-B3D6-D9CB-B28D81562FFD}"/>
              </a:ext>
            </a:extLst>
          </p:cNvPr>
          <p:cNvGrpSpPr/>
          <p:nvPr/>
        </p:nvGrpSpPr>
        <p:grpSpPr>
          <a:xfrm>
            <a:off x="2579914" y="1719942"/>
            <a:ext cx="2671156" cy="979715"/>
            <a:chOff x="2579914" y="1719942"/>
            <a:chExt cx="2671156" cy="979715"/>
          </a:xfrm>
        </p:grpSpPr>
        <p:sp>
          <p:nvSpPr>
            <p:cNvPr id="4" name="Rectangle: Folded Corner 3">
              <a:extLst>
                <a:ext uri="{FF2B5EF4-FFF2-40B4-BE49-F238E27FC236}">
                  <a16:creationId xmlns:a16="http://schemas.microsoft.com/office/drawing/2014/main" id="{C749EFAE-B64E-0BD0-3DBD-3F25BB161978}"/>
                </a:ext>
              </a:extLst>
            </p:cNvPr>
            <p:cNvSpPr/>
            <p:nvPr/>
          </p:nvSpPr>
          <p:spPr>
            <a:xfrm>
              <a:off x="2579914" y="1905000"/>
              <a:ext cx="566057" cy="794657"/>
            </a:xfrm>
            <a:prstGeom prst="foldedCorne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13CFD93-7C17-1A26-5B47-57AFFF802A22}"/>
                </a:ext>
              </a:extLst>
            </p:cNvPr>
            <p:cNvSpPr txBox="1"/>
            <p:nvPr/>
          </p:nvSpPr>
          <p:spPr>
            <a:xfrm>
              <a:off x="3309256" y="1719942"/>
              <a:ext cx="19418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preprocess.slurm</a:t>
              </a:r>
              <a:endParaRPr lang="LID4096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4F88950D-A427-8DED-0814-58ED7F983BA5}"/>
              </a:ext>
            </a:extLst>
          </p:cNvPr>
          <p:cNvGrpSpPr/>
          <p:nvPr/>
        </p:nvGrpSpPr>
        <p:grpSpPr>
          <a:xfrm>
            <a:off x="2579914" y="2913969"/>
            <a:ext cx="2345682" cy="979715"/>
            <a:chOff x="2579914" y="1719942"/>
            <a:chExt cx="2345682" cy="979715"/>
          </a:xfrm>
        </p:grpSpPr>
        <p:sp>
          <p:nvSpPr>
            <p:cNvPr id="8" name="Rectangle: Folded Corner 7">
              <a:extLst>
                <a:ext uri="{FF2B5EF4-FFF2-40B4-BE49-F238E27FC236}">
                  <a16:creationId xmlns:a16="http://schemas.microsoft.com/office/drawing/2014/main" id="{51E64205-080D-2D47-14BF-4F9A92C95DF4}"/>
                </a:ext>
              </a:extLst>
            </p:cNvPr>
            <p:cNvSpPr/>
            <p:nvPr/>
          </p:nvSpPr>
          <p:spPr>
            <a:xfrm>
              <a:off x="2579914" y="1905000"/>
              <a:ext cx="566057" cy="794657"/>
            </a:xfrm>
            <a:prstGeom prst="foldedCorne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20D89E0-0A93-E3EF-5AD3-4C1EB90FCF48}"/>
                </a:ext>
              </a:extLst>
            </p:cNvPr>
            <p:cNvSpPr txBox="1"/>
            <p:nvPr/>
          </p:nvSpPr>
          <p:spPr>
            <a:xfrm>
              <a:off x="3309256" y="1719942"/>
              <a:ext cx="16163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process.slurm</a:t>
              </a:r>
              <a:endParaRPr lang="LID4096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C977203D-3B5F-4DC3-B023-25DBE4909F8E}"/>
              </a:ext>
            </a:extLst>
          </p:cNvPr>
          <p:cNvGrpSpPr/>
          <p:nvPr/>
        </p:nvGrpSpPr>
        <p:grpSpPr>
          <a:xfrm>
            <a:off x="2579914" y="4082822"/>
            <a:ext cx="3113841" cy="979715"/>
            <a:chOff x="2579914" y="1719942"/>
            <a:chExt cx="3113841" cy="979715"/>
          </a:xfrm>
        </p:grpSpPr>
        <p:sp>
          <p:nvSpPr>
            <p:cNvPr id="11" name="Rectangle: Folded Corner 10">
              <a:extLst>
                <a:ext uri="{FF2B5EF4-FFF2-40B4-BE49-F238E27FC236}">
                  <a16:creationId xmlns:a16="http://schemas.microsoft.com/office/drawing/2014/main" id="{98AD105C-654C-FE4F-A57E-9A5ABF9005A5}"/>
                </a:ext>
              </a:extLst>
            </p:cNvPr>
            <p:cNvSpPr/>
            <p:nvPr/>
          </p:nvSpPr>
          <p:spPr>
            <a:xfrm>
              <a:off x="2579914" y="1905000"/>
              <a:ext cx="566057" cy="794657"/>
            </a:xfrm>
            <a:prstGeom prst="foldedCorne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8554C5A-1A11-085F-9824-0D67990D6A1E}"/>
                </a:ext>
              </a:extLst>
            </p:cNvPr>
            <p:cNvSpPr txBox="1"/>
            <p:nvPr/>
          </p:nvSpPr>
          <p:spPr>
            <a:xfrm>
              <a:off x="3309256" y="1719942"/>
              <a:ext cx="23844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postpreprocess.slurm</a:t>
              </a:r>
              <a:endParaRPr lang="LID4096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D16A536-9CE9-6CE1-9D2E-F48578198995}"/>
              </a:ext>
            </a:extLst>
          </p:cNvPr>
          <p:cNvGrpSpPr/>
          <p:nvPr/>
        </p:nvGrpSpPr>
        <p:grpSpPr>
          <a:xfrm>
            <a:off x="245479" y="2234479"/>
            <a:ext cx="2149376" cy="1023257"/>
            <a:chOff x="245479" y="2234479"/>
            <a:chExt cx="2149376" cy="1023257"/>
          </a:xfrm>
        </p:grpSpPr>
        <p:sp>
          <p:nvSpPr>
            <p:cNvPr id="13" name="Arrow: Curved Left 12">
              <a:extLst>
                <a:ext uri="{FF2B5EF4-FFF2-40B4-BE49-F238E27FC236}">
                  <a16:creationId xmlns:a16="http://schemas.microsoft.com/office/drawing/2014/main" id="{76155C8C-8299-D4E1-EB62-F1063C6E9132}"/>
                </a:ext>
              </a:extLst>
            </p:cNvPr>
            <p:cNvSpPr/>
            <p:nvPr/>
          </p:nvSpPr>
          <p:spPr>
            <a:xfrm flipH="1" flipV="1">
              <a:off x="1828798" y="2234479"/>
              <a:ext cx="566057" cy="1023257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E4A77B0-4D22-30D2-EA8E-7BC2F11D7CBF}"/>
                </a:ext>
              </a:extLst>
            </p:cNvPr>
            <p:cNvSpPr txBox="1"/>
            <p:nvPr/>
          </p:nvSpPr>
          <p:spPr>
            <a:xfrm>
              <a:off x="245479" y="2609952"/>
              <a:ext cx="1418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dependency</a:t>
              </a:r>
              <a:endParaRPr lang="LID4096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1613D8D-A66B-2C5D-F6ED-C7CFE460F38B}"/>
              </a:ext>
            </a:extLst>
          </p:cNvPr>
          <p:cNvGrpSpPr/>
          <p:nvPr/>
        </p:nvGrpSpPr>
        <p:grpSpPr>
          <a:xfrm>
            <a:off x="267253" y="3382055"/>
            <a:ext cx="2149376" cy="1023257"/>
            <a:chOff x="245479" y="2234479"/>
            <a:chExt cx="2149376" cy="1023257"/>
          </a:xfrm>
        </p:grpSpPr>
        <p:sp>
          <p:nvSpPr>
            <p:cNvPr id="18" name="Arrow: Curved Left 17">
              <a:extLst>
                <a:ext uri="{FF2B5EF4-FFF2-40B4-BE49-F238E27FC236}">
                  <a16:creationId xmlns:a16="http://schemas.microsoft.com/office/drawing/2014/main" id="{69563A28-7C51-C715-A262-49E7DBC2209F}"/>
                </a:ext>
              </a:extLst>
            </p:cNvPr>
            <p:cNvSpPr/>
            <p:nvPr/>
          </p:nvSpPr>
          <p:spPr>
            <a:xfrm flipH="1" flipV="1">
              <a:off x="1828798" y="2234479"/>
              <a:ext cx="566057" cy="1023257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DA135BE-C91B-F581-D290-95F92F9EB3BB}"/>
                </a:ext>
              </a:extLst>
            </p:cNvPr>
            <p:cNvSpPr txBox="1"/>
            <p:nvPr/>
          </p:nvSpPr>
          <p:spPr>
            <a:xfrm>
              <a:off x="245479" y="2609952"/>
              <a:ext cx="1418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dependency</a:t>
              </a:r>
              <a:endParaRPr lang="LID4096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8DDDF41-D713-AA72-79A2-48E28889C63A}"/>
              </a:ext>
            </a:extLst>
          </p:cNvPr>
          <p:cNvGrpSpPr/>
          <p:nvPr/>
        </p:nvGrpSpPr>
        <p:grpSpPr>
          <a:xfrm>
            <a:off x="6919877" y="2833857"/>
            <a:ext cx="4558508" cy="1108337"/>
            <a:chOff x="2162820" y="5421283"/>
            <a:chExt cx="4558508" cy="1108337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C2AEF1D-4CA2-389B-931C-AABCF29046CE}"/>
                </a:ext>
              </a:extLst>
            </p:cNvPr>
            <p:cNvSpPr txBox="1"/>
            <p:nvPr/>
          </p:nvSpPr>
          <p:spPr>
            <a:xfrm>
              <a:off x="2162820" y="6006400"/>
              <a:ext cx="4112280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Determined by exit status</a:t>
              </a:r>
              <a:endParaRPr lang="LID4096" sz="2800" dirty="0"/>
            </a:p>
          </p:txBody>
        </p:sp>
        <p:pic>
          <p:nvPicPr>
            <p:cNvPr id="23" name="Picture 2" descr="C:\Users\lucg5005\AppData\Local\Microsoft\Windows\Temporary Internet Files\Content.IE5\CWZUAEH4\lgi01a201309290600[1].jpg">
              <a:extLst>
                <a:ext uri="{FF2B5EF4-FFF2-40B4-BE49-F238E27FC236}">
                  <a16:creationId xmlns:a16="http://schemas.microsoft.com/office/drawing/2014/main" id="{99126C30-1226-C50F-46F6-EEFF97C972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90273" y="5421283"/>
              <a:ext cx="731055" cy="7501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72C266B-DB7D-138B-00A8-03DCE4C4A31A}"/>
              </a:ext>
            </a:extLst>
          </p:cNvPr>
          <p:cNvGrpSpPr/>
          <p:nvPr/>
        </p:nvGrpSpPr>
        <p:grpSpPr>
          <a:xfrm>
            <a:off x="1312728" y="5139094"/>
            <a:ext cx="3666485" cy="1268712"/>
            <a:chOff x="1084992" y="5452763"/>
            <a:chExt cx="3666485" cy="1268712"/>
          </a:xfrm>
        </p:grpSpPr>
        <p:pic>
          <p:nvPicPr>
            <p:cNvPr id="24" name="Graphic 23" descr="Thumbs up sign with solid fill">
              <a:extLst>
                <a:ext uri="{FF2B5EF4-FFF2-40B4-BE49-F238E27FC236}">
                  <a16:creationId xmlns:a16="http://schemas.microsoft.com/office/drawing/2014/main" id="{0A9F7319-B0DD-259E-E4A6-80773051C67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027277" y="5452763"/>
              <a:ext cx="724200" cy="724200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DD478A5-AE5D-BA90-C742-3B78EB089EAE}"/>
                </a:ext>
              </a:extLst>
            </p:cNvPr>
            <p:cNvSpPr txBox="1"/>
            <p:nvPr/>
          </p:nvSpPr>
          <p:spPr>
            <a:xfrm>
              <a:off x="1084992" y="5890478"/>
              <a:ext cx="3459793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Jobs accrue priority,</a:t>
              </a:r>
              <a:br>
                <a:rPr lang="en-US" sz="2400" dirty="0"/>
              </a:br>
              <a:r>
                <a:rPr lang="en-US" sz="2400" dirty="0"/>
                <a:t>start as soon as possible</a:t>
              </a:r>
              <a:endParaRPr lang="LID4096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12476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094B8-AB17-638E-64C2-9C9091701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Submit workflow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25A4AD-9087-A0B3-77BA-A2673DC89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24</a:t>
            </a:fld>
            <a:endParaRPr lang="LID4096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9A9222-54B4-5257-23F0-F432D0652B70}"/>
              </a:ext>
            </a:extLst>
          </p:cNvPr>
          <p:cNvSpPr txBox="1"/>
          <p:nvPr/>
        </p:nvSpPr>
        <p:spPr>
          <a:xfrm>
            <a:off x="275722" y="1794898"/>
            <a:ext cx="11626901" cy="14773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PRE_ID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=$(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sbatch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preprocess.slurm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| grep -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oP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'\b\d+\b')</a:t>
            </a:r>
          </a:p>
          <a:p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PROC_ID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=$(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sbatch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--dependency=</a:t>
            </a:r>
            <a:r>
              <a:rPr lang="en-US" b="1" dirty="0" err="1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afterok</a:t>
            </a:r>
            <a:r>
              <a:rPr lang="en-US" b="1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:$PRE_ID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process.slurm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| grep -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oP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'\b\d+\b')</a:t>
            </a:r>
          </a:p>
          <a:p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sbatch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--dependency=</a:t>
            </a:r>
            <a:r>
              <a:rPr lang="en-US" b="1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afterok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:$PROC_ID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postprocess.slurm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68E0198-3F9B-4C9D-B0CB-69559EA72A26}"/>
              </a:ext>
            </a:extLst>
          </p:cNvPr>
          <p:cNvGrpSpPr/>
          <p:nvPr/>
        </p:nvGrpSpPr>
        <p:grpSpPr>
          <a:xfrm>
            <a:off x="986158" y="3996094"/>
            <a:ext cx="3296369" cy="1268712"/>
            <a:chOff x="1455108" y="5452763"/>
            <a:chExt cx="3296369" cy="1268712"/>
          </a:xfrm>
        </p:grpSpPr>
        <p:pic>
          <p:nvPicPr>
            <p:cNvPr id="6" name="Graphic 5" descr="Thumbs up sign with solid fill">
              <a:extLst>
                <a:ext uri="{FF2B5EF4-FFF2-40B4-BE49-F238E27FC236}">
                  <a16:creationId xmlns:a16="http://schemas.microsoft.com/office/drawing/2014/main" id="{19BEA20F-0E2E-AF14-F90F-E6E591833E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027277" y="5452763"/>
              <a:ext cx="724200" cy="72420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5E91FDD-8F9A-F6C6-2BA4-7BC946A926C4}"/>
                </a:ext>
              </a:extLst>
            </p:cNvPr>
            <p:cNvSpPr txBox="1"/>
            <p:nvPr/>
          </p:nvSpPr>
          <p:spPr>
            <a:xfrm>
              <a:off x="1455108" y="5890478"/>
              <a:ext cx="2737609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In shell scripts, use</a:t>
              </a:r>
              <a:br>
                <a:rPr lang="en-US" sz="2400" dirty="0"/>
              </a:br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set -e</a:t>
              </a:r>
              <a:endParaRPr lang="LID4096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44474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FC057-2EC5-8E5B-4813-93476A5E0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Aside: exit status</a:t>
            </a:r>
            <a:endParaRPr lang="LID4096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FA2B3E-E68B-77C9-A9E7-43EA548F64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command has exit status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dirty="0"/>
              <a:t>: executed successfully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dirty="0"/>
              <a:t>–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255</a:t>
            </a:r>
            <a:r>
              <a:rPr lang="en-US" dirty="0"/>
              <a:t>: something failed</a:t>
            </a:r>
          </a:p>
          <a:p>
            <a:r>
              <a:rPr lang="en-US" dirty="0"/>
              <a:t>Stored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$?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58E1F3C-944A-D93E-FCFF-D143C6464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25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D0BA0B-6EF8-35B7-5451-27DD38C89F91}"/>
              </a:ext>
            </a:extLst>
          </p:cNvPr>
          <p:cNvSpPr txBox="1"/>
          <p:nvPr/>
        </p:nvSpPr>
        <p:spPr>
          <a:xfrm>
            <a:off x="6780944" y="1895010"/>
            <a:ext cx="5144358" cy="14773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ls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bla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ls: cannot access '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bla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': No such file or directory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echo $?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DDB1B0-6F71-E629-E0EA-8FA971966A25}"/>
              </a:ext>
            </a:extLst>
          </p:cNvPr>
          <p:cNvSpPr txBox="1"/>
          <p:nvPr/>
        </p:nvSpPr>
        <p:spPr>
          <a:xfrm>
            <a:off x="282549" y="3716239"/>
            <a:ext cx="11626901" cy="25853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result=$(( $alpha + $beta + $gamma ))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status=$?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 if the computation succeeded, write output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if [[ $status -eq 0 ]]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then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echo "$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alpha,$beta,$gamma,$result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 &gt; "out-${SLURM_ARRAY_TASK_ID}.txt"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status=$?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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8375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AB32B-AD6F-8B3D-0AAE-58729A2C2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sophisticated example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21C0A22-645B-2F01-1FBF-676DDE1BA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26</a:t>
            </a:fld>
            <a:endParaRPr lang="LID4096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CDD4EB7-F4E4-9D38-89D9-21C1318F2A13}"/>
              </a:ext>
            </a:extLst>
          </p:cNvPr>
          <p:cNvGrpSpPr/>
          <p:nvPr/>
        </p:nvGrpSpPr>
        <p:grpSpPr>
          <a:xfrm>
            <a:off x="1981199" y="1535668"/>
            <a:ext cx="2174185" cy="1289176"/>
            <a:chOff x="1981199" y="1535668"/>
            <a:chExt cx="2174185" cy="1289176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68AD0433-2E37-58AC-A150-8223412E188E}"/>
                </a:ext>
              </a:extLst>
            </p:cNvPr>
            <p:cNvGrpSpPr/>
            <p:nvPr/>
          </p:nvGrpSpPr>
          <p:grpSpPr>
            <a:xfrm>
              <a:off x="1981199" y="1535668"/>
              <a:ext cx="2174185" cy="1163989"/>
              <a:chOff x="1981199" y="1535668"/>
              <a:chExt cx="2174185" cy="1163989"/>
            </a:xfrm>
          </p:grpSpPr>
          <p:sp>
            <p:nvSpPr>
              <p:cNvPr id="5" name="Rectangle: Folded Corner 4">
                <a:extLst>
                  <a:ext uri="{FF2B5EF4-FFF2-40B4-BE49-F238E27FC236}">
                    <a16:creationId xmlns:a16="http://schemas.microsoft.com/office/drawing/2014/main" id="{611C6340-765A-40F5-C8ED-3381DDBBA4FF}"/>
                  </a:ext>
                </a:extLst>
              </p:cNvPr>
              <p:cNvSpPr/>
              <p:nvPr/>
            </p:nvSpPr>
            <p:spPr>
              <a:xfrm>
                <a:off x="2785263" y="1905000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07C37F8-B75A-B357-13DC-E9E635C16FF7}"/>
                  </a:ext>
                </a:extLst>
              </p:cNvPr>
              <p:cNvSpPr txBox="1"/>
              <p:nvPr/>
            </p:nvSpPr>
            <p:spPr>
              <a:xfrm>
                <a:off x="1981199" y="1535668"/>
                <a:ext cx="21741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preprocess_1.slurm</a:t>
                </a:r>
                <a:endParaRPr lang="LID4096" dirty="0"/>
              </a:p>
            </p:txBody>
          </p:sp>
        </p:grp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18A0FC01-C442-BCFD-2937-1AD52AAC72C3}"/>
                </a:ext>
              </a:extLst>
            </p:cNvPr>
            <p:cNvSpPr/>
            <p:nvPr/>
          </p:nvSpPr>
          <p:spPr>
            <a:xfrm>
              <a:off x="2284520" y="2552701"/>
              <a:ext cx="783771" cy="272143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501</a:t>
              </a:r>
              <a:endParaRPr lang="LID4096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BD8BBD3-9503-EB08-257E-0BADC1710809}"/>
              </a:ext>
            </a:extLst>
          </p:cNvPr>
          <p:cNvGrpSpPr/>
          <p:nvPr/>
        </p:nvGrpSpPr>
        <p:grpSpPr>
          <a:xfrm>
            <a:off x="5008907" y="1535668"/>
            <a:ext cx="2174185" cy="1289176"/>
            <a:chOff x="1981199" y="1535668"/>
            <a:chExt cx="2174185" cy="1289176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F7894EA-4064-AE5D-3811-DA6BE757F68A}"/>
                </a:ext>
              </a:extLst>
            </p:cNvPr>
            <p:cNvGrpSpPr/>
            <p:nvPr/>
          </p:nvGrpSpPr>
          <p:grpSpPr>
            <a:xfrm>
              <a:off x="1981199" y="1535668"/>
              <a:ext cx="2174185" cy="1163989"/>
              <a:chOff x="1981199" y="1535668"/>
              <a:chExt cx="2174185" cy="1163989"/>
            </a:xfrm>
          </p:grpSpPr>
          <p:sp>
            <p:nvSpPr>
              <p:cNvPr id="16" name="Rectangle: Folded Corner 15">
                <a:extLst>
                  <a:ext uri="{FF2B5EF4-FFF2-40B4-BE49-F238E27FC236}">
                    <a16:creationId xmlns:a16="http://schemas.microsoft.com/office/drawing/2014/main" id="{509EDA13-7801-D54F-7525-3351B12C1EA5}"/>
                  </a:ext>
                </a:extLst>
              </p:cNvPr>
              <p:cNvSpPr/>
              <p:nvPr/>
            </p:nvSpPr>
            <p:spPr>
              <a:xfrm>
                <a:off x="2785263" y="1905000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FBB42DF-8799-04D9-0B61-55E64EF53782}"/>
                  </a:ext>
                </a:extLst>
              </p:cNvPr>
              <p:cNvSpPr txBox="1"/>
              <p:nvPr/>
            </p:nvSpPr>
            <p:spPr>
              <a:xfrm>
                <a:off x="1981199" y="1535668"/>
                <a:ext cx="21741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preprocess_2.slurm</a:t>
                </a:r>
                <a:endParaRPr lang="LID4096" dirty="0"/>
              </a:p>
            </p:txBody>
          </p:sp>
        </p:grp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A666BCB8-F168-F61A-9DEC-AB8ED683FBD4}"/>
                </a:ext>
              </a:extLst>
            </p:cNvPr>
            <p:cNvSpPr/>
            <p:nvPr/>
          </p:nvSpPr>
          <p:spPr>
            <a:xfrm>
              <a:off x="2284520" y="2552701"/>
              <a:ext cx="783771" cy="272143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502</a:t>
              </a:r>
              <a:endParaRPr lang="LID4096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F62EE26-8E00-AB74-946E-8A4B1D0698D6}"/>
              </a:ext>
            </a:extLst>
          </p:cNvPr>
          <p:cNvGrpSpPr/>
          <p:nvPr/>
        </p:nvGrpSpPr>
        <p:grpSpPr>
          <a:xfrm>
            <a:off x="3233058" y="3513756"/>
            <a:ext cx="1848711" cy="1289176"/>
            <a:chOff x="2198913" y="1535668"/>
            <a:chExt cx="1848711" cy="1289176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A154F94C-74BB-40EA-A190-29FD6381FCBE}"/>
                </a:ext>
              </a:extLst>
            </p:cNvPr>
            <p:cNvGrpSpPr/>
            <p:nvPr/>
          </p:nvGrpSpPr>
          <p:grpSpPr>
            <a:xfrm>
              <a:off x="2198913" y="1535668"/>
              <a:ext cx="1848711" cy="1163989"/>
              <a:chOff x="2198913" y="1535668"/>
              <a:chExt cx="1848711" cy="1163989"/>
            </a:xfrm>
          </p:grpSpPr>
          <p:sp>
            <p:nvSpPr>
              <p:cNvPr id="21" name="Rectangle: Folded Corner 20">
                <a:extLst>
                  <a:ext uri="{FF2B5EF4-FFF2-40B4-BE49-F238E27FC236}">
                    <a16:creationId xmlns:a16="http://schemas.microsoft.com/office/drawing/2014/main" id="{AC109E50-4386-F3A9-FFB8-3ABE285EFF53}"/>
                  </a:ext>
                </a:extLst>
              </p:cNvPr>
              <p:cNvSpPr/>
              <p:nvPr/>
            </p:nvSpPr>
            <p:spPr>
              <a:xfrm>
                <a:off x="2785263" y="1905000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77F83A6-AB39-C489-03BB-A43CDE53CED4}"/>
                  </a:ext>
                </a:extLst>
              </p:cNvPr>
              <p:cNvSpPr txBox="1"/>
              <p:nvPr/>
            </p:nvSpPr>
            <p:spPr>
              <a:xfrm>
                <a:off x="2198913" y="1535668"/>
                <a:ext cx="18487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process_1.slurm</a:t>
                </a:r>
                <a:endParaRPr lang="LID4096" dirty="0"/>
              </a:p>
            </p:txBody>
          </p:sp>
        </p:grp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56D6126D-44EE-7279-55E5-BF38F8EE51E0}"/>
                </a:ext>
              </a:extLst>
            </p:cNvPr>
            <p:cNvSpPr/>
            <p:nvPr/>
          </p:nvSpPr>
          <p:spPr>
            <a:xfrm>
              <a:off x="2284520" y="2552701"/>
              <a:ext cx="783771" cy="272143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506</a:t>
              </a:r>
              <a:endParaRPr lang="LID4096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9BA9F85-CC69-82E9-6FE4-3DCFFEE4A26C}"/>
              </a:ext>
            </a:extLst>
          </p:cNvPr>
          <p:cNvGrpSpPr/>
          <p:nvPr/>
        </p:nvGrpSpPr>
        <p:grpSpPr>
          <a:xfrm>
            <a:off x="5966302" y="3513756"/>
            <a:ext cx="1848711" cy="1289176"/>
            <a:chOff x="2198913" y="1535668"/>
            <a:chExt cx="1848711" cy="1289176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ABDF7043-C8E5-A774-4C50-548D3A529ED8}"/>
                </a:ext>
              </a:extLst>
            </p:cNvPr>
            <p:cNvGrpSpPr/>
            <p:nvPr/>
          </p:nvGrpSpPr>
          <p:grpSpPr>
            <a:xfrm>
              <a:off x="2198913" y="1535668"/>
              <a:ext cx="1848711" cy="1163989"/>
              <a:chOff x="2198913" y="1535668"/>
              <a:chExt cx="1848711" cy="1163989"/>
            </a:xfrm>
          </p:grpSpPr>
          <p:sp>
            <p:nvSpPr>
              <p:cNvPr id="26" name="Rectangle: Folded Corner 25">
                <a:extLst>
                  <a:ext uri="{FF2B5EF4-FFF2-40B4-BE49-F238E27FC236}">
                    <a16:creationId xmlns:a16="http://schemas.microsoft.com/office/drawing/2014/main" id="{02416266-CD89-3B8F-7367-324D0AB05012}"/>
                  </a:ext>
                </a:extLst>
              </p:cNvPr>
              <p:cNvSpPr/>
              <p:nvPr/>
            </p:nvSpPr>
            <p:spPr>
              <a:xfrm>
                <a:off x="2785263" y="1905000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AB8BDDE-1AEE-753B-149F-2BF57A70FFAB}"/>
                  </a:ext>
                </a:extLst>
              </p:cNvPr>
              <p:cNvSpPr txBox="1"/>
              <p:nvPr/>
            </p:nvSpPr>
            <p:spPr>
              <a:xfrm>
                <a:off x="2198913" y="1535668"/>
                <a:ext cx="18487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process_2.slurm</a:t>
                </a:r>
                <a:endParaRPr lang="LID4096" dirty="0"/>
              </a:p>
            </p:txBody>
          </p:sp>
        </p:grp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288C371D-BD64-23D5-E941-55079FF93A1F}"/>
                </a:ext>
              </a:extLst>
            </p:cNvPr>
            <p:cNvSpPr/>
            <p:nvPr/>
          </p:nvSpPr>
          <p:spPr>
            <a:xfrm>
              <a:off x="2284520" y="2552701"/>
              <a:ext cx="783771" cy="272143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507</a:t>
              </a:r>
              <a:endParaRPr lang="LID4096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A14C215-448C-EB79-FF7A-C9F847E3C655}"/>
              </a:ext>
            </a:extLst>
          </p:cNvPr>
          <p:cNvGrpSpPr/>
          <p:nvPr/>
        </p:nvGrpSpPr>
        <p:grpSpPr>
          <a:xfrm>
            <a:off x="4656912" y="5432299"/>
            <a:ext cx="2059025" cy="1289176"/>
            <a:chOff x="2079170" y="1535668"/>
            <a:chExt cx="2059025" cy="1289176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6A54D21F-918E-83EE-4787-D01B87DBBDDC}"/>
                </a:ext>
              </a:extLst>
            </p:cNvPr>
            <p:cNvGrpSpPr/>
            <p:nvPr/>
          </p:nvGrpSpPr>
          <p:grpSpPr>
            <a:xfrm>
              <a:off x="2079170" y="1535668"/>
              <a:ext cx="2059025" cy="1163989"/>
              <a:chOff x="2079170" y="1535668"/>
              <a:chExt cx="2059025" cy="1163989"/>
            </a:xfrm>
          </p:grpSpPr>
          <p:sp>
            <p:nvSpPr>
              <p:cNvPr id="31" name="Rectangle: Folded Corner 30">
                <a:extLst>
                  <a:ext uri="{FF2B5EF4-FFF2-40B4-BE49-F238E27FC236}">
                    <a16:creationId xmlns:a16="http://schemas.microsoft.com/office/drawing/2014/main" id="{52015C28-E58E-7B74-748F-1076952693A4}"/>
                  </a:ext>
                </a:extLst>
              </p:cNvPr>
              <p:cNvSpPr/>
              <p:nvPr/>
            </p:nvSpPr>
            <p:spPr>
              <a:xfrm>
                <a:off x="2785263" y="1905000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111980E-BA31-F5E4-6C93-4035687952BD}"/>
                  </a:ext>
                </a:extLst>
              </p:cNvPr>
              <p:cNvSpPr txBox="1"/>
              <p:nvPr/>
            </p:nvSpPr>
            <p:spPr>
              <a:xfrm>
                <a:off x="2079170" y="1535668"/>
                <a:ext cx="20590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postprocess.slurm</a:t>
                </a:r>
                <a:endParaRPr lang="LID4096" dirty="0"/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1856B132-3E82-2B07-81EB-4614352170EB}"/>
                </a:ext>
              </a:extLst>
            </p:cNvPr>
            <p:cNvSpPr/>
            <p:nvPr/>
          </p:nvSpPr>
          <p:spPr>
            <a:xfrm>
              <a:off x="2284520" y="2552701"/>
              <a:ext cx="783771" cy="272143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508</a:t>
              </a:r>
              <a:endParaRPr lang="LID4096" dirty="0"/>
            </a:p>
          </p:txBody>
        </p:sp>
      </p:grpSp>
      <p:sp>
        <p:nvSpPr>
          <p:cNvPr id="33" name="Arrow: Up 32">
            <a:extLst>
              <a:ext uri="{FF2B5EF4-FFF2-40B4-BE49-F238E27FC236}">
                <a16:creationId xmlns:a16="http://schemas.microsoft.com/office/drawing/2014/main" id="{FFA00B24-E944-304D-B419-C191E14E8419}"/>
              </a:ext>
            </a:extLst>
          </p:cNvPr>
          <p:cNvSpPr/>
          <p:nvPr/>
        </p:nvSpPr>
        <p:spPr>
          <a:xfrm rot="19367276">
            <a:off x="3601692" y="2836436"/>
            <a:ext cx="217715" cy="611930"/>
          </a:xfrm>
          <a:prstGeom prst="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4" name="Arrow: Up 33">
            <a:extLst>
              <a:ext uri="{FF2B5EF4-FFF2-40B4-BE49-F238E27FC236}">
                <a16:creationId xmlns:a16="http://schemas.microsoft.com/office/drawing/2014/main" id="{AC52F1F0-343E-6B0B-3772-37043E3354EA}"/>
              </a:ext>
            </a:extLst>
          </p:cNvPr>
          <p:cNvSpPr/>
          <p:nvPr/>
        </p:nvSpPr>
        <p:spPr>
          <a:xfrm rot="1868865">
            <a:off x="4862574" y="2836436"/>
            <a:ext cx="217715" cy="611930"/>
          </a:xfrm>
          <a:prstGeom prst="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5" name="Arrow: Up 34">
            <a:extLst>
              <a:ext uri="{FF2B5EF4-FFF2-40B4-BE49-F238E27FC236}">
                <a16:creationId xmlns:a16="http://schemas.microsoft.com/office/drawing/2014/main" id="{3EC977E0-4438-E9F5-8D85-6A0BAE1AD1A4}"/>
              </a:ext>
            </a:extLst>
          </p:cNvPr>
          <p:cNvSpPr/>
          <p:nvPr/>
        </p:nvSpPr>
        <p:spPr>
          <a:xfrm rot="19367276">
            <a:off x="6493982" y="2836436"/>
            <a:ext cx="217715" cy="611930"/>
          </a:xfrm>
          <a:prstGeom prst="upArrow">
            <a:avLst/>
          </a:prstGeom>
          <a:pattFill prst="dkHorz">
            <a:fgClr>
              <a:srgbClr val="00B05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6" name="Arrow: Up 35">
            <a:extLst>
              <a:ext uri="{FF2B5EF4-FFF2-40B4-BE49-F238E27FC236}">
                <a16:creationId xmlns:a16="http://schemas.microsoft.com/office/drawing/2014/main" id="{7FEDC41A-0666-0A44-4D85-387897F70882}"/>
              </a:ext>
            </a:extLst>
          </p:cNvPr>
          <p:cNvSpPr/>
          <p:nvPr/>
        </p:nvSpPr>
        <p:spPr>
          <a:xfrm rot="19367276">
            <a:off x="4862575" y="4818313"/>
            <a:ext cx="217715" cy="611930"/>
          </a:xfrm>
          <a:prstGeom prst="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7" name="Arrow: Up 36">
            <a:extLst>
              <a:ext uri="{FF2B5EF4-FFF2-40B4-BE49-F238E27FC236}">
                <a16:creationId xmlns:a16="http://schemas.microsoft.com/office/drawing/2014/main" id="{FBFC2DF0-BEFC-FA03-0C35-3B58601D11F6}"/>
              </a:ext>
            </a:extLst>
          </p:cNvPr>
          <p:cNvSpPr/>
          <p:nvPr/>
        </p:nvSpPr>
        <p:spPr>
          <a:xfrm rot="1868865">
            <a:off x="6123457" y="4818313"/>
            <a:ext cx="217715" cy="611930"/>
          </a:xfrm>
          <a:prstGeom prst="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BA6D92E-48CA-A751-97CC-FB07C13788B1}"/>
              </a:ext>
            </a:extLst>
          </p:cNvPr>
          <p:cNvSpPr txBox="1"/>
          <p:nvPr/>
        </p:nvSpPr>
        <p:spPr>
          <a:xfrm>
            <a:off x="1253688" y="4934343"/>
            <a:ext cx="26661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-d=afterok:501:502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9111A51-56FE-EA81-A5F7-58417F501155}"/>
              </a:ext>
            </a:extLst>
          </p:cNvPr>
          <p:cNvSpPr txBox="1"/>
          <p:nvPr/>
        </p:nvSpPr>
        <p:spPr>
          <a:xfrm>
            <a:off x="6531425" y="4912571"/>
            <a:ext cx="390683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-d=afterany:502,afterok:505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61FCBC10-5180-8932-A7A9-5AF117EE549B}"/>
              </a:ext>
            </a:extLst>
          </p:cNvPr>
          <p:cNvGrpSpPr/>
          <p:nvPr/>
        </p:nvGrpSpPr>
        <p:grpSpPr>
          <a:xfrm>
            <a:off x="7456544" y="123293"/>
            <a:ext cx="2166427" cy="1289176"/>
            <a:chOff x="2046515" y="1535668"/>
            <a:chExt cx="2166427" cy="1289176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BB3498DF-657C-D4A3-BA49-0A5583EEE18F}"/>
                </a:ext>
              </a:extLst>
            </p:cNvPr>
            <p:cNvGrpSpPr/>
            <p:nvPr/>
          </p:nvGrpSpPr>
          <p:grpSpPr>
            <a:xfrm>
              <a:off x="2046515" y="1535668"/>
              <a:ext cx="2166427" cy="1163989"/>
              <a:chOff x="2046515" y="1535668"/>
              <a:chExt cx="2166427" cy="1163989"/>
            </a:xfrm>
          </p:grpSpPr>
          <p:sp>
            <p:nvSpPr>
              <p:cNvPr id="43" name="Rectangle: Folded Corner 42">
                <a:extLst>
                  <a:ext uri="{FF2B5EF4-FFF2-40B4-BE49-F238E27FC236}">
                    <a16:creationId xmlns:a16="http://schemas.microsoft.com/office/drawing/2014/main" id="{82B14A26-4964-F0E2-5CF0-26AEB76D6591}"/>
                  </a:ext>
                </a:extLst>
              </p:cNvPr>
              <p:cNvSpPr/>
              <p:nvPr/>
            </p:nvSpPr>
            <p:spPr>
              <a:xfrm>
                <a:off x="2785263" y="1905000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6029E503-A8E3-85DB-A127-D8DAE9835DC3}"/>
                  </a:ext>
                </a:extLst>
              </p:cNvPr>
              <p:cNvSpPr txBox="1"/>
              <p:nvPr/>
            </p:nvSpPr>
            <p:spPr>
              <a:xfrm>
                <a:off x="2046515" y="1535668"/>
                <a:ext cx="21664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download_db.slurm</a:t>
                </a:r>
                <a:endParaRPr lang="LID4096" dirty="0"/>
              </a:p>
            </p:txBody>
          </p:sp>
        </p:grpSp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36DE0500-157D-1B68-574A-56E3EA1BA28C}"/>
                </a:ext>
              </a:extLst>
            </p:cNvPr>
            <p:cNvSpPr/>
            <p:nvPr/>
          </p:nvSpPr>
          <p:spPr>
            <a:xfrm>
              <a:off x="2284520" y="2552701"/>
              <a:ext cx="783771" cy="272143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503</a:t>
              </a:r>
              <a:endParaRPr lang="LID4096" dirty="0"/>
            </a:p>
          </p:txBody>
        </p:sp>
      </p:grpSp>
      <p:sp>
        <p:nvSpPr>
          <p:cNvPr id="45" name="Arrow: Up 44">
            <a:extLst>
              <a:ext uri="{FF2B5EF4-FFF2-40B4-BE49-F238E27FC236}">
                <a16:creationId xmlns:a16="http://schemas.microsoft.com/office/drawing/2014/main" id="{80EC674C-D227-F75A-3196-15AA14CAD095}"/>
              </a:ext>
            </a:extLst>
          </p:cNvPr>
          <p:cNvSpPr/>
          <p:nvPr/>
        </p:nvSpPr>
        <p:spPr>
          <a:xfrm rot="3693472">
            <a:off x="7684261" y="2885293"/>
            <a:ext cx="217715" cy="611930"/>
          </a:xfrm>
          <a:prstGeom prst="up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0C36B08-EBAE-3FA8-897D-DC3FC814D4B7}"/>
              </a:ext>
            </a:extLst>
          </p:cNvPr>
          <p:cNvSpPr txBox="1"/>
          <p:nvPr/>
        </p:nvSpPr>
        <p:spPr>
          <a:xfrm>
            <a:off x="2026572" y="6318355"/>
            <a:ext cx="26661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-d=afterok:506:507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E31CB5A4-9F6A-6233-EBCD-5002119C39A7}"/>
              </a:ext>
            </a:extLst>
          </p:cNvPr>
          <p:cNvGrpSpPr/>
          <p:nvPr/>
        </p:nvGrpSpPr>
        <p:grpSpPr>
          <a:xfrm>
            <a:off x="9684069" y="123293"/>
            <a:ext cx="2507931" cy="1289176"/>
            <a:chOff x="2046515" y="1535668"/>
            <a:chExt cx="2507931" cy="1289176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6B33C7D-4C0E-0465-AE21-EF1B4E0E5B76}"/>
                </a:ext>
              </a:extLst>
            </p:cNvPr>
            <p:cNvGrpSpPr/>
            <p:nvPr/>
          </p:nvGrpSpPr>
          <p:grpSpPr>
            <a:xfrm>
              <a:off x="2046515" y="1535668"/>
              <a:ext cx="2507931" cy="1163989"/>
              <a:chOff x="2046515" y="1535668"/>
              <a:chExt cx="2507931" cy="1163989"/>
            </a:xfrm>
          </p:grpSpPr>
          <p:sp>
            <p:nvSpPr>
              <p:cNvPr id="50" name="Rectangle: Folded Corner 49">
                <a:extLst>
                  <a:ext uri="{FF2B5EF4-FFF2-40B4-BE49-F238E27FC236}">
                    <a16:creationId xmlns:a16="http://schemas.microsoft.com/office/drawing/2014/main" id="{F818C888-E3B1-0770-F511-9D13967F12C4}"/>
                  </a:ext>
                </a:extLst>
              </p:cNvPr>
              <p:cNvSpPr/>
              <p:nvPr/>
            </p:nvSpPr>
            <p:spPr>
              <a:xfrm>
                <a:off x="2785263" y="1905000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72B79012-F1D2-29F7-8C85-656F60642A03}"/>
                  </a:ext>
                </a:extLst>
              </p:cNvPr>
              <p:cNvSpPr txBox="1"/>
              <p:nvPr/>
            </p:nvSpPr>
            <p:spPr>
              <a:xfrm>
                <a:off x="2046515" y="1535668"/>
                <a:ext cx="25079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copy_backup_db.slurm</a:t>
                </a:r>
                <a:endParaRPr lang="LID4096" dirty="0"/>
              </a:p>
            </p:txBody>
          </p:sp>
        </p:grp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D0F46604-10E6-467F-9F0F-053FCB65AEE8}"/>
                </a:ext>
              </a:extLst>
            </p:cNvPr>
            <p:cNvSpPr/>
            <p:nvPr/>
          </p:nvSpPr>
          <p:spPr>
            <a:xfrm>
              <a:off x="2284520" y="2552701"/>
              <a:ext cx="783771" cy="272143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504</a:t>
              </a:r>
              <a:endParaRPr lang="LID4096" dirty="0"/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1A618E49-F340-C5F9-7D79-712395CF81B8}"/>
              </a:ext>
            </a:extLst>
          </p:cNvPr>
          <p:cNvSpPr txBox="1"/>
          <p:nvPr/>
        </p:nvSpPr>
        <p:spPr>
          <a:xfrm>
            <a:off x="9534138" y="1505478"/>
            <a:ext cx="25282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-d=afternotok:503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3" name="Arrow: Up 52">
            <a:extLst>
              <a:ext uri="{FF2B5EF4-FFF2-40B4-BE49-F238E27FC236}">
                <a16:creationId xmlns:a16="http://schemas.microsoft.com/office/drawing/2014/main" id="{5D22D205-7D54-9767-B877-7E5A4BD7ECEE}"/>
              </a:ext>
            </a:extLst>
          </p:cNvPr>
          <p:cNvSpPr/>
          <p:nvPr/>
        </p:nvSpPr>
        <p:spPr>
          <a:xfrm rot="16200000">
            <a:off x="9262920" y="907621"/>
            <a:ext cx="217715" cy="611930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36E642FE-7589-607E-314D-CCC15F126D6A}"/>
              </a:ext>
            </a:extLst>
          </p:cNvPr>
          <p:cNvGrpSpPr/>
          <p:nvPr/>
        </p:nvGrpSpPr>
        <p:grpSpPr>
          <a:xfrm>
            <a:off x="8131577" y="2251713"/>
            <a:ext cx="1720727" cy="1289176"/>
            <a:chOff x="2133603" y="1535668"/>
            <a:chExt cx="1720727" cy="1289176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31C45BA4-626A-399F-23CB-70FD36106F92}"/>
                </a:ext>
              </a:extLst>
            </p:cNvPr>
            <p:cNvGrpSpPr/>
            <p:nvPr/>
          </p:nvGrpSpPr>
          <p:grpSpPr>
            <a:xfrm>
              <a:off x="2133603" y="1535668"/>
              <a:ext cx="1720727" cy="1163989"/>
              <a:chOff x="2133603" y="1535668"/>
              <a:chExt cx="1720727" cy="1163989"/>
            </a:xfrm>
          </p:grpSpPr>
          <p:sp>
            <p:nvSpPr>
              <p:cNvPr id="57" name="Rectangle: Folded Corner 56">
                <a:extLst>
                  <a:ext uri="{FF2B5EF4-FFF2-40B4-BE49-F238E27FC236}">
                    <a16:creationId xmlns:a16="http://schemas.microsoft.com/office/drawing/2014/main" id="{DBA9155D-B474-1418-FD9A-9E9EFFAE5630}"/>
                  </a:ext>
                </a:extLst>
              </p:cNvPr>
              <p:cNvSpPr/>
              <p:nvPr/>
            </p:nvSpPr>
            <p:spPr>
              <a:xfrm>
                <a:off x="2785263" y="1905000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1CE1D740-1F71-C496-35E8-86D76F7CFFBF}"/>
                  </a:ext>
                </a:extLst>
              </p:cNvPr>
              <p:cNvSpPr txBox="1"/>
              <p:nvPr/>
            </p:nvSpPr>
            <p:spPr>
              <a:xfrm>
                <a:off x="2133603" y="1535668"/>
                <a:ext cx="17207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stage_db.slurm</a:t>
                </a:r>
                <a:endParaRPr lang="LID4096" dirty="0"/>
              </a:p>
            </p:txBody>
          </p:sp>
        </p:grpSp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3059A485-4892-4F27-487E-D21C871907F2}"/>
                </a:ext>
              </a:extLst>
            </p:cNvPr>
            <p:cNvSpPr/>
            <p:nvPr/>
          </p:nvSpPr>
          <p:spPr>
            <a:xfrm>
              <a:off x="2284520" y="2552701"/>
              <a:ext cx="783771" cy="272143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505</a:t>
              </a:r>
              <a:endParaRPr lang="LID4096" dirty="0"/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DCD04A86-0E45-088C-66CD-E239DB0C45CE}"/>
              </a:ext>
            </a:extLst>
          </p:cNvPr>
          <p:cNvSpPr txBox="1"/>
          <p:nvPr/>
        </p:nvSpPr>
        <p:spPr>
          <a:xfrm>
            <a:off x="8055379" y="3628241"/>
            <a:ext cx="37689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-d=afterok:503?afterok=504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Arrow: Up 59">
            <a:extLst>
              <a:ext uri="{FF2B5EF4-FFF2-40B4-BE49-F238E27FC236}">
                <a16:creationId xmlns:a16="http://schemas.microsoft.com/office/drawing/2014/main" id="{BD8948AD-F4AE-630C-6739-702E62B33CEC}"/>
              </a:ext>
            </a:extLst>
          </p:cNvPr>
          <p:cNvSpPr/>
          <p:nvPr/>
        </p:nvSpPr>
        <p:spPr>
          <a:xfrm rot="3061519">
            <a:off x="10089502" y="1989060"/>
            <a:ext cx="217715" cy="611930"/>
          </a:xfrm>
          <a:prstGeom prst="up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1" name="Arrow: Up 60">
            <a:extLst>
              <a:ext uri="{FF2B5EF4-FFF2-40B4-BE49-F238E27FC236}">
                <a16:creationId xmlns:a16="http://schemas.microsoft.com/office/drawing/2014/main" id="{2FA27E33-5AAD-F40F-1D9F-3B0190F89309}"/>
              </a:ext>
            </a:extLst>
          </p:cNvPr>
          <p:cNvSpPr/>
          <p:nvPr/>
        </p:nvSpPr>
        <p:spPr>
          <a:xfrm rot="19501917">
            <a:off x="8565521" y="1610102"/>
            <a:ext cx="217715" cy="611930"/>
          </a:xfrm>
          <a:prstGeom prst="up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93A65F86-F69F-655E-0C33-1ED6E2CC09DC}"/>
              </a:ext>
            </a:extLst>
          </p:cNvPr>
          <p:cNvGrpSpPr/>
          <p:nvPr/>
        </p:nvGrpSpPr>
        <p:grpSpPr>
          <a:xfrm>
            <a:off x="7704794" y="5153031"/>
            <a:ext cx="3519420" cy="977467"/>
            <a:chOff x="7704794" y="5153031"/>
            <a:chExt cx="3519420" cy="977467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2F324816-4167-CB63-4126-A80A1D1A2839}"/>
                </a:ext>
              </a:extLst>
            </p:cNvPr>
            <p:cNvSpPr txBox="1"/>
            <p:nvPr/>
          </p:nvSpPr>
          <p:spPr>
            <a:xfrm>
              <a:off x="7704794" y="5668833"/>
              <a:ext cx="3237809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Note: workflow == DAG</a:t>
              </a:r>
              <a:endParaRPr lang="LID4096" sz="2400" dirty="0"/>
            </a:p>
          </p:txBody>
        </p:sp>
        <p:pic>
          <p:nvPicPr>
            <p:cNvPr id="63" name="Graphic 62" descr="Warning with solid fill">
              <a:extLst>
                <a:ext uri="{FF2B5EF4-FFF2-40B4-BE49-F238E27FC236}">
                  <a16:creationId xmlns:a16="http://schemas.microsoft.com/office/drawing/2014/main" id="{166B610C-3C24-5A6E-97F2-1E26598051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576142" y="5153031"/>
              <a:ext cx="648072" cy="6480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4466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>
            <a:extLst>
              <a:ext uri="{FF2B5EF4-FFF2-40B4-BE49-F238E27FC236}">
                <a16:creationId xmlns:a16="http://schemas.microsoft.com/office/drawing/2014/main" id="{5E76CDFB-3859-DEB1-83CD-3FD0184C49D7}"/>
              </a:ext>
            </a:extLst>
          </p:cNvPr>
          <p:cNvGrpSpPr/>
          <p:nvPr/>
        </p:nvGrpSpPr>
        <p:grpSpPr>
          <a:xfrm>
            <a:off x="1415144" y="1788807"/>
            <a:ext cx="5442860" cy="3874280"/>
            <a:chOff x="1415144" y="1788807"/>
            <a:chExt cx="5442860" cy="3874280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09C54D44-E869-CD62-0DBD-5FEE3EE34198}"/>
                </a:ext>
              </a:extLst>
            </p:cNvPr>
            <p:cNvGrpSpPr/>
            <p:nvPr/>
          </p:nvGrpSpPr>
          <p:grpSpPr>
            <a:xfrm>
              <a:off x="2122548" y="1788807"/>
              <a:ext cx="2166427" cy="1289176"/>
              <a:chOff x="2046515" y="1535668"/>
              <a:chExt cx="2166427" cy="1289176"/>
            </a:xfrm>
          </p:grpSpPr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05C058D5-61FF-CC11-D920-5E90A60A3FA1}"/>
                  </a:ext>
                </a:extLst>
              </p:cNvPr>
              <p:cNvGrpSpPr/>
              <p:nvPr/>
            </p:nvGrpSpPr>
            <p:grpSpPr>
              <a:xfrm>
                <a:off x="2046515" y="1535668"/>
                <a:ext cx="2166427" cy="1163989"/>
                <a:chOff x="2046515" y="1535668"/>
                <a:chExt cx="2166427" cy="1163989"/>
              </a:xfrm>
            </p:grpSpPr>
            <p:sp>
              <p:nvSpPr>
                <p:cNvPr id="28" name="Rectangle: Folded Corner 27">
                  <a:extLst>
                    <a:ext uri="{FF2B5EF4-FFF2-40B4-BE49-F238E27FC236}">
                      <a16:creationId xmlns:a16="http://schemas.microsoft.com/office/drawing/2014/main" id="{D9F08C08-BB5D-750A-219D-7FC591029939}"/>
                    </a:ext>
                  </a:extLst>
                </p:cNvPr>
                <p:cNvSpPr/>
                <p:nvPr/>
              </p:nvSpPr>
              <p:spPr>
                <a:xfrm>
                  <a:off x="2785263" y="1905000"/>
                  <a:ext cx="566057" cy="794657"/>
                </a:xfrm>
                <a:prstGeom prst="foldedCorner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LID4096"/>
                </a:p>
              </p:txBody>
            </p:sp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3A4FADA4-4C83-F6A8-6423-BB21D54DA3CB}"/>
                    </a:ext>
                  </a:extLst>
                </p:cNvPr>
                <p:cNvSpPr txBox="1"/>
                <p:nvPr/>
              </p:nvSpPr>
              <p:spPr>
                <a:xfrm>
                  <a:off x="2046515" y="1535668"/>
                  <a:ext cx="21664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err="1"/>
                    <a:t>download_db.slurm</a:t>
                  </a:r>
                  <a:endParaRPr lang="LID4096" dirty="0"/>
                </a:p>
              </p:txBody>
            </p:sp>
          </p:grpSp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CEBB5EF8-DBB0-8D7F-437B-27DBC19D7ED4}"/>
                  </a:ext>
                </a:extLst>
              </p:cNvPr>
              <p:cNvSpPr/>
              <p:nvPr/>
            </p:nvSpPr>
            <p:spPr>
              <a:xfrm>
                <a:off x="2284520" y="2552701"/>
                <a:ext cx="783771" cy="27214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503</a:t>
                </a:r>
                <a:endParaRPr lang="LID4096" dirty="0"/>
              </a:p>
            </p:txBody>
          </p:sp>
        </p:grpSp>
        <p:sp>
          <p:nvSpPr>
            <p:cNvPr id="30" name="Arrow: Up 29">
              <a:extLst>
                <a:ext uri="{FF2B5EF4-FFF2-40B4-BE49-F238E27FC236}">
                  <a16:creationId xmlns:a16="http://schemas.microsoft.com/office/drawing/2014/main" id="{1C227E51-C69B-CDAD-35B9-D0D11957CEEC}"/>
                </a:ext>
              </a:extLst>
            </p:cNvPr>
            <p:cNvSpPr/>
            <p:nvPr/>
          </p:nvSpPr>
          <p:spPr>
            <a:xfrm rot="3693472">
              <a:off x="2350265" y="4550807"/>
              <a:ext cx="217715" cy="611930"/>
            </a:xfrm>
            <a:prstGeom prst="up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23EA51E6-D4AD-4681-CFCF-1487D3DA5E2C}"/>
                </a:ext>
              </a:extLst>
            </p:cNvPr>
            <p:cNvGrpSpPr/>
            <p:nvPr/>
          </p:nvGrpSpPr>
          <p:grpSpPr>
            <a:xfrm>
              <a:off x="4350073" y="1788807"/>
              <a:ext cx="2507931" cy="1289176"/>
              <a:chOff x="2046515" y="1535668"/>
              <a:chExt cx="2507931" cy="1289176"/>
            </a:xfrm>
          </p:grpSpPr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CA4A22A5-CA84-A76C-A17E-6D7004B1DE55}"/>
                  </a:ext>
                </a:extLst>
              </p:cNvPr>
              <p:cNvGrpSpPr/>
              <p:nvPr/>
            </p:nvGrpSpPr>
            <p:grpSpPr>
              <a:xfrm>
                <a:off x="2046515" y="1535668"/>
                <a:ext cx="2507931" cy="1163989"/>
                <a:chOff x="2046515" y="1535668"/>
                <a:chExt cx="2507931" cy="1163989"/>
              </a:xfrm>
            </p:grpSpPr>
            <p:sp>
              <p:nvSpPr>
                <p:cNvPr id="34" name="Rectangle: Folded Corner 33">
                  <a:extLst>
                    <a:ext uri="{FF2B5EF4-FFF2-40B4-BE49-F238E27FC236}">
                      <a16:creationId xmlns:a16="http://schemas.microsoft.com/office/drawing/2014/main" id="{34465976-EE4C-75F8-9A37-9D1482607178}"/>
                    </a:ext>
                  </a:extLst>
                </p:cNvPr>
                <p:cNvSpPr/>
                <p:nvPr/>
              </p:nvSpPr>
              <p:spPr>
                <a:xfrm>
                  <a:off x="2785263" y="1905000"/>
                  <a:ext cx="566057" cy="794657"/>
                </a:xfrm>
                <a:prstGeom prst="foldedCorner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LID4096"/>
                </a:p>
              </p:txBody>
            </p:sp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3E0EAC70-A2E5-9E28-211E-003FE22E6869}"/>
                    </a:ext>
                  </a:extLst>
                </p:cNvPr>
                <p:cNvSpPr txBox="1"/>
                <p:nvPr/>
              </p:nvSpPr>
              <p:spPr>
                <a:xfrm>
                  <a:off x="2046515" y="1535668"/>
                  <a:ext cx="25079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err="1"/>
                    <a:t>copy_backup_db.slurm</a:t>
                  </a:r>
                  <a:endParaRPr lang="LID4096" dirty="0"/>
                </a:p>
              </p:txBody>
            </p:sp>
          </p:grpSp>
          <p:sp>
            <p:nvSpPr>
              <p:cNvPr id="33" name="Rectangle: Rounded Corners 32">
                <a:extLst>
                  <a:ext uri="{FF2B5EF4-FFF2-40B4-BE49-F238E27FC236}">
                    <a16:creationId xmlns:a16="http://schemas.microsoft.com/office/drawing/2014/main" id="{5CC8E42E-375E-F303-F0A8-62A8C62A840B}"/>
                  </a:ext>
                </a:extLst>
              </p:cNvPr>
              <p:cNvSpPr/>
              <p:nvPr/>
            </p:nvSpPr>
            <p:spPr>
              <a:xfrm>
                <a:off x="2284520" y="2552701"/>
                <a:ext cx="783771" cy="27214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504</a:t>
                </a:r>
                <a:endParaRPr lang="LID4096" dirty="0"/>
              </a:p>
            </p:txBody>
          </p: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5C5C785-19A8-497A-E51A-2C1BEFA74421}"/>
                </a:ext>
              </a:extLst>
            </p:cNvPr>
            <p:cNvSpPr txBox="1"/>
            <p:nvPr/>
          </p:nvSpPr>
          <p:spPr>
            <a:xfrm>
              <a:off x="4200142" y="3170992"/>
              <a:ext cx="252825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-d=afternotok:503</a:t>
              </a:r>
              <a:endParaRPr lang="LID4096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50AE7CC-48C6-7646-E466-04015BD12573}"/>
                </a:ext>
              </a:extLst>
            </p:cNvPr>
            <p:cNvGrpSpPr/>
            <p:nvPr/>
          </p:nvGrpSpPr>
          <p:grpSpPr>
            <a:xfrm>
              <a:off x="2797581" y="3917227"/>
              <a:ext cx="1720727" cy="1289176"/>
              <a:chOff x="2133603" y="1535668"/>
              <a:chExt cx="1720727" cy="1289176"/>
            </a:xfrm>
          </p:grpSpPr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7E73DE47-09ED-B31A-EF18-F9E87402D1BF}"/>
                  </a:ext>
                </a:extLst>
              </p:cNvPr>
              <p:cNvGrpSpPr/>
              <p:nvPr/>
            </p:nvGrpSpPr>
            <p:grpSpPr>
              <a:xfrm>
                <a:off x="2133603" y="1535668"/>
                <a:ext cx="1720727" cy="1163989"/>
                <a:chOff x="2133603" y="1535668"/>
                <a:chExt cx="1720727" cy="1163989"/>
              </a:xfrm>
            </p:grpSpPr>
            <p:sp>
              <p:nvSpPr>
                <p:cNvPr id="40" name="Rectangle: Folded Corner 39">
                  <a:extLst>
                    <a:ext uri="{FF2B5EF4-FFF2-40B4-BE49-F238E27FC236}">
                      <a16:creationId xmlns:a16="http://schemas.microsoft.com/office/drawing/2014/main" id="{C13F8ADC-8862-AF0E-C521-D235BEDCF3A8}"/>
                    </a:ext>
                  </a:extLst>
                </p:cNvPr>
                <p:cNvSpPr/>
                <p:nvPr/>
              </p:nvSpPr>
              <p:spPr>
                <a:xfrm>
                  <a:off x="2785263" y="1905000"/>
                  <a:ext cx="566057" cy="794657"/>
                </a:xfrm>
                <a:prstGeom prst="foldedCorner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LID4096"/>
                </a:p>
              </p:txBody>
            </p:sp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97CB68FB-3A50-00ED-C1A4-B3F290A96D38}"/>
                    </a:ext>
                  </a:extLst>
                </p:cNvPr>
                <p:cNvSpPr txBox="1"/>
                <p:nvPr/>
              </p:nvSpPr>
              <p:spPr>
                <a:xfrm>
                  <a:off x="2133603" y="1535668"/>
                  <a:ext cx="17207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err="1"/>
                    <a:t>stage_db.slurm</a:t>
                  </a:r>
                  <a:endParaRPr lang="LID4096" dirty="0"/>
                </a:p>
              </p:txBody>
            </p:sp>
          </p:grpSp>
          <p:sp>
            <p:nvSpPr>
              <p:cNvPr id="39" name="Rectangle: Rounded Corners 38">
                <a:extLst>
                  <a:ext uri="{FF2B5EF4-FFF2-40B4-BE49-F238E27FC236}">
                    <a16:creationId xmlns:a16="http://schemas.microsoft.com/office/drawing/2014/main" id="{F5FEDB67-F443-DFDB-9917-FF7EA5FB21D1}"/>
                  </a:ext>
                </a:extLst>
              </p:cNvPr>
              <p:cNvSpPr/>
              <p:nvPr/>
            </p:nvSpPr>
            <p:spPr>
              <a:xfrm>
                <a:off x="2284520" y="2552701"/>
                <a:ext cx="783771" cy="27214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505</a:t>
                </a:r>
                <a:endParaRPr lang="LID4096" dirty="0"/>
              </a:p>
            </p:txBody>
          </p:sp>
        </p:grp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312E896-3E1A-27C3-A53F-D34F75E8878F}"/>
                </a:ext>
              </a:extLst>
            </p:cNvPr>
            <p:cNvSpPr txBox="1"/>
            <p:nvPr/>
          </p:nvSpPr>
          <p:spPr>
            <a:xfrm>
              <a:off x="2721383" y="5293755"/>
              <a:ext cx="376898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-d=afterok:503?afterok=504</a:t>
              </a:r>
              <a:endParaRPr lang="LID4096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3" name="Arrow: Up 42">
              <a:extLst>
                <a:ext uri="{FF2B5EF4-FFF2-40B4-BE49-F238E27FC236}">
                  <a16:creationId xmlns:a16="http://schemas.microsoft.com/office/drawing/2014/main" id="{FBDB6FEF-2237-3B3D-0172-501AADC5CB3D}"/>
                </a:ext>
              </a:extLst>
            </p:cNvPr>
            <p:cNvSpPr/>
            <p:nvPr/>
          </p:nvSpPr>
          <p:spPr>
            <a:xfrm rot="3061519">
              <a:off x="4755506" y="3654574"/>
              <a:ext cx="217715" cy="611930"/>
            </a:xfrm>
            <a:prstGeom prst="upArrow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44" name="Arrow: Up 43">
              <a:extLst>
                <a:ext uri="{FF2B5EF4-FFF2-40B4-BE49-F238E27FC236}">
                  <a16:creationId xmlns:a16="http://schemas.microsoft.com/office/drawing/2014/main" id="{7964AB8C-2B86-6768-D087-EC579CDB0E9C}"/>
                </a:ext>
              </a:extLst>
            </p:cNvPr>
            <p:cNvSpPr/>
            <p:nvPr/>
          </p:nvSpPr>
          <p:spPr>
            <a:xfrm rot="19501917">
              <a:off x="3231525" y="3275616"/>
              <a:ext cx="217715" cy="611930"/>
            </a:xfrm>
            <a:prstGeom prst="upArrow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08EEC57-DDC2-B936-F8BC-F8150C95ED96}"/>
                </a:ext>
              </a:extLst>
            </p:cNvPr>
            <p:cNvSpPr txBox="1"/>
            <p:nvPr/>
          </p:nvSpPr>
          <p:spPr>
            <a:xfrm>
              <a:off x="1415144" y="4744896"/>
              <a:ext cx="57900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...</a:t>
              </a:r>
              <a:endParaRPr lang="LID4096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1A97ABF-F185-6E7F-0ACC-461F3A70E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Dangling jobs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A3E4515-7072-17EB-65D0-FE1394D26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27</a:t>
            </a:fld>
            <a:endParaRPr lang="LID4096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8078485-FAB2-40EC-5B19-B650333D4010}"/>
              </a:ext>
            </a:extLst>
          </p:cNvPr>
          <p:cNvSpPr txBox="1"/>
          <p:nvPr/>
        </p:nvSpPr>
        <p:spPr>
          <a:xfrm rot="1134657">
            <a:off x="1941328" y="2523985"/>
            <a:ext cx="64953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>
                <a:solidFill>
                  <a:srgbClr val="00B050"/>
                </a:solidFill>
                <a:sym typeface="Symbol" panose="05050102010706020507" pitchFamily="18" charset="2"/>
              </a:rPr>
              <a:t></a:t>
            </a:r>
            <a:endParaRPr lang="LID4096" sz="6600" b="1" dirty="0">
              <a:solidFill>
                <a:srgbClr val="00B050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2A47C86-2CAB-8E4E-1061-F457F64C453A}"/>
              </a:ext>
            </a:extLst>
          </p:cNvPr>
          <p:cNvSpPr txBox="1"/>
          <p:nvPr/>
        </p:nvSpPr>
        <p:spPr>
          <a:xfrm rot="1134657">
            <a:off x="2428116" y="4767838"/>
            <a:ext cx="64953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>
                <a:solidFill>
                  <a:srgbClr val="00B050"/>
                </a:solidFill>
                <a:sym typeface="Symbol" panose="05050102010706020507" pitchFamily="18" charset="2"/>
              </a:rPr>
              <a:t></a:t>
            </a:r>
            <a:endParaRPr lang="LID4096" sz="6600" b="1" dirty="0">
              <a:solidFill>
                <a:srgbClr val="00B050"/>
              </a:solidFill>
            </a:endParaRP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539ED194-4B24-27CB-E833-CA1C9329EDD0}"/>
              </a:ext>
            </a:extLst>
          </p:cNvPr>
          <p:cNvGrpSpPr/>
          <p:nvPr/>
        </p:nvGrpSpPr>
        <p:grpSpPr>
          <a:xfrm>
            <a:off x="4350073" y="1788807"/>
            <a:ext cx="7314405" cy="1333763"/>
            <a:chOff x="4350073" y="1788807"/>
            <a:chExt cx="7314405" cy="1333763"/>
          </a:xfrm>
        </p:grpSpPr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B801FD92-2D03-84D3-159C-6774E46B1E81}"/>
                </a:ext>
              </a:extLst>
            </p:cNvPr>
            <p:cNvSpPr/>
            <p:nvPr/>
          </p:nvSpPr>
          <p:spPr>
            <a:xfrm>
              <a:off x="4350073" y="1788807"/>
              <a:ext cx="2528256" cy="1333763"/>
            </a:xfrm>
            <a:prstGeom prst="roundRect">
              <a:avLst/>
            </a:prstGeom>
            <a:solidFill>
              <a:srgbClr val="FFC000">
                <a:alpha val="40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006C0B06-8AF8-91C4-873C-77CDA098D65D}"/>
                </a:ext>
              </a:extLst>
            </p:cNvPr>
            <p:cNvGrpSpPr/>
            <p:nvPr/>
          </p:nvGrpSpPr>
          <p:grpSpPr>
            <a:xfrm>
              <a:off x="6878329" y="1886103"/>
              <a:ext cx="4786149" cy="569586"/>
              <a:chOff x="7389993" y="4488434"/>
              <a:chExt cx="4786149" cy="569586"/>
            </a:xfrm>
          </p:grpSpPr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E7D0947D-F49D-1D8C-714A-167D638B4B46}"/>
                  </a:ext>
                </a:extLst>
              </p:cNvPr>
              <p:cNvCxnSpPr>
                <a:cxnSpLocks/>
                <a:stCxn id="52" idx="1"/>
                <a:endCxn id="48" idx="3"/>
              </p:cNvCxnSpPr>
              <p:nvPr/>
            </p:nvCxnSpPr>
            <p:spPr>
              <a:xfrm flipH="1">
                <a:off x="7389993" y="4719267"/>
                <a:ext cx="716830" cy="33875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D2C6B7D-68E1-F04B-DFDD-B5C86E886B3C}"/>
                  </a:ext>
                </a:extLst>
              </p:cNvPr>
              <p:cNvSpPr txBox="1"/>
              <p:nvPr/>
            </p:nvSpPr>
            <p:spPr>
              <a:xfrm>
                <a:off x="8106823" y="4488434"/>
                <a:ext cx="4069319" cy="46166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Job remains queued: pending</a:t>
                </a:r>
                <a:endParaRPr lang="LID4096" sz="2400" dirty="0"/>
              </a:p>
            </p:txBody>
          </p:sp>
        </p:grp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C594FA10-F08D-E6A6-D475-E99DF043C373}"/>
              </a:ext>
            </a:extLst>
          </p:cNvPr>
          <p:cNvGrpSpPr/>
          <p:nvPr/>
        </p:nvGrpSpPr>
        <p:grpSpPr>
          <a:xfrm>
            <a:off x="7595159" y="3080111"/>
            <a:ext cx="2958306" cy="1433420"/>
            <a:chOff x="6985191" y="5410397"/>
            <a:chExt cx="2958306" cy="1433420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BACB53C3-FF82-342B-EAB5-37F1916C0344}"/>
                </a:ext>
              </a:extLst>
            </p:cNvPr>
            <p:cNvSpPr txBox="1"/>
            <p:nvPr/>
          </p:nvSpPr>
          <p:spPr>
            <a:xfrm>
              <a:off x="6985191" y="5889710"/>
              <a:ext cx="2370392" cy="9541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/>
                <a:t>Don't forget to</a:t>
              </a:r>
            </a:p>
            <a:p>
              <a:pPr algn="ctr"/>
              <a:r>
                <a:rPr lang="en-US" sz="2800" dirty="0"/>
                <a:t>clean up!</a:t>
              </a:r>
              <a:endParaRPr lang="LID4096" sz="2800" dirty="0"/>
            </a:p>
          </p:txBody>
        </p:sp>
        <p:pic>
          <p:nvPicPr>
            <p:cNvPr id="58" name="Picture 2" descr="C:\Users\lucg5005\AppData\Local\Microsoft\Windows\Temporary Internet Files\Content.IE5\CWZUAEH4\lgi01a201309290600[1].jpg">
              <a:extLst>
                <a:ext uri="{FF2B5EF4-FFF2-40B4-BE49-F238E27FC236}">
                  <a16:creationId xmlns:a16="http://schemas.microsoft.com/office/drawing/2014/main" id="{EC95EF92-8140-3CE0-369D-B9319DAE60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12442" y="5410397"/>
              <a:ext cx="731055" cy="7501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624029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49952-4F63-6942-C560-BF5127117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 up dangling jobs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308B71E-6CFA-BD12-0A3A-1EE777015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28</a:t>
            </a:fld>
            <a:endParaRPr lang="LID4096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8DF987-F378-1147-12B9-5D492C477435}"/>
              </a:ext>
            </a:extLst>
          </p:cNvPr>
          <p:cNvSpPr txBox="1"/>
          <p:nvPr/>
        </p:nvSpPr>
        <p:spPr>
          <a:xfrm>
            <a:off x="275722" y="1794898"/>
            <a:ext cx="11626901" cy="120032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squeue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--cluster=all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CLUSTER: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wice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JOBID PARTITION     NAME     USER ST       TIME  NODES NODELIST(REASON)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504     batch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copy_bac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vsc30001 PD       0:00      1 (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DependencyNeverSatisfied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E78EEAD-807C-A38D-3808-547122FA495D}"/>
              </a:ext>
            </a:extLst>
          </p:cNvPr>
          <p:cNvGrpSpPr/>
          <p:nvPr/>
        </p:nvGrpSpPr>
        <p:grpSpPr>
          <a:xfrm>
            <a:off x="275721" y="3238731"/>
            <a:ext cx="11626901" cy="2868218"/>
            <a:chOff x="275721" y="3238731"/>
            <a:chExt cx="11626901" cy="286821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3748F83-ECFA-029E-3ADB-E7290590D023}"/>
                </a:ext>
              </a:extLst>
            </p:cNvPr>
            <p:cNvSpPr txBox="1"/>
            <p:nvPr/>
          </p:nvSpPr>
          <p:spPr>
            <a:xfrm>
              <a:off x="275721" y="3244627"/>
              <a:ext cx="11626901" cy="286232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#!/usr/bin/env bash</a:t>
              </a:r>
            </a:p>
            <a:p>
              <a:pPr lvl="0">
                <a:defRPr/>
              </a:pP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job_ids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 $(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squeue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--cluster=all -t PD |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       grep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DependencyNeverSatisfied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|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       grep -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oP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'^\s+(\d+)\b')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for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job_id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in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do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scancel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--cluster=all $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job_id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echo job $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job_id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cancelled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done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4412DC3-5D6E-FE74-DC2B-DE9FDE69D9C5}"/>
                </a:ext>
              </a:extLst>
            </p:cNvPr>
            <p:cNvSpPr txBox="1"/>
            <p:nvPr/>
          </p:nvSpPr>
          <p:spPr>
            <a:xfrm>
              <a:off x="10360212" y="3238731"/>
              <a:ext cx="1542410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clean_up.sh</a:t>
              </a:r>
              <a:endParaRPr lang="LID4096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34550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8DDD97-4687-EB04-C9CE-B83613EEB3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08C3D-618A-F65F-621E-D4249E3E6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More on sequential tasks &amp; job dependencies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1D4E2-28BD-EC5E-170D-0304C179F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See </a:t>
            </a:r>
            <a:r>
              <a:rPr lang="en-US" dirty="0" err="1"/>
              <a:t>Slurm</a:t>
            </a:r>
            <a:r>
              <a:rPr lang="en-US" dirty="0"/>
              <a:t> documentation</a:t>
            </a:r>
            <a:br>
              <a:rPr lang="en-US" dirty="0"/>
            </a:br>
            <a:r>
              <a:rPr lang="en-US" dirty="0">
                <a:hlinkClick r:id="rId2"/>
              </a:rPr>
              <a:t>https://slurm.schedmd.com/sbatch.html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7A1B40-1F67-359A-8A7E-FD8C5CA02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AA598EC-1C61-495B-A9F8-4410E339CCF5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170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Qr code&#10;&#10;Description automatically generated">
            <a:extLst>
              <a:ext uri="{FF2B5EF4-FFF2-40B4-BE49-F238E27FC236}">
                <a16:creationId xmlns:a16="http://schemas.microsoft.com/office/drawing/2014/main" id="{73A4FCC5-DC3D-4500-9780-EECF84D9A9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7FCF127-8934-FE9B-95B5-BEA475FB2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885094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9164A-9ED6-CEBE-29A9-81F885887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Checkpointing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5A47A1-831D-B7D2-9945-F82BCF856E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B95C20-3B65-BF7C-3305-81B77A482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30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1290752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C0E05F-0628-6027-EF21-3AA62CB7EE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FE07B-1AFC-5189-29CB-8A7C42DC4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766150-E1B7-2F90-93D9-66A3FF8723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Non-interactive</a:t>
            </a:r>
          </a:p>
          <a:p>
            <a:pPr lvl="1"/>
            <a:r>
              <a:rPr lang="en-US" dirty="0"/>
              <a:t>Execute application that exceeds maximum </a:t>
            </a:r>
            <a:r>
              <a:rPr lang="en-US" dirty="0" err="1"/>
              <a:t>walltime</a:t>
            </a:r>
            <a:endParaRPr lang="en-US" dirty="0"/>
          </a:p>
          <a:p>
            <a:r>
              <a:rPr lang="en-US" dirty="0"/>
              <a:t>Use cases</a:t>
            </a:r>
          </a:p>
          <a:p>
            <a:pPr lvl="1"/>
            <a:r>
              <a:rPr lang="en-US" dirty="0"/>
              <a:t>Applications that checkpoint</a:t>
            </a:r>
          </a:p>
          <a:p>
            <a:pPr lvl="1"/>
            <a:r>
              <a:rPr lang="en-US" dirty="0"/>
              <a:t>Non-HPC applications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008786-FE33-F058-06C1-DFD20FDCD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13679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DE0F47-948E-5318-613F-78C090A6C4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234BA-4901-C65C-0C19-0F237407F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example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5CB401-B09E-E5A6-1922-3BF7345AB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32</a:t>
            </a:fld>
            <a:endParaRPr lang="LID4096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5DC181F-CD46-EB4E-5DE2-C2E0D73030DA}"/>
              </a:ext>
            </a:extLst>
          </p:cNvPr>
          <p:cNvSpPr/>
          <p:nvPr/>
        </p:nvSpPr>
        <p:spPr>
          <a:xfrm>
            <a:off x="2231569" y="2508025"/>
            <a:ext cx="7249887" cy="90011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Computation</a:t>
            </a:r>
            <a:endParaRPr lang="LID4096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7751ECF-6C2B-73DF-BA47-71A9F80F6B2A}"/>
              </a:ext>
            </a:extLst>
          </p:cNvPr>
          <p:cNvGrpSpPr/>
          <p:nvPr/>
        </p:nvGrpSpPr>
        <p:grpSpPr>
          <a:xfrm>
            <a:off x="1937657" y="1760865"/>
            <a:ext cx="8000998" cy="448935"/>
            <a:chOff x="1850573" y="1162151"/>
            <a:chExt cx="8000998" cy="448935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B515F3F3-127C-82C8-91C9-6BB546708F86}"/>
                </a:ext>
              </a:extLst>
            </p:cNvPr>
            <p:cNvCxnSpPr>
              <a:cxnSpLocks/>
            </p:cNvCxnSpPr>
            <p:nvPr/>
          </p:nvCxnSpPr>
          <p:spPr>
            <a:xfrm>
              <a:off x="1850573" y="1611086"/>
              <a:ext cx="800099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EF30DCB-2180-F574-7F63-3C869F4962E4}"/>
                </a:ext>
              </a:extLst>
            </p:cNvPr>
            <p:cNvSpPr txBox="1"/>
            <p:nvPr/>
          </p:nvSpPr>
          <p:spPr>
            <a:xfrm>
              <a:off x="9039517" y="1162151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time</a:t>
              </a:r>
              <a:endParaRPr lang="LID4096" dirty="0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CDA88AD6-9370-F7AA-13B9-8F1ED1384624}"/>
              </a:ext>
            </a:extLst>
          </p:cNvPr>
          <p:cNvSpPr/>
          <p:nvPr/>
        </p:nvSpPr>
        <p:spPr>
          <a:xfrm>
            <a:off x="2231570" y="1937047"/>
            <a:ext cx="2558146" cy="461666"/>
          </a:xfrm>
          <a:prstGeom prst="rect">
            <a:avLst/>
          </a:prstGeom>
          <a:pattFill prst="wdUpDiag">
            <a:fgClr>
              <a:srgbClr val="C0000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highlight>
                  <a:srgbClr val="C0C0C0"/>
                </a:highlight>
              </a:rPr>
              <a:t>Maximum </a:t>
            </a:r>
            <a:r>
              <a:rPr lang="en-US" dirty="0" err="1">
                <a:solidFill>
                  <a:schemeClr val="tx1"/>
                </a:solidFill>
                <a:highlight>
                  <a:srgbClr val="C0C0C0"/>
                </a:highlight>
              </a:rPr>
              <a:t>walltime</a:t>
            </a:r>
            <a:endParaRPr lang="LID4096" dirty="0">
              <a:solidFill>
                <a:schemeClr val="tx1"/>
              </a:solidFill>
              <a:highlight>
                <a:srgbClr val="C0C0C0"/>
              </a:highlight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12BF152-33F3-918C-11E2-80121A8F5953}"/>
              </a:ext>
            </a:extLst>
          </p:cNvPr>
          <p:cNvGrpSpPr/>
          <p:nvPr/>
        </p:nvGrpSpPr>
        <p:grpSpPr>
          <a:xfrm>
            <a:off x="4789716" y="1800755"/>
            <a:ext cx="2957793" cy="2497592"/>
            <a:chOff x="4789716" y="1800755"/>
            <a:chExt cx="2957793" cy="2497592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907E2D3A-0B32-6177-8B4A-DF183A6BC366}"/>
                </a:ext>
              </a:extLst>
            </p:cNvPr>
            <p:cNvGrpSpPr/>
            <p:nvPr/>
          </p:nvGrpSpPr>
          <p:grpSpPr>
            <a:xfrm>
              <a:off x="4789716" y="3757081"/>
              <a:ext cx="2957793" cy="541266"/>
              <a:chOff x="8561321" y="3621010"/>
              <a:chExt cx="2957793" cy="541266"/>
            </a:xfrm>
          </p:grpSpPr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50F0BAAE-1948-9BD8-5411-D9E3F34A213F}"/>
                  </a:ext>
                </a:extLst>
              </p:cNvPr>
              <p:cNvCxnSpPr>
                <a:cxnSpLocks/>
                <a:stCxn id="19" idx="1"/>
              </p:cNvCxnSpPr>
              <p:nvPr/>
            </p:nvCxnSpPr>
            <p:spPr>
              <a:xfrm flipH="1" flipV="1">
                <a:off x="8561321" y="3621010"/>
                <a:ext cx="952308" cy="31043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7BF84B4-8096-5755-671F-D496A8C86421}"/>
                  </a:ext>
                </a:extLst>
              </p:cNvPr>
              <p:cNvSpPr txBox="1"/>
              <p:nvPr/>
            </p:nvSpPr>
            <p:spPr>
              <a:xfrm>
                <a:off x="9513629" y="3700611"/>
                <a:ext cx="2005485" cy="46166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Job cancelled</a:t>
                </a:r>
                <a:endParaRPr lang="LID4096" sz="2400" dirty="0"/>
              </a:p>
            </p:txBody>
          </p:sp>
        </p:grp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14431E3-9A77-1E4A-9838-B7961D214465}"/>
                </a:ext>
              </a:extLst>
            </p:cNvPr>
            <p:cNvCxnSpPr/>
            <p:nvPr/>
          </p:nvCxnSpPr>
          <p:spPr>
            <a:xfrm>
              <a:off x="4789716" y="1800755"/>
              <a:ext cx="0" cy="203101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9741EBA-FD10-21C4-880B-942C4EC91C53}"/>
              </a:ext>
            </a:extLst>
          </p:cNvPr>
          <p:cNvGrpSpPr/>
          <p:nvPr/>
        </p:nvGrpSpPr>
        <p:grpSpPr>
          <a:xfrm>
            <a:off x="4251741" y="4976663"/>
            <a:ext cx="3871836" cy="1162302"/>
            <a:chOff x="6071661" y="5410397"/>
            <a:chExt cx="3871836" cy="1162302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E01A542-E512-6BF9-FE69-FFDEC32572D5}"/>
                </a:ext>
              </a:extLst>
            </p:cNvPr>
            <p:cNvSpPr txBox="1"/>
            <p:nvPr/>
          </p:nvSpPr>
          <p:spPr>
            <a:xfrm>
              <a:off x="6071661" y="6049479"/>
              <a:ext cx="3341043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/>
                <a:t>No or partial results!</a:t>
              </a:r>
              <a:endParaRPr lang="LID4096" sz="2800" dirty="0"/>
            </a:p>
          </p:txBody>
        </p:sp>
        <p:pic>
          <p:nvPicPr>
            <p:cNvPr id="25" name="Picture 2" descr="C:\Users\lucg5005\AppData\Local\Microsoft\Windows\Temporary Internet Files\Content.IE5\CWZUAEH4\lgi01a201309290600[1].jpg">
              <a:extLst>
                <a:ext uri="{FF2B5EF4-FFF2-40B4-BE49-F238E27FC236}">
                  <a16:creationId xmlns:a16="http://schemas.microsoft.com/office/drawing/2014/main" id="{62D64C60-7CE7-901F-AB49-2ACA35B43EE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12442" y="5410397"/>
              <a:ext cx="731055" cy="7501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13416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7D357-2E19-09B9-B836-4FB8ACDAE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checkpointing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0235F-A61F-BEBB-89BE-207B046D8E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585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Periodically safe application state</a:t>
            </a:r>
          </a:p>
          <a:p>
            <a:r>
              <a:rPr lang="en-US" dirty="0"/>
              <a:t>Restart from last saved state unless done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Either</a:t>
            </a:r>
          </a:p>
          <a:p>
            <a:pPr lvl="1"/>
            <a:r>
              <a:rPr lang="en-US" dirty="0"/>
              <a:t>Application support (ideal situation)</a:t>
            </a:r>
          </a:p>
          <a:p>
            <a:pPr lvl="1"/>
            <a:r>
              <a:rPr lang="en-US" dirty="0"/>
              <a:t>Distributed </a:t>
            </a:r>
            <a:r>
              <a:rPr lang="en-US" dirty="0" err="1"/>
              <a:t>MultiThreaded</a:t>
            </a:r>
            <a:r>
              <a:rPr lang="en-US" dirty="0"/>
              <a:t> </a:t>
            </a:r>
            <a:r>
              <a:rPr lang="en-US" dirty="0" err="1"/>
              <a:t>CheckPointing</a:t>
            </a:r>
            <a:r>
              <a:rPr lang="en-US" dirty="0"/>
              <a:t> (DMTCP)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E25B44-EEC1-F9E7-9FDA-67D1DB7F5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33</a:t>
            </a:fld>
            <a:endParaRPr lang="LID4096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25FEE69-ABCF-9F41-A804-49A0058639EF}"/>
              </a:ext>
            </a:extLst>
          </p:cNvPr>
          <p:cNvGrpSpPr/>
          <p:nvPr/>
        </p:nvGrpSpPr>
        <p:grpSpPr>
          <a:xfrm>
            <a:off x="1349829" y="2676632"/>
            <a:ext cx="9851571" cy="448935"/>
            <a:chOff x="1850573" y="1162151"/>
            <a:chExt cx="9851571" cy="448935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74CCE64D-4669-61C5-273E-26505B8C94B0}"/>
                </a:ext>
              </a:extLst>
            </p:cNvPr>
            <p:cNvCxnSpPr>
              <a:cxnSpLocks/>
            </p:cNvCxnSpPr>
            <p:nvPr/>
          </p:nvCxnSpPr>
          <p:spPr>
            <a:xfrm>
              <a:off x="1850573" y="1611086"/>
              <a:ext cx="985157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52EFD2D-5CCF-8BE0-8651-A13230E9725C}"/>
                </a:ext>
              </a:extLst>
            </p:cNvPr>
            <p:cNvSpPr txBox="1"/>
            <p:nvPr/>
          </p:nvSpPr>
          <p:spPr>
            <a:xfrm>
              <a:off x="10988058" y="1162151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time</a:t>
              </a:r>
              <a:endParaRPr lang="LID4096" dirty="0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77BC3A2A-B3A0-472C-6064-1E08F9EF4B74}"/>
              </a:ext>
            </a:extLst>
          </p:cNvPr>
          <p:cNvGrpSpPr/>
          <p:nvPr/>
        </p:nvGrpSpPr>
        <p:grpSpPr>
          <a:xfrm>
            <a:off x="1643741" y="2852814"/>
            <a:ext cx="2558147" cy="1471090"/>
            <a:chOff x="1643741" y="4344160"/>
            <a:chExt cx="2558147" cy="1471090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183ACD62-DC7F-BE52-E3F0-5D3DA82DC7DF}"/>
                </a:ext>
              </a:extLst>
            </p:cNvPr>
            <p:cNvSpPr/>
            <p:nvPr/>
          </p:nvSpPr>
          <p:spPr>
            <a:xfrm>
              <a:off x="1643741" y="4915138"/>
              <a:ext cx="2558143" cy="900112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Computation</a:t>
              </a:r>
              <a:endParaRPr lang="LID4096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2ABC0A6-4312-3660-8CE5-48A5923F6CB7}"/>
                </a:ext>
              </a:extLst>
            </p:cNvPr>
            <p:cNvSpPr/>
            <p:nvPr/>
          </p:nvSpPr>
          <p:spPr>
            <a:xfrm>
              <a:off x="1643742" y="4344160"/>
              <a:ext cx="2558146" cy="461666"/>
            </a:xfrm>
            <a:prstGeom prst="rect">
              <a:avLst/>
            </a:prstGeom>
            <a:pattFill prst="wdUpDiag">
              <a:fgClr>
                <a:srgbClr val="C0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highlight>
                    <a:srgbClr val="C0C0C0"/>
                  </a:highlight>
                </a:rPr>
                <a:t>Maximum </a:t>
              </a:r>
              <a:r>
                <a:rPr lang="en-US" dirty="0" err="1">
                  <a:solidFill>
                    <a:schemeClr val="tx1"/>
                  </a:solidFill>
                  <a:highlight>
                    <a:srgbClr val="C0C0C0"/>
                  </a:highlight>
                </a:rPr>
                <a:t>walltime</a:t>
              </a:r>
              <a:endParaRPr lang="LID4096" dirty="0">
                <a:solidFill>
                  <a:schemeClr val="tx1"/>
                </a:solidFill>
                <a:highlight>
                  <a:srgbClr val="C0C0C0"/>
                </a:highlight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8B61116-EDAA-DB42-6D1E-9DD8D826E991}"/>
              </a:ext>
            </a:extLst>
          </p:cNvPr>
          <p:cNvGrpSpPr/>
          <p:nvPr/>
        </p:nvGrpSpPr>
        <p:grpSpPr>
          <a:xfrm>
            <a:off x="4201888" y="2716522"/>
            <a:ext cx="2957793" cy="2497592"/>
            <a:chOff x="4789716" y="1800755"/>
            <a:chExt cx="2957793" cy="2497592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7295A9D-8FC4-D24D-E62A-81CD9B5F40B0}"/>
                </a:ext>
              </a:extLst>
            </p:cNvPr>
            <p:cNvGrpSpPr/>
            <p:nvPr/>
          </p:nvGrpSpPr>
          <p:grpSpPr>
            <a:xfrm>
              <a:off x="4789716" y="3757081"/>
              <a:ext cx="2957793" cy="541266"/>
              <a:chOff x="8561321" y="3621010"/>
              <a:chExt cx="2957793" cy="541266"/>
            </a:xfrm>
          </p:grpSpPr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684BAF04-0905-6FF1-4442-D03A51411E84}"/>
                  </a:ext>
                </a:extLst>
              </p:cNvPr>
              <p:cNvCxnSpPr>
                <a:cxnSpLocks/>
                <a:stCxn id="14" idx="1"/>
              </p:cNvCxnSpPr>
              <p:nvPr/>
            </p:nvCxnSpPr>
            <p:spPr>
              <a:xfrm flipH="1" flipV="1">
                <a:off x="8561321" y="3621010"/>
                <a:ext cx="952308" cy="31043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D4AAD3C-0BAF-086B-9E19-11C0DAEA48A7}"/>
                  </a:ext>
                </a:extLst>
              </p:cNvPr>
              <p:cNvSpPr txBox="1"/>
              <p:nvPr/>
            </p:nvSpPr>
            <p:spPr>
              <a:xfrm>
                <a:off x="9513629" y="3700611"/>
                <a:ext cx="2005485" cy="46166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Job cancelled</a:t>
                </a:r>
                <a:endParaRPr lang="LID4096" sz="2400" dirty="0"/>
              </a:p>
            </p:txBody>
          </p:sp>
        </p:grp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6A651C3-F084-77BC-BC65-9E4A358A85B8}"/>
                </a:ext>
              </a:extLst>
            </p:cNvPr>
            <p:cNvCxnSpPr/>
            <p:nvPr/>
          </p:nvCxnSpPr>
          <p:spPr>
            <a:xfrm>
              <a:off x="4789716" y="1800755"/>
              <a:ext cx="0" cy="203101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08D16FD-01B7-2EF4-5B31-F9C43DFB008D}"/>
              </a:ext>
            </a:extLst>
          </p:cNvPr>
          <p:cNvGrpSpPr/>
          <p:nvPr/>
        </p:nvGrpSpPr>
        <p:grpSpPr>
          <a:xfrm>
            <a:off x="374603" y="2895909"/>
            <a:ext cx="2412139" cy="2318205"/>
            <a:chOff x="374603" y="4387255"/>
            <a:chExt cx="2412139" cy="2318205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6885528-966A-8C6E-C3AE-5A16AAEEA168}"/>
                </a:ext>
              </a:extLst>
            </p:cNvPr>
            <p:cNvCxnSpPr/>
            <p:nvPr/>
          </p:nvCxnSpPr>
          <p:spPr>
            <a:xfrm flipV="1">
              <a:off x="2786742" y="4387255"/>
              <a:ext cx="0" cy="1969095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C06764A7-88F4-627F-C609-2B55CB7775E7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 flipV="1">
              <a:off x="1877066" y="6176226"/>
              <a:ext cx="854512" cy="29840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1A5A612-1C61-3F93-D777-22620F36993B}"/>
                </a:ext>
              </a:extLst>
            </p:cNvPr>
            <p:cNvSpPr txBox="1"/>
            <p:nvPr/>
          </p:nvSpPr>
          <p:spPr>
            <a:xfrm>
              <a:off x="374603" y="6243795"/>
              <a:ext cx="1502463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Safe state</a:t>
              </a:r>
              <a:endParaRPr lang="LID4096" sz="2400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976AF01-F773-6C65-9CA8-6A3EFBC63E03}"/>
              </a:ext>
            </a:extLst>
          </p:cNvPr>
          <p:cNvGrpSpPr/>
          <p:nvPr/>
        </p:nvGrpSpPr>
        <p:grpSpPr>
          <a:xfrm>
            <a:off x="1877066" y="2778443"/>
            <a:ext cx="2096219" cy="1969095"/>
            <a:chOff x="1877066" y="4269789"/>
            <a:chExt cx="2096219" cy="1969095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2A76522-20C9-E06C-90E1-456A92E4C6DE}"/>
                </a:ext>
              </a:extLst>
            </p:cNvPr>
            <p:cNvCxnSpPr/>
            <p:nvPr/>
          </p:nvCxnSpPr>
          <p:spPr>
            <a:xfrm flipV="1">
              <a:off x="3973285" y="4269789"/>
              <a:ext cx="0" cy="1969095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941C967F-0CF2-F2B9-F92C-FE7DC02C860D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 flipV="1">
              <a:off x="1877066" y="4669917"/>
              <a:ext cx="2041055" cy="31336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482E50D-4349-7867-1925-298CB8718A63}"/>
              </a:ext>
            </a:extLst>
          </p:cNvPr>
          <p:cNvGrpSpPr/>
          <p:nvPr/>
        </p:nvGrpSpPr>
        <p:grpSpPr>
          <a:xfrm>
            <a:off x="9405301" y="3868581"/>
            <a:ext cx="2299152" cy="541266"/>
            <a:chOff x="8561321" y="3621010"/>
            <a:chExt cx="2299152" cy="541266"/>
          </a:xfrm>
        </p:grpSpPr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C00D53F0-6464-EB39-48D2-9D9E77F365D2}"/>
                </a:ext>
              </a:extLst>
            </p:cNvPr>
            <p:cNvCxnSpPr>
              <a:cxnSpLocks/>
              <a:stCxn id="35" idx="1"/>
            </p:cNvCxnSpPr>
            <p:nvPr/>
          </p:nvCxnSpPr>
          <p:spPr>
            <a:xfrm flipH="1" flipV="1">
              <a:off x="8561321" y="3621010"/>
              <a:ext cx="952308" cy="31043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C6C63BC-9C2C-1347-6132-3AF057B1B5F0}"/>
                </a:ext>
              </a:extLst>
            </p:cNvPr>
            <p:cNvSpPr txBox="1"/>
            <p:nvPr/>
          </p:nvSpPr>
          <p:spPr>
            <a:xfrm>
              <a:off x="9513629" y="3700611"/>
              <a:ext cx="1346844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Job ends</a:t>
              </a:r>
              <a:endParaRPr lang="LID4096" sz="2400" dirty="0"/>
            </a:p>
          </p:txBody>
        </p: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DB7FC2B-D37F-8028-A0EC-76FCC89C0844}"/>
              </a:ext>
            </a:extLst>
          </p:cNvPr>
          <p:cNvCxnSpPr/>
          <p:nvPr/>
        </p:nvCxnSpPr>
        <p:spPr>
          <a:xfrm>
            <a:off x="7345341" y="2676632"/>
            <a:ext cx="0" cy="203101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7" name="Group 46">
            <a:extLst>
              <a:ext uri="{FF2B5EF4-FFF2-40B4-BE49-F238E27FC236}">
                <a16:creationId xmlns:a16="http://schemas.microsoft.com/office/drawing/2014/main" id="{45D6FC55-3B07-450E-4126-8420C9055A7A}"/>
              </a:ext>
            </a:extLst>
          </p:cNvPr>
          <p:cNvGrpSpPr/>
          <p:nvPr/>
        </p:nvGrpSpPr>
        <p:grpSpPr>
          <a:xfrm>
            <a:off x="3972550" y="2847547"/>
            <a:ext cx="3364423" cy="2194516"/>
            <a:chOff x="3972550" y="4338893"/>
            <a:chExt cx="3364423" cy="2194516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745630FC-CF3E-C6EF-F7B8-EC33DECD7A32}"/>
                </a:ext>
              </a:extLst>
            </p:cNvPr>
            <p:cNvGrpSpPr/>
            <p:nvPr/>
          </p:nvGrpSpPr>
          <p:grpSpPr>
            <a:xfrm>
              <a:off x="4778826" y="4338893"/>
              <a:ext cx="2558147" cy="1471090"/>
              <a:chOff x="4778826" y="4338893"/>
              <a:chExt cx="2558147" cy="1471090"/>
            </a:xfrm>
          </p:grpSpPr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6C9E88D0-E51A-E796-2B79-B25B5CBB8EFC}"/>
                  </a:ext>
                </a:extLst>
              </p:cNvPr>
              <p:cNvSpPr/>
              <p:nvPr/>
            </p:nvSpPr>
            <p:spPr>
              <a:xfrm>
                <a:off x="4778826" y="4909871"/>
                <a:ext cx="2558143" cy="90011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Computation</a:t>
                </a:r>
                <a:endParaRPr lang="LID4096" dirty="0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695F0E22-D1A9-EE4E-CA0D-29ABD9A989A1}"/>
                  </a:ext>
                </a:extLst>
              </p:cNvPr>
              <p:cNvSpPr/>
              <p:nvPr/>
            </p:nvSpPr>
            <p:spPr>
              <a:xfrm>
                <a:off x="4778827" y="4338893"/>
                <a:ext cx="2558146" cy="461666"/>
              </a:xfrm>
              <a:prstGeom prst="rect">
                <a:avLst/>
              </a:prstGeom>
              <a:pattFill prst="wdUpDiag">
                <a:fgClr>
                  <a:srgbClr val="C00000"/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highlight>
                      <a:srgbClr val="C0C0C0"/>
                    </a:highlight>
                  </a:rPr>
                  <a:t>Maximum </a:t>
                </a:r>
                <a:r>
                  <a:rPr lang="en-US" dirty="0" err="1">
                    <a:solidFill>
                      <a:schemeClr val="tx1"/>
                    </a:solidFill>
                    <a:highlight>
                      <a:srgbClr val="C0C0C0"/>
                    </a:highlight>
                  </a:rPr>
                  <a:t>walltime</a:t>
                </a:r>
                <a:endParaRPr lang="LID4096" dirty="0">
                  <a:solidFill>
                    <a:schemeClr val="tx1"/>
                  </a:solidFill>
                  <a:highlight>
                    <a:srgbClr val="C0C0C0"/>
                  </a:highlight>
                </a:endParaRPr>
              </a:p>
            </p:txBody>
          </p:sp>
        </p:grpSp>
        <p:sp>
          <p:nvSpPr>
            <p:cNvPr id="45" name="Arrow: Curved Up 44">
              <a:extLst>
                <a:ext uri="{FF2B5EF4-FFF2-40B4-BE49-F238E27FC236}">
                  <a16:creationId xmlns:a16="http://schemas.microsoft.com/office/drawing/2014/main" id="{EC934DA2-C049-4F71-397F-EED64D7A2550}"/>
                </a:ext>
              </a:extLst>
            </p:cNvPr>
            <p:cNvSpPr/>
            <p:nvPr/>
          </p:nvSpPr>
          <p:spPr>
            <a:xfrm>
              <a:off x="3972550" y="6174035"/>
              <a:ext cx="854508" cy="359374"/>
            </a:xfrm>
            <a:prstGeom prst="curvedUpArrow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>
                <a:solidFill>
                  <a:schemeClr val="tx1"/>
                </a:solidFill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76E80A99-F6F7-484D-8CAF-460A00741B4E}"/>
              </a:ext>
            </a:extLst>
          </p:cNvPr>
          <p:cNvGrpSpPr/>
          <p:nvPr/>
        </p:nvGrpSpPr>
        <p:grpSpPr>
          <a:xfrm>
            <a:off x="7086599" y="2847547"/>
            <a:ext cx="3223423" cy="2269446"/>
            <a:chOff x="7086599" y="4338893"/>
            <a:chExt cx="3223423" cy="2269446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71919E84-1333-E0A3-B8F7-0D9CF145274E}"/>
                </a:ext>
              </a:extLst>
            </p:cNvPr>
            <p:cNvGrpSpPr/>
            <p:nvPr/>
          </p:nvGrpSpPr>
          <p:grpSpPr>
            <a:xfrm>
              <a:off x="7751875" y="4338893"/>
              <a:ext cx="2558147" cy="1471090"/>
              <a:chOff x="7751875" y="4338893"/>
              <a:chExt cx="2558147" cy="1471090"/>
            </a:xfrm>
          </p:grpSpPr>
          <p:sp>
            <p:nvSpPr>
              <p:cNvPr id="37" name="Rectangle: Rounded Corners 36">
                <a:extLst>
                  <a:ext uri="{FF2B5EF4-FFF2-40B4-BE49-F238E27FC236}">
                    <a16:creationId xmlns:a16="http://schemas.microsoft.com/office/drawing/2014/main" id="{676155F8-3DE6-A396-1F8F-1363FF0676C0}"/>
                  </a:ext>
                </a:extLst>
              </p:cNvPr>
              <p:cNvSpPr/>
              <p:nvPr/>
            </p:nvSpPr>
            <p:spPr>
              <a:xfrm>
                <a:off x="7751875" y="4909871"/>
                <a:ext cx="1653377" cy="90011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Computation</a:t>
                </a:r>
                <a:endParaRPr lang="LID4096" dirty="0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EB870601-BABD-8558-BA4E-B469150ADD30}"/>
                  </a:ext>
                </a:extLst>
              </p:cNvPr>
              <p:cNvSpPr/>
              <p:nvPr/>
            </p:nvSpPr>
            <p:spPr>
              <a:xfrm>
                <a:off x="7751876" y="4338893"/>
                <a:ext cx="2558146" cy="461666"/>
              </a:xfrm>
              <a:prstGeom prst="rect">
                <a:avLst/>
              </a:prstGeom>
              <a:pattFill prst="wdUpDiag">
                <a:fgClr>
                  <a:srgbClr val="C00000"/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highlight>
                      <a:srgbClr val="C0C0C0"/>
                    </a:highlight>
                  </a:rPr>
                  <a:t>Maximum </a:t>
                </a:r>
                <a:r>
                  <a:rPr lang="en-US" dirty="0" err="1">
                    <a:solidFill>
                      <a:schemeClr val="tx1"/>
                    </a:solidFill>
                    <a:highlight>
                      <a:srgbClr val="C0C0C0"/>
                    </a:highlight>
                  </a:rPr>
                  <a:t>walltime</a:t>
                </a:r>
                <a:endParaRPr lang="LID4096" dirty="0">
                  <a:solidFill>
                    <a:schemeClr val="tx1"/>
                  </a:solidFill>
                  <a:highlight>
                    <a:srgbClr val="C0C0C0"/>
                  </a:highlight>
                </a:endParaRPr>
              </a:p>
            </p:txBody>
          </p:sp>
        </p:grpSp>
        <p:sp>
          <p:nvSpPr>
            <p:cNvPr id="46" name="Arrow: Curved Up 45">
              <a:extLst>
                <a:ext uri="{FF2B5EF4-FFF2-40B4-BE49-F238E27FC236}">
                  <a16:creationId xmlns:a16="http://schemas.microsoft.com/office/drawing/2014/main" id="{F89A8A72-DCD7-53EA-FDEC-3593CEE34B60}"/>
                </a:ext>
              </a:extLst>
            </p:cNvPr>
            <p:cNvSpPr/>
            <p:nvPr/>
          </p:nvSpPr>
          <p:spPr>
            <a:xfrm>
              <a:off x="7086599" y="6248965"/>
              <a:ext cx="654388" cy="359374"/>
            </a:xfrm>
            <a:prstGeom prst="curvedUpArrow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>
                <a:solidFill>
                  <a:schemeClr val="tx1"/>
                </a:solidFill>
              </a:endParaRPr>
            </a:p>
          </p:txBody>
        </p:sp>
      </p:grp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B84DD23-5BCE-22AD-8D97-48404E1596CD}"/>
              </a:ext>
            </a:extLst>
          </p:cNvPr>
          <p:cNvCxnSpPr/>
          <p:nvPr/>
        </p:nvCxnSpPr>
        <p:spPr>
          <a:xfrm flipV="1">
            <a:off x="5910942" y="2715785"/>
            <a:ext cx="0" cy="1969095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8191F10-E1DC-FA9F-2611-7A62B1D58588}"/>
              </a:ext>
            </a:extLst>
          </p:cNvPr>
          <p:cNvCxnSpPr/>
          <p:nvPr/>
        </p:nvCxnSpPr>
        <p:spPr>
          <a:xfrm flipV="1">
            <a:off x="7097485" y="2716522"/>
            <a:ext cx="0" cy="1969095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5E624D8-E75E-2348-2E95-02787CF5D9C5}"/>
              </a:ext>
            </a:extLst>
          </p:cNvPr>
          <p:cNvCxnSpPr/>
          <p:nvPr/>
        </p:nvCxnSpPr>
        <p:spPr>
          <a:xfrm flipV="1">
            <a:off x="8860971" y="2691822"/>
            <a:ext cx="0" cy="1969095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952721D-0B77-5D4D-F099-DF09985A110C}"/>
              </a:ext>
            </a:extLst>
          </p:cNvPr>
          <p:cNvGrpSpPr/>
          <p:nvPr/>
        </p:nvGrpSpPr>
        <p:grpSpPr>
          <a:xfrm>
            <a:off x="8071757" y="5061650"/>
            <a:ext cx="3820886" cy="1260565"/>
            <a:chOff x="6044443" y="2881634"/>
            <a:chExt cx="3820886" cy="1260565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0C59129E-2B04-348D-D26D-557D976AF7AA}"/>
                </a:ext>
              </a:extLst>
            </p:cNvPr>
            <p:cNvSpPr txBox="1"/>
            <p:nvPr/>
          </p:nvSpPr>
          <p:spPr>
            <a:xfrm>
              <a:off x="6044443" y="3311202"/>
              <a:ext cx="3458785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Courier New" pitchFamily="49" charset="0"/>
                </a:rPr>
                <a:t>Developers: make your</a:t>
              </a:r>
              <a:b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Courier New" pitchFamily="49" charset="0"/>
                </a:rPr>
              </a:b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Courier New" pitchFamily="49" charset="0"/>
                </a:rPr>
                <a:t>applications checkpoint!</a:t>
              </a:r>
            </a:p>
          </p:txBody>
        </p:sp>
        <p:pic>
          <p:nvPicPr>
            <p:cNvPr id="51" name="Graphic 50" descr="Thumbs up sign with solid fill">
              <a:extLst>
                <a:ext uri="{FF2B5EF4-FFF2-40B4-BE49-F238E27FC236}">
                  <a16:creationId xmlns:a16="http://schemas.microsoft.com/office/drawing/2014/main" id="{EF9C55D9-BD9F-5BC4-8276-C4F67CB92D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141129" y="2881634"/>
              <a:ext cx="724200" cy="724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73465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30B52-B68B-A450-A01E-EEB3DFED7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DMTCP checkpointing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9CFB0B-0232-109E-A4B8-5F20176E0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34</a:t>
            </a:fld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C411AEA-2069-7CA7-DC08-43F65BCDCBF5}"/>
              </a:ext>
            </a:extLst>
          </p:cNvPr>
          <p:cNvGrpSpPr/>
          <p:nvPr/>
        </p:nvGrpSpPr>
        <p:grpSpPr>
          <a:xfrm>
            <a:off x="642257" y="1649425"/>
            <a:ext cx="11050571" cy="4253213"/>
            <a:chOff x="-511628" y="3238731"/>
            <a:chExt cx="11050571" cy="425321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E5013E1-F252-7A34-D072-900C95F04F2A}"/>
                </a:ext>
              </a:extLst>
            </p:cNvPr>
            <p:cNvSpPr txBox="1"/>
            <p:nvPr/>
          </p:nvSpPr>
          <p:spPr>
            <a:xfrm>
              <a:off x="-511628" y="3244627"/>
              <a:ext cx="11049000" cy="424731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</a:p>
            <a:p>
              <a:pPr lvl="0">
                <a:defRPr/>
              </a:pP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follow_up_job_id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=$(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</a:t>
              </a:r>
              <a:r>
                <a:rPr lang="en-US" b="1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sbatch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--dependency=</a:t>
              </a:r>
              <a:r>
                <a:rPr lang="en-US" b="1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afternotok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:$SLURM_JOB_ID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matrix_increment.slurm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    | grep -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oP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'\b\d+\b'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)</a:t>
              </a:r>
            </a:p>
            <a:p>
              <a:pPr>
                <a:defRPr/>
              </a:pP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endParaRP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if [[ ! -e ./dmtcp_restart_script.sh ]]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then</a:t>
              </a:r>
            </a:p>
            <a:p>
              <a:pPr lvl="0">
                <a:defRPr/>
              </a:pP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</a:t>
              </a:r>
              <a:r>
                <a:rPr lang="en-US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dmtcp_launch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--interval $CKPT_INTERVAL  --checkpoint-open-files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    python matrix_increment.py --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nr_rows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$NR_ROWS  \</a:t>
              </a:r>
              <a:b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</a:b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        --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nr_cols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$NR_COLS  --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max_iters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$MAX_ITERS</a:t>
              </a:r>
              <a:b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</a:b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else</a:t>
              </a:r>
            </a:p>
            <a:p>
              <a:pPr lvl="0">
                <a:defRPr/>
              </a:pPr>
              <a:r>
                <a:rPr lang="en-US" b="1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./dmtcp_restart_script.sh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fi</a:t>
              </a:r>
            </a:p>
            <a:p>
              <a:pPr>
                <a:defRPr/>
              </a:pPr>
              <a:r>
                <a:rPr lang="en-US" b="1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scancel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--cluster=$SLURM_CLUSTER_NAME $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follow_up_job_id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CC8089C-981A-FD8D-3C2B-14B7FC107A45}"/>
                </a:ext>
              </a:extLst>
            </p:cNvPr>
            <p:cNvSpPr txBox="1"/>
            <p:nvPr/>
          </p:nvSpPr>
          <p:spPr>
            <a:xfrm>
              <a:off x="7638790" y="3238731"/>
              <a:ext cx="2900153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Matrix_increment.slurm</a:t>
              </a:r>
              <a:endParaRPr lang="LID4096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B916085F-E4E5-0D96-CCB1-A44DC54D1E3C}"/>
              </a:ext>
            </a:extLst>
          </p:cNvPr>
          <p:cNvGrpSpPr/>
          <p:nvPr/>
        </p:nvGrpSpPr>
        <p:grpSpPr>
          <a:xfrm>
            <a:off x="5148943" y="873114"/>
            <a:ext cx="5510094" cy="1310212"/>
            <a:chOff x="8248095" y="3700611"/>
            <a:chExt cx="5510094" cy="1310212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FCC46F12-8D6B-3FF4-A25D-B16CCA450860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>
              <a:off x="8248095" y="3931444"/>
              <a:ext cx="1265534" cy="107937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93D80B4-AC75-EE0D-4C17-07B98BC22B06}"/>
                </a:ext>
              </a:extLst>
            </p:cNvPr>
            <p:cNvSpPr txBox="1"/>
            <p:nvPr/>
          </p:nvSpPr>
          <p:spPr>
            <a:xfrm>
              <a:off x="9513629" y="3700611"/>
              <a:ext cx="4244560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All jobs schedule follow-up job</a:t>
              </a:r>
              <a:endParaRPr lang="LID4096" sz="2400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D8002AC-9710-62F2-BECE-C1B9D25B9C95}"/>
              </a:ext>
            </a:extLst>
          </p:cNvPr>
          <p:cNvGrpSpPr/>
          <p:nvPr/>
        </p:nvGrpSpPr>
        <p:grpSpPr>
          <a:xfrm>
            <a:off x="5816290" y="3139967"/>
            <a:ext cx="5182846" cy="704896"/>
            <a:chOff x="6193922" y="3700611"/>
            <a:chExt cx="5182846" cy="704896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AC77B87C-8E07-0DB2-4EA1-CBB86967C74D}"/>
                </a:ext>
              </a:extLst>
            </p:cNvPr>
            <p:cNvCxnSpPr>
              <a:cxnSpLocks/>
              <a:stCxn id="14" idx="1"/>
            </p:cNvCxnSpPr>
            <p:nvPr/>
          </p:nvCxnSpPr>
          <p:spPr>
            <a:xfrm flipH="1">
              <a:off x="6193922" y="3931444"/>
              <a:ext cx="3319707" cy="47406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7F862E4-00FC-ED65-CB3C-E975DA482262}"/>
                </a:ext>
              </a:extLst>
            </p:cNvPr>
            <p:cNvSpPr txBox="1"/>
            <p:nvPr/>
          </p:nvSpPr>
          <p:spPr>
            <a:xfrm>
              <a:off x="9513629" y="3700611"/>
              <a:ext cx="1863139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First job only</a:t>
              </a:r>
              <a:endParaRPr lang="LID4096" sz="24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B0BFF67-FEF8-CC11-80C2-781A4B1EF990}"/>
              </a:ext>
            </a:extLst>
          </p:cNvPr>
          <p:cNvGrpSpPr/>
          <p:nvPr/>
        </p:nvGrpSpPr>
        <p:grpSpPr>
          <a:xfrm>
            <a:off x="5916721" y="4741014"/>
            <a:ext cx="5082415" cy="461665"/>
            <a:chOff x="6904455" y="3700611"/>
            <a:chExt cx="5082415" cy="461665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03958169-569C-205F-C7BC-CB7C670647DF}"/>
                </a:ext>
              </a:extLst>
            </p:cNvPr>
            <p:cNvCxnSpPr>
              <a:cxnSpLocks/>
              <a:stCxn id="17" idx="1"/>
            </p:cNvCxnSpPr>
            <p:nvPr/>
          </p:nvCxnSpPr>
          <p:spPr>
            <a:xfrm flipH="1">
              <a:off x="6904455" y="3931444"/>
              <a:ext cx="2609174" cy="13820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3E47EDC-BB34-8E42-BDC3-86085329491A}"/>
                </a:ext>
              </a:extLst>
            </p:cNvPr>
            <p:cNvSpPr txBox="1"/>
            <p:nvPr/>
          </p:nvSpPr>
          <p:spPr>
            <a:xfrm>
              <a:off x="9513629" y="3700611"/>
              <a:ext cx="2473241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All follow-up jobs</a:t>
              </a:r>
              <a:endParaRPr lang="LID4096" sz="240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4B3C33A-2F93-27E3-D0D4-ADB015ABC0D8}"/>
              </a:ext>
            </a:extLst>
          </p:cNvPr>
          <p:cNvGrpSpPr/>
          <p:nvPr/>
        </p:nvGrpSpPr>
        <p:grpSpPr>
          <a:xfrm>
            <a:off x="3810000" y="5892463"/>
            <a:ext cx="2800398" cy="598941"/>
            <a:chOff x="8567008" y="3563335"/>
            <a:chExt cx="2800398" cy="598941"/>
          </a:xfrm>
        </p:grpSpPr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12AEA3DA-6B10-D2AB-E343-6957AB6CF818}"/>
                </a:ext>
              </a:extLst>
            </p:cNvPr>
            <p:cNvCxnSpPr>
              <a:cxnSpLocks/>
              <a:stCxn id="21" idx="1"/>
            </p:cNvCxnSpPr>
            <p:nvPr/>
          </p:nvCxnSpPr>
          <p:spPr>
            <a:xfrm flipH="1" flipV="1">
              <a:off x="8567008" y="3563335"/>
              <a:ext cx="946621" cy="36810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A56D0F3-E46B-712B-B477-E43678F47432}"/>
                </a:ext>
              </a:extLst>
            </p:cNvPr>
            <p:cNvSpPr txBox="1"/>
            <p:nvPr/>
          </p:nvSpPr>
          <p:spPr>
            <a:xfrm>
              <a:off x="9513629" y="3700611"/>
              <a:ext cx="1853777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Last job only</a:t>
              </a:r>
              <a:endParaRPr lang="LID4096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23353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20C8F-BD2D-128D-EC94-E2D5AF3A1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DMTCP features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845E09-841E-6449-CFEE-4C42B7DC38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checkpoint and restart</a:t>
            </a:r>
          </a:p>
          <a:p>
            <a:pPr lvl="1"/>
            <a:r>
              <a:rPr lang="en-US" dirty="0"/>
              <a:t>Single threaded application</a:t>
            </a:r>
          </a:p>
          <a:p>
            <a:pPr lvl="1"/>
            <a:r>
              <a:rPr lang="en-US" dirty="0"/>
              <a:t>Multithreaded applications</a:t>
            </a:r>
          </a:p>
          <a:p>
            <a:pPr lvl="1"/>
            <a:r>
              <a:rPr lang="en-US" dirty="0"/>
              <a:t>MPI applications</a:t>
            </a:r>
          </a:p>
          <a:p>
            <a:r>
              <a:rPr lang="en-US" dirty="0"/>
              <a:t>Checkpoint can keep track of</a:t>
            </a:r>
          </a:p>
          <a:p>
            <a:pPr lvl="1"/>
            <a:r>
              <a:rPr lang="en-US" dirty="0"/>
              <a:t>Open files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0436B8-C8AE-655D-FEE2-BD2F2609F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35</a:t>
            </a:fld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AF54D5B-CE00-C701-494D-318E70DBE97B}"/>
              </a:ext>
            </a:extLst>
          </p:cNvPr>
          <p:cNvGrpSpPr/>
          <p:nvPr/>
        </p:nvGrpSpPr>
        <p:grpSpPr>
          <a:xfrm>
            <a:off x="6983185" y="4071049"/>
            <a:ext cx="3864430" cy="1282337"/>
            <a:chOff x="6044443" y="2859862"/>
            <a:chExt cx="3864430" cy="128233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EAF7EDA-5E59-2ECB-DA72-A844FDE5D4E1}"/>
                </a:ext>
              </a:extLst>
            </p:cNvPr>
            <p:cNvSpPr txBox="1"/>
            <p:nvPr/>
          </p:nvSpPr>
          <p:spPr>
            <a:xfrm>
              <a:off x="6044443" y="3311202"/>
              <a:ext cx="3458785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Courier New" pitchFamily="49" charset="0"/>
                </a:rPr>
                <a:t>Set a maximum number</a:t>
              </a:r>
              <a:b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Courier New" pitchFamily="49" charset="0"/>
                </a:rPr>
              </a:b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Courier New" pitchFamily="49" charset="0"/>
                </a:rPr>
                <a:t>of restarts</a:t>
              </a:r>
            </a:p>
          </p:txBody>
        </p:sp>
        <p:pic>
          <p:nvPicPr>
            <p:cNvPr id="7" name="Graphic 6" descr="Thumbs up sign with solid fill">
              <a:extLst>
                <a:ext uri="{FF2B5EF4-FFF2-40B4-BE49-F238E27FC236}">
                  <a16:creationId xmlns:a16="http://schemas.microsoft.com/office/drawing/2014/main" id="{87A77452-4459-EC48-C82B-5624600503D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184673" y="2859862"/>
              <a:ext cx="724200" cy="724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4191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490F0A-20BC-5E5A-CCD9-31F4232A59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6BF52-5180-7A52-B855-221145C45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More on checkpointing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49DAF-4A0F-758E-F097-E6EEC1F34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See DMTCP documentation</a:t>
            </a:r>
            <a:br>
              <a:rPr lang="en-US" dirty="0"/>
            </a:br>
            <a:r>
              <a:rPr lang="en-US" dirty="0">
                <a:hlinkClick r:id="rId2"/>
              </a:rPr>
              <a:t>https://dmtcp.sourceforge.io/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A18475-87EE-6390-F26E-4802E7720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AA598EC-1C61-495B-A9F8-4410E339CCF5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57258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89363-77FB-FD82-EFE9-A622480C3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tasks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64F334-7FAE-AD23-4F52-5DFD884CAF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D1240D-5294-6108-4BCE-67957BE2F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37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2681487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45BE48-A336-E880-BB69-2257B9CC5D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F9F71-39AC-FDE0-B670-AF8157AEB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D94890-8FB1-3E30-91E3-D98E06EF0D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Non-interactive</a:t>
            </a:r>
          </a:p>
          <a:p>
            <a:pPr lvl="1"/>
            <a:r>
              <a:rPr lang="en-US" dirty="0"/>
              <a:t>Execute many independent, similar tasks</a:t>
            </a:r>
          </a:p>
          <a:p>
            <a:pPr lvl="1"/>
            <a:r>
              <a:rPr lang="en-US" dirty="0"/>
              <a:t>Potential inefficient resource usage</a:t>
            </a:r>
          </a:p>
          <a:p>
            <a:r>
              <a:rPr lang="en-US" dirty="0"/>
              <a:t>Use cases</a:t>
            </a:r>
          </a:p>
          <a:p>
            <a:pPr lvl="1"/>
            <a:r>
              <a:rPr lang="en-US" dirty="0"/>
              <a:t>Parameter exploration</a:t>
            </a:r>
          </a:p>
          <a:p>
            <a:pPr lvl="1"/>
            <a:r>
              <a:rPr lang="en-US" dirty="0"/>
              <a:t>Processing many files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8D0D39-5864-A475-D465-A7856BB2D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38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20340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659BE-82E9-A1CF-4388-AD54CFB20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example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4EB138-E3F9-4537-3237-7191E32C0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39</a:t>
            </a:fld>
            <a:endParaRPr lang="LID4096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028674E-918C-A7E9-DC17-67EBEB5067B6}"/>
              </a:ext>
            </a:extLst>
          </p:cNvPr>
          <p:cNvGrpSpPr/>
          <p:nvPr/>
        </p:nvGrpSpPr>
        <p:grpSpPr>
          <a:xfrm>
            <a:off x="529580" y="1690688"/>
            <a:ext cx="3248028" cy="3060148"/>
            <a:chOff x="1335125" y="1523997"/>
            <a:chExt cx="3248028" cy="3060148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EA30483D-9CBD-A722-6B34-1D4089238ADA}"/>
                </a:ext>
              </a:extLst>
            </p:cNvPr>
            <p:cNvGrpSpPr/>
            <p:nvPr/>
          </p:nvGrpSpPr>
          <p:grpSpPr>
            <a:xfrm>
              <a:off x="1897647" y="2954689"/>
              <a:ext cx="1495153" cy="1197431"/>
              <a:chOff x="2340424" y="1545770"/>
              <a:chExt cx="1495153" cy="1197431"/>
            </a:xfrm>
          </p:grpSpPr>
          <p:sp>
            <p:nvSpPr>
              <p:cNvPr id="18" name="Rectangle: Folded Corner 17">
                <a:extLst>
                  <a:ext uri="{FF2B5EF4-FFF2-40B4-BE49-F238E27FC236}">
                    <a16:creationId xmlns:a16="http://schemas.microsoft.com/office/drawing/2014/main" id="{9EC0092C-B5D4-66B1-858B-1E618B46141A}"/>
                  </a:ext>
                </a:extLst>
              </p:cNvPr>
              <p:cNvSpPr/>
              <p:nvPr/>
            </p:nvSpPr>
            <p:spPr>
              <a:xfrm>
                <a:off x="2804972" y="1948544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792772B-E6FC-8058-E67B-B9FF8B1E01F9}"/>
                  </a:ext>
                </a:extLst>
              </p:cNvPr>
              <p:cNvSpPr txBox="1"/>
              <p:nvPr/>
            </p:nvSpPr>
            <p:spPr>
              <a:xfrm>
                <a:off x="2340424" y="1545770"/>
                <a:ext cx="149515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data_199.dat</a:t>
                </a:r>
                <a:endParaRPr lang="LID4096" dirty="0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9B84FDAA-554F-A9A9-E0B1-C5685202C414}"/>
                </a:ext>
              </a:extLst>
            </p:cNvPr>
            <p:cNvGrpSpPr/>
            <p:nvPr/>
          </p:nvGrpSpPr>
          <p:grpSpPr>
            <a:xfrm>
              <a:off x="2725098" y="1523997"/>
              <a:ext cx="1495153" cy="1197431"/>
              <a:chOff x="2340424" y="1545770"/>
              <a:chExt cx="1495153" cy="1197431"/>
            </a:xfrm>
          </p:grpSpPr>
          <p:sp>
            <p:nvSpPr>
              <p:cNvPr id="12" name="Rectangle: Folded Corner 11">
                <a:extLst>
                  <a:ext uri="{FF2B5EF4-FFF2-40B4-BE49-F238E27FC236}">
                    <a16:creationId xmlns:a16="http://schemas.microsoft.com/office/drawing/2014/main" id="{CF9EF4DA-8787-3D74-DE71-8EC83BC2C250}"/>
                  </a:ext>
                </a:extLst>
              </p:cNvPr>
              <p:cNvSpPr/>
              <p:nvPr/>
            </p:nvSpPr>
            <p:spPr>
              <a:xfrm>
                <a:off x="2804972" y="1948544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6DB1F4A-242B-CDE3-DCC2-06F3690AEFC3}"/>
                  </a:ext>
                </a:extLst>
              </p:cNvPr>
              <p:cNvSpPr txBox="1"/>
              <p:nvPr/>
            </p:nvSpPr>
            <p:spPr>
              <a:xfrm>
                <a:off x="2340424" y="1545770"/>
                <a:ext cx="149515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data_002.dat</a:t>
                </a:r>
                <a:endParaRPr lang="LID4096" dirty="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EF7EEC3-BF08-FC03-B72A-A8E1DE848E54}"/>
                </a:ext>
              </a:extLst>
            </p:cNvPr>
            <p:cNvGrpSpPr/>
            <p:nvPr/>
          </p:nvGrpSpPr>
          <p:grpSpPr>
            <a:xfrm>
              <a:off x="3088000" y="2122713"/>
              <a:ext cx="1495153" cy="1197431"/>
              <a:chOff x="2340424" y="1545770"/>
              <a:chExt cx="1495153" cy="1197431"/>
            </a:xfrm>
          </p:grpSpPr>
          <p:sp>
            <p:nvSpPr>
              <p:cNvPr id="9" name="Rectangle: Folded Corner 8">
                <a:extLst>
                  <a:ext uri="{FF2B5EF4-FFF2-40B4-BE49-F238E27FC236}">
                    <a16:creationId xmlns:a16="http://schemas.microsoft.com/office/drawing/2014/main" id="{80D2F76B-4F04-C7D6-9337-1AD428871C7A}"/>
                  </a:ext>
                </a:extLst>
              </p:cNvPr>
              <p:cNvSpPr/>
              <p:nvPr/>
            </p:nvSpPr>
            <p:spPr>
              <a:xfrm>
                <a:off x="2804972" y="1948544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8473A4E-4410-11F9-817F-480305A3901A}"/>
                  </a:ext>
                </a:extLst>
              </p:cNvPr>
              <p:cNvSpPr txBox="1"/>
              <p:nvPr/>
            </p:nvSpPr>
            <p:spPr>
              <a:xfrm>
                <a:off x="2340424" y="1545770"/>
                <a:ext cx="149515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data_003.dat</a:t>
                </a:r>
                <a:endParaRPr lang="LID4096" dirty="0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7619E6F0-BC3B-E975-805E-A1C8D039772A}"/>
                </a:ext>
              </a:extLst>
            </p:cNvPr>
            <p:cNvGrpSpPr/>
            <p:nvPr/>
          </p:nvGrpSpPr>
          <p:grpSpPr>
            <a:xfrm>
              <a:off x="2645223" y="3386714"/>
              <a:ext cx="1495153" cy="1197431"/>
              <a:chOff x="2340424" y="1545770"/>
              <a:chExt cx="1495153" cy="1197431"/>
            </a:xfrm>
          </p:grpSpPr>
          <p:sp>
            <p:nvSpPr>
              <p:cNvPr id="15" name="Rectangle: Folded Corner 14">
                <a:extLst>
                  <a:ext uri="{FF2B5EF4-FFF2-40B4-BE49-F238E27FC236}">
                    <a16:creationId xmlns:a16="http://schemas.microsoft.com/office/drawing/2014/main" id="{7A11E51A-4160-3647-9F8A-AF8AC376F1E4}"/>
                  </a:ext>
                </a:extLst>
              </p:cNvPr>
              <p:cNvSpPr/>
              <p:nvPr/>
            </p:nvSpPr>
            <p:spPr>
              <a:xfrm>
                <a:off x="2804972" y="1948544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027AA5E-E940-D27F-7A57-367C27F8647F}"/>
                  </a:ext>
                </a:extLst>
              </p:cNvPr>
              <p:cNvSpPr txBox="1"/>
              <p:nvPr/>
            </p:nvSpPr>
            <p:spPr>
              <a:xfrm>
                <a:off x="2340424" y="1545770"/>
                <a:ext cx="149515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data_200.dat</a:t>
                </a:r>
                <a:endParaRPr lang="LID4096" dirty="0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7D9E386C-FE70-310F-431A-DD6D4F76F1A9}"/>
                </a:ext>
              </a:extLst>
            </p:cNvPr>
            <p:cNvGrpSpPr/>
            <p:nvPr/>
          </p:nvGrpSpPr>
          <p:grpSpPr>
            <a:xfrm>
              <a:off x="1335125" y="1708663"/>
              <a:ext cx="1495153" cy="1197431"/>
              <a:chOff x="2340424" y="1545770"/>
              <a:chExt cx="1495153" cy="1197431"/>
            </a:xfrm>
          </p:grpSpPr>
          <p:sp>
            <p:nvSpPr>
              <p:cNvPr id="21" name="Rectangle: Folded Corner 20">
                <a:extLst>
                  <a:ext uri="{FF2B5EF4-FFF2-40B4-BE49-F238E27FC236}">
                    <a16:creationId xmlns:a16="http://schemas.microsoft.com/office/drawing/2014/main" id="{CF4FDBCE-B19E-1A58-682E-22B8833F81B3}"/>
                  </a:ext>
                </a:extLst>
              </p:cNvPr>
              <p:cNvSpPr/>
              <p:nvPr/>
            </p:nvSpPr>
            <p:spPr>
              <a:xfrm>
                <a:off x="2804972" y="1948544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E96F564-42CC-7B4B-EB82-F45F2874E7E4}"/>
                  </a:ext>
                </a:extLst>
              </p:cNvPr>
              <p:cNvSpPr txBox="1"/>
              <p:nvPr/>
            </p:nvSpPr>
            <p:spPr>
              <a:xfrm>
                <a:off x="2340424" y="1545770"/>
                <a:ext cx="149515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data_001.dat</a:t>
                </a:r>
                <a:endParaRPr lang="LID4096" dirty="0"/>
              </a:p>
            </p:txBody>
          </p: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E1150C8-FD60-3009-EC88-DB6F2C3945C5}"/>
                </a:ext>
              </a:extLst>
            </p:cNvPr>
            <p:cNvSpPr txBox="1"/>
            <p:nvPr/>
          </p:nvSpPr>
          <p:spPr>
            <a:xfrm>
              <a:off x="2631953" y="2473127"/>
              <a:ext cx="5068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...</a:t>
              </a:r>
              <a:endParaRPr lang="LID4096" sz="2800" b="1" dirty="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1152C27-575A-1695-A74F-3445189C641A}"/>
              </a:ext>
            </a:extLst>
          </p:cNvPr>
          <p:cNvGrpSpPr/>
          <p:nvPr/>
        </p:nvGrpSpPr>
        <p:grpSpPr>
          <a:xfrm>
            <a:off x="5348015" y="1690688"/>
            <a:ext cx="3293553" cy="3060148"/>
            <a:chOff x="1335125" y="1523997"/>
            <a:chExt cx="3293553" cy="3060148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D6E226D9-E634-316C-C572-B0109637F3C0}"/>
                </a:ext>
              </a:extLst>
            </p:cNvPr>
            <p:cNvGrpSpPr/>
            <p:nvPr/>
          </p:nvGrpSpPr>
          <p:grpSpPr>
            <a:xfrm>
              <a:off x="1897647" y="2954689"/>
              <a:ext cx="1540678" cy="1197431"/>
              <a:chOff x="2340424" y="1545770"/>
              <a:chExt cx="1540678" cy="1197431"/>
            </a:xfrm>
          </p:grpSpPr>
          <p:sp>
            <p:nvSpPr>
              <p:cNvPr id="40" name="Rectangle: Folded Corner 39">
                <a:extLst>
                  <a:ext uri="{FF2B5EF4-FFF2-40B4-BE49-F238E27FC236}">
                    <a16:creationId xmlns:a16="http://schemas.microsoft.com/office/drawing/2014/main" id="{2F79C86C-26C9-ECB5-F353-207027769758}"/>
                  </a:ext>
                </a:extLst>
              </p:cNvPr>
              <p:cNvSpPr/>
              <p:nvPr/>
            </p:nvSpPr>
            <p:spPr>
              <a:xfrm>
                <a:off x="2804972" y="1948544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0018956-80D4-90AC-CD46-216456D0B384}"/>
                  </a:ext>
                </a:extLst>
              </p:cNvPr>
              <p:cNvSpPr txBox="1"/>
              <p:nvPr/>
            </p:nvSpPr>
            <p:spPr>
              <a:xfrm>
                <a:off x="2340424" y="1545770"/>
                <a:ext cx="154067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result_199.txt</a:t>
                </a:r>
                <a:endParaRPr lang="LID4096" dirty="0"/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AB8930D6-C257-6719-F093-F9119961C07A}"/>
                </a:ext>
              </a:extLst>
            </p:cNvPr>
            <p:cNvGrpSpPr/>
            <p:nvPr/>
          </p:nvGrpSpPr>
          <p:grpSpPr>
            <a:xfrm>
              <a:off x="2725098" y="1523997"/>
              <a:ext cx="1540678" cy="1197431"/>
              <a:chOff x="2340424" y="1545770"/>
              <a:chExt cx="1540678" cy="1197431"/>
            </a:xfrm>
          </p:grpSpPr>
          <p:sp>
            <p:nvSpPr>
              <p:cNvPr id="38" name="Rectangle: Folded Corner 37">
                <a:extLst>
                  <a:ext uri="{FF2B5EF4-FFF2-40B4-BE49-F238E27FC236}">
                    <a16:creationId xmlns:a16="http://schemas.microsoft.com/office/drawing/2014/main" id="{9D2C14F8-AEA3-4038-060F-C4843935454F}"/>
                  </a:ext>
                </a:extLst>
              </p:cNvPr>
              <p:cNvSpPr/>
              <p:nvPr/>
            </p:nvSpPr>
            <p:spPr>
              <a:xfrm>
                <a:off x="2804972" y="1948544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BE70D8C3-27C8-9630-1766-B513A496A530}"/>
                  </a:ext>
                </a:extLst>
              </p:cNvPr>
              <p:cNvSpPr txBox="1"/>
              <p:nvPr/>
            </p:nvSpPr>
            <p:spPr>
              <a:xfrm>
                <a:off x="2340424" y="1545770"/>
                <a:ext cx="154067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result_002.txt</a:t>
                </a:r>
                <a:endParaRPr lang="LID4096" dirty="0"/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902CC249-90AC-56AF-5162-CFD4E4AF70DF}"/>
                </a:ext>
              </a:extLst>
            </p:cNvPr>
            <p:cNvGrpSpPr/>
            <p:nvPr/>
          </p:nvGrpSpPr>
          <p:grpSpPr>
            <a:xfrm>
              <a:off x="3088000" y="2122713"/>
              <a:ext cx="1540678" cy="1197431"/>
              <a:chOff x="2340424" y="1545770"/>
              <a:chExt cx="1540678" cy="1197431"/>
            </a:xfrm>
          </p:grpSpPr>
          <p:sp>
            <p:nvSpPr>
              <p:cNvPr id="36" name="Rectangle: Folded Corner 35">
                <a:extLst>
                  <a:ext uri="{FF2B5EF4-FFF2-40B4-BE49-F238E27FC236}">
                    <a16:creationId xmlns:a16="http://schemas.microsoft.com/office/drawing/2014/main" id="{8641EE75-CD94-06FA-3D27-F09FE7878721}"/>
                  </a:ext>
                </a:extLst>
              </p:cNvPr>
              <p:cNvSpPr/>
              <p:nvPr/>
            </p:nvSpPr>
            <p:spPr>
              <a:xfrm>
                <a:off x="2804972" y="1948544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A778D18-CA9F-61CF-0DC4-5D4363317BB2}"/>
                  </a:ext>
                </a:extLst>
              </p:cNvPr>
              <p:cNvSpPr txBox="1"/>
              <p:nvPr/>
            </p:nvSpPr>
            <p:spPr>
              <a:xfrm>
                <a:off x="2340424" y="1545770"/>
                <a:ext cx="154067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result_003.txt</a:t>
                </a:r>
                <a:endParaRPr lang="LID4096" dirty="0"/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61A8A302-FBD8-C6C4-4A5B-1B86AF7258F1}"/>
                </a:ext>
              </a:extLst>
            </p:cNvPr>
            <p:cNvGrpSpPr/>
            <p:nvPr/>
          </p:nvGrpSpPr>
          <p:grpSpPr>
            <a:xfrm>
              <a:off x="2645223" y="3386714"/>
              <a:ext cx="1540678" cy="1197431"/>
              <a:chOff x="2340424" y="1545770"/>
              <a:chExt cx="1540678" cy="1197431"/>
            </a:xfrm>
          </p:grpSpPr>
          <p:sp>
            <p:nvSpPr>
              <p:cNvPr id="34" name="Rectangle: Folded Corner 33">
                <a:extLst>
                  <a:ext uri="{FF2B5EF4-FFF2-40B4-BE49-F238E27FC236}">
                    <a16:creationId xmlns:a16="http://schemas.microsoft.com/office/drawing/2014/main" id="{158D751A-3BFB-4FBB-BF0B-FAC0D81FEFFF}"/>
                  </a:ext>
                </a:extLst>
              </p:cNvPr>
              <p:cNvSpPr/>
              <p:nvPr/>
            </p:nvSpPr>
            <p:spPr>
              <a:xfrm>
                <a:off x="2804972" y="1948544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7863961-D354-78A0-6B6D-DCD7E1C84AA0}"/>
                  </a:ext>
                </a:extLst>
              </p:cNvPr>
              <p:cNvSpPr txBox="1"/>
              <p:nvPr/>
            </p:nvSpPr>
            <p:spPr>
              <a:xfrm>
                <a:off x="2340424" y="1545770"/>
                <a:ext cx="154067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result_200.txt</a:t>
                </a:r>
                <a:endParaRPr lang="LID4096" dirty="0"/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F70B5CA9-1F3A-1D6D-FD60-235948A497C1}"/>
                </a:ext>
              </a:extLst>
            </p:cNvPr>
            <p:cNvGrpSpPr/>
            <p:nvPr/>
          </p:nvGrpSpPr>
          <p:grpSpPr>
            <a:xfrm>
              <a:off x="1335125" y="1708663"/>
              <a:ext cx="1540678" cy="1197431"/>
              <a:chOff x="2340424" y="1545770"/>
              <a:chExt cx="1540678" cy="1197431"/>
            </a:xfrm>
          </p:grpSpPr>
          <p:sp>
            <p:nvSpPr>
              <p:cNvPr id="32" name="Rectangle: Folded Corner 31">
                <a:extLst>
                  <a:ext uri="{FF2B5EF4-FFF2-40B4-BE49-F238E27FC236}">
                    <a16:creationId xmlns:a16="http://schemas.microsoft.com/office/drawing/2014/main" id="{536A3DE7-E2BC-1220-D597-E59F1F3EDCFC}"/>
                  </a:ext>
                </a:extLst>
              </p:cNvPr>
              <p:cNvSpPr/>
              <p:nvPr/>
            </p:nvSpPr>
            <p:spPr>
              <a:xfrm>
                <a:off x="2804972" y="1948544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902E32E-23A5-AD0F-FE22-99C69FCF03EB}"/>
                  </a:ext>
                </a:extLst>
              </p:cNvPr>
              <p:cNvSpPr txBox="1"/>
              <p:nvPr/>
            </p:nvSpPr>
            <p:spPr>
              <a:xfrm>
                <a:off x="2340424" y="1545770"/>
                <a:ext cx="154067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result_001.txt</a:t>
                </a:r>
                <a:endParaRPr lang="LID4096" dirty="0"/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5AC24EA-3B36-2F9B-50AC-A302D9F314E1}"/>
                </a:ext>
              </a:extLst>
            </p:cNvPr>
            <p:cNvSpPr txBox="1"/>
            <p:nvPr/>
          </p:nvSpPr>
          <p:spPr>
            <a:xfrm>
              <a:off x="2631953" y="2473127"/>
              <a:ext cx="5068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...</a:t>
              </a:r>
              <a:endParaRPr lang="LID4096" sz="2800" b="1" dirty="0"/>
            </a:p>
          </p:txBody>
        </p:sp>
      </p:grpSp>
      <p:sp>
        <p:nvSpPr>
          <p:cNvPr id="42" name="Arrow: Right 41">
            <a:extLst>
              <a:ext uri="{FF2B5EF4-FFF2-40B4-BE49-F238E27FC236}">
                <a16:creationId xmlns:a16="http://schemas.microsoft.com/office/drawing/2014/main" id="{30586CD2-77CE-08CA-9C76-D55235B5E8FB}"/>
              </a:ext>
            </a:extLst>
          </p:cNvPr>
          <p:cNvSpPr/>
          <p:nvPr/>
        </p:nvSpPr>
        <p:spPr>
          <a:xfrm>
            <a:off x="4102753" y="2827896"/>
            <a:ext cx="1200562" cy="5232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C42520C-0DF2-615A-5EA0-6232E60F0590}"/>
              </a:ext>
            </a:extLst>
          </p:cNvPr>
          <p:cNvSpPr txBox="1"/>
          <p:nvPr/>
        </p:nvSpPr>
        <p:spPr>
          <a:xfrm>
            <a:off x="2282455" y="5070117"/>
            <a:ext cx="548613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data_*.dat</a:t>
            </a:r>
            <a:r>
              <a:rPr lang="en-US" sz="2800" dirty="0"/>
              <a:t> </a:t>
            </a:r>
            <a:r>
              <a:rPr lang="en-US" sz="2800" dirty="0">
                <a:sym typeface="Symbol" panose="05050102010706020507" pitchFamily="18" charset="2"/>
              </a:rPr>
              <a:t></a:t>
            </a:r>
            <a:r>
              <a:rPr lang="en-US" sz="2800" dirty="0"/>
              <a:t>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result_*.txt</a:t>
            </a:r>
            <a:endParaRPr lang="LID4096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16BB558-C3C8-DFE7-CFDE-259F1036016C}"/>
              </a:ext>
            </a:extLst>
          </p:cNvPr>
          <p:cNvGrpSpPr/>
          <p:nvPr/>
        </p:nvGrpSpPr>
        <p:grpSpPr>
          <a:xfrm>
            <a:off x="8393135" y="4785045"/>
            <a:ext cx="3485542" cy="1080435"/>
            <a:chOff x="7957705" y="5089846"/>
            <a:chExt cx="3485542" cy="1080435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DF1BF197-86E8-7891-E8F0-AAE49F2029CC}"/>
                </a:ext>
              </a:extLst>
            </p:cNvPr>
            <p:cNvSpPr txBox="1"/>
            <p:nvPr/>
          </p:nvSpPr>
          <p:spPr>
            <a:xfrm>
              <a:off x="8281741" y="5647061"/>
              <a:ext cx="3161506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Independent tasks!</a:t>
              </a:r>
              <a:endParaRPr lang="LID4096" sz="2800" dirty="0"/>
            </a:p>
          </p:txBody>
        </p:sp>
        <p:pic>
          <p:nvPicPr>
            <p:cNvPr id="46" name="Graphic 45" descr="Warning with solid fill">
              <a:extLst>
                <a:ext uri="{FF2B5EF4-FFF2-40B4-BE49-F238E27FC236}">
                  <a16:creationId xmlns:a16="http://schemas.microsoft.com/office/drawing/2014/main" id="{FFBF1D6B-5232-670A-1EB7-17DFB42475A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957705" y="5089846"/>
              <a:ext cx="648072" cy="6480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36582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Inline code fragments and file names are rendered as, 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/>
              <a:t>Longer code fragments are rendered as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Data files are rendered as</a:t>
            </a:r>
            <a:endParaRPr lang="nl-BE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209D72-2E9D-49B0-8977-41DCCC66C0BB}" type="slidenum">
              <a:rPr kumimoji="0" lang="nl-B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nl-B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55641" y="3137030"/>
            <a:ext cx="5285421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#!/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usr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/bin/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env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python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if __name__ == '__main__':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print('hello world!')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55640" y="4841414"/>
            <a:ext cx="5285421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case dim temp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1 1 -0.5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2 1 0.0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3 1 0.5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4 2 -0.5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…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845250" y="3484460"/>
            <a:ext cx="3564285" cy="2926615"/>
            <a:chOff x="1321249" y="3584213"/>
            <a:chExt cx="3564285" cy="2926615"/>
          </a:xfrm>
        </p:grpSpPr>
        <p:sp>
          <p:nvSpPr>
            <p:cNvPr id="7" name="Oval 6"/>
            <p:cNvSpPr/>
            <p:nvPr/>
          </p:nvSpPr>
          <p:spPr>
            <a:xfrm>
              <a:off x="1331639" y="6237312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B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9" name="Straight Arrow Connector 8"/>
            <p:cNvCxnSpPr>
              <a:stCxn id="10" idx="1"/>
              <a:endCxn id="7" idx="6"/>
            </p:cNvCxnSpPr>
            <p:nvPr/>
          </p:nvCxnSpPr>
          <p:spPr>
            <a:xfrm flipH="1">
              <a:off x="1691680" y="5858572"/>
              <a:ext cx="2016224" cy="51549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707904" y="5535406"/>
              <a:ext cx="1177630" cy="64633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fragment</a:t>
              </a:r>
              <a:b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</a:b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not shown</a:t>
              </a:r>
              <a:endPara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321249" y="358421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B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2" name="Straight Arrow Connector 11"/>
            <p:cNvCxnSpPr>
              <a:stCxn id="10" idx="1"/>
              <a:endCxn id="11" idx="6"/>
            </p:cNvCxnSpPr>
            <p:nvPr/>
          </p:nvCxnSpPr>
          <p:spPr>
            <a:xfrm flipH="1" flipV="1">
              <a:off x="1681290" y="3720971"/>
              <a:ext cx="2026614" cy="213760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64286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A7ABA-FB84-7ADC-429E-B355560AD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GNU parallel in script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565E53-2B68-1A84-6D2D-B0020B1CF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40</a:t>
            </a:fld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3389FC2-CE7E-8084-A4D5-DDB1D03DC65F}"/>
              </a:ext>
            </a:extLst>
          </p:cNvPr>
          <p:cNvGrpSpPr/>
          <p:nvPr/>
        </p:nvGrpSpPr>
        <p:grpSpPr>
          <a:xfrm>
            <a:off x="1026836" y="1823596"/>
            <a:ext cx="10261650" cy="3422216"/>
            <a:chOff x="275722" y="3238731"/>
            <a:chExt cx="10261650" cy="342221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3ED3472-C8CE-E011-A4E3-AE69EB75A8A6}"/>
                </a:ext>
              </a:extLst>
            </p:cNvPr>
            <p:cNvSpPr txBox="1"/>
            <p:nvPr/>
          </p:nvSpPr>
          <p:spPr>
            <a:xfrm>
              <a:off x="275722" y="3244627"/>
              <a:ext cx="10261650" cy="3416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MAX_BETA=50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BETA_FILE=beta.txt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IMG_DIR=images/</a:t>
              </a:r>
            </a:p>
            <a:p>
              <a:pPr lvl="0">
                <a:defRPr/>
              </a:pP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mkdir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-p $IMG_DIR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parallel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--max-procs 4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dirty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--</a:t>
              </a:r>
              <a:r>
                <a:rPr lang="en-US" b="1" dirty="0" err="1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arg</a:t>
              </a:r>
              <a:r>
                <a:rPr lang="en-US" b="1" dirty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-file $BETA_FILE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./create_plot.py --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output_dir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$IMG_DIR --beta </a:t>
              </a:r>
              <a:r>
                <a:rPr lang="en-US" b="1" dirty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{}</a:t>
              </a:r>
            </a:p>
            <a:p>
              <a:pPr lvl="0">
                <a:defRPr/>
              </a:pP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r>
                <a:rPr lang="en-US" b="1" dirty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ls $IMG_DIR/*.</a:t>
              </a:r>
              <a:r>
                <a:rPr lang="en-US" b="1" dirty="0" err="1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png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dirty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|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parallel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--max-procs 4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convert </a:t>
              </a:r>
              <a:r>
                <a:rPr lang="en-US" b="1" dirty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{} {.}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.gif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AE4B76E-6B3F-EA04-33B1-C48FBE580A42}"/>
                </a:ext>
              </a:extLst>
            </p:cNvPr>
            <p:cNvSpPr txBox="1"/>
            <p:nvPr/>
          </p:nvSpPr>
          <p:spPr>
            <a:xfrm>
              <a:off x="8487872" y="3238731"/>
              <a:ext cx="203613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create_movie.sh</a:t>
              </a:r>
              <a:endParaRPr lang="LID4096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22AC5928-C7E8-7C63-8386-6242D3AA7310}"/>
              </a:ext>
            </a:extLst>
          </p:cNvPr>
          <p:cNvGrpSpPr/>
          <p:nvPr/>
        </p:nvGrpSpPr>
        <p:grpSpPr>
          <a:xfrm>
            <a:off x="4292454" y="2300538"/>
            <a:ext cx="7236456" cy="1128462"/>
            <a:chOff x="4762754" y="3505591"/>
            <a:chExt cx="7236456" cy="1128462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E304A8AD-787F-4371-46F1-FE714124BF6C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>
              <a:off x="4762754" y="3736424"/>
              <a:ext cx="3829946" cy="89762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0379BE3-E490-5DD1-0FB0-1506AC66E24F}"/>
                </a:ext>
              </a:extLst>
            </p:cNvPr>
            <p:cNvSpPr txBox="1"/>
            <p:nvPr/>
          </p:nvSpPr>
          <p:spPr>
            <a:xfrm>
              <a:off x="8592700" y="3505591"/>
              <a:ext cx="3406510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Number tasks in parallel</a:t>
              </a:r>
              <a:endParaRPr lang="LID4096" sz="2400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5725767-060F-0571-17B8-7F9C0BDA07FD}"/>
              </a:ext>
            </a:extLst>
          </p:cNvPr>
          <p:cNvGrpSpPr/>
          <p:nvPr/>
        </p:nvGrpSpPr>
        <p:grpSpPr>
          <a:xfrm>
            <a:off x="7108371" y="3003573"/>
            <a:ext cx="4420539" cy="467561"/>
            <a:chOff x="6893774" y="3505591"/>
            <a:chExt cx="4420539" cy="467561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3038351C-8727-0991-5EE3-D5104F6A2977}"/>
                </a:ext>
              </a:extLst>
            </p:cNvPr>
            <p:cNvCxnSpPr>
              <a:cxnSpLocks/>
              <a:stCxn id="14" idx="1"/>
            </p:cNvCxnSpPr>
            <p:nvPr/>
          </p:nvCxnSpPr>
          <p:spPr>
            <a:xfrm flipH="1">
              <a:off x="6893774" y="3736424"/>
              <a:ext cx="2383827" cy="23672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F79902A-697E-1361-AB0A-24F58C2C0039}"/>
                </a:ext>
              </a:extLst>
            </p:cNvPr>
            <p:cNvSpPr txBox="1"/>
            <p:nvPr/>
          </p:nvSpPr>
          <p:spPr>
            <a:xfrm>
              <a:off x="9277601" y="3505591"/>
              <a:ext cx="2036712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Input from file</a:t>
              </a:r>
              <a:endParaRPr lang="LID4096" sz="2400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A77E4F6-D40A-50A7-FA5F-01EC4195EDDC}"/>
              </a:ext>
            </a:extLst>
          </p:cNvPr>
          <p:cNvGrpSpPr/>
          <p:nvPr/>
        </p:nvGrpSpPr>
        <p:grpSpPr>
          <a:xfrm>
            <a:off x="842558" y="4713514"/>
            <a:ext cx="1962397" cy="1516696"/>
            <a:chOff x="9314761" y="2450560"/>
            <a:chExt cx="1962397" cy="1516696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D98D0D97-64A4-3AEB-FAF6-B84A33AFBFE6}"/>
                </a:ext>
              </a:extLst>
            </p:cNvPr>
            <p:cNvCxnSpPr>
              <a:cxnSpLocks/>
              <a:stCxn id="18" idx="0"/>
            </p:cNvCxnSpPr>
            <p:nvPr/>
          </p:nvCxnSpPr>
          <p:spPr>
            <a:xfrm flipH="1" flipV="1">
              <a:off x="9778489" y="2450560"/>
              <a:ext cx="517471" cy="105503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9325BD1-FC09-6C9B-3638-DDCF93BD45E1}"/>
                </a:ext>
              </a:extLst>
            </p:cNvPr>
            <p:cNvSpPr txBox="1"/>
            <p:nvPr/>
          </p:nvSpPr>
          <p:spPr>
            <a:xfrm>
              <a:off x="9314761" y="3505591"/>
              <a:ext cx="1962397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Input via pipe</a:t>
              </a:r>
              <a:endParaRPr lang="LID4096" sz="2400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42C52D9-EE6E-D3CB-DFF5-5023F23A6FE1}"/>
              </a:ext>
            </a:extLst>
          </p:cNvPr>
          <p:cNvGrpSpPr/>
          <p:nvPr/>
        </p:nvGrpSpPr>
        <p:grpSpPr>
          <a:xfrm>
            <a:off x="8479971" y="3786726"/>
            <a:ext cx="3127518" cy="461665"/>
            <a:chOff x="7996839" y="3505591"/>
            <a:chExt cx="3127518" cy="461665"/>
          </a:xfrm>
        </p:grpSpPr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2BD9C93E-7C0C-E339-8EF8-EADAC23C4E7E}"/>
                </a:ext>
              </a:extLst>
            </p:cNvPr>
            <p:cNvCxnSpPr>
              <a:cxnSpLocks/>
              <a:stCxn id="23" idx="1"/>
            </p:cNvCxnSpPr>
            <p:nvPr/>
          </p:nvCxnSpPr>
          <p:spPr>
            <a:xfrm flipH="1" flipV="1">
              <a:off x="7996839" y="3656306"/>
              <a:ext cx="1470718" cy="801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9DF5BE9-33FA-3E95-28C7-AC3560E4E226}"/>
                </a:ext>
              </a:extLst>
            </p:cNvPr>
            <p:cNvSpPr txBox="1"/>
            <p:nvPr/>
          </p:nvSpPr>
          <p:spPr>
            <a:xfrm>
              <a:off x="9467557" y="3505591"/>
              <a:ext cx="1656800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Input value</a:t>
              </a:r>
              <a:endParaRPr lang="LID4096" sz="2400" dirty="0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0FF91C5-AC50-6BFB-CE9A-3AB4FB8637C6}"/>
              </a:ext>
            </a:extLst>
          </p:cNvPr>
          <p:cNvGrpSpPr/>
          <p:nvPr/>
        </p:nvGrpSpPr>
        <p:grpSpPr>
          <a:xfrm>
            <a:off x="3036818" y="4976964"/>
            <a:ext cx="1857187" cy="1247848"/>
            <a:chOff x="3036818" y="4976964"/>
            <a:chExt cx="1857187" cy="1247848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53EE37EC-C6A2-2360-84F7-EA23AA2019F0}"/>
                </a:ext>
              </a:extLst>
            </p:cNvPr>
            <p:cNvGrpSpPr/>
            <p:nvPr/>
          </p:nvGrpSpPr>
          <p:grpSpPr>
            <a:xfrm>
              <a:off x="3036818" y="4976964"/>
              <a:ext cx="1857187" cy="1247848"/>
              <a:chOff x="9267174" y="2719408"/>
              <a:chExt cx="1857187" cy="1247848"/>
            </a:xfrm>
          </p:grpSpPr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59144AEE-AE6F-EF27-CFF5-B8E3C86B2F3E}"/>
                  </a:ext>
                </a:extLst>
              </p:cNvPr>
              <p:cNvCxnSpPr>
                <a:cxnSpLocks/>
                <a:stCxn id="32" idx="0"/>
              </p:cNvCxnSpPr>
              <p:nvPr/>
            </p:nvCxnSpPr>
            <p:spPr>
              <a:xfrm flipH="1" flipV="1">
                <a:off x="9267174" y="2719408"/>
                <a:ext cx="1028787" cy="78618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C976802-151D-9058-BEEC-9293A203AE14}"/>
                  </a:ext>
                </a:extLst>
              </p:cNvPr>
              <p:cNvSpPr txBox="1"/>
              <p:nvPr/>
            </p:nvSpPr>
            <p:spPr>
              <a:xfrm>
                <a:off x="9467561" y="3505591"/>
                <a:ext cx="1656800" cy="46166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/>
                  <a:t>Input value</a:t>
                </a:r>
                <a:endParaRPr lang="LID4096" sz="2400" dirty="0"/>
              </a:p>
            </p:txBody>
          </p:sp>
        </p:grp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B9B91FC8-5DB1-2045-40DB-5CCBBDA1ACF0}"/>
                </a:ext>
              </a:extLst>
            </p:cNvPr>
            <p:cNvCxnSpPr>
              <a:cxnSpLocks/>
              <a:stCxn id="32" idx="0"/>
            </p:cNvCxnSpPr>
            <p:nvPr/>
          </p:nvCxnSpPr>
          <p:spPr>
            <a:xfrm flipH="1" flipV="1">
              <a:off x="3551211" y="4976964"/>
              <a:ext cx="514394" cy="78618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5463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C8B67-95FB-76D7-3082-15361CA58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GNU parallel substitutions</a:t>
            </a:r>
            <a:endParaRPr lang="LID4096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183BB2A-B832-8710-8AE7-A9CC0104C3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  <a:r>
              <a:rPr lang="en-US" dirty="0"/>
              <a:t>: line of input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{.}</a:t>
            </a:r>
            <a:r>
              <a:rPr lang="en-US" dirty="0"/>
              <a:t>: line of input without extension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{/}</a:t>
            </a:r>
            <a:r>
              <a:rPr lang="en-US" dirty="0"/>
              <a:t>: line of input </a:t>
            </a:r>
            <a:r>
              <a:rPr lang="en-US" dirty="0" err="1"/>
              <a:t>basename</a:t>
            </a:r>
            <a:endParaRPr lang="en-US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{/.}</a:t>
            </a:r>
            <a:r>
              <a:rPr lang="en-US" dirty="0"/>
              <a:t>: line of input </a:t>
            </a:r>
            <a:r>
              <a:rPr lang="en-US" dirty="0" err="1"/>
              <a:t>basename</a:t>
            </a:r>
            <a:r>
              <a:rPr lang="en-US" dirty="0"/>
              <a:t> without extension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{//}</a:t>
            </a:r>
            <a:r>
              <a:rPr lang="en-US" dirty="0"/>
              <a:t>: line of input </a:t>
            </a:r>
            <a:r>
              <a:rPr lang="en-US" dirty="0" err="1"/>
              <a:t>dirname</a:t>
            </a:r>
            <a:endParaRPr lang="en-US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{#}</a:t>
            </a:r>
            <a:r>
              <a:rPr lang="en-US" dirty="0"/>
              <a:t>: sequence number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{%}</a:t>
            </a:r>
            <a:r>
              <a:rPr lang="en-US" dirty="0"/>
              <a:t>: slot number (</a:t>
            </a:r>
            <a:r>
              <a:rPr lang="en-US" dirty="0" err="1"/>
              <a:t>cfr</a:t>
            </a:r>
            <a:r>
              <a:rPr lang="en-US" dirty="0"/>
              <a:t>.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--max-procs</a:t>
            </a:r>
            <a:r>
              <a:rPr lang="en-US" dirty="0"/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{=</a:t>
            </a:r>
            <a:r>
              <a:rPr lang="en-US" dirty="0"/>
              <a:t> </a:t>
            </a:r>
            <a:r>
              <a:rPr lang="en-US" i="1" dirty="0"/>
              <a:t>Perl expr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=}</a:t>
            </a:r>
            <a:r>
              <a:rPr lang="en-US" dirty="0"/>
              <a:t>: evaluate Perl expression on input line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$_</a:t>
            </a:r>
            <a:r>
              <a:rPr lang="en-US" dirty="0"/>
              <a:t>)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A78C78-80DC-41B4-C586-7E09D681E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41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0592962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CA1F2-F8CD-2F08-72A8-9CB953DB9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GNU parallel multiple input sources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CAAA91-BC16-8041-F047-3ED07FE335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34746"/>
          </a:xfrm>
        </p:spPr>
        <p:txBody>
          <a:bodyPr/>
          <a:lstStyle/>
          <a:p>
            <a:r>
              <a:rPr lang="en-US" dirty="0"/>
              <a:t>Use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:::</a:t>
            </a:r>
            <a:r>
              <a:rPr lang="en-US" dirty="0"/>
              <a:t> for list of values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:::+</a:t>
            </a:r>
            <a:r>
              <a:rPr lang="en-US" dirty="0"/>
              <a:t> for list of values linked to previous input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::::</a:t>
            </a:r>
            <a:r>
              <a:rPr lang="en-US" dirty="0"/>
              <a:t> for file (or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-a</a:t>
            </a:r>
            <a:r>
              <a:rPr lang="en-US" dirty="0"/>
              <a:t> </a:t>
            </a:r>
            <a:r>
              <a:rPr lang="en-US" i="1" dirty="0"/>
              <a:t>file name</a:t>
            </a:r>
            <a:r>
              <a:rPr lang="en-US" dirty="0"/>
              <a:t>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::::+</a:t>
            </a:r>
            <a:r>
              <a:rPr lang="en-US" dirty="0"/>
              <a:t> for file linked to previous input (or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-a</a:t>
            </a:r>
            <a:r>
              <a:rPr lang="en-US" dirty="0"/>
              <a:t> </a:t>
            </a:r>
            <a:r>
              <a:rPr lang="en-US" i="1" dirty="0"/>
              <a:t>file name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--link</a:t>
            </a:r>
            <a:r>
              <a:rPr lang="en-US" dirty="0"/>
              <a:t>)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8E45CC-9A97-37EF-A210-DDC66B5E5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42</a:t>
            </a:fld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A5689BB-635E-9270-7C46-78B7867E0F2B}"/>
              </a:ext>
            </a:extLst>
          </p:cNvPr>
          <p:cNvGrpSpPr/>
          <p:nvPr/>
        </p:nvGrpSpPr>
        <p:grpSpPr>
          <a:xfrm>
            <a:off x="631371" y="4261993"/>
            <a:ext cx="5540830" cy="1483224"/>
            <a:chOff x="4604656" y="3238731"/>
            <a:chExt cx="5932715" cy="1483224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4D1E3F8-4202-DD8E-EE94-EBD4D32EDF8C}"/>
                </a:ext>
              </a:extLst>
            </p:cNvPr>
            <p:cNvSpPr txBox="1"/>
            <p:nvPr/>
          </p:nvSpPr>
          <p:spPr>
            <a:xfrm>
              <a:off x="4604656" y="3244627"/>
              <a:ext cx="5932715" cy="14773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parallel --max-procs 10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python compute.py --x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{1}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--y </a:t>
              </a:r>
              <a:r>
                <a:rPr lang="en-US" b="1" dirty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{2}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::::</a:t>
              </a:r>
              <a:r>
                <a:rPr lang="en-US" b="1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+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arg1.txt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::::</a:t>
              </a:r>
              <a:r>
                <a:rPr lang="en-US" b="1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+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</a:t>
              </a:r>
              <a:r>
                <a:rPr lang="en-US" b="1" dirty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arg2.txt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&gt; result.txt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D68C7E2-808E-6BB9-67B1-AFC53849DE3E}"/>
                </a:ext>
              </a:extLst>
            </p:cNvPr>
            <p:cNvSpPr txBox="1"/>
            <p:nvPr/>
          </p:nvSpPr>
          <p:spPr>
            <a:xfrm>
              <a:off x="9108354" y="3238731"/>
              <a:ext cx="1418978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compute.sh</a:t>
              </a:r>
              <a:endParaRPr lang="LID4096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3BB297B5-9CA8-A98F-76DF-EF899A53529D}"/>
              </a:ext>
            </a:extLst>
          </p:cNvPr>
          <p:cNvGrpSpPr/>
          <p:nvPr/>
        </p:nvGrpSpPr>
        <p:grpSpPr>
          <a:xfrm>
            <a:off x="6379030" y="4261993"/>
            <a:ext cx="5540830" cy="1483224"/>
            <a:chOff x="4604656" y="3238731"/>
            <a:chExt cx="5932715" cy="1483224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369B4D5-01EE-2C99-477B-B1B07989278A}"/>
                </a:ext>
              </a:extLst>
            </p:cNvPr>
            <p:cNvSpPr txBox="1"/>
            <p:nvPr/>
          </p:nvSpPr>
          <p:spPr>
            <a:xfrm>
              <a:off x="4604656" y="3244627"/>
              <a:ext cx="5932715" cy="14773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parallel --max-procs 10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-a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arg1.txt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-a </a:t>
              </a:r>
              <a:r>
                <a:rPr lang="en-US" b="1" dirty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arg2.txt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</a:t>
              </a:r>
              <a:r>
                <a:rPr lang="en-US" b="1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--link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python compute.py --x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{1}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--y </a:t>
              </a:r>
              <a:r>
                <a:rPr lang="en-US" b="1" dirty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{2}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&gt; result.txt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CE7D15D-77EB-DF29-F3D7-B16D6173A35D}"/>
                </a:ext>
              </a:extLst>
            </p:cNvPr>
            <p:cNvSpPr txBox="1"/>
            <p:nvPr/>
          </p:nvSpPr>
          <p:spPr>
            <a:xfrm>
              <a:off x="9108354" y="3238731"/>
              <a:ext cx="1418978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compute.sh</a:t>
              </a:r>
              <a:endParaRPr lang="LID4096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5A1A80A-AF4A-F355-8DAF-F14EF9F32278}"/>
              </a:ext>
            </a:extLst>
          </p:cNvPr>
          <p:cNvGrpSpPr/>
          <p:nvPr/>
        </p:nvGrpSpPr>
        <p:grpSpPr>
          <a:xfrm>
            <a:off x="8150330" y="1607441"/>
            <a:ext cx="2958306" cy="1433420"/>
            <a:chOff x="6985191" y="5410397"/>
            <a:chExt cx="2958306" cy="1433420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1422A06-E9A3-D587-BDE0-17ED483B88B9}"/>
                </a:ext>
              </a:extLst>
            </p:cNvPr>
            <p:cNvSpPr txBox="1"/>
            <p:nvPr/>
          </p:nvSpPr>
          <p:spPr>
            <a:xfrm>
              <a:off x="6985191" y="5889710"/>
              <a:ext cx="2370392" cy="9541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/>
                <a:t>Don't forget to</a:t>
              </a:r>
            </a:p>
            <a:p>
              <a:pPr algn="ctr"/>
              <a:r>
                <a:rPr lang="en-US" sz="2800" dirty="0"/>
                <a:t>link!</a:t>
              </a:r>
              <a:endParaRPr lang="LID4096" sz="2800" dirty="0"/>
            </a:p>
          </p:txBody>
        </p:sp>
        <p:pic>
          <p:nvPicPr>
            <p:cNvPr id="13" name="Picture 2" descr="C:\Users\lucg5005\AppData\Local\Microsoft\Windows\Temporary Internet Files\Content.IE5\CWZUAEH4\lgi01a201309290600[1].jpg">
              <a:extLst>
                <a:ext uri="{FF2B5EF4-FFF2-40B4-BE49-F238E27FC236}">
                  <a16:creationId xmlns:a16="http://schemas.microsoft.com/office/drawing/2014/main" id="{07810B0A-BCE6-30F8-7BF3-9AEE4E895E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12442" y="5410397"/>
              <a:ext cx="731055" cy="7501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61595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CCE6C-70C2-A599-31DB-E7A2E5695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GNU parallel multiple values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192AB9-B2C2-15AD-E0D5-A67B1B67A4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Values in CSV file: use --</a:t>
            </a:r>
            <a:r>
              <a:rPr lang="en-US" dirty="0" err="1"/>
              <a:t>colsep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E14C31-1DF0-2AF7-70F5-039DEBD3B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43</a:t>
            </a:fld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B59F3AC-DB9E-5743-DBCE-11B70CD4CE35}"/>
              </a:ext>
            </a:extLst>
          </p:cNvPr>
          <p:cNvGrpSpPr/>
          <p:nvPr/>
        </p:nvGrpSpPr>
        <p:grpSpPr>
          <a:xfrm>
            <a:off x="1524000" y="2825078"/>
            <a:ext cx="5546189" cy="1760222"/>
            <a:chOff x="4604656" y="3238731"/>
            <a:chExt cx="5938453" cy="176022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F08888C-B953-5815-A641-612AAD33A572}"/>
                </a:ext>
              </a:extLst>
            </p:cNvPr>
            <p:cNvSpPr txBox="1"/>
            <p:nvPr/>
          </p:nvSpPr>
          <p:spPr>
            <a:xfrm>
              <a:off x="4604656" y="3244627"/>
              <a:ext cx="5932715" cy="17543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parallel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--max-procs 2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--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csu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python compute.py --x </a:t>
              </a:r>
              <a:r>
                <a:rPr lang="en-US" b="1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{1}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--y </a:t>
              </a:r>
              <a:r>
                <a:rPr lang="en-US" b="1" dirty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{2}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:::: args.csv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&gt; result_single_column.txt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E59AC7A-781B-37B6-EFF7-523F54178EFF}"/>
                </a:ext>
              </a:extLst>
            </p:cNvPr>
            <p:cNvSpPr txBox="1"/>
            <p:nvPr/>
          </p:nvSpPr>
          <p:spPr>
            <a:xfrm>
              <a:off x="7173516" y="3238731"/>
              <a:ext cx="3369593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compute_single_column.sh</a:t>
              </a:r>
              <a:endParaRPr lang="LID4096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0FDFB61F-2390-E09F-F03D-AED1E6D18AF2}"/>
              </a:ext>
            </a:extLst>
          </p:cNvPr>
          <p:cNvGrpSpPr/>
          <p:nvPr/>
        </p:nvGrpSpPr>
        <p:grpSpPr>
          <a:xfrm>
            <a:off x="8441473" y="2825078"/>
            <a:ext cx="2045061" cy="1323439"/>
            <a:chOff x="8441473" y="2825078"/>
            <a:chExt cx="2045061" cy="132343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57C2792-7018-72BF-F10F-41F30C77E18F}"/>
                </a:ext>
              </a:extLst>
            </p:cNvPr>
            <p:cNvSpPr txBox="1"/>
            <p:nvPr/>
          </p:nvSpPr>
          <p:spPr>
            <a:xfrm>
              <a:off x="8441473" y="2825078"/>
              <a:ext cx="2045061" cy="132343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sz="1600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,</a:t>
              </a:r>
              <a:r>
                <a:rPr lang="en-US" sz="1600" dirty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13</a:t>
              </a:r>
            </a:p>
            <a:p>
              <a:pPr lvl="0">
                <a:defRPr/>
              </a:pPr>
              <a:r>
                <a:rPr lang="en-US" sz="1600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</a:rPr>
                <a:t>5</a:t>
              </a:r>
              <a:r>
                <a:rPr lang="en-US" sz="1600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,</a:t>
              </a:r>
              <a:r>
                <a:rPr lang="en-US" sz="1600" dirty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11</a:t>
              </a:r>
            </a:p>
            <a:p>
              <a:pPr lvl="0">
                <a:defRPr/>
              </a:pPr>
              <a:r>
                <a:rPr lang="en-US" sz="1600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</a:rPr>
                <a:t>7</a:t>
              </a:r>
              <a:r>
                <a:rPr lang="en-US" sz="1600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,</a:t>
              </a:r>
              <a:r>
                <a:rPr lang="en-US" sz="1600" dirty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7</a:t>
              </a:r>
            </a:p>
            <a:p>
              <a:pPr lvl="0">
                <a:defRPr/>
              </a:pPr>
              <a:r>
                <a:rPr lang="en-US" sz="1600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</a:rPr>
                <a:t>11</a:t>
              </a:r>
              <a:r>
                <a:rPr lang="en-US" sz="1600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,</a:t>
              </a:r>
              <a:r>
                <a:rPr lang="en-US" sz="1600" dirty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5</a:t>
              </a:r>
            </a:p>
            <a:p>
              <a:pPr lvl="0">
                <a:defRPr/>
              </a:pPr>
              <a:r>
                <a:rPr lang="en-US" sz="1600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</a:rPr>
                <a:t>13</a:t>
              </a:r>
              <a:r>
                <a:rPr lang="en-US" sz="1600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,</a:t>
              </a:r>
              <a:r>
                <a:rPr lang="en-US" sz="1600" dirty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4EDDCEB-92E5-884A-4D21-C4105736009A}"/>
                </a:ext>
              </a:extLst>
            </p:cNvPr>
            <p:cNvSpPr txBox="1"/>
            <p:nvPr/>
          </p:nvSpPr>
          <p:spPr>
            <a:xfrm>
              <a:off x="9314418" y="2825078"/>
              <a:ext cx="117211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args.csv</a:t>
              </a:r>
              <a:endParaRPr lang="LID4096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82667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BE971-968F-5F39-3D62-E166B54F2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GNU parallel &amp; failures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FD36D-B706-A445-1A3B-CBF09311A7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joblog</a:t>
            </a:r>
            <a:r>
              <a:rPr lang="en-US" dirty="0"/>
              <a:t> </a:t>
            </a:r>
            <a:r>
              <a:rPr lang="en-US" i="1" dirty="0"/>
              <a:t>file name</a:t>
            </a:r>
          </a:p>
          <a:p>
            <a:r>
              <a:rPr lang="en-US" dirty="0"/>
              <a:t>Resume unfinished tasks with</a:t>
            </a:r>
            <a:br>
              <a:rPr lang="en-US" dirty="0"/>
            </a:b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--resume --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joblog</a:t>
            </a:r>
            <a:r>
              <a:rPr lang="en-US" dirty="0"/>
              <a:t> </a:t>
            </a:r>
            <a:r>
              <a:rPr lang="en-US" i="1" dirty="0"/>
              <a:t>file name</a:t>
            </a:r>
          </a:p>
          <a:p>
            <a:r>
              <a:rPr lang="en-US" dirty="0"/>
              <a:t>Resume failed tasks with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--resume-failed --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joblog</a:t>
            </a:r>
            <a:r>
              <a:rPr lang="en-US" dirty="0"/>
              <a:t> </a:t>
            </a:r>
            <a:r>
              <a:rPr lang="en-US" i="1" dirty="0"/>
              <a:t>file name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1F2B3-E6C6-18D9-7B75-D2E45CB20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44</a:t>
            </a:fld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9DFB357-D1A0-EF4A-A332-D6BEE7A10735}"/>
              </a:ext>
            </a:extLst>
          </p:cNvPr>
          <p:cNvGrpSpPr/>
          <p:nvPr/>
        </p:nvGrpSpPr>
        <p:grpSpPr>
          <a:xfrm>
            <a:off x="4577577" y="4258042"/>
            <a:ext cx="2862573" cy="1002533"/>
            <a:chOff x="7080924" y="5410397"/>
            <a:chExt cx="2862573" cy="100253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4314E56-21B4-43F9-9A26-7F89671F324D}"/>
                </a:ext>
              </a:extLst>
            </p:cNvPr>
            <p:cNvSpPr txBox="1"/>
            <p:nvPr/>
          </p:nvSpPr>
          <p:spPr>
            <a:xfrm>
              <a:off x="7080924" y="5889710"/>
              <a:ext cx="2178930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/>
                <a:t>Fix issue first</a:t>
              </a:r>
              <a:endParaRPr lang="LID4096" sz="2800" dirty="0"/>
            </a:p>
          </p:txBody>
        </p:sp>
        <p:pic>
          <p:nvPicPr>
            <p:cNvPr id="7" name="Picture 2" descr="C:\Users\lucg5005\AppData\Local\Microsoft\Windows\Temporary Internet Files\Content.IE5\CWZUAEH4\lgi01a201309290600[1].jpg">
              <a:extLst>
                <a:ext uri="{FF2B5EF4-FFF2-40B4-BE49-F238E27FC236}">
                  <a16:creationId xmlns:a16="http://schemas.microsoft.com/office/drawing/2014/main" id="{03CB44F7-D040-A11E-E55D-B3EFDFE5604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12442" y="5410397"/>
              <a:ext cx="731055" cy="7501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858429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65F77-B93F-715F-88A6-609E416CE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run parallel as job arrays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370876-3B45-C4CA-7DE7-8BD8DCB49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45</a:t>
            </a:fld>
            <a:endParaRPr lang="LID4096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C15D296-9C55-4257-CC12-F748D325920D}"/>
              </a:ext>
            </a:extLst>
          </p:cNvPr>
          <p:cNvGrpSpPr/>
          <p:nvPr/>
        </p:nvGrpSpPr>
        <p:grpSpPr>
          <a:xfrm>
            <a:off x="1026836" y="1616761"/>
            <a:ext cx="10261650" cy="3699215"/>
            <a:chOff x="275722" y="3238731"/>
            <a:chExt cx="10261650" cy="369921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567114C-211F-0CC1-96D6-C6F076B84277}"/>
                </a:ext>
              </a:extLst>
            </p:cNvPr>
            <p:cNvSpPr txBox="1"/>
            <p:nvPr/>
          </p:nvSpPr>
          <p:spPr>
            <a:xfrm>
              <a:off x="275722" y="3244627"/>
              <a:ext cx="10261650" cy="36933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#!/usr/bin/env -S bash -l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#SBATCH --account=lpt2_sysadmin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#SBATCH --cluster=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wice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#SBATCH --time=00:05:00</a:t>
              </a:r>
            </a:p>
            <a:p>
              <a:pPr lvl="0">
                <a:defRPr/>
              </a:pP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max_id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=$(( </a:t>
              </a:r>
              <a:r>
                <a:rPr lang="en-US" b="1" dirty="0">
                  <a:solidFill>
                    <a:srgbClr val="00B0F0"/>
                  </a:solidFill>
                  <a:latin typeface="Courier New" pitchFamily="49" charset="0"/>
                  <a:cs typeface="Courier New" pitchFamily="49" charset="0"/>
                </a:rPr>
                <a:t>$SLURM_ARRAY_TASK_ID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+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$SLURM_ARRAY_TASK_STEP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- 1 ))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for id in $(seq </a:t>
              </a:r>
              <a:r>
                <a:rPr lang="en-US" dirty="0">
                  <a:solidFill>
                    <a:srgbClr val="00B0F0"/>
                  </a:solidFill>
                  <a:latin typeface="Courier New" pitchFamily="49" charset="0"/>
                  <a:cs typeface="Courier New" pitchFamily="49" charset="0"/>
                </a:rPr>
                <a:t>$SLURM_ARRAY_TASK_ID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$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max_id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do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file_nr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=$(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"%03d" $id)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input_file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="input/data_${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file_nr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}.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dat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output_file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="output/result_${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file_nr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}.txt"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./process.py --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input_file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"$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input_file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"  --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output_file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"$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output_file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done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75CC980-C9B8-0ADD-4587-77C07830484C}"/>
                </a:ext>
              </a:extLst>
            </p:cNvPr>
            <p:cNvSpPr txBox="1"/>
            <p:nvPr/>
          </p:nvSpPr>
          <p:spPr>
            <a:xfrm>
              <a:off x="7998012" y="3238731"/>
              <a:ext cx="2529860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Process_batch.slurm</a:t>
              </a:r>
              <a:endParaRPr lang="LID4096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A8607298-678B-3DC5-7632-53CC9F40B485}"/>
              </a:ext>
            </a:extLst>
          </p:cNvPr>
          <p:cNvSpPr txBox="1"/>
          <p:nvPr/>
        </p:nvSpPr>
        <p:spPr>
          <a:xfrm>
            <a:off x="1026836" y="5595127"/>
            <a:ext cx="1025215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sbatch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--array=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1-200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50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process_batch.slurm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F87B50-FF6B-D700-EC8E-CFCD8714EB33}"/>
              </a:ext>
            </a:extLst>
          </p:cNvPr>
          <p:cNvSpPr txBox="1"/>
          <p:nvPr/>
        </p:nvSpPr>
        <p:spPr>
          <a:xfrm>
            <a:off x="5441971" y="6183711"/>
            <a:ext cx="457208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SLURM_ARRAY_TASK_ID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</a:t>
            </a:r>
            <a:r>
              <a:rPr lang="en-US" dirty="0"/>
              <a:t> 1, 51, 101, 151</a:t>
            </a:r>
            <a:endParaRPr lang="LID4096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765A21B-63B7-5EC5-BCD9-5FB44ED54E3A}"/>
              </a:ext>
            </a:extLst>
          </p:cNvPr>
          <p:cNvSpPr txBox="1"/>
          <p:nvPr/>
        </p:nvSpPr>
        <p:spPr>
          <a:xfrm>
            <a:off x="1026836" y="6189576"/>
            <a:ext cx="368081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BE" i="0" dirty="0">
                <a:solidFill>
                  <a:srgbClr val="46545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SLURM_ARRAY_TASK_COUNT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== 4</a:t>
            </a:r>
            <a:endParaRPr lang="LID4096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1917416-9F95-84AB-01EA-85C3C507E2BA}"/>
              </a:ext>
            </a:extLst>
          </p:cNvPr>
          <p:cNvGrpSpPr/>
          <p:nvPr/>
        </p:nvGrpSpPr>
        <p:grpSpPr>
          <a:xfrm>
            <a:off x="5562600" y="2300538"/>
            <a:ext cx="6189155" cy="461665"/>
            <a:chOff x="6032900" y="3505591"/>
            <a:chExt cx="6189155" cy="461665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5C0C365B-8520-10FA-AFBE-68BE0B8CA3CA}"/>
                </a:ext>
              </a:extLst>
            </p:cNvPr>
            <p:cNvCxnSpPr>
              <a:cxnSpLocks/>
              <a:stCxn id="14" idx="1"/>
            </p:cNvCxnSpPr>
            <p:nvPr/>
          </p:nvCxnSpPr>
          <p:spPr>
            <a:xfrm flipH="1" flipV="1">
              <a:off x="6032900" y="3505591"/>
              <a:ext cx="2336947" cy="2308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5AC5AC8-7D8D-A473-AA73-839F5CD8073C}"/>
                </a:ext>
              </a:extLst>
            </p:cNvPr>
            <p:cNvSpPr txBox="1"/>
            <p:nvPr/>
          </p:nvSpPr>
          <p:spPr>
            <a:xfrm>
              <a:off x="8369847" y="3505591"/>
              <a:ext cx="3852208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Resources for individual job</a:t>
              </a:r>
              <a:endParaRPr lang="LID4096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919326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5E367-26F5-7EE2-573C-F9A9A1848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array execution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87E356-676F-4AF3-F251-C05FE5F25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46</a:t>
            </a:fld>
            <a:endParaRPr lang="LID4096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EE07462-A83C-8CFC-2E3B-82D0655C232E}"/>
              </a:ext>
            </a:extLst>
          </p:cNvPr>
          <p:cNvGrpSpPr/>
          <p:nvPr/>
        </p:nvGrpSpPr>
        <p:grpSpPr>
          <a:xfrm>
            <a:off x="954123" y="1657638"/>
            <a:ext cx="2990306" cy="1197431"/>
            <a:chOff x="529580" y="1875354"/>
            <a:chExt cx="2990306" cy="1197431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6BAF67E-A88E-CFDD-F25D-29134D5119FB}"/>
                </a:ext>
              </a:extLst>
            </p:cNvPr>
            <p:cNvGrpSpPr/>
            <p:nvPr/>
          </p:nvGrpSpPr>
          <p:grpSpPr>
            <a:xfrm>
              <a:off x="529580" y="1875354"/>
              <a:ext cx="1495153" cy="1197431"/>
              <a:chOff x="529580" y="1875354"/>
              <a:chExt cx="1495153" cy="1197431"/>
            </a:xfrm>
          </p:grpSpPr>
          <p:sp>
            <p:nvSpPr>
              <p:cNvPr id="8" name="Rectangle: Folded Corner 7">
                <a:extLst>
                  <a:ext uri="{FF2B5EF4-FFF2-40B4-BE49-F238E27FC236}">
                    <a16:creationId xmlns:a16="http://schemas.microsoft.com/office/drawing/2014/main" id="{43E7E5C0-6531-193A-103F-E8B6A2352BDE}"/>
                  </a:ext>
                </a:extLst>
              </p:cNvPr>
              <p:cNvSpPr/>
              <p:nvPr/>
            </p:nvSpPr>
            <p:spPr>
              <a:xfrm>
                <a:off x="994128" y="2278128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92D3D4A-B9EE-C0FA-4800-FDDB7B3E794B}"/>
                  </a:ext>
                </a:extLst>
              </p:cNvPr>
              <p:cNvSpPr txBox="1"/>
              <p:nvPr/>
            </p:nvSpPr>
            <p:spPr>
              <a:xfrm>
                <a:off x="529580" y="1875354"/>
                <a:ext cx="149515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data_001.dat</a:t>
                </a:r>
                <a:endParaRPr lang="LID4096" dirty="0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75EFF5CC-62BE-3603-78AC-E6C20335CFE3}"/>
                </a:ext>
              </a:extLst>
            </p:cNvPr>
            <p:cNvGrpSpPr/>
            <p:nvPr/>
          </p:nvGrpSpPr>
          <p:grpSpPr>
            <a:xfrm>
              <a:off x="2024733" y="1875354"/>
              <a:ext cx="1495153" cy="1197431"/>
              <a:chOff x="529580" y="1875354"/>
              <a:chExt cx="1495153" cy="1197431"/>
            </a:xfrm>
          </p:grpSpPr>
          <p:sp>
            <p:nvSpPr>
              <p:cNvPr id="11" name="Rectangle: Folded Corner 10">
                <a:extLst>
                  <a:ext uri="{FF2B5EF4-FFF2-40B4-BE49-F238E27FC236}">
                    <a16:creationId xmlns:a16="http://schemas.microsoft.com/office/drawing/2014/main" id="{76E6A6FF-9AFC-9923-FD6F-C366E137B010}"/>
                  </a:ext>
                </a:extLst>
              </p:cNvPr>
              <p:cNvSpPr/>
              <p:nvPr/>
            </p:nvSpPr>
            <p:spPr>
              <a:xfrm>
                <a:off x="994128" y="2278128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A0E4ABD-67F7-91EB-9A05-EC577B3232F0}"/>
                  </a:ext>
                </a:extLst>
              </p:cNvPr>
              <p:cNvSpPr txBox="1"/>
              <p:nvPr/>
            </p:nvSpPr>
            <p:spPr>
              <a:xfrm>
                <a:off x="529580" y="1875354"/>
                <a:ext cx="149515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data_050.dat</a:t>
                </a:r>
                <a:endParaRPr lang="LID4096" dirty="0"/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0CACF18-FE02-C31F-F8D3-3B7C88FD2F5E}"/>
                </a:ext>
              </a:extLst>
            </p:cNvPr>
            <p:cNvSpPr txBox="1"/>
            <p:nvPr/>
          </p:nvSpPr>
          <p:spPr>
            <a:xfrm>
              <a:off x="1826408" y="2345904"/>
              <a:ext cx="5068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...</a:t>
              </a:r>
              <a:endParaRPr lang="LID4096" sz="2800" b="1" dirty="0"/>
            </a:p>
          </p:txBody>
        </p:sp>
      </p:grp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68A45E0-1797-0BB5-61AE-A4AD2CC4A057}"/>
              </a:ext>
            </a:extLst>
          </p:cNvPr>
          <p:cNvSpPr/>
          <p:nvPr/>
        </p:nvSpPr>
        <p:spPr>
          <a:xfrm>
            <a:off x="1375126" y="3291837"/>
            <a:ext cx="2061201" cy="5232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Job 523_1</a:t>
            </a:r>
            <a:endParaRPr lang="LID4096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1D9852C-B211-DD2E-C44C-1CEADF594419}"/>
              </a:ext>
            </a:extLst>
          </p:cNvPr>
          <p:cNvGrpSpPr/>
          <p:nvPr/>
        </p:nvGrpSpPr>
        <p:grpSpPr>
          <a:xfrm>
            <a:off x="954123" y="3047998"/>
            <a:ext cx="3035831" cy="2487083"/>
            <a:chOff x="529580" y="3265714"/>
            <a:chExt cx="3035831" cy="2487083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384B1F06-B378-46A8-1E21-53245AA21008}"/>
                </a:ext>
              </a:extLst>
            </p:cNvPr>
            <p:cNvGrpSpPr/>
            <p:nvPr/>
          </p:nvGrpSpPr>
          <p:grpSpPr>
            <a:xfrm>
              <a:off x="529580" y="4555366"/>
              <a:ext cx="1540678" cy="1197431"/>
              <a:chOff x="529580" y="1875354"/>
              <a:chExt cx="1540678" cy="1197431"/>
            </a:xfrm>
          </p:grpSpPr>
          <p:sp>
            <p:nvSpPr>
              <p:cNvPr id="16" name="Rectangle: Folded Corner 15">
                <a:extLst>
                  <a:ext uri="{FF2B5EF4-FFF2-40B4-BE49-F238E27FC236}">
                    <a16:creationId xmlns:a16="http://schemas.microsoft.com/office/drawing/2014/main" id="{C1D78D9C-B11D-6732-391E-2665A8646F46}"/>
                  </a:ext>
                </a:extLst>
              </p:cNvPr>
              <p:cNvSpPr/>
              <p:nvPr/>
            </p:nvSpPr>
            <p:spPr>
              <a:xfrm>
                <a:off x="994128" y="2278128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EE10072-BF85-E7F0-8406-CB47D5AB2E04}"/>
                  </a:ext>
                </a:extLst>
              </p:cNvPr>
              <p:cNvSpPr txBox="1"/>
              <p:nvPr/>
            </p:nvSpPr>
            <p:spPr>
              <a:xfrm>
                <a:off x="529580" y="1875354"/>
                <a:ext cx="154067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result_001.txt</a:t>
                </a:r>
                <a:endParaRPr lang="LID4096" dirty="0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5735FA2-CA78-5E05-0F97-FB73FFA55144}"/>
                </a:ext>
              </a:extLst>
            </p:cNvPr>
            <p:cNvGrpSpPr/>
            <p:nvPr/>
          </p:nvGrpSpPr>
          <p:grpSpPr>
            <a:xfrm>
              <a:off x="2024733" y="4555366"/>
              <a:ext cx="1540678" cy="1197431"/>
              <a:chOff x="529580" y="1875354"/>
              <a:chExt cx="1540678" cy="1197431"/>
            </a:xfrm>
          </p:grpSpPr>
          <p:sp>
            <p:nvSpPr>
              <p:cNvPr id="19" name="Rectangle: Folded Corner 18">
                <a:extLst>
                  <a:ext uri="{FF2B5EF4-FFF2-40B4-BE49-F238E27FC236}">
                    <a16:creationId xmlns:a16="http://schemas.microsoft.com/office/drawing/2014/main" id="{3B3F20E4-BC6F-05DF-A8C2-68DBE9DCF84B}"/>
                  </a:ext>
                </a:extLst>
              </p:cNvPr>
              <p:cNvSpPr/>
              <p:nvPr/>
            </p:nvSpPr>
            <p:spPr>
              <a:xfrm>
                <a:off x="994128" y="2278128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5E2C14E-77EF-D97B-E2DD-BA11C9AED422}"/>
                  </a:ext>
                </a:extLst>
              </p:cNvPr>
              <p:cNvSpPr txBox="1"/>
              <p:nvPr/>
            </p:nvSpPr>
            <p:spPr>
              <a:xfrm>
                <a:off x="529580" y="1875354"/>
                <a:ext cx="154067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result_050.txt</a:t>
                </a:r>
                <a:endParaRPr lang="LID4096" dirty="0"/>
              </a:p>
            </p:txBody>
          </p: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90A3AFD-613D-2F96-9C65-27ED34785B9D}"/>
                </a:ext>
              </a:extLst>
            </p:cNvPr>
            <p:cNvSpPr txBox="1"/>
            <p:nvPr/>
          </p:nvSpPr>
          <p:spPr>
            <a:xfrm>
              <a:off x="1826408" y="5025916"/>
              <a:ext cx="5068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...</a:t>
              </a:r>
              <a:endParaRPr lang="LID4096" sz="2800" b="1" dirty="0"/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D2CFAA66-5549-9AD3-1D21-F87AA0C1EF86}"/>
                </a:ext>
              </a:extLst>
            </p:cNvPr>
            <p:cNvCxnSpPr/>
            <p:nvPr/>
          </p:nvCxnSpPr>
          <p:spPr>
            <a:xfrm>
              <a:off x="1230076" y="3265714"/>
              <a:ext cx="0" cy="1164772"/>
            </a:xfrm>
            <a:prstGeom prst="straightConnector1">
              <a:avLst/>
            </a:prstGeom>
            <a:ln w="57150"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86EE206C-DDB5-E79B-EEA6-2885CF6B930B}"/>
                </a:ext>
              </a:extLst>
            </p:cNvPr>
            <p:cNvCxnSpPr/>
            <p:nvPr/>
          </p:nvCxnSpPr>
          <p:spPr>
            <a:xfrm>
              <a:off x="2699648" y="3265714"/>
              <a:ext cx="0" cy="1164772"/>
            </a:xfrm>
            <a:prstGeom prst="straightConnector1">
              <a:avLst/>
            </a:prstGeom>
            <a:ln w="57150"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382125C-2A04-912A-6A63-E73DCFF23170}"/>
              </a:ext>
            </a:extLst>
          </p:cNvPr>
          <p:cNvGrpSpPr/>
          <p:nvPr/>
        </p:nvGrpSpPr>
        <p:grpSpPr>
          <a:xfrm>
            <a:off x="4252974" y="1657638"/>
            <a:ext cx="2990306" cy="1197431"/>
            <a:chOff x="529580" y="1875354"/>
            <a:chExt cx="2990306" cy="1197431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9A4F83FC-94E7-B035-8C49-5B69D122E778}"/>
                </a:ext>
              </a:extLst>
            </p:cNvPr>
            <p:cNvGrpSpPr/>
            <p:nvPr/>
          </p:nvGrpSpPr>
          <p:grpSpPr>
            <a:xfrm>
              <a:off x="529580" y="1875354"/>
              <a:ext cx="1495153" cy="1197431"/>
              <a:chOff x="529580" y="1875354"/>
              <a:chExt cx="1495153" cy="1197431"/>
            </a:xfrm>
          </p:grpSpPr>
          <p:sp>
            <p:nvSpPr>
              <p:cNvPr id="33" name="Rectangle: Folded Corner 32">
                <a:extLst>
                  <a:ext uri="{FF2B5EF4-FFF2-40B4-BE49-F238E27FC236}">
                    <a16:creationId xmlns:a16="http://schemas.microsoft.com/office/drawing/2014/main" id="{B5895856-D660-91EA-F456-5CBFF5397C65}"/>
                  </a:ext>
                </a:extLst>
              </p:cNvPr>
              <p:cNvSpPr/>
              <p:nvPr/>
            </p:nvSpPr>
            <p:spPr>
              <a:xfrm>
                <a:off x="994128" y="2278128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D2C140E-C2E1-7380-376D-0D4B858BBA3A}"/>
                  </a:ext>
                </a:extLst>
              </p:cNvPr>
              <p:cNvSpPr txBox="1"/>
              <p:nvPr/>
            </p:nvSpPr>
            <p:spPr>
              <a:xfrm>
                <a:off x="529580" y="1875354"/>
                <a:ext cx="149515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data_051.dat</a:t>
                </a:r>
                <a:endParaRPr lang="LID4096" dirty="0"/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772EFC66-3AF6-6292-CF66-2BE20789FAA6}"/>
                </a:ext>
              </a:extLst>
            </p:cNvPr>
            <p:cNvGrpSpPr/>
            <p:nvPr/>
          </p:nvGrpSpPr>
          <p:grpSpPr>
            <a:xfrm>
              <a:off x="2024733" y="1875354"/>
              <a:ext cx="1495153" cy="1197431"/>
              <a:chOff x="529580" y="1875354"/>
              <a:chExt cx="1495153" cy="1197431"/>
            </a:xfrm>
          </p:grpSpPr>
          <p:sp>
            <p:nvSpPr>
              <p:cNvPr id="31" name="Rectangle: Folded Corner 30">
                <a:extLst>
                  <a:ext uri="{FF2B5EF4-FFF2-40B4-BE49-F238E27FC236}">
                    <a16:creationId xmlns:a16="http://schemas.microsoft.com/office/drawing/2014/main" id="{825F5D35-2AE6-AD8D-77A2-00EB35318815}"/>
                  </a:ext>
                </a:extLst>
              </p:cNvPr>
              <p:cNvSpPr/>
              <p:nvPr/>
            </p:nvSpPr>
            <p:spPr>
              <a:xfrm>
                <a:off x="994128" y="2278128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6E1E98A-F78B-59E6-A12E-91827020F3A3}"/>
                  </a:ext>
                </a:extLst>
              </p:cNvPr>
              <p:cNvSpPr txBox="1"/>
              <p:nvPr/>
            </p:nvSpPr>
            <p:spPr>
              <a:xfrm>
                <a:off x="529580" y="1875354"/>
                <a:ext cx="149515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data_100.dat</a:t>
                </a:r>
                <a:endParaRPr lang="LID4096" dirty="0"/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867A291-CCF9-3423-0267-B0788BF8DCB8}"/>
                </a:ext>
              </a:extLst>
            </p:cNvPr>
            <p:cNvSpPr txBox="1"/>
            <p:nvPr/>
          </p:nvSpPr>
          <p:spPr>
            <a:xfrm>
              <a:off x="1826408" y="2345904"/>
              <a:ext cx="5068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...</a:t>
              </a:r>
              <a:endParaRPr lang="LID4096" sz="2800" b="1" dirty="0"/>
            </a:p>
          </p:txBody>
        </p:sp>
      </p:grp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E7B0A8F6-94D8-0986-BD16-249CFC8218E4}"/>
              </a:ext>
            </a:extLst>
          </p:cNvPr>
          <p:cNvSpPr/>
          <p:nvPr/>
        </p:nvSpPr>
        <p:spPr>
          <a:xfrm>
            <a:off x="4673977" y="3291837"/>
            <a:ext cx="2061201" cy="5232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Job 523_51</a:t>
            </a:r>
            <a:endParaRPr lang="LID4096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6538F82-3313-171A-CBAC-595EF7380FAC}"/>
              </a:ext>
            </a:extLst>
          </p:cNvPr>
          <p:cNvGrpSpPr/>
          <p:nvPr/>
        </p:nvGrpSpPr>
        <p:grpSpPr>
          <a:xfrm>
            <a:off x="4252974" y="3047998"/>
            <a:ext cx="3035831" cy="2487083"/>
            <a:chOff x="529580" y="3265714"/>
            <a:chExt cx="3035831" cy="2487083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F5D2E71-CCAB-1ABD-82E2-20114B455D76}"/>
                </a:ext>
              </a:extLst>
            </p:cNvPr>
            <p:cNvGrpSpPr/>
            <p:nvPr/>
          </p:nvGrpSpPr>
          <p:grpSpPr>
            <a:xfrm>
              <a:off x="529580" y="4555366"/>
              <a:ext cx="1540678" cy="1197431"/>
              <a:chOff x="529580" y="1875354"/>
              <a:chExt cx="1540678" cy="1197431"/>
            </a:xfrm>
          </p:grpSpPr>
          <p:sp>
            <p:nvSpPr>
              <p:cNvPr id="44" name="Rectangle: Folded Corner 43">
                <a:extLst>
                  <a:ext uri="{FF2B5EF4-FFF2-40B4-BE49-F238E27FC236}">
                    <a16:creationId xmlns:a16="http://schemas.microsoft.com/office/drawing/2014/main" id="{1EA9C1F2-3ED1-4202-573A-0F1E0F8042D9}"/>
                  </a:ext>
                </a:extLst>
              </p:cNvPr>
              <p:cNvSpPr/>
              <p:nvPr/>
            </p:nvSpPr>
            <p:spPr>
              <a:xfrm>
                <a:off x="994128" y="2278128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A3E7FE9-4010-232A-CBAC-7C33F531055C}"/>
                  </a:ext>
                </a:extLst>
              </p:cNvPr>
              <p:cNvSpPr txBox="1"/>
              <p:nvPr/>
            </p:nvSpPr>
            <p:spPr>
              <a:xfrm>
                <a:off x="529580" y="1875354"/>
                <a:ext cx="154067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result_051.txt</a:t>
                </a:r>
                <a:endParaRPr lang="LID4096" dirty="0"/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02A19AD1-B5C6-000F-E57B-5D5F2EDCA3EC}"/>
                </a:ext>
              </a:extLst>
            </p:cNvPr>
            <p:cNvGrpSpPr/>
            <p:nvPr/>
          </p:nvGrpSpPr>
          <p:grpSpPr>
            <a:xfrm>
              <a:off x="2024733" y="4555366"/>
              <a:ext cx="1540678" cy="1197431"/>
              <a:chOff x="529580" y="1875354"/>
              <a:chExt cx="1540678" cy="1197431"/>
            </a:xfrm>
          </p:grpSpPr>
          <p:sp>
            <p:nvSpPr>
              <p:cNvPr id="42" name="Rectangle: Folded Corner 41">
                <a:extLst>
                  <a:ext uri="{FF2B5EF4-FFF2-40B4-BE49-F238E27FC236}">
                    <a16:creationId xmlns:a16="http://schemas.microsoft.com/office/drawing/2014/main" id="{61603B95-FBDE-4027-72F0-25BD1B769E1D}"/>
                  </a:ext>
                </a:extLst>
              </p:cNvPr>
              <p:cNvSpPr/>
              <p:nvPr/>
            </p:nvSpPr>
            <p:spPr>
              <a:xfrm>
                <a:off x="994128" y="2278128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17D2485-E203-AEBA-93B8-98D68CF3CAB5}"/>
                  </a:ext>
                </a:extLst>
              </p:cNvPr>
              <p:cNvSpPr txBox="1"/>
              <p:nvPr/>
            </p:nvSpPr>
            <p:spPr>
              <a:xfrm>
                <a:off x="529580" y="1875354"/>
                <a:ext cx="154067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result_100.txt</a:t>
                </a:r>
                <a:endParaRPr lang="LID4096" dirty="0"/>
              </a:p>
            </p:txBody>
          </p: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0312635-0D1F-4DB5-3B96-12834A2A68B3}"/>
                </a:ext>
              </a:extLst>
            </p:cNvPr>
            <p:cNvSpPr txBox="1"/>
            <p:nvPr/>
          </p:nvSpPr>
          <p:spPr>
            <a:xfrm>
              <a:off x="1826408" y="5025916"/>
              <a:ext cx="5068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...</a:t>
              </a:r>
              <a:endParaRPr lang="LID4096" sz="2800" b="1" dirty="0"/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D74ECA9B-9682-6388-31D5-6D83F60F9021}"/>
                </a:ext>
              </a:extLst>
            </p:cNvPr>
            <p:cNvCxnSpPr/>
            <p:nvPr/>
          </p:nvCxnSpPr>
          <p:spPr>
            <a:xfrm>
              <a:off x="1230076" y="3265714"/>
              <a:ext cx="0" cy="1164772"/>
            </a:xfrm>
            <a:prstGeom prst="straightConnector1">
              <a:avLst/>
            </a:prstGeom>
            <a:ln w="57150"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B64AF392-E9CA-3109-1CE5-3691120E572F}"/>
                </a:ext>
              </a:extLst>
            </p:cNvPr>
            <p:cNvCxnSpPr/>
            <p:nvPr/>
          </p:nvCxnSpPr>
          <p:spPr>
            <a:xfrm>
              <a:off x="2699648" y="3265714"/>
              <a:ext cx="0" cy="1164772"/>
            </a:xfrm>
            <a:prstGeom prst="straightConnector1">
              <a:avLst/>
            </a:prstGeom>
            <a:ln w="57150"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27804311-7DD4-9AF0-AB81-18EC0C98CF12}"/>
              </a:ext>
            </a:extLst>
          </p:cNvPr>
          <p:cNvSpPr txBox="1"/>
          <p:nvPr/>
        </p:nvSpPr>
        <p:spPr>
          <a:xfrm>
            <a:off x="7465958" y="3211284"/>
            <a:ext cx="5068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...</a:t>
            </a:r>
            <a:endParaRPr lang="LID4096" sz="2800" b="1" dirty="0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31C2C7D-DAF3-AC50-3790-038ED572FDC4}"/>
              </a:ext>
            </a:extLst>
          </p:cNvPr>
          <p:cNvGrpSpPr/>
          <p:nvPr/>
        </p:nvGrpSpPr>
        <p:grpSpPr>
          <a:xfrm>
            <a:off x="8230331" y="1657638"/>
            <a:ext cx="2990306" cy="1197431"/>
            <a:chOff x="529580" y="1875354"/>
            <a:chExt cx="2990306" cy="1197431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CA53C53A-E85A-EFEA-13C0-9D63C38E2F66}"/>
                </a:ext>
              </a:extLst>
            </p:cNvPr>
            <p:cNvGrpSpPr/>
            <p:nvPr/>
          </p:nvGrpSpPr>
          <p:grpSpPr>
            <a:xfrm>
              <a:off x="529580" y="1875354"/>
              <a:ext cx="1495153" cy="1197431"/>
              <a:chOff x="529580" y="1875354"/>
              <a:chExt cx="1495153" cy="1197431"/>
            </a:xfrm>
          </p:grpSpPr>
          <p:sp>
            <p:nvSpPr>
              <p:cNvPr id="53" name="Rectangle: Folded Corner 52">
                <a:extLst>
                  <a:ext uri="{FF2B5EF4-FFF2-40B4-BE49-F238E27FC236}">
                    <a16:creationId xmlns:a16="http://schemas.microsoft.com/office/drawing/2014/main" id="{EDD349F9-BCD7-41B6-1FB5-69E66C0252AC}"/>
                  </a:ext>
                </a:extLst>
              </p:cNvPr>
              <p:cNvSpPr/>
              <p:nvPr/>
            </p:nvSpPr>
            <p:spPr>
              <a:xfrm>
                <a:off x="994128" y="2278128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B539C17-2266-3E25-8541-4C3A7BF67105}"/>
                  </a:ext>
                </a:extLst>
              </p:cNvPr>
              <p:cNvSpPr txBox="1"/>
              <p:nvPr/>
            </p:nvSpPr>
            <p:spPr>
              <a:xfrm>
                <a:off x="529580" y="1875354"/>
                <a:ext cx="149515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data_151.dat</a:t>
                </a:r>
                <a:endParaRPr lang="LID4096" dirty="0"/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9E5A40CD-6455-7EF7-5278-908F3DF84097}"/>
                </a:ext>
              </a:extLst>
            </p:cNvPr>
            <p:cNvGrpSpPr/>
            <p:nvPr/>
          </p:nvGrpSpPr>
          <p:grpSpPr>
            <a:xfrm>
              <a:off x="2024733" y="1875354"/>
              <a:ext cx="1495153" cy="1197431"/>
              <a:chOff x="529580" y="1875354"/>
              <a:chExt cx="1495153" cy="1197431"/>
            </a:xfrm>
          </p:grpSpPr>
          <p:sp>
            <p:nvSpPr>
              <p:cNvPr id="51" name="Rectangle: Folded Corner 50">
                <a:extLst>
                  <a:ext uri="{FF2B5EF4-FFF2-40B4-BE49-F238E27FC236}">
                    <a16:creationId xmlns:a16="http://schemas.microsoft.com/office/drawing/2014/main" id="{BD748555-2C58-E627-C129-1ABA0CB20302}"/>
                  </a:ext>
                </a:extLst>
              </p:cNvPr>
              <p:cNvSpPr/>
              <p:nvPr/>
            </p:nvSpPr>
            <p:spPr>
              <a:xfrm>
                <a:off x="994128" y="2278128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479FDFD4-259A-3EE8-B247-4109FD3B18CD}"/>
                  </a:ext>
                </a:extLst>
              </p:cNvPr>
              <p:cNvSpPr txBox="1"/>
              <p:nvPr/>
            </p:nvSpPr>
            <p:spPr>
              <a:xfrm>
                <a:off x="529580" y="1875354"/>
                <a:ext cx="149515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data_200.dat</a:t>
                </a:r>
                <a:endParaRPr lang="LID4096" dirty="0"/>
              </a:p>
            </p:txBody>
          </p:sp>
        </p:grp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928B588F-3CA7-9CD8-35FA-124CA1B44F32}"/>
                </a:ext>
              </a:extLst>
            </p:cNvPr>
            <p:cNvSpPr txBox="1"/>
            <p:nvPr/>
          </p:nvSpPr>
          <p:spPr>
            <a:xfrm>
              <a:off x="1826408" y="2345904"/>
              <a:ext cx="5068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...</a:t>
              </a:r>
              <a:endParaRPr lang="LID4096" sz="2800" b="1" dirty="0"/>
            </a:p>
          </p:txBody>
        </p:sp>
      </p:grp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75DF3987-5C6B-2D3E-C394-159DE1AB914B}"/>
              </a:ext>
            </a:extLst>
          </p:cNvPr>
          <p:cNvSpPr/>
          <p:nvPr/>
        </p:nvSpPr>
        <p:spPr>
          <a:xfrm>
            <a:off x="8651334" y="3291837"/>
            <a:ext cx="2061201" cy="5232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Job 523_151</a:t>
            </a:r>
            <a:endParaRPr lang="LID4096" dirty="0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067E28FA-3AB8-AB23-4EBF-6EEF5B14D668}"/>
              </a:ext>
            </a:extLst>
          </p:cNvPr>
          <p:cNvGrpSpPr/>
          <p:nvPr/>
        </p:nvGrpSpPr>
        <p:grpSpPr>
          <a:xfrm>
            <a:off x="8230331" y="3047998"/>
            <a:ext cx="3035831" cy="2487083"/>
            <a:chOff x="529580" y="3265714"/>
            <a:chExt cx="3035831" cy="2487083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08E9A555-AB32-78CC-492E-853863505833}"/>
                </a:ext>
              </a:extLst>
            </p:cNvPr>
            <p:cNvGrpSpPr/>
            <p:nvPr/>
          </p:nvGrpSpPr>
          <p:grpSpPr>
            <a:xfrm>
              <a:off x="529580" y="4555366"/>
              <a:ext cx="1540678" cy="1197431"/>
              <a:chOff x="529580" y="1875354"/>
              <a:chExt cx="1540678" cy="1197431"/>
            </a:xfrm>
          </p:grpSpPr>
          <p:sp>
            <p:nvSpPr>
              <p:cNvPr id="64" name="Rectangle: Folded Corner 63">
                <a:extLst>
                  <a:ext uri="{FF2B5EF4-FFF2-40B4-BE49-F238E27FC236}">
                    <a16:creationId xmlns:a16="http://schemas.microsoft.com/office/drawing/2014/main" id="{29A4D5F4-F389-EFF6-44E4-5A84E5C5148F}"/>
                  </a:ext>
                </a:extLst>
              </p:cNvPr>
              <p:cNvSpPr/>
              <p:nvPr/>
            </p:nvSpPr>
            <p:spPr>
              <a:xfrm>
                <a:off x="994128" y="2278128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B0DA2DD-3A29-4DCE-4171-6DDAAA13671C}"/>
                  </a:ext>
                </a:extLst>
              </p:cNvPr>
              <p:cNvSpPr txBox="1"/>
              <p:nvPr/>
            </p:nvSpPr>
            <p:spPr>
              <a:xfrm>
                <a:off x="529580" y="1875354"/>
                <a:ext cx="154067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result_151.txt</a:t>
                </a:r>
                <a:endParaRPr lang="LID4096" dirty="0"/>
              </a:p>
            </p:txBody>
          </p: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101D6AAC-651E-3AA8-8D54-39FA1CFD8AC6}"/>
                </a:ext>
              </a:extLst>
            </p:cNvPr>
            <p:cNvGrpSpPr/>
            <p:nvPr/>
          </p:nvGrpSpPr>
          <p:grpSpPr>
            <a:xfrm>
              <a:off x="2024733" y="4555366"/>
              <a:ext cx="1540678" cy="1197431"/>
              <a:chOff x="529580" y="1875354"/>
              <a:chExt cx="1540678" cy="1197431"/>
            </a:xfrm>
          </p:grpSpPr>
          <p:sp>
            <p:nvSpPr>
              <p:cNvPr id="62" name="Rectangle: Folded Corner 61">
                <a:extLst>
                  <a:ext uri="{FF2B5EF4-FFF2-40B4-BE49-F238E27FC236}">
                    <a16:creationId xmlns:a16="http://schemas.microsoft.com/office/drawing/2014/main" id="{438A9513-2CBF-03CF-54CA-87E5709772D6}"/>
                  </a:ext>
                </a:extLst>
              </p:cNvPr>
              <p:cNvSpPr/>
              <p:nvPr/>
            </p:nvSpPr>
            <p:spPr>
              <a:xfrm>
                <a:off x="994128" y="2278128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CB847F54-1464-C2EF-B55B-54CA2EFCB022}"/>
                  </a:ext>
                </a:extLst>
              </p:cNvPr>
              <p:cNvSpPr txBox="1"/>
              <p:nvPr/>
            </p:nvSpPr>
            <p:spPr>
              <a:xfrm>
                <a:off x="529580" y="1875354"/>
                <a:ext cx="154067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result_200.txt</a:t>
                </a:r>
                <a:endParaRPr lang="LID4096" dirty="0"/>
              </a:p>
            </p:txBody>
          </p:sp>
        </p:grp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D775098E-1503-32D9-E35F-0CDD4F1245BF}"/>
                </a:ext>
              </a:extLst>
            </p:cNvPr>
            <p:cNvSpPr txBox="1"/>
            <p:nvPr/>
          </p:nvSpPr>
          <p:spPr>
            <a:xfrm>
              <a:off x="1826408" y="5025916"/>
              <a:ext cx="5068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...</a:t>
              </a:r>
              <a:endParaRPr lang="LID4096" sz="2800" b="1" dirty="0"/>
            </a:p>
          </p:txBody>
        </p: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FA589ED2-A503-9B18-B4D7-F0981573B61F}"/>
                </a:ext>
              </a:extLst>
            </p:cNvPr>
            <p:cNvCxnSpPr/>
            <p:nvPr/>
          </p:nvCxnSpPr>
          <p:spPr>
            <a:xfrm>
              <a:off x="1230076" y="3265714"/>
              <a:ext cx="0" cy="1164772"/>
            </a:xfrm>
            <a:prstGeom prst="straightConnector1">
              <a:avLst/>
            </a:prstGeom>
            <a:ln w="57150"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5E8419E2-5DDE-966E-A3A6-A40602FF27F9}"/>
                </a:ext>
              </a:extLst>
            </p:cNvPr>
            <p:cNvCxnSpPr/>
            <p:nvPr/>
          </p:nvCxnSpPr>
          <p:spPr>
            <a:xfrm>
              <a:off x="2699648" y="3265714"/>
              <a:ext cx="0" cy="1164772"/>
            </a:xfrm>
            <a:prstGeom prst="straightConnector1">
              <a:avLst/>
            </a:prstGeom>
            <a:ln w="57150"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3802C8AE-7920-24A8-E94B-929379E3FEA9}"/>
              </a:ext>
            </a:extLst>
          </p:cNvPr>
          <p:cNvGrpSpPr/>
          <p:nvPr/>
        </p:nvGrpSpPr>
        <p:grpSpPr>
          <a:xfrm>
            <a:off x="3620690" y="5600539"/>
            <a:ext cx="6228976" cy="924352"/>
            <a:chOff x="8281741" y="5245929"/>
            <a:chExt cx="6228976" cy="924352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AF7D88D3-3D73-A1AB-A9C7-ECA685C91DBC}"/>
                </a:ext>
              </a:extLst>
            </p:cNvPr>
            <p:cNvSpPr txBox="1"/>
            <p:nvPr/>
          </p:nvSpPr>
          <p:spPr>
            <a:xfrm>
              <a:off x="8281741" y="5647061"/>
              <a:ext cx="5729517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Can, but </a:t>
              </a:r>
              <a:r>
                <a:rPr lang="en-US" sz="2800" i="1" dirty="0"/>
                <a:t>need not</a:t>
              </a:r>
              <a:r>
                <a:rPr lang="en-US" sz="2800" dirty="0"/>
                <a:t> run at same time!</a:t>
              </a:r>
              <a:endParaRPr lang="LID4096" sz="2800" dirty="0"/>
            </a:p>
          </p:txBody>
        </p:sp>
        <p:pic>
          <p:nvPicPr>
            <p:cNvPr id="68" name="Graphic 67" descr="Warning with solid fill">
              <a:extLst>
                <a:ext uri="{FF2B5EF4-FFF2-40B4-BE49-F238E27FC236}">
                  <a16:creationId xmlns:a16="http://schemas.microsoft.com/office/drawing/2014/main" id="{9C2BCE33-C1AB-EDE4-958F-9ACB43A89E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862645" y="5245929"/>
              <a:ext cx="648072" cy="6480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74591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068C9-A476-5031-C93D-C54869FE6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array indices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1C58-BE8B-D51D-2E67-D5A3B3AACB4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--array=5-18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SLURM_ARRAY_TASK_MIN</a:t>
            </a:r>
            <a:r>
              <a:rPr lang="en-US" dirty="0"/>
              <a:t> == 5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SLURM_ARRAY_TASK_MAX</a:t>
            </a:r>
            <a:r>
              <a:rPr lang="en-US" dirty="0"/>
              <a:t> == 18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SLURM_ARRAY_TASK_STEP</a:t>
            </a:r>
            <a:r>
              <a:rPr lang="en-US" dirty="0"/>
              <a:t> == 1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SLURM_ARRAY_TASK_COUNT</a:t>
            </a:r>
            <a:r>
              <a:rPr lang="en-US" dirty="0"/>
              <a:t> == 14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SLURM_ARRAY_TASK_ID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</a:t>
            </a:r>
            <a:r>
              <a:rPr lang="en-US" dirty="0"/>
              <a:t> 5, ..., 18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--array=5-18:3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SLURM_ARRAY_TASK_MIN</a:t>
            </a:r>
            <a:r>
              <a:rPr lang="en-US" dirty="0"/>
              <a:t> == 5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SLURM_ARRAY_TASK_MAX</a:t>
            </a:r>
            <a:r>
              <a:rPr lang="en-US" dirty="0"/>
              <a:t> == </a:t>
            </a:r>
            <a:r>
              <a:rPr lang="en-US" b="1" dirty="0">
                <a:solidFill>
                  <a:srgbClr val="FF0000"/>
                </a:solidFill>
              </a:rPr>
              <a:t>17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SLURM_ARRAY_TASK_STEP</a:t>
            </a:r>
            <a:r>
              <a:rPr lang="en-US" dirty="0"/>
              <a:t> == 3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SLURM_ARRAY_TASK_COUNT</a:t>
            </a:r>
            <a:r>
              <a:rPr lang="en-US" dirty="0"/>
              <a:t> == 5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SLURM_ARRAY_TASK_ID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</a:t>
            </a:r>
            <a:r>
              <a:rPr lang="en-US" dirty="0"/>
              <a:t> 5, 8, .., 17</a:t>
            </a:r>
            <a:endParaRPr lang="LID4096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B21F8D-0E53-C591-8000-7D9C92120C5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--array=5,9,14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SLURM_ARRAY_TASK_MIN</a:t>
            </a:r>
            <a:r>
              <a:rPr lang="en-US" dirty="0"/>
              <a:t> == 5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SLURM_ARRAY_TASK_MAX</a:t>
            </a:r>
            <a:r>
              <a:rPr lang="en-US" dirty="0"/>
              <a:t> == 14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SLURM_ARRAY_TASK_STEP</a:t>
            </a:r>
            <a:r>
              <a:rPr lang="en-US" dirty="0"/>
              <a:t> == </a:t>
            </a:r>
            <a:r>
              <a:rPr lang="en-US" b="1" dirty="0">
                <a:solidFill>
                  <a:srgbClr val="FF0000"/>
                </a:solidFill>
              </a:rPr>
              <a:t>1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SLURM_ARRAY_TASK_COUNT</a:t>
            </a:r>
            <a:r>
              <a:rPr lang="en-US" dirty="0"/>
              <a:t> == 3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SLURM_ARRAY_TASK_ID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</a:t>
            </a:r>
            <a:r>
              <a:rPr lang="en-US" dirty="0"/>
              <a:t> 5, 9, 14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--array=5,9-18:3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SLURM_ARRAY_TASK_MIN</a:t>
            </a:r>
            <a:r>
              <a:rPr lang="en-US" dirty="0"/>
              <a:t> == 1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SLURM_ARRAY_TASK_MAX</a:t>
            </a:r>
            <a:r>
              <a:rPr lang="en-US" dirty="0"/>
              <a:t> == 18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SLURM_ARRAY_TASK_STEP</a:t>
            </a:r>
            <a:r>
              <a:rPr lang="en-US" dirty="0"/>
              <a:t> == </a:t>
            </a:r>
            <a:r>
              <a:rPr lang="en-US" b="1" dirty="0">
                <a:solidFill>
                  <a:srgbClr val="FF0000"/>
                </a:solidFill>
              </a:rPr>
              <a:t>3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SLURM_ARRAY_TASK_COUNT</a:t>
            </a:r>
            <a:r>
              <a:rPr lang="en-US" dirty="0"/>
              <a:t> == 5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SLURM_ARRAY_TASK_ID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</a:t>
            </a:r>
            <a:r>
              <a:rPr lang="en-US" dirty="0"/>
              <a:t> 1, 9, 12,...,18</a:t>
            </a:r>
            <a:endParaRPr lang="LID4096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DC20D7-011A-5405-7353-A4197AE50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47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67206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C1782-5CB1-4582-63C3-6B1B391B0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Limits on parallel array execution</a:t>
            </a:r>
            <a:endParaRPr lang="LID4096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071377-45C0-390A-CBE6-131291266B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cs typeface="Courier New" panose="02070309020205020404" pitchFamily="49" charset="0"/>
              </a:rPr>
              <a:t>Array size limited by </a:t>
            </a:r>
            <a:r>
              <a:rPr lang="en-US" dirty="0" err="1">
                <a:cs typeface="Courier New" panose="02070309020205020404" pitchFamily="49" charset="0"/>
              </a:rPr>
              <a:t>Slurm</a:t>
            </a:r>
            <a:r>
              <a:rPr lang="en-US" dirty="0">
                <a:cs typeface="Courier New" panose="02070309020205020404" pitchFamily="49" charset="0"/>
              </a:rPr>
              <a:t> configuration: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SLURM_ARRAY_TASK_COUNT</a:t>
            </a:r>
            <a:r>
              <a:rPr lang="en-US" dirty="0"/>
              <a:t> &lt; </a:t>
            </a:r>
            <a:r>
              <a:rPr lang="fr-BE" b="0" i="0" dirty="0" err="1">
                <a:solidFill>
                  <a:srgbClr val="46545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MaxArraySize</a:t>
            </a:r>
            <a:endParaRPr lang="en-US" dirty="0">
              <a:cs typeface="Courier New" panose="02070309020205020404" pitchFamily="49" charset="0"/>
            </a:endParaRPr>
          </a:p>
          <a:p>
            <a:pPr lvl="1"/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SLURM_ARRAY_TASK_COUNT</a:t>
            </a:r>
            <a:r>
              <a:rPr lang="en-US" dirty="0"/>
              <a:t> &lt; </a:t>
            </a:r>
            <a:r>
              <a:rPr lang="fr-BE" b="0" i="0" dirty="0" err="1">
                <a:solidFill>
                  <a:srgbClr val="46545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MaxSubmitPU</a:t>
            </a:r>
            <a:endParaRPr lang="fr-BE" b="0" i="0" dirty="0">
              <a:solidFill>
                <a:srgbClr val="46545C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fr-BE" dirty="0">
              <a:solidFill>
                <a:srgbClr val="4654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BE" dirty="0">
              <a:solidFill>
                <a:srgbClr val="4654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BE" dirty="0">
              <a:solidFill>
                <a:srgbClr val="46545C"/>
              </a:solidFill>
              <a:cs typeface="Courier New" panose="02070309020205020404" pitchFamily="49" charset="0"/>
            </a:endParaRPr>
          </a:p>
          <a:p>
            <a:endParaRPr lang="fr-BE" dirty="0">
              <a:solidFill>
                <a:srgbClr val="46545C"/>
              </a:solidFill>
              <a:cs typeface="Courier New" panose="02070309020205020404" pitchFamily="49" charset="0"/>
            </a:endParaRPr>
          </a:p>
          <a:p>
            <a:endParaRPr lang="fr-BE" dirty="0">
              <a:solidFill>
                <a:srgbClr val="46545C"/>
              </a:solidFill>
              <a:cs typeface="Courier New" panose="02070309020205020404" pitchFamily="49" charset="0"/>
            </a:endParaRPr>
          </a:p>
          <a:p>
            <a:r>
              <a:rPr lang="fr-BE" dirty="0">
                <a:solidFill>
                  <a:srgbClr val="46545C"/>
                </a:solidFill>
                <a:cs typeface="Courier New" panose="02070309020205020404" pitchFamily="49" charset="0"/>
              </a:rPr>
              <a:t>User </a:t>
            </a:r>
            <a:r>
              <a:rPr lang="fr-BE" dirty="0" err="1">
                <a:solidFill>
                  <a:srgbClr val="46545C"/>
                </a:solidFill>
                <a:cs typeface="Courier New" panose="02070309020205020404" pitchFamily="49" charset="0"/>
              </a:rPr>
              <a:t>limit</a:t>
            </a:r>
            <a:r>
              <a:rPr lang="fr-BE" dirty="0">
                <a:solidFill>
                  <a:srgbClr val="46545C"/>
                </a:solidFill>
                <a:cs typeface="Courier New" panose="02070309020205020404" pitchFamily="49" charset="0"/>
              </a:rPr>
              <a:t> on running jobs: </a:t>
            </a:r>
            <a:r>
              <a:rPr lang="fr-BE" dirty="0">
                <a:solidFill>
                  <a:srgbClr val="4654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fr-BE" dirty="0" err="1">
                <a:solidFill>
                  <a:srgbClr val="4654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BE" dirty="0">
                <a:solidFill>
                  <a:srgbClr val="4654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=1-200</a:t>
            </a:r>
            <a:r>
              <a:rPr lang="fr-BE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%5</a:t>
            </a:r>
            <a:endParaRPr lang="LID4096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34A59A-6C1A-2F9B-2010-F83E4DA54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48</a:t>
            </a:fld>
            <a:endParaRPr lang="LID4096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B0089F-F7E8-A365-EB02-5496D885A138}"/>
              </a:ext>
            </a:extLst>
          </p:cNvPr>
          <p:cNvSpPr txBox="1"/>
          <p:nvPr/>
        </p:nvSpPr>
        <p:spPr>
          <a:xfrm>
            <a:off x="1886807" y="3219669"/>
            <a:ext cx="7072135" cy="20313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scontrol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show config | grep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MaxArraySize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MaxArraySize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= 1001</a:t>
            </a:r>
          </a:p>
          <a:p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sacctmgr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show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qos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normal format=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Name,MaxSubmitPU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Name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MaxSubmitPU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---------- -----------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normal         150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33F83EB-DFE4-1CEE-49F3-73FD6F2B24C3}"/>
              </a:ext>
            </a:extLst>
          </p:cNvPr>
          <p:cNvGrpSpPr/>
          <p:nvPr/>
        </p:nvGrpSpPr>
        <p:grpSpPr>
          <a:xfrm>
            <a:off x="3581401" y="6009166"/>
            <a:ext cx="4561113" cy="578016"/>
            <a:chOff x="4008158" y="4263763"/>
            <a:chExt cx="4561113" cy="578016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7C4CA3ED-7A4E-A09C-77C0-915A79CE36BD}"/>
                </a:ext>
              </a:extLst>
            </p:cNvPr>
            <p:cNvCxnSpPr>
              <a:cxnSpLocks/>
              <a:stCxn id="10" idx="3"/>
            </p:cNvCxnSpPr>
            <p:nvPr/>
          </p:nvCxnSpPr>
          <p:spPr>
            <a:xfrm flipV="1">
              <a:off x="8019577" y="4263763"/>
              <a:ext cx="549694" cy="34718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E1985E9-6A2A-8A7E-95DF-23E5FDBD63FB}"/>
                </a:ext>
              </a:extLst>
            </p:cNvPr>
            <p:cNvSpPr txBox="1"/>
            <p:nvPr/>
          </p:nvSpPr>
          <p:spPr>
            <a:xfrm>
              <a:off x="4008158" y="4380114"/>
              <a:ext cx="4011419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Maximum simultaneous jobs</a:t>
              </a:r>
              <a:endParaRPr lang="LID4096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36118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41FC0-A6BC-0F58-79FD-74C501963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dependencies &amp; arrays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F14EA-5D2F-3508-D3BA-32632450670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400" dirty="0"/>
              <a:t>Start after successful completion of all array jobs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553[1-200]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--dependency=afterok:553</a:t>
            </a:r>
            <a:endParaRPr lang="LID4096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AE1618-60D4-5D52-507B-09D391D9089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Chain array job after array jobs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553[1-200]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--dependency=aftercorr:553</a:t>
            </a:r>
            <a:endParaRPr lang="LID4096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1D67D0-18EA-C244-DDF4-C80C108FF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49</a:t>
            </a:fld>
            <a:endParaRPr lang="LID4096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1937BA2B-BBFE-564A-9AED-3213E3A978C4}"/>
              </a:ext>
            </a:extLst>
          </p:cNvPr>
          <p:cNvGrpSpPr/>
          <p:nvPr/>
        </p:nvGrpSpPr>
        <p:grpSpPr>
          <a:xfrm>
            <a:off x="6643804" y="3678510"/>
            <a:ext cx="4745111" cy="2326537"/>
            <a:chOff x="6643804" y="3678510"/>
            <a:chExt cx="4745111" cy="232653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C226FCF-1EAC-80F1-6437-EC3C833FB145}"/>
                </a:ext>
              </a:extLst>
            </p:cNvPr>
            <p:cNvSpPr txBox="1"/>
            <p:nvPr/>
          </p:nvSpPr>
          <p:spPr>
            <a:xfrm>
              <a:off x="7270013" y="4876795"/>
              <a:ext cx="5068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...</a:t>
              </a:r>
              <a:endParaRPr lang="LID4096" sz="2800" b="1" dirty="0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3FDB27B0-248E-D0C8-7BDA-5E090ED33C37}"/>
                </a:ext>
              </a:extLst>
            </p:cNvPr>
            <p:cNvGrpSpPr/>
            <p:nvPr/>
          </p:nvGrpSpPr>
          <p:grpSpPr>
            <a:xfrm>
              <a:off x="6643806" y="3678510"/>
              <a:ext cx="1736965" cy="615519"/>
              <a:chOff x="1375126" y="3678510"/>
              <a:chExt cx="1736965" cy="615519"/>
            </a:xfrm>
          </p:grpSpPr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255A91AA-2D1C-F736-2BD0-F5F51DC95998}"/>
                  </a:ext>
                </a:extLst>
              </p:cNvPr>
              <p:cNvSpPr/>
              <p:nvPr/>
            </p:nvSpPr>
            <p:spPr>
              <a:xfrm>
                <a:off x="1375126" y="3770809"/>
                <a:ext cx="1574903" cy="52322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Job 553_1</a:t>
                </a:r>
                <a:endParaRPr lang="LID4096" dirty="0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2D32BCD-2B07-911D-AEE3-CCB58CC02AE5}"/>
                  </a:ext>
                </a:extLst>
              </p:cNvPr>
              <p:cNvSpPr txBox="1"/>
              <p:nvPr/>
            </p:nvSpPr>
            <p:spPr>
              <a:xfrm>
                <a:off x="2787963" y="3678510"/>
                <a:ext cx="32412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</a:t>
                </a:r>
                <a:endParaRPr lang="LID4096" dirty="0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C5A98D5D-E828-09F4-F9C2-9C79DFB4B173}"/>
                </a:ext>
              </a:extLst>
            </p:cNvPr>
            <p:cNvGrpSpPr/>
            <p:nvPr/>
          </p:nvGrpSpPr>
          <p:grpSpPr>
            <a:xfrm>
              <a:off x="6643805" y="4386174"/>
              <a:ext cx="1736966" cy="581955"/>
              <a:chOff x="1375125" y="4386174"/>
              <a:chExt cx="1736966" cy="581955"/>
            </a:xfrm>
          </p:grpSpPr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09BADB98-B729-3D0F-FFE3-6CE230102EEF}"/>
                  </a:ext>
                </a:extLst>
              </p:cNvPr>
              <p:cNvSpPr/>
              <p:nvPr/>
            </p:nvSpPr>
            <p:spPr>
              <a:xfrm>
                <a:off x="1375125" y="4444909"/>
                <a:ext cx="1574903" cy="52322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Job 553_2</a:t>
                </a:r>
                <a:endParaRPr lang="LID4096" dirty="0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3F47BB9-DF65-F128-E587-42B7C3652530}"/>
                  </a:ext>
                </a:extLst>
              </p:cNvPr>
              <p:cNvSpPr txBox="1"/>
              <p:nvPr/>
            </p:nvSpPr>
            <p:spPr>
              <a:xfrm>
                <a:off x="2787963" y="4386174"/>
                <a:ext cx="32412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</a:t>
                </a:r>
                <a:endParaRPr lang="LID4096" dirty="0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2167E89-800E-D7D4-BB15-4DED36724D8D}"/>
                </a:ext>
              </a:extLst>
            </p:cNvPr>
            <p:cNvGrpSpPr/>
            <p:nvPr/>
          </p:nvGrpSpPr>
          <p:grpSpPr>
            <a:xfrm>
              <a:off x="6643804" y="5373556"/>
              <a:ext cx="1860397" cy="631491"/>
              <a:chOff x="1375124" y="5373556"/>
              <a:chExt cx="1860397" cy="631491"/>
            </a:xfrm>
          </p:grpSpPr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62A90B81-3D95-82A2-6F00-F26B70295565}"/>
                  </a:ext>
                </a:extLst>
              </p:cNvPr>
              <p:cNvSpPr/>
              <p:nvPr/>
            </p:nvSpPr>
            <p:spPr>
              <a:xfrm>
                <a:off x="1375124" y="5481827"/>
                <a:ext cx="1574903" cy="52322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Job 553_200</a:t>
                </a:r>
                <a:endParaRPr lang="LID4096" dirty="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95A1362-1D83-3595-AC03-1A31BE4EBC3B}"/>
                  </a:ext>
                </a:extLst>
              </p:cNvPr>
              <p:cNvSpPr txBox="1"/>
              <p:nvPr/>
            </p:nvSpPr>
            <p:spPr>
              <a:xfrm>
                <a:off x="2787963" y="5373556"/>
                <a:ext cx="44755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Pd</a:t>
                </a:r>
                <a:endParaRPr lang="LID4096" dirty="0"/>
              </a:p>
            </p:txBody>
          </p:sp>
        </p:grp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2D9CD302-808A-C937-4733-3ED1DD075F96}"/>
                </a:ext>
              </a:extLst>
            </p:cNvPr>
            <p:cNvSpPr/>
            <p:nvPr/>
          </p:nvSpPr>
          <p:spPr>
            <a:xfrm>
              <a:off x="9528519" y="4444909"/>
              <a:ext cx="1574903" cy="52322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Job 554_2</a:t>
              </a:r>
              <a:endParaRPr lang="LID4096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58B84C1-38DB-B572-A7BB-D2DFF3E0C5D8}"/>
                </a:ext>
              </a:extLst>
            </p:cNvPr>
            <p:cNvSpPr txBox="1"/>
            <p:nvPr/>
          </p:nvSpPr>
          <p:spPr>
            <a:xfrm>
              <a:off x="10154727" y="4876795"/>
              <a:ext cx="5068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...</a:t>
              </a:r>
              <a:endParaRPr lang="LID4096" sz="2800" b="1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07BA7DB-CAA3-E8A7-5A37-2F52C7B15DD1}"/>
                </a:ext>
              </a:extLst>
            </p:cNvPr>
            <p:cNvGrpSpPr/>
            <p:nvPr/>
          </p:nvGrpSpPr>
          <p:grpSpPr>
            <a:xfrm>
              <a:off x="9528520" y="3678510"/>
              <a:ext cx="1860395" cy="615519"/>
              <a:chOff x="1375126" y="3678510"/>
              <a:chExt cx="1860395" cy="615519"/>
            </a:xfrm>
          </p:grpSpPr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AB2DFE36-F31F-CC46-6E33-C69A5776D526}"/>
                  </a:ext>
                </a:extLst>
              </p:cNvPr>
              <p:cNvSpPr/>
              <p:nvPr/>
            </p:nvSpPr>
            <p:spPr>
              <a:xfrm>
                <a:off x="1375126" y="3770809"/>
                <a:ext cx="1574903" cy="52322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Job 554_1</a:t>
                </a:r>
                <a:endParaRPr lang="LID4096" dirty="0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5C4F9BB-1C18-4762-82B8-BA5C80E3AC50}"/>
                  </a:ext>
                </a:extLst>
              </p:cNvPr>
              <p:cNvSpPr txBox="1"/>
              <p:nvPr/>
            </p:nvSpPr>
            <p:spPr>
              <a:xfrm>
                <a:off x="2787963" y="3678510"/>
                <a:ext cx="44755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Pd</a:t>
                </a:r>
                <a:endParaRPr lang="LID4096" dirty="0"/>
              </a:p>
            </p:txBody>
          </p: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8384A0B-BE3C-209A-02BC-F844AE82CAE8}"/>
                </a:ext>
              </a:extLst>
            </p:cNvPr>
            <p:cNvSpPr txBox="1"/>
            <p:nvPr/>
          </p:nvSpPr>
          <p:spPr>
            <a:xfrm>
              <a:off x="10941357" y="4386174"/>
              <a:ext cx="44755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Pd</a:t>
              </a:r>
              <a:endParaRPr lang="LID4096" dirty="0"/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39C58243-2400-D56B-B866-E7E1AC9E4162}"/>
                </a:ext>
              </a:extLst>
            </p:cNvPr>
            <p:cNvGrpSpPr/>
            <p:nvPr/>
          </p:nvGrpSpPr>
          <p:grpSpPr>
            <a:xfrm>
              <a:off x="9528518" y="5373556"/>
              <a:ext cx="1860397" cy="631491"/>
              <a:chOff x="1375124" y="5373556"/>
              <a:chExt cx="1860397" cy="631491"/>
            </a:xfrm>
          </p:grpSpPr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D76FBEBD-C87F-7523-51EB-AB5A7085A69E}"/>
                  </a:ext>
                </a:extLst>
              </p:cNvPr>
              <p:cNvSpPr/>
              <p:nvPr/>
            </p:nvSpPr>
            <p:spPr>
              <a:xfrm>
                <a:off x="1375124" y="5481827"/>
                <a:ext cx="1574903" cy="52322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Job 554_200</a:t>
                </a:r>
                <a:endParaRPr lang="LID4096" dirty="0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EA9B337-C273-4B54-E0A9-9302B39A36D7}"/>
                  </a:ext>
                </a:extLst>
              </p:cNvPr>
              <p:cNvSpPr txBox="1"/>
              <p:nvPr/>
            </p:nvSpPr>
            <p:spPr>
              <a:xfrm>
                <a:off x="2787963" y="5373556"/>
                <a:ext cx="44755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Pd</a:t>
                </a:r>
                <a:endParaRPr lang="LID4096" dirty="0"/>
              </a:p>
            </p:txBody>
          </p:sp>
        </p:grpSp>
        <p:sp>
          <p:nvSpPr>
            <p:cNvPr id="26" name="Arrow: Up 25">
              <a:extLst>
                <a:ext uri="{FF2B5EF4-FFF2-40B4-BE49-F238E27FC236}">
                  <a16:creationId xmlns:a16="http://schemas.microsoft.com/office/drawing/2014/main" id="{CEB7B571-6253-9186-F401-9C32EF7D1A7F}"/>
                </a:ext>
              </a:extLst>
            </p:cNvPr>
            <p:cNvSpPr/>
            <p:nvPr/>
          </p:nvSpPr>
          <p:spPr>
            <a:xfrm rot="16200000">
              <a:off x="8845787" y="3726453"/>
              <a:ext cx="217715" cy="611930"/>
            </a:xfrm>
            <a:prstGeom prst="upArrow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27" name="Arrow: Up 26">
              <a:extLst>
                <a:ext uri="{FF2B5EF4-FFF2-40B4-BE49-F238E27FC236}">
                  <a16:creationId xmlns:a16="http://schemas.microsoft.com/office/drawing/2014/main" id="{D2F64DA5-6AE3-8B50-9B40-FF47DE266C3E}"/>
                </a:ext>
              </a:extLst>
            </p:cNvPr>
            <p:cNvSpPr/>
            <p:nvPr/>
          </p:nvSpPr>
          <p:spPr>
            <a:xfrm rot="16200000">
              <a:off x="8828204" y="4373341"/>
              <a:ext cx="217715" cy="611930"/>
            </a:xfrm>
            <a:prstGeom prst="upArrow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28" name="Arrow: Up 27">
              <a:extLst>
                <a:ext uri="{FF2B5EF4-FFF2-40B4-BE49-F238E27FC236}">
                  <a16:creationId xmlns:a16="http://schemas.microsoft.com/office/drawing/2014/main" id="{0D522AA1-9F8B-AB2D-F844-B52A1888D304}"/>
                </a:ext>
              </a:extLst>
            </p:cNvPr>
            <p:cNvSpPr/>
            <p:nvPr/>
          </p:nvSpPr>
          <p:spPr>
            <a:xfrm rot="16200000">
              <a:off x="8828204" y="5436922"/>
              <a:ext cx="217715" cy="611930"/>
            </a:xfrm>
            <a:prstGeom prst="upArrow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692FF72F-082E-2EE8-0E20-FF6B4287DB5A}"/>
              </a:ext>
            </a:extLst>
          </p:cNvPr>
          <p:cNvGrpSpPr/>
          <p:nvPr/>
        </p:nvGrpSpPr>
        <p:grpSpPr>
          <a:xfrm>
            <a:off x="994122" y="3689393"/>
            <a:ext cx="4745111" cy="2326537"/>
            <a:chOff x="994122" y="3689393"/>
            <a:chExt cx="4745111" cy="2326537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9D90CFE-30C2-E39C-E2F0-C88F77339CAC}"/>
                </a:ext>
              </a:extLst>
            </p:cNvPr>
            <p:cNvSpPr txBox="1"/>
            <p:nvPr/>
          </p:nvSpPr>
          <p:spPr>
            <a:xfrm>
              <a:off x="1620331" y="4887678"/>
              <a:ext cx="5068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...</a:t>
              </a:r>
              <a:endParaRPr lang="LID4096" sz="2800" b="1" dirty="0"/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8CEFB937-4D49-5D57-3236-69D3BE9E90CC}"/>
                </a:ext>
              </a:extLst>
            </p:cNvPr>
            <p:cNvGrpSpPr/>
            <p:nvPr/>
          </p:nvGrpSpPr>
          <p:grpSpPr>
            <a:xfrm>
              <a:off x="994124" y="3689393"/>
              <a:ext cx="1736965" cy="615519"/>
              <a:chOff x="1375126" y="3678510"/>
              <a:chExt cx="1736965" cy="615519"/>
            </a:xfrm>
          </p:grpSpPr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5B719D96-29F1-26B5-A935-A1CC2B1DF3C9}"/>
                  </a:ext>
                </a:extLst>
              </p:cNvPr>
              <p:cNvSpPr/>
              <p:nvPr/>
            </p:nvSpPr>
            <p:spPr>
              <a:xfrm>
                <a:off x="1375126" y="3770809"/>
                <a:ext cx="1574903" cy="52322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Job 553_1</a:t>
                </a:r>
                <a:endParaRPr lang="LID4096" dirty="0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EAF1980-1FC8-6C6F-4B65-ADCC597CE56F}"/>
                  </a:ext>
                </a:extLst>
              </p:cNvPr>
              <p:cNvSpPr txBox="1"/>
              <p:nvPr/>
            </p:nvSpPr>
            <p:spPr>
              <a:xfrm>
                <a:off x="2787963" y="3678510"/>
                <a:ext cx="32412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</a:t>
                </a:r>
                <a:endParaRPr lang="LID4096" dirty="0"/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4C006311-DCBA-32B1-5A85-630120B44196}"/>
                </a:ext>
              </a:extLst>
            </p:cNvPr>
            <p:cNvGrpSpPr/>
            <p:nvPr/>
          </p:nvGrpSpPr>
          <p:grpSpPr>
            <a:xfrm>
              <a:off x="994123" y="4397057"/>
              <a:ext cx="1736966" cy="581955"/>
              <a:chOff x="1375125" y="4386174"/>
              <a:chExt cx="1736966" cy="581955"/>
            </a:xfrm>
          </p:grpSpPr>
          <p:sp>
            <p:nvSpPr>
              <p:cNvPr id="34" name="Rectangle: Rounded Corners 33">
                <a:extLst>
                  <a:ext uri="{FF2B5EF4-FFF2-40B4-BE49-F238E27FC236}">
                    <a16:creationId xmlns:a16="http://schemas.microsoft.com/office/drawing/2014/main" id="{65BAD891-E0E4-EE04-B701-00E4D55F94F1}"/>
                  </a:ext>
                </a:extLst>
              </p:cNvPr>
              <p:cNvSpPr/>
              <p:nvPr/>
            </p:nvSpPr>
            <p:spPr>
              <a:xfrm>
                <a:off x="1375125" y="4444909"/>
                <a:ext cx="1574903" cy="52322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Job 553_2</a:t>
                </a:r>
                <a:endParaRPr lang="LID4096" dirty="0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002A379-09A2-4BD0-FEC7-BF88C36C03A8}"/>
                  </a:ext>
                </a:extLst>
              </p:cNvPr>
              <p:cNvSpPr txBox="1"/>
              <p:nvPr/>
            </p:nvSpPr>
            <p:spPr>
              <a:xfrm>
                <a:off x="2787963" y="4386174"/>
                <a:ext cx="32412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</a:t>
                </a:r>
                <a:endParaRPr lang="LID4096" dirty="0"/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A58BC9D6-D2CA-79CD-0620-666C81DC99A5}"/>
                </a:ext>
              </a:extLst>
            </p:cNvPr>
            <p:cNvGrpSpPr/>
            <p:nvPr/>
          </p:nvGrpSpPr>
          <p:grpSpPr>
            <a:xfrm>
              <a:off x="994122" y="5384439"/>
              <a:ext cx="1860397" cy="631491"/>
              <a:chOff x="1375124" y="5373556"/>
              <a:chExt cx="1860397" cy="631491"/>
            </a:xfrm>
          </p:grpSpPr>
          <p:sp>
            <p:nvSpPr>
              <p:cNvPr id="37" name="Rectangle: Rounded Corners 36">
                <a:extLst>
                  <a:ext uri="{FF2B5EF4-FFF2-40B4-BE49-F238E27FC236}">
                    <a16:creationId xmlns:a16="http://schemas.microsoft.com/office/drawing/2014/main" id="{C9B15334-08FF-1B33-4D73-0C56B029CCA8}"/>
                  </a:ext>
                </a:extLst>
              </p:cNvPr>
              <p:cNvSpPr/>
              <p:nvPr/>
            </p:nvSpPr>
            <p:spPr>
              <a:xfrm>
                <a:off x="1375124" y="5481827"/>
                <a:ext cx="1574903" cy="52322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Job 553_200</a:t>
                </a:r>
                <a:endParaRPr lang="LID4096" dirty="0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740C544-01F2-FEE8-EC28-C9E4E508EA86}"/>
                  </a:ext>
                </a:extLst>
              </p:cNvPr>
              <p:cNvSpPr txBox="1"/>
              <p:nvPr/>
            </p:nvSpPr>
            <p:spPr>
              <a:xfrm>
                <a:off x="2787963" y="5373556"/>
                <a:ext cx="44755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Pd</a:t>
                </a:r>
                <a:endParaRPr lang="LID4096" dirty="0"/>
              </a:p>
            </p:txBody>
          </p:sp>
        </p:grpSp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A92FD284-B51B-0B9C-1EF3-151C60D27CDE}"/>
                </a:ext>
              </a:extLst>
            </p:cNvPr>
            <p:cNvSpPr/>
            <p:nvPr/>
          </p:nvSpPr>
          <p:spPr>
            <a:xfrm>
              <a:off x="3878837" y="4455792"/>
              <a:ext cx="1574903" cy="52322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Job 554</a:t>
              </a:r>
              <a:endParaRPr lang="LID4096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5BD2C257-A384-9A54-70DF-2734EFDF85C8}"/>
                </a:ext>
              </a:extLst>
            </p:cNvPr>
            <p:cNvSpPr txBox="1"/>
            <p:nvPr/>
          </p:nvSpPr>
          <p:spPr>
            <a:xfrm>
              <a:off x="5291675" y="4397057"/>
              <a:ext cx="44755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Pd</a:t>
              </a:r>
              <a:endParaRPr lang="LID4096" dirty="0"/>
            </a:p>
          </p:txBody>
        </p:sp>
        <p:sp>
          <p:nvSpPr>
            <p:cNvPr id="49" name="Arrow: Up 48">
              <a:extLst>
                <a:ext uri="{FF2B5EF4-FFF2-40B4-BE49-F238E27FC236}">
                  <a16:creationId xmlns:a16="http://schemas.microsoft.com/office/drawing/2014/main" id="{6F0CDFBC-DD5B-A99D-C20F-447FF2EF7471}"/>
                </a:ext>
              </a:extLst>
            </p:cNvPr>
            <p:cNvSpPr/>
            <p:nvPr/>
          </p:nvSpPr>
          <p:spPr>
            <a:xfrm rot="17857928">
              <a:off x="3196105" y="3889738"/>
              <a:ext cx="217715" cy="611930"/>
            </a:xfrm>
            <a:prstGeom prst="upArrow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50" name="Arrow: Up 49">
              <a:extLst>
                <a:ext uri="{FF2B5EF4-FFF2-40B4-BE49-F238E27FC236}">
                  <a16:creationId xmlns:a16="http://schemas.microsoft.com/office/drawing/2014/main" id="{BDAA9926-44D7-1B5E-9C99-D38BB5D22A10}"/>
                </a:ext>
              </a:extLst>
            </p:cNvPr>
            <p:cNvSpPr/>
            <p:nvPr/>
          </p:nvSpPr>
          <p:spPr>
            <a:xfrm rot="16200000">
              <a:off x="3178522" y="4384224"/>
              <a:ext cx="217715" cy="611930"/>
            </a:xfrm>
            <a:prstGeom prst="upArrow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51" name="Arrow: Up 50">
              <a:extLst>
                <a:ext uri="{FF2B5EF4-FFF2-40B4-BE49-F238E27FC236}">
                  <a16:creationId xmlns:a16="http://schemas.microsoft.com/office/drawing/2014/main" id="{B1A8EDEF-7203-E954-6836-1378B99BACC6}"/>
                </a:ext>
              </a:extLst>
            </p:cNvPr>
            <p:cNvSpPr/>
            <p:nvPr/>
          </p:nvSpPr>
          <p:spPr>
            <a:xfrm rot="14120619">
              <a:off x="3204027" y="4980417"/>
              <a:ext cx="217715" cy="611930"/>
            </a:xfrm>
            <a:prstGeom prst="upArrow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D97B431E-85DC-7C40-EC68-3F59BA91B1C9}"/>
              </a:ext>
            </a:extLst>
          </p:cNvPr>
          <p:cNvSpPr/>
          <p:nvPr/>
        </p:nvSpPr>
        <p:spPr>
          <a:xfrm>
            <a:off x="6556717" y="4386174"/>
            <a:ext cx="2818720" cy="7537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A684F0D0-7AF0-9358-B463-5751A726B1A9}"/>
              </a:ext>
            </a:extLst>
          </p:cNvPr>
          <p:cNvGrpSpPr/>
          <p:nvPr/>
        </p:nvGrpSpPr>
        <p:grpSpPr>
          <a:xfrm>
            <a:off x="10944809" y="4388954"/>
            <a:ext cx="659287" cy="372695"/>
            <a:chOff x="3486571" y="5775102"/>
            <a:chExt cx="659287" cy="372695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F13887A8-5F28-BB98-CD2D-604420FB55B9}"/>
                </a:ext>
              </a:extLst>
            </p:cNvPr>
            <p:cNvSpPr/>
            <p:nvPr/>
          </p:nvSpPr>
          <p:spPr>
            <a:xfrm>
              <a:off x="3506743" y="5775102"/>
              <a:ext cx="639115" cy="3657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FFD71B0-08E1-7719-C871-58114956C4AE}"/>
                </a:ext>
              </a:extLst>
            </p:cNvPr>
            <p:cNvSpPr txBox="1"/>
            <p:nvPr/>
          </p:nvSpPr>
          <p:spPr>
            <a:xfrm>
              <a:off x="3486571" y="5778465"/>
              <a:ext cx="3241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R</a:t>
              </a:r>
              <a:endParaRPr lang="LID4096" dirty="0"/>
            </a:p>
          </p:txBody>
        </p:sp>
      </p:grpSp>
    </p:spTree>
    <p:extLst>
      <p:ext uri="{BB962C8B-B14F-4D97-AF65-F5344CB8AC3E}">
        <p14:creationId xmlns:p14="http://schemas.microsoft.com/office/powerpoint/2010/main" val="3000525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 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Shell commands are rendered as</a:t>
            </a:r>
          </a:p>
          <a:p>
            <a:endParaRPr lang="en-US" dirty="0"/>
          </a:p>
          <a:p>
            <a:pPr lvl="1"/>
            <a:r>
              <a:rPr lang="en-US" dirty="0"/>
              <a:t>Do </a:t>
            </a:r>
            <a:r>
              <a:rPr lang="en-US" i="1" dirty="0"/>
              <a:t>not</a:t>
            </a:r>
            <a:r>
              <a:rPr lang="en-US" dirty="0"/>
              <a:t> type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/>
              <a:t>, it represents your shell prompt!</a:t>
            </a:r>
          </a:p>
          <a:p>
            <a:endParaRPr lang="en-US" dirty="0"/>
          </a:p>
          <a:p>
            <a:r>
              <a:rPr lang="en-US" dirty="0"/>
              <a:t>Good practice:</a:t>
            </a:r>
          </a:p>
          <a:p>
            <a:r>
              <a:rPr lang="en-US" dirty="0"/>
              <a:t>Bad practice:</a:t>
            </a:r>
          </a:p>
          <a:p>
            <a:r>
              <a:rPr lang="en-US" dirty="0"/>
              <a:t>(Potential) hazards/bugs:</a:t>
            </a:r>
          </a:p>
          <a:p>
            <a:r>
              <a:rPr lang="en-US" dirty="0"/>
              <a:t>Performance issue:</a:t>
            </a:r>
          </a:p>
          <a:p>
            <a:r>
              <a:rPr lang="en-US" dirty="0"/>
              <a:t>Warning: 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55641" y="2321241"/>
            <a:ext cx="542328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python  –m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data_parsing.py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</a:t>
            </a:fld>
            <a:endParaRPr lang="nl-BE"/>
          </a:p>
        </p:txBody>
      </p:sp>
      <p:pic>
        <p:nvPicPr>
          <p:cNvPr id="6" name="Picture 2" descr="C:\Users\lucg5005\AppData\Local\Microsoft\Windows\Temporary Internet Files\Content.IE5\CWZUAEH4\lgi01a201309290600[1].jpg">
            <a:extLst>
              <a:ext uri="{FF2B5EF4-FFF2-40B4-BE49-F238E27FC236}">
                <a16:creationId xmlns:a16="http://schemas.microsoft.com/office/drawing/2014/main" id="{F0B1C861-027C-AE93-1BCB-962F1DBAB0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1480" y="4393364"/>
            <a:ext cx="566151" cy="580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lucg5005\AppData\Local\Microsoft\Windows\Temporary Internet Files\Content.IE5\T8RCCH8G\cute_snail_by_gniyuhs-d4lvbji[1].png">
            <a:extLst>
              <a:ext uri="{FF2B5EF4-FFF2-40B4-BE49-F238E27FC236}">
                <a16:creationId xmlns:a16="http://schemas.microsoft.com/office/drawing/2014/main" id="{9955A620-341D-09A8-65FD-6BB630BACF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3919" y="4775923"/>
            <a:ext cx="792088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Graphic 8" descr="Warning with solid fill">
            <a:extLst>
              <a:ext uri="{FF2B5EF4-FFF2-40B4-BE49-F238E27FC236}">
                <a16:creationId xmlns:a16="http://schemas.microsoft.com/office/drawing/2014/main" id="{024A877E-0481-E081-DA6C-323BCC25DA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84005" y="5294549"/>
            <a:ext cx="648072" cy="648072"/>
          </a:xfrm>
          <a:prstGeom prst="rect">
            <a:avLst/>
          </a:prstGeom>
        </p:spPr>
      </p:pic>
      <p:pic>
        <p:nvPicPr>
          <p:cNvPr id="11" name="Graphic 10" descr="Thumbs up sign with solid fill">
            <a:extLst>
              <a:ext uri="{FF2B5EF4-FFF2-40B4-BE49-F238E27FC236}">
                <a16:creationId xmlns:a16="http://schemas.microsoft.com/office/drawing/2014/main" id="{CE1CDE01-821E-6748-0DC3-4FDB15D603A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558218" y="3307140"/>
            <a:ext cx="724200" cy="724200"/>
          </a:xfrm>
          <a:prstGeom prst="rect">
            <a:avLst/>
          </a:prstGeom>
        </p:spPr>
      </p:pic>
      <p:pic>
        <p:nvPicPr>
          <p:cNvPr id="13" name="Graphic 12" descr="Thumbs Down with solid fill">
            <a:extLst>
              <a:ext uri="{FF2B5EF4-FFF2-40B4-BE49-F238E27FC236}">
                <a16:creationId xmlns:a16="http://schemas.microsoft.com/office/drawing/2014/main" id="{0BE55C85-E7E5-B333-4889-9C023DF9189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558218" y="3959617"/>
            <a:ext cx="724201" cy="724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093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3E4880-06F5-C020-4128-B9C3B98ED1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ED86F-73A1-5259-6E73-29DCF827E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More on task parallelism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91B9A-D80E-9EC6-1598-6417EC01BB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See GNU parallel tutorial</a:t>
            </a:r>
            <a:br>
              <a:rPr lang="en-US" dirty="0"/>
            </a:br>
            <a:r>
              <a:rPr lang="en-US" dirty="0">
                <a:hlinkClick r:id="rId2"/>
              </a:rPr>
              <a:t>https://www.gnu.org/software/parallel/parallel_tutorial.html</a:t>
            </a:r>
            <a:r>
              <a:rPr lang="en-US" dirty="0"/>
              <a:t> </a:t>
            </a:r>
          </a:p>
          <a:p>
            <a:r>
              <a:rPr lang="en-US" dirty="0"/>
              <a:t>See </a:t>
            </a:r>
            <a:r>
              <a:rPr lang="en-US" dirty="0" err="1"/>
              <a:t>Slurm</a:t>
            </a:r>
            <a:r>
              <a:rPr lang="en-US" dirty="0"/>
              <a:t> job array documentation</a:t>
            </a:r>
            <a:br>
              <a:rPr lang="en-US" dirty="0"/>
            </a:br>
            <a:r>
              <a:rPr lang="en-US" dirty="0">
                <a:hlinkClick r:id="rId3"/>
              </a:rPr>
              <a:t>https://slurm.schedmd.com/job_array.html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209DD3-0CC0-6EEB-0584-210A3528E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AA598EC-1C61-495B-A9F8-4410E339CCF5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2591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54E9F-06E6-040F-5011-2BBB679B4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tasks simplified: </a:t>
            </a:r>
            <a:r>
              <a:rPr lang="en-US" dirty="0" err="1"/>
              <a:t>atools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F27221-CBC9-367A-725A-9C5075DB49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BC7019-01BB-52AE-B8AA-1116DEAE2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51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7018556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97A7B7-5CC3-68B3-B803-6726D3A139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BAA14-8A3A-F11A-C6D9-1050368F0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06421-81A0-A940-1B47-B49AD8D224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Non-interactive</a:t>
            </a:r>
          </a:p>
          <a:p>
            <a:pPr lvl="1"/>
            <a:r>
              <a:rPr lang="en-US" dirty="0"/>
              <a:t>Execute many independent, similar tasks</a:t>
            </a:r>
          </a:p>
          <a:p>
            <a:pPr lvl="1"/>
            <a:r>
              <a:rPr lang="en-US" dirty="0"/>
              <a:t>Potential inefficient resource usage</a:t>
            </a:r>
          </a:p>
          <a:p>
            <a:pPr lvl="1"/>
            <a:r>
              <a:rPr lang="en-US" dirty="0"/>
              <a:t>Potential failures of tasks</a:t>
            </a:r>
          </a:p>
          <a:p>
            <a:r>
              <a:rPr lang="en-US" dirty="0"/>
              <a:t>Use cases</a:t>
            </a:r>
          </a:p>
          <a:p>
            <a:pPr lvl="1"/>
            <a:r>
              <a:rPr lang="en-US" dirty="0"/>
              <a:t>Parameter exploration</a:t>
            </a:r>
          </a:p>
          <a:p>
            <a:pPr lvl="1"/>
            <a:r>
              <a:rPr lang="en-US" dirty="0"/>
              <a:t>Processing many files</a:t>
            </a:r>
          </a:p>
          <a:p>
            <a:r>
              <a:rPr lang="en-US" dirty="0"/>
              <a:t>Job arrays: </a:t>
            </a:r>
            <a:r>
              <a:rPr lang="en-US" i="1" dirty="0"/>
              <a:t>you</a:t>
            </a:r>
            <a:r>
              <a:rPr lang="en-US" dirty="0"/>
              <a:t> do the bookkeeping</a:t>
            </a:r>
          </a:p>
          <a:p>
            <a:pPr lvl="1"/>
            <a:r>
              <a:rPr lang="en-US" dirty="0"/>
              <a:t>Parameter exploration?</a:t>
            </a:r>
          </a:p>
          <a:p>
            <a:pPr lvl="1"/>
            <a:r>
              <a:rPr lang="en-US" dirty="0"/>
              <a:t>What succeeded/failed?</a:t>
            </a:r>
          </a:p>
          <a:p>
            <a:pPr lvl="1"/>
            <a:r>
              <a:rPr lang="en-US" dirty="0"/>
              <a:t>Data aggregation?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080F6D-EFD3-3971-FBC7-51E5A09FD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52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855128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example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pPr/>
              <a:t>53</a:t>
            </a:fld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095750" y="1628800"/>
          <a:ext cx="6096000" cy="1482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temperature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pressure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humidity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293.0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1.0e05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87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313.0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1.3e05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75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1956569" y="3515185"/>
            <a:ext cx="7542609" cy="1200329"/>
            <a:chOff x="428625" y="3754438"/>
            <a:chExt cx="7213620" cy="1200329"/>
          </a:xfrm>
        </p:grpSpPr>
        <p:sp>
          <p:nvSpPr>
            <p:cNvPr id="4121" name="TextBox 3"/>
            <p:cNvSpPr txBox="1">
              <a:spLocks noChangeArrowheads="1"/>
            </p:cNvSpPr>
            <p:nvPr/>
          </p:nvSpPr>
          <p:spPr bwMode="auto">
            <a:xfrm>
              <a:off x="428625" y="3754438"/>
              <a:ext cx="7213620" cy="1200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#SBATCH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–-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nodes=2 –</a:t>
              </a:r>
              <a:r>
                <a:rPr lang="en-US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ntasks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-per-node=36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--time=00:15:00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mpirun</a:t>
              </a:r>
              <a:r>
                <a:rPr lang="en-US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weather –p 1.0e05  –t 293.0  –h 87</a:t>
              </a:r>
            </a:p>
          </p:txBody>
        </p:sp>
        <p:sp>
          <p:nvSpPr>
            <p:cNvPr id="7" name="TextBox 8"/>
            <p:cNvSpPr txBox="1">
              <a:spLocks noChangeArrowheads="1"/>
            </p:cNvSpPr>
            <p:nvPr/>
          </p:nvSpPr>
          <p:spPr bwMode="auto">
            <a:xfrm>
              <a:off x="6337337" y="3760127"/>
              <a:ext cx="1243638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job_01.slurm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151295" y="4026321"/>
            <a:ext cx="7909078" cy="1296753"/>
            <a:chOff x="627295" y="4026320"/>
            <a:chExt cx="7909078" cy="1296753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12" name="Group 11"/>
            <p:cNvGrpSpPr/>
            <p:nvPr/>
          </p:nvGrpSpPr>
          <p:grpSpPr>
            <a:xfrm>
              <a:off x="993765" y="4026320"/>
              <a:ext cx="7542608" cy="1200329"/>
              <a:chOff x="428625" y="3754438"/>
              <a:chExt cx="7542608" cy="1200329"/>
            </a:xfrm>
          </p:grpSpPr>
          <p:sp>
            <p:nvSpPr>
              <p:cNvPr id="13" name="TextBox 3"/>
              <p:cNvSpPr txBox="1">
                <a:spLocks noChangeArrowheads="1"/>
              </p:cNvSpPr>
              <p:nvPr/>
            </p:nvSpPr>
            <p:spPr bwMode="auto">
              <a:xfrm>
                <a:off x="428625" y="3754438"/>
                <a:ext cx="7542608" cy="120032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#!/bin/bash –l</a:t>
                </a: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#SBATCH </a:t>
                </a:r>
                <a:r>
                  <a:rPr lang="en-US" b="1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–-</a:t>
                </a:r>
                <a:r>
                  <a:rPr lang="en-US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nodes=2 –</a:t>
                </a:r>
                <a:r>
                  <a:rPr lang="en-US" b="1" dirty="0" err="1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ntasks</a:t>
                </a:r>
                <a:r>
                  <a:rPr lang="en-US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-per-node=36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 --time=00:15:00</a:t>
                </a:r>
                <a:endPara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r>
                  <a:rPr lang="en-US" b="1" dirty="0" err="1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mpirun</a:t>
                </a:r>
                <a:r>
                  <a:rPr lang="en-US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weather –p 1.003e05  –t 293.3  –h 67</a:t>
                </a:r>
              </a:p>
            </p:txBody>
          </p:sp>
          <p:sp>
            <p:nvSpPr>
              <p:cNvPr id="14" name="TextBox 8"/>
              <p:cNvSpPr txBox="1">
                <a:spLocks noChangeArrowheads="1"/>
              </p:cNvSpPr>
              <p:nvPr/>
            </p:nvSpPr>
            <p:spPr bwMode="auto">
              <a:xfrm>
                <a:off x="6667537" y="3760127"/>
                <a:ext cx="1300356" cy="276999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2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job_30.slurm</a:t>
                </a:r>
                <a:endParaRPr lang="nl-BE" sz="12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 rot="3263479">
              <a:off x="649897" y="4822455"/>
              <a:ext cx="47801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…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580117" y="4903803"/>
            <a:ext cx="7908371" cy="1200329"/>
            <a:chOff x="1056116" y="4903802"/>
            <a:chExt cx="7908371" cy="1200329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15" name="Group 14"/>
            <p:cNvGrpSpPr/>
            <p:nvPr/>
          </p:nvGrpSpPr>
          <p:grpSpPr>
            <a:xfrm>
              <a:off x="1458352" y="4903802"/>
              <a:ext cx="7506135" cy="1200329"/>
              <a:chOff x="428624" y="3754438"/>
              <a:chExt cx="7506135" cy="1200329"/>
            </a:xfrm>
          </p:grpSpPr>
          <p:sp>
            <p:nvSpPr>
              <p:cNvPr id="16" name="TextBox 3"/>
              <p:cNvSpPr txBox="1">
                <a:spLocks noChangeArrowheads="1"/>
              </p:cNvSpPr>
              <p:nvPr/>
            </p:nvSpPr>
            <p:spPr bwMode="auto">
              <a:xfrm>
                <a:off x="428624" y="3754438"/>
                <a:ext cx="7506135" cy="120032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#!/bin/bash –l</a:t>
                </a: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#SBATCH </a:t>
                </a:r>
                <a:r>
                  <a:rPr lang="en-US" b="1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–-</a:t>
                </a:r>
                <a:r>
                  <a:rPr lang="en-US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nodes=2 –</a:t>
                </a:r>
                <a:r>
                  <a:rPr lang="en-US" b="1" dirty="0" err="1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ntasks</a:t>
                </a:r>
                <a:r>
                  <a:rPr lang="en-US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-per-node=36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 --time=00:15:00</a:t>
                </a:r>
                <a:endPara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br>
                  <a:rPr lang="en-US" dirty="0">
                    <a:latin typeface="Courier New" pitchFamily="49" charset="0"/>
                    <a:cs typeface="Courier New" pitchFamily="49" charset="0"/>
                  </a:rPr>
                </a:br>
                <a:r>
                  <a:rPr lang="en-US" b="1" dirty="0" err="1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mpirun</a:t>
                </a:r>
                <a:r>
                  <a:rPr lang="en-US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weather –p 1.3e05  –t 313.0  –h 75</a:t>
                </a:r>
              </a:p>
            </p:txBody>
          </p:sp>
          <p:sp>
            <p:nvSpPr>
              <p:cNvPr id="17" name="TextBox 8"/>
              <p:cNvSpPr txBox="1">
                <a:spLocks noChangeArrowheads="1"/>
              </p:cNvSpPr>
              <p:nvPr/>
            </p:nvSpPr>
            <p:spPr bwMode="auto">
              <a:xfrm>
                <a:off x="6623087" y="3760127"/>
                <a:ext cx="1300356" cy="276999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2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job_60.slurm</a:t>
                </a:r>
                <a:endParaRPr lang="nl-BE" sz="12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 rot="3263479">
              <a:off x="1078718" y="5380856"/>
              <a:ext cx="47801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…</a:t>
              </a:r>
            </a:p>
          </p:txBody>
        </p:sp>
      </p:grpSp>
      <p:sp>
        <p:nvSpPr>
          <p:cNvPr id="21" name="TextBox 20"/>
          <p:cNvSpPr txBox="1"/>
          <p:nvPr/>
        </p:nvSpPr>
        <p:spPr>
          <a:xfrm rot="20014377">
            <a:off x="5326363" y="4817158"/>
            <a:ext cx="4247701" cy="46166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Many multi</a:t>
            </a:r>
            <a:r>
              <a:rPr lang="en-BE" sz="2400" dirty="0">
                <a:solidFill>
                  <a:srgbClr val="C00000"/>
                </a:solidFill>
              </a:rPr>
              <a:t>n</a:t>
            </a:r>
            <a:r>
              <a:rPr lang="en-US" sz="2400" dirty="0">
                <a:solidFill>
                  <a:srgbClr val="C00000"/>
                </a:solidFill>
              </a:rPr>
              <a:t>ode computations</a:t>
            </a:r>
          </a:p>
        </p:txBody>
      </p:sp>
    </p:spTree>
    <p:extLst>
      <p:ext uri="{BB962C8B-B14F-4D97-AF65-F5344CB8AC3E}">
        <p14:creationId xmlns:p14="http://schemas.microsoft.com/office/powerpoint/2010/main" val="205898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US" dirty="0" err="1"/>
              <a:t>aenv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pPr/>
              <a:t>54</a:t>
            </a:fld>
            <a:endParaRPr lang="en-US" dirty="0"/>
          </a:p>
        </p:txBody>
      </p:sp>
      <p:sp>
        <p:nvSpPr>
          <p:cNvPr id="5147" name="TextBox 7"/>
          <p:cNvSpPr txBox="1">
            <a:spLocks noChangeArrowheads="1"/>
          </p:cNvSpPr>
          <p:nvPr/>
        </p:nvSpPr>
        <p:spPr bwMode="auto">
          <a:xfrm>
            <a:off x="1847529" y="5406316"/>
            <a:ext cx="7510203" cy="120032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module load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atools</a:t>
            </a:r>
            <a:endParaRPr lang="en-US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=$(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arange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--data data.csv)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sbatch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–array=${</a:t>
            </a:r>
            <a:r>
              <a:rPr lang="en-US" sz="2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job.slurm</a:t>
            </a:r>
            <a:endParaRPr lang="en-US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847529" y="3275574"/>
            <a:ext cx="7492951" cy="2031325"/>
            <a:chOff x="827584" y="3967896"/>
            <a:chExt cx="7492951" cy="2031325"/>
          </a:xfrm>
        </p:grpSpPr>
        <p:sp>
          <p:nvSpPr>
            <p:cNvPr id="5145" name="TextBox 3"/>
            <p:cNvSpPr txBox="1">
              <a:spLocks noChangeArrowheads="1"/>
            </p:cNvSpPr>
            <p:nvPr/>
          </p:nvSpPr>
          <p:spPr bwMode="auto">
            <a:xfrm>
              <a:off x="827584" y="3967896"/>
              <a:ext cx="7491152" cy="20313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#SBATCH –-nodes=2 –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ntasks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=36  -l-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ime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=00:15:00</a:t>
              </a:r>
            </a:p>
            <a:p>
              <a:pPr eaLnBrk="1" hangingPunct="1"/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module load </a:t>
              </a:r>
              <a:r>
                <a:rPr lang="en-US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atools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source &lt;(</a:t>
              </a:r>
              <a:r>
                <a:rPr lang="en-US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aenv</a:t>
              </a:r>
              <a:r>
                <a:rPr lang="en-US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--data data.csv)</a:t>
              </a:r>
            </a:p>
            <a:p>
              <a:pPr eaLnBrk="1" hangingPunct="1"/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mpirun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weather –p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$pressure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 –t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$temperature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   –h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$humidity</a:t>
              </a:r>
            </a:p>
          </p:txBody>
        </p:sp>
        <p:sp>
          <p:nvSpPr>
            <p:cNvPr id="5148" name="TextBox 8"/>
            <p:cNvSpPr txBox="1">
              <a:spLocks noChangeArrowheads="1"/>
            </p:cNvSpPr>
            <p:nvPr/>
          </p:nvSpPr>
          <p:spPr bwMode="auto">
            <a:xfrm>
              <a:off x="7299102" y="3967896"/>
              <a:ext cx="1021433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job.slurm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4095750" y="1628800"/>
          <a:ext cx="6096000" cy="1482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temperature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pressure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humidity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293.0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1.0e05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87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313.0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1.3e05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75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TextBox 8"/>
          <p:cNvSpPr txBox="1">
            <a:spLocks noChangeArrowheads="1"/>
          </p:cNvSpPr>
          <p:nvPr/>
        </p:nvSpPr>
        <p:spPr bwMode="auto">
          <a:xfrm>
            <a:off x="9263292" y="2828297"/>
            <a:ext cx="928459" cy="276999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data.csv</a:t>
            </a:r>
            <a:endParaRPr lang="nl-BE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1981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7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exploration: steps</a:t>
            </a:r>
            <a:endParaRPr lang="nl-NL"/>
          </a:p>
        </p:txBody>
      </p:sp>
      <p:sp>
        <p:nvSpPr>
          <p:cNvPr id="614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Write </a:t>
            </a:r>
            <a:r>
              <a:rPr lang="en-US" dirty="0" err="1"/>
              <a:t>Slurm</a:t>
            </a:r>
            <a:r>
              <a:rPr lang="en-US" dirty="0"/>
              <a:t> script with parameters</a:t>
            </a:r>
          </a:p>
          <a:p>
            <a:pPr lvl="1"/>
            <a:r>
              <a:rPr lang="en-US" dirty="0"/>
              <a:t>add line to initialize parameters: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aenv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Create Excel sheet with data</a:t>
            </a:r>
          </a:p>
          <a:p>
            <a:pPr lvl="1"/>
            <a:r>
              <a:rPr lang="en-US" dirty="0"/>
              <a:t>Convert to CSV format</a:t>
            </a:r>
          </a:p>
          <a:p>
            <a:r>
              <a:rPr lang="en-US" dirty="0"/>
              <a:t>Submit with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sbatch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--array=… …</a:t>
            </a: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780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MapReduce?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Supported through scheduler</a:t>
            </a:r>
            <a:br>
              <a:rPr lang="en-US" dirty="0"/>
            </a:br>
            <a:r>
              <a:rPr lang="en-US" dirty="0"/>
              <a:t>              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/>
              <a:t>job dependencies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741737" y="2919152"/>
            <a:ext cx="8648521" cy="255454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=$(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arange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--data data.csv)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prolog_id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=$(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sbatch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--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parsable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prolog.slurm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| \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  cut –d ‘;’ –f 1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batch_id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=$(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sbatch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--dependency=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afterok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:${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prolog_id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--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parsable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--array=${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  \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job.slurm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\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cut -d ‘;’ –f 1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sbatch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--dependency=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afterok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:${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batch_id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epilog.slurm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972540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/>
              <a:t>Job dependencies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3315" name="Group 2"/>
          <p:cNvGrpSpPr>
            <a:grpSpLocks/>
          </p:cNvGrpSpPr>
          <p:nvPr/>
        </p:nvGrpSpPr>
        <p:grpSpPr bwMode="auto">
          <a:xfrm>
            <a:off x="2057152" y="3127276"/>
            <a:ext cx="906462" cy="1143000"/>
            <a:chOff x="1165083" y="2285992"/>
            <a:chExt cx="906467" cy="1143008"/>
          </a:xfrm>
        </p:grpSpPr>
        <p:sp>
          <p:nvSpPr>
            <p:cNvPr id="4" name="Folded Corner 3"/>
            <p:cNvSpPr/>
            <p:nvPr/>
          </p:nvSpPr>
          <p:spPr>
            <a:xfrm>
              <a:off x="1357171" y="2714620"/>
              <a:ext cx="500066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8" name="TextBox 4"/>
            <p:cNvSpPr txBox="1">
              <a:spLocks noChangeArrowheads="1"/>
            </p:cNvSpPr>
            <p:nvPr/>
          </p:nvSpPr>
          <p:spPr bwMode="auto">
            <a:xfrm>
              <a:off x="1165083" y="2285992"/>
              <a:ext cx="90646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16" name="Group 8"/>
          <p:cNvGrpSpPr>
            <a:grpSpLocks/>
          </p:cNvGrpSpPr>
          <p:nvPr/>
        </p:nvGrpSpPr>
        <p:grpSpPr bwMode="auto">
          <a:xfrm>
            <a:off x="3930403" y="1412776"/>
            <a:ext cx="1081087" cy="1143000"/>
            <a:chOff x="500034" y="3429000"/>
            <a:chExt cx="1081193" cy="1143008"/>
          </a:xfrm>
        </p:grpSpPr>
        <p:sp>
          <p:nvSpPr>
            <p:cNvPr id="7" name="Folded Corner 6"/>
            <p:cNvSpPr/>
            <p:nvPr/>
          </p:nvSpPr>
          <p:spPr>
            <a:xfrm>
              <a:off x="790574" y="3857628"/>
              <a:ext cx="500112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6" name="TextBox 7"/>
            <p:cNvSpPr txBox="1">
              <a:spLocks noChangeArrowheads="1"/>
            </p:cNvSpPr>
            <p:nvPr/>
          </p:nvSpPr>
          <p:spPr bwMode="auto">
            <a:xfrm>
              <a:off x="500034" y="3429000"/>
              <a:ext cx="108119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data.txt.1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17" name="Group 9"/>
          <p:cNvGrpSpPr>
            <a:grpSpLocks/>
          </p:cNvGrpSpPr>
          <p:nvPr/>
        </p:nvGrpSpPr>
        <p:grpSpPr bwMode="auto">
          <a:xfrm>
            <a:off x="3930403" y="2627214"/>
            <a:ext cx="1081087" cy="1143000"/>
            <a:chOff x="500034" y="3429000"/>
            <a:chExt cx="1081193" cy="1143008"/>
          </a:xfrm>
        </p:grpSpPr>
        <p:sp>
          <p:nvSpPr>
            <p:cNvPr id="11" name="Folded Corner 10"/>
            <p:cNvSpPr/>
            <p:nvPr/>
          </p:nvSpPr>
          <p:spPr>
            <a:xfrm>
              <a:off x="790574" y="3857628"/>
              <a:ext cx="500112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4" name="TextBox 11"/>
            <p:cNvSpPr txBox="1">
              <a:spLocks noChangeArrowheads="1"/>
            </p:cNvSpPr>
            <p:nvPr/>
          </p:nvSpPr>
          <p:spPr bwMode="auto">
            <a:xfrm>
              <a:off x="500034" y="3429000"/>
              <a:ext cx="108119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data.txt.2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18" name="Group 12"/>
          <p:cNvGrpSpPr>
            <a:grpSpLocks/>
          </p:cNvGrpSpPr>
          <p:nvPr/>
        </p:nvGrpSpPr>
        <p:grpSpPr bwMode="auto">
          <a:xfrm>
            <a:off x="3930403" y="4484589"/>
            <a:ext cx="1081087" cy="1143000"/>
            <a:chOff x="500034" y="3429000"/>
            <a:chExt cx="1081193" cy="1143008"/>
          </a:xfrm>
        </p:grpSpPr>
        <p:sp>
          <p:nvSpPr>
            <p:cNvPr id="14" name="Folded Corner 13"/>
            <p:cNvSpPr/>
            <p:nvPr/>
          </p:nvSpPr>
          <p:spPr>
            <a:xfrm>
              <a:off x="790574" y="3857628"/>
              <a:ext cx="500112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2" name="TextBox 14"/>
            <p:cNvSpPr txBox="1">
              <a:spLocks noChangeArrowheads="1"/>
            </p:cNvSpPr>
            <p:nvPr/>
          </p:nvSpPr>
          <p:spPr bwMode="auto">
            <a:xfrm>
              <a:off x="500034" y="3429000"/>
              <a:ext cx="108119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data.txt.7</a:t>
              </a:r>
              <a:endParaRPr lang="nl-BE">
                <a:latin typeface="Calibri" pitchFamily="34" charset="0"/>
              </a:endParaRPr>
            </a:p>
          </p:txBody>
        </p:sp>
      </p:grpSp>
      <p:sp>
        <p:nvSpPr>
          <p:cNvPr id="13319" name="TextBox 15"/>
          <p:cNvSpPr txBox="1">
            <a:spLocks noChangeArrowheads="1"/>
          </p:cNvSpPr>
          <p:nvPr/>
        </p:nvSpPr>
        <p:spPr bwMode="auto">
          <a:xfrm rot="-5400000">
            <a:off x="4125665" y="3841652"/>
            <a:ext cx="5032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>
                <a:latin typeface="Calibri" pitchFamily="34" charset="0"/>
              </a:rPr>
              <a:t>…</a:t>
            </a:r>
            <a:endParaRPr lang="nl-BE" sz="3600">
              <a:latin typeface="Calibri" pitchFamily="34" charset="0"/>
            </a:endParaRPr>
          </a:p>
        </p:txBody>
      </p:sp>
      <p:grpSp>
        <p:nvGrpSpPr>
          <p:cNvPr id="13320" name="Group 19"/>
          <p:cNvGrpSpPr>
            <a:grpSpLocks/>
          </p:cNvGrpSpPr>
          <p:nvPr/>
        </p:nvGrpSpPr>
        <p:grpSpPr bwMode="auto">
          <a:xfrm>
            <a:off x="9246940" y="3127276"/>
            <a:ext cx="1025525" cy="1143000"/>
            <a:chOff x="2165335" y="5143512"/>
            <a:chExt cx="1025409" cy="1143008"/>
          </a:xfrm>
        </p:grpSpPr>
        <p:sp>
          <p:nvSpPr>
            <p:cNvPr id="18" name="Folded Corner 17"/>
            <p:cNvSpPr/>
            <p:nvPr/>
          </p:nvSpPr>
          <p:spPr>
            <a:xfrm>
              <a:off x="2427243" y="5572140"/>
              <a:ext cx="501593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0" name="TextBox 18"/>
            <p:cNvSpPr txBox="1">
              <a:spLocks noChangeArrowheads="1"/>
            </p:cNvSpPr>
            <p:nvPr/>
          </p:nvSpPr>
          <p:spPr bwMode="auto">
            <a:xfrm>
              <a:off x="2165335" y="5143512"/>
              <a:ext cx="10254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</a:t>
              </a:r>
              <a:endParaRPr lang="nl-BE">
                <a:latin typeface="Calibri" pitchFamily="34" charset="0"/>
              </a:endParaRPr>
            </a:p>
          </p:txBody>
        </p:sp>
      </p:grpSp>
      <p:cxnSp>
        <p:nvCxnSpPr>
          <p:cNvPr id="22" name="Straight Arrow Connector 21"/>
          <p:cNvCxnSpPr>
            <a:stCxn id="4" idx="3"/>
            <a:endCxn id="7" idx="1"/>
          </p:cNvCxnSpPr>
          <p:nvPr/>
        </p:nvCxnSpPr>
        <p:spPr>
          <a:xfrm flipV="1">
            <a:off x="2749302" y="2198589"/>
            <a:ext cx="1471612" cy="17145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3"/>
            <a:endCxn id="11" idx="1"/>
          </p:cNvCxnSpPr>
          <p:nvPr/>
        </p:nvCxnSpPr>
        <p:spPr>
          <a:xfrm flipV="1">
            <a:off x="2749302" y="3413027"/>
            <a:ext cx="1471612" cy="50006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" idx="3"/>
            <a:endCxn id="14" idx="1"/>
          </p:cNvCxnSpPr>
          <p:nvPr/>
        </p:nvCxnSpPr>
        <p:spPr>
          <a:xfrm>
            <a:off x="2749302" y="3913089"/>
            <a:ext cx="1471612" cy="135731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24" name="Group 42"/>
          <p:cNvGrpSpPr>
            <a:grpSpLocks/>
          </p:cNvGrpSpPr>
          <p:nvPr/>
        </p:nvGrpSpPr>
        <p:grpSpPr bwMode="auto">
          <a:xfrm>
            <a:off x="6905377" y="1412776"/>
            <a:ext cx="1200150" cy="1143000"/>
            <a:chOff x="5205319" y="1142984"/>
            <a:chExt cx="1200137" cy="1143008"/>
          </a:xfrm>
        </p:grpSpPr>
        <p:sp>
          <p:nvSpPr>
            <p:cNvPr id="34" name="Folded Corner 33"/>
            <p:cNvSpPr/>
            <p:nvPr/>
          </p:nvSpPr>
          <p:spPr>
            <a:xfrm>
              <a:off x="5554565" y="1571612"/>
              <a:ext cx="501645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8" name="TextBox 34"/>
            <p:cNvSpPr txBox="1">
              <a:spLocks noChangeArrowheads="1"/>
            </p:cNvSpPr>
            <p:nvPr/>
          </p:nvSpPr>
          <p:spPr bwMode="auto">
            <a:xfrm>
              <a:off x="5205319" y="1142984"/>
              <a:ext cx="120013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result.txt.1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25" name="Group 43"/>
          <p:cNvGrpSpPr>
            <a:grpSpLocks/>
          </p:cNvGrpSpPr>
          <p:nvPr/>
        </p:nvGrpSpPr>
        <p:grpSpPr bwMode="auto">
          <a:xfrm>
            <a:off x="6905377" y="2627214"/>
            <a:ext cx="1200150" cy="1143000"/>
            <a:chOff x="5205319" y="2643182"/>
            <a:chExt cx="1200137" cy="1143008"/>
          </a:xfrm>
        </p:grpSpPr>
        <p:sp>
          <p:nvSpPr>
            <p:cNvPr id="37" name="Folded Corner 36"/>
            <p:cNvSpPr/>
            <p:nvPr/>
          </p:nvSpPr>
          <p:spPr>
            <a:xfrm>
              <a:off x="5554565" y="3071810"/>
              <a:ext cx="501645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6" name="TextBox 37"/>
            <p:cNvSpPr txBox="1">
              <a:spLocks noChangeArrowheads="1"/>
            </p:cNvSpPr>
            <p:nvPr/>
          </p:nvSpPr>
          <p:spPr bwMode="auto">
            <a:xfrm>
              <a:off x="5205319" y="2643182"/>
              <a:ext cx="120013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result.txt.2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26" name="Group 44"/>
          <p:cNvGrpSpPr>
            <a:grpSpLocks/>
          </p:cNvGrpSpPr>
          <p:nvPr/>
        </p:nvGrpSpPr>
        <p:grpSpPr bwMode="auto">
          <a:xfrm>
            <a:off x="6905377" y="4484589"/>
            <a:ext cx="1200150" cy="1143000"/>
            <a:chOff x="5205319" y="5000636"/>
            <a:chExt cx="1200137" cy="1143008"/>
          </a:xfrm>
        </p:grpSpPr>
        <p:sp>
          <p:nvSpPr>
            <p:cNvPr id="40" name="Folded Corner 39"/>
            <p:cNvSpPr/>
            <p:nvPr/>
          </p:nvSpPr>
          <p:spPr>
            <a:xfrm>
              <a:off x="5554565" y="5429264"/>
              <a:ext cx="501645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4" name="TextBox 40"/>
            <p:cNvSpPr txBox="1">
              <a:spLocks noChangeArrowheads="1"/>
            </p:cNvSpPr>
            <p:nvPr/>
          </p:nvSpPr>
          <p:spPr bwMode="auto">
            <a:xfrm>
              <a:off x="5205319" y="5000636"/>
              <a:ext cx="120013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result.txt.7</a:t>
              </a:r>
              <a:endParaRPr lang="nl-BE">
                <a:latin typeface="Calibri" pitchFamily="34" charset="0"/>
              </a:endParaRPr>
            </a:p>
          </p:txBody>
        </p:sp>
      </p:grpSp>
      <p:sp>
        <p:nvSpPr>
          <p:cNvPr id="13327" name="TextBox 41"/>
          <p:cNvSpPr txBox="1">
            <a:spLocks noChangeArrowheads="1"/>
          </p:cNvSpPr>
          <p:nvPr/>
        </p:nvSpPr>
        <p:spPr bwMode="auto">
          <a:xfrm rot="-5400000">
            <a:off x="7126040" y="3841652"/>
            <a:ext cx="5032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>
                <a:latin typeface="Calibri" pitchFamily="34" charset="0"/>
              </a:rPr>
              <a:t>…</a:t>
            </a:r>
            <a:endParaRPr lang="nl-BE" sz="3600">
              <a:latin typeface="Calibri" pitchFamily="34" charset="0"/>
            </a:endParaRPr>
          </a:p>
        </p:txBody>
      </p:sp>
      <p:cxnSp>
        <p:nvCxnSpPr>
          <p:cNvPr id="47" name="Straight Arrow Connector 46"/>
          <p:cNvCxnSpPr>
            <a:stCxn id="34" idx="3"/>
            <a:endCxn id="18" idx="1"/>
          </p:cNvCxnSpPr>
          <p:nvPr/>
        </p:nvCxnSpPr>
        <p:spPr>
          <a:xfrm>
            <a:off x="7754690" y="2198589"/>
            <a:ext cx="1755775" cy="17145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7" idx="3"/>
            <a:endCxn id="18" idx="1"/>
          </p:cNvCxnSpPr>
          <p:nvPr/>
        </p:nvCxnSpPr>
        <p:spPr>
          <a:xfrm>
            <a:off x="7754690" y="3413027"/>
            <a:ext cx="1755775" cy="50006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0" idx="3"/>
            <a:endCxn id="18" idx="1"/>
          </p:cNvCxnSpPr>
          <p:nvPr/>
        </p:nvCxnSpPr>
        <p:spPr>
          <a:xfrm flipV="1">
            <a:off x="7754690" y="3913089"/>
            <a:ext cx="1755775" cy="135731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ight Arrow 51"/>
          <p:cNvSpPr/>
          <p:nvPr/>
        </p:nvSpPr>
        <p:spPr>
          <a:xfrm>
            <a:off x="5629027" y="1984276"/>
            <a:ext cx="785812" cy="35718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53" name="Right Arrow 52"/>
          <p:cNvSpPr/>
          <p:nvPr/>
        </p:nvSpPr>
        <p:spPr>
          <a:xfrm>
            <a:off x="5629027" y="3198715"/>
            <a:ext cx="785812" cy="35718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54" name="Right Arrow 53"/>
          <p:cNvSpPr/>
          <p:nvPr/>
        </p:nvSpPr>
        <p:spPr>
          <a:xfrm>
            <a:off x="5629027" y="5198965"/>
            <a:ext cx="785812" cy="35718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grpSp>
        <p:nvGrpSpPr>
          <p:cNvPr id="13335" name="Group 19"/>
          <p:cNvGrpSpPr>
            <a:grpSpLocks/>
          </p:cNvGrpSpPr>
          <p:nvPr/>
        </p:nvGrpSpPr>
        <p:grpSpPr bwMode="auto">
          <a:xfrm>
            <a:off x="8143628" y="3555901"/>
            <a:ext cx="1345240" cy="1143000"/>
            <a:chOff x="2165335" y="5143512"/>
            <a:chExt cx="1346199" cy="1143008"/>
          </a:xfrm>
        </p:grpSpPr>
        <p:sp>
          <p:nvSpPr>
            <p:cNvPr id="48" name="Folded Corner 47"/>
            <p:cNvSpPr/>
            <p:nvPr/>
          </p:nvSpPr>
          <p:spPr>
            <a:xfrm>
              <a:off x="2427459" y="5572140"/>
              <a:ext cx="500420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0" name="TextBox 49"/>
            <p:cNvSpPr txBox="1">
              <a:spLocks noChangeArrowheads="1"/>
            </p:cNvSpPr>
            <p:nvPr/>
          </p:nvSpPr>
          <p:spPr bwMode="auto">
            <a:xfrm>
              <a:off x="2165335" y="5143512"/>
              <a:ext cx="1346199" cy="3693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 err="1">
                  <a:latin typeface="Calibri" pitchFamily="34" charset="0"/>
                </a:rPr>
                <a:t>epilog.slurm</a:t>
              </a:r>
              <a:endParaRPr lang="nl-BE" dirty="0">
                <a:latin typeface="Calibri" pitchFamily="34" charset="0"/>
              </a:endParaRPr>
            </a:p>
          </p:txBody>
        </p:sp>
      </p:grpSp>
      <p:grpSp>
        <p:nvGrpSpPr>
          <p:cNvPr id="13336" name="Group 19"/>
          <p:cNvGrpSpPr>
            <a:grpSpLocks/>
          </p:cNvGrpSpPr>
          <p:nvPr/>
        </p:nvGrpSpPr>
        <p:grpSpPr bwMode="auto">
          <a:xfrm>
            <a:off x="2974037" y="3532023"/>
            <a:ext cx="1375185" cy="1143000"/>
            <a:chOff x="2165335" y="5143512"/>
            <a:chExt cx="1375854" cy="1143008"/>
          </a:xfrm>
        </p:grpSpPr>
        <p:sp>
          <p:nvSpPr>
            <p:cNvPr id="60" name="Folded Corner 59"/>
            <p:cNvSpPr/>
            <p:nvPr/>
          </p:nvSpPr>
          <p:spPr>
            <a:xfrm>
              <a:off x="2427400" y="5572140"/>
              <a:ext cx="500307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48" name="TextBox 60"/>
            <p:cNvSpPr txBox="1">
              <a:spLocks noChangeArrowheads="1"/>
            </p:cNvSpPr>
            <p:nvPr/>
          </p:nvSpPr>
          <p:spPr bwMode="auto">
            <a:xfrm>
              <a:off x="2165335" y="5143512"/>
              <a:ext cx="1375854" cy="3693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 err="1">
                  <a:latin typeface="Calibri" pitchFamily="34" charset="0"/>
                </a:rPr>
                <a:t>prolog.slurm</a:t>
              </a:r>
              <a:endParaRPr lang="nl-BE" dirty="0">
                <a:latin typeface="Calibri" pitchFamily="34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5414718" y="1412776"/>
            <a:ext cx="1069524" cy="4286250"/>
            <a:chOff x="3714754" y="1143000"/>
            <a:chExt cx="1069524" cy="4286250"/>
          </a:xfrm>
        </p:grpSpPr>
        <p:grpSp>
          <p:nvGrpSpPr>
            <p:cNvPr id="13337" name="Group 19"/>
            <p:cNvGrpSpPr>
              <a:grpSpLocks/>
            </p:cNvGrpSpPr>
            <p:nvPr/>
          </p:nvGrpSpPr>
          <p:grpSpPr bwMode="auto">
            <a:xfrm>
              <a:off x="3714754" y="1143000"/>
              <a:ext cx="1069524" cy="1143000"/>
              <a:chOff x="2165335" y="5143512"/>
              <a:chExt cx="1069659" cy="1143008"/>
            </a:xfrm>
          </p:grpSpPr>
          <p:sp>
            <p:nvSpPr>
              <p:cNvPr id="63" name="Folded Corner 62"/>
              <p:cNvSpPr/>
              <p:nvPr/>
            </p:nvSpPr>
            <p:spPr>
              <a:xfrm>
                <a:off x="2427306" y="5572140"/>
                <a:ext cx="50012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3346" name="TextBox 63"/>
              <p:cNvSpPr txBox="1">
                <a:spLocks noChangeArrowheads="1"/>
              </p:cNvSpPr>
              <p:nvPr/>
            </p:nvSpPr>
            <p:spPr bwMode="auto">
              <a:xfrm>
                <a:off x="2165335" y="5143512"/>
                <a:ext cx="1069659" cy="36933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nl-BE" dirty="0" err="1">
                    <a:latin typeface="Calibri" pitchFamily="34" charset="0"/>
                  </a:rPr>
                  <a:t>job.slurm</a:t>
                </a:r>
                <a:endParaRPr lang="nl-BE" dirty="0">
                  <a:latin typeface="Calibri" pitchFamily="34" charset="0"/>
                </a:endParaRPr>
              </a:p>
            </p:txBody>
          </p:sp>
        </p:grpSp>
        <p:grpSp>
          <p:nvGrpSpPr>
            <p:cNvPr id="13338" name="Group 19"/>
            <p:cNvGrpSpPr>
              <a:grpSpLocks/>
            </p:cNvGrpSpPr>
            <p:nvPr/>
          </p:nvGrpSpPr>
          <p:grpSpPr bwMode="auto">
            <a:xfrm>
              <a:off x="3714754" y="2357438"/>
              <a:ext cx="1069524" cy="1143000"/>
              <a:chOff x="2165335" y="5143512"/>
              <a:chExt cx="1069659" cy="1143008"/>
            </a:xfrm>
          </p:grpSpPr>
          <p:sp>
            <p:nvSpPr>
              <p:cNvPr id="66" name="Folded Corner 65"/>
              <p:cNvSpPr/>
              <p:nvPr/>
            </p:nvSpPr>
            <p:spPr>
              <a:xfrm>
                <a:off x="2427306" y="5572140"/>
                <a:ext cx="50012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3344" name="TextBox 66"/>
              <p:cNvSpPr txBox="1">
                <a:spLocks noChangeArrowheads="1"/>
              </p:cNvSpPr>
              <p:nvPr/>
            </p:nvSpPr>
            <p:spPr bwMode="auto">
              <a:xfrm>
                <a:off x="2165335" y="5143512"/>
                <a:ext cx="1069659" cy="36933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 err="1">
                    <a:latin typeface="Calibri" pitchFamily="34" charset="0"/>
                  </a:rPr>
                  <a:t>job.slurm</a:t>
                </a:r>
                <a:endParaRPr lang="nl-BE" dirty="0">
                  <a:latin typeface="Calibri" pitchFamily="34" charset="0"/>
                </a:endParaRPr>
              </a:p>
            </p:txBody>
          </p:sp>
        </p:grpSp>
        <p:grpSp>
          <p:nvGrpSpPr>
            <p:cNvPr id="13339" name="Group 19"/>
            <p:cNvGrpSpPr>
              <a:grpSpLocks/>
            </p:cNvGrpSpPr>
            <p:nvPr/>
          </p:nvGrpSpPr>
          <p:grpSpPr bwMode="auto">
            <a:xfrm>
              <a:off x="3714754" y="4286250"/>
              <a:ext cx="1069524" cy="1143000"/>
              <a:chOff x="2165335" y="5143512"/>
              <a:chExt cx="1069659" cy="1143008"/>
            </a:xfrm>
          </p:grpSpPr>
          <p:sp>
            <p:nvSpPr>
              <p:cNvPr id="69" name="Folded Corner 68"/>
              <p:cNvSpPr/>
              <p:nvPr/>
            </p:nvSpPr>
            <p:spPr>
              <a:xfrm>
                <a:off x="2427306" y="5572140"/>
                <a:ext cx="50012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3342" name="TextBox 69"/>
              <p:cNvSpPr txBox="1">
                <a:spLocks noChangeArrowheads="1"/>
              </p:cNvSpPr>
              <p:nvPr/>
            </p:nvSpPr>
            <p:spPr bwMode="auto">
              <a:xfrm>
                <a:off x="2165335" y="5143512"/>
                <a:ext cx="1069659" cy="36933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 err="1">
                    <a:latin typeface="Calibri" pitchFamily="34" charset="0"/>
                  </a:rPr>
                  <a:t>job.slurm</a:t>
                </a:r>
                <a:endParaRPr lang="nl-BE" dirty="0">
                  <a:latin typeface="Calibri" pitchFamily="34" charset="0"/>
                </a:endParaRPr>
              </a:p>
            </p:txBody>
          </p:sp>
        </p:grp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57</a:t>
            </a:fld>
            <a:endParaRPr lang="en-US" dirty="0"/>
          </a:p>
        </p:txBody>
      </p:sp>
      <p:sp>
        <p:nvSpPr>
          <p:cNvPr id="5" name="Curved Up Arrow 4"/>
          <p:cNvSpPr/>
          <p:nvPr/>
        </p:nvSpPr>
        <p:spPr>
          <a:xfrm flipH="1">
            <a:off x="3719736" y="5758319"/>
            <a:ext cx="2232248" cy="598032"/>
          </a:xfrm>
          <a:prstGeom prst="curvedUp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7" name="Curved Up Arrow 56"/>
          <p:cNvSpPr/>
          <p:nvPr/>
        </p:nvSpPr>
        <p:spPr>
          <a:xfrm flipH="1">
            <a:off x="6394463" y="5757230"/>
            <a:ext cx="2232248" cy="598032"/>
          </a:xfrm>
          <a:prstGeom prst="curvedUp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412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7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Logging</a:t>
            </a:r>
            <a:endParaRPr lang="nl-BE" dirty="0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Logging for</a:t>
            </a:r>
          </a:p>
          <a:p>
            <a:pPr lvl="1"/>
            <a:r>
              <a:rPr lang="en-US" dirty="0"/>
              <a:t>bookkeeping: success/failures?</a:t>
            </a:r>
          </a:p>
          <a:p>
            <a:pPr lvl="1"/>
            <a:r>
              <a:rPr lang="en-US" dirty="0"/>
              <a:t>redo failures</a:t>
            </a:r>
          </a:p>
          <a:p>
            <a:pPr lvl="1"/>
            <a:r>
              <a:rPr lang="en-US" dirty="0"/>
              <a:t>performance analysis</a:t>
            </a:r>
          </a:p>
          <a:p>
            <a:r>
              <a:rPr lang="en-US" dirty="0"/>
              <a:t>Scheduler provides logs</a:t>
            </a:r>
          </a:p>
          <a:p>
            <a:pPr lvl="1"/>
            <a:r>
              <a:rPr lang="en-US" dirty="0"/>
              <a:t>inconvenient</a:t>
            </a:r>
          </a:p>
          <a:p>
            <a:pPr lvl="1"/>
            <a:r>
              <a:rPr lang="en-US" dirty="0"/>
              <a:t>not always user-accessible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AA598EC-1C61-495B-A9F8-4410E339CCF5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068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Logging: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alog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59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207568" y="1772817"/>
            <a:ext cx="7491152" cy="2585323"/>
            <a:chOff x="827584" y="3967896"/>
            <a:chExt cx="7491152" cy="2585323"/>
          </a:xfrm>
        </p:grpSpPr>
        <p:sp>
          <p:nvSpPr>
            <p:cNvPr id="6" name="TextBox 3"/>
            <p:cNvSpPr txBox="1">
              <a:spLocks noChangeArrowheads="1"/>
            </p:cNvSpPr>
            <p:nvPr/>
          </p:nvSpPr>
          <p:spPr bwMode="auto">
            <a:xfrm>
              <a:off x="827584" y="3967896"/>
              <a:ext cx="7491152" cy="25853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#SBATCH –-nodes=2 –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ntasks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=72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module load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atools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source &lt;(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aenv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--data data.csv)</a:t>
              </a:r>
            </a:p>
            <a:p>
              <a:pPr eaLnBrk="1" hangingPunct="1"/>
              <a:endPara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eaLnBrk="1" hangingPunct="1"/>
              <a:r>
                <a:rPr lang="en-US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alog</a:t>
              </a:r>
              <a:r>
                <a:rPr lang="en-US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--state start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mpirun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weather –p $pressure  –t $temperature 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   –h $humidity</a:t>
              </a:r>
            </a:p>
            <a:p>
              <a:pPr eaLnBrk="1" hangingPunct="1"/>
              <a:r>
                <a:rPr lang="en-US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alog</a:t>
              </a:r>
              <a:r>
                <a:rPr lang="en-US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--state end  --exit $?</a:t>
              </a:r>
            </a:p>
          </p:txBody>
        </p:sp>
        <p:sp>
          <p:nvSpPr>
            <p:cNvPr id="7" name="TextBox 8"/>
            <p:cNvSpPr txBox="1">
              <a:spLocks noChangeArrowheads="1"/>
            </p:cNvSpPr>
            <p:nvPr/>
          </p:nvSpPr>
          <p:spPr bwMode="auto">
            <a:xfrm>
              <a:off x="7292752" y="3967896"/>
              <a:ext cx="1021433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job.slurm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207569" y="4710613"/>
            <a:ext cx="6250429" cy="1754326"/>
            <a:chOff x="1537568" y="4717523"/>
            <a:chExt cx="6250429" cy="1754326"/>
          </a:xfrm>
        </p:grpSpPr>
        <p:sp>
          <p:nvSpPr>
            <p:cNvPr id="8" name="TextBox 7"/>
            <p:cNvSpPr txBox="1"/>
            <p:nvPr/>
          </p:nvSpPr>
          <p:spPr>
            <a:xfrm>
              <a:off x="1537568" y="4717523"/>
              <a:ext cx="6250429" cy="17543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1 started by r1i1n3 at 2016-09-02 11:47:45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2 started by r1i1n3 at 2016-09-02 11:47:45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3 started by r1i1n3 at 2016-09-02 11:47:46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2 failed by r1i1n3 at 2016-09-02 11:47:46: 1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3 completed by r1i1n3 at 2016-09-02 11:47:47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</p:txBody>
        </p:sp>
        <p:sp>
          <p:nvSpPr>
            <p:cNvPr id="9" name="TextBox 8"/>
            <p:cNvSpPr txBox="1">
              <a:spLocks noChangeArrowheads="1"/>
            </p:cNvSpPr>
            <p:nvPr/>
          </p:nvSpPr>
          <p:spPr bwMode="auto">
            <a:xfrm>
              <a:off x="5832408" y="6194850"/>
              <a:ext cx="1951175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job.slurm.log145485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46392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95AD8-7CEA-B6E4-5244-BAE458F36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CD70ED-C5A3-33CF-1558-98B00AE12B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 needs to done at given time(s)</a:t>
            </a:r>
          </a:p>
          <a:p>
            <a:r>
              <a:rPr lang="en-US" dirty="0"/>
              <a:t>"Computation" consist of (many) steps</a:t>
            </a:r>
          </a:p>
          <a:p>
            <a:r>
              <a:rPr lang="en-US" dirty="0"/>
              <a:t>Long-running computations</a:t>
            </a:r>
          </a:p>
          <a:p>
            <a:r>
              <a:rPr lang="en-US" dirty="0"/>
              <a:t>Multiple scenarios based on parameters</a:t>
            </a:r>
          </a:p>
          <a:p>
            <a:r>
              <a:rPr lang="en-US" dirty="0"/>
              <a:t>Work must be reproducible</a:t>
            </a:r>
          </a:p>
          <a:p>
            <a:r>
              <a:rPr lang="en-US" dirty="0"/>
              <a:t>Simultaneous tasks with different requirements</a:t>
            </a:r>
          </a:p>
          <a:p>
            <a:endParaRPr lang="en-US" dirty="0"/>
          </a:p>
          <a:p>
            <a:r>
              <a:rPr lang="en-US" dirty="0"/>
              <a:t>Many tools, but what to pick?</a:t>
            </a:r>
          </a:p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7C6403-50D3-3392-55A4-032A8E4FE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6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09204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arange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running or finished job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60</a:t>
            </a:fld>
            <a:endParaRPr lang="en-US"/>
          </a:p>
        </p:txBody>
      </p:sp>
      <p:sp>
        <p:nvSpPr>
          <p:cNvPr id="5" name="TextBox 70"/>
          <p:cNvSpPr txBox="1">
            <a:spLocks noChangeArrowheads="1"/>
          </p:cNvSpPr>
          <p:nvPr/>
        </p:nvSpPr>
        <p:spPr bwMode="auto">
          <a:xfrm>
            <a:off x="2063750" y="2559398"/>
            <a:ext cx="7848674" cy="120032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arange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--data data.csv            \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--log job.slurm.log145485  \</a:t>
            </a:r>
            <a:b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--summary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6550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Resuming jobs: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arange</a:t>
            </a:r>
            <a:r>
              <a:rPr lang="en-US" dirty="0">
                <a:latin typeface="+mn-lt"/>
                <a:cs typeface="Courier New" panose="02070309020205020404" pitchFamily="49" charset="0"/>
              </a:rPr>
              <a:t> again</a:t>
            </a:r>
            <a:endParaRPr lang="nl-BE" dirty="0"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Resume a job that hit the </a:t>
            </a:r>
            <a:r>
              <a:rPr lang="en-US" dirty="0" err="1"/>
              <a:t>walltime</a:t>
            </a:r>
            <a:endParaRPr lang="en-US" dirty="0"/>
          </a:p>
          <a:p>
            <a:endParaRPr lang="nl-BE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Redo failed work items</a:t>
            </a:r>
            <a:endParaRPr lang="nl-BE" dirty="0"/>
          </a:p>
        </p:txBody>
      </p:sp>
      <p:sp>
        <p:nvSpPr>
          <p:cNvPr id="15365" name="TextBox 70"/>
          <p:cNvSpPr txBox="1">
            <a:spLocks noChangeArrowheads="1"/>
          </p:cNvSpPr>
          <p:nvPr/>
        </p:nvSpPr>
        <p:spPr bwMode="auto">
          <a:xfrm>
            <a:off x="1631505" y="5071761"/>
            <a:ext cx="8826384" cy="120032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array_ids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=$(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arange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 --data data.csv          \  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                   --log job.slurm.log145485  \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                   --redo)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61</a:t>
            </a:fld>
            <a:endParaRPr lang="en-US"/>
          </a:p>
        </p:txBody>
      </p:sp>
      <p:sp>
        <p:nvSpPr>
          <p:cNvPr id="7" name="TextBox 7"/>
          <p:cNvSpPr txBox="1">
            <a:spLocks noChangeArrowheads="1"/>
          </p:cNvSpPr>
          <p:nvPr/>
        </p:nvSpPr>
        <p:spPr bwMode="auto">
          <a:xfrm>
            <a:off x="1631506" y="2547994"/>
            <a:ext cx="8856983" cy="15696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=$(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arange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--data data.csv  \  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         --log job.slurm.log145485)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sbatch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--array ${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  --time=5:00:00 \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job.slurm</a:t>
            </a:r>
            <a:endParaRPr lang="en-US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3226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/>
      <p:bldP spid="15365" grpId="0" animBg="1"/>
      <p:bldP spid="7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Adapting </a:t>
            </a:r>
            <a:r>
              <a:rPr lang="en-US" dirty="0" err="1"/>
              <a:t>Slurm</a:t>
            </a:r>
            <a:r>
              <a:rPr lang="en-US" dirty="0"/>
              <a:t> files: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acreate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Automatically adapt </a:t>
            </a:r>
            <a:r>
              <a:rPr lang="en-US" dirty="0" err="1"/>
              <a:t>Slurm</a:t>
            </a:r>
            <a:r>
              <a:rPr lang="en-US" dirty="0"/>
              <a:t> file for </a:t>
            </a:r>
            <a:r>
              <a:rPr lang="en-US" dirty="0" err="1"/>
              <a:t>atools</a:t>
            </a:r>
            <a:endParaRPr lang="en-US" dirty="0"/>
          </a:p>
          <a:p>
            <a:pPr lvl="1"/>
            <a:r>
              <a:rPr lang="en-US" dirty="0"/>
              <a:t>only logging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logging and using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aenv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62</a:t>
            </a:fld>
            <a:endParaRPr lang="en-US"/>
          </a:p>
        </p:txBody>
      </p:sp>
      <p:sp>
        <p:nvSpPr>
          <p:cNvPr id="5" name="TextBox 70"/>
          <p:cNvSpPr txBox="1">
            <a:spLocks noChangeArrowheads="1"/>
          </p:cNvSpPr>
          <p:nvPr/>
        </p:nvSpPr>
        <p:spPr bwMode="auto">
          <a:xfrm>
            <a:off x="2171663" y="2901506"/>
            <a:ext cx="7848674" cy="46166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acreate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job.slurm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&gt; 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job_atools.slurm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70"/>
          <p:cNvSpPr txBox="1">
            <a:spLocks noChangeArrowheads="1"/>
          </p:cNvSpPr>
          <p:nvPr/>
        </p:nvSpPr>
        <p:spPr bwMode="auto">
          <a:xfrm>
            <a:off x="2171663" y="4447861"/>
            <a:ext cx="7848674" cy="83099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acreate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--data data.csv          \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job.slurm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&gt; 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job_atools.slurm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845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aggregations: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areduce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Almost automatic data aggregation: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Takes care of</a:t>
            </a:r>
          </a:p>
          <a:p>
            <a:pPr lvl="1"/>
            <a:r>
              <a:rPr lang="en-US" dirty="0"/>
              <a:t>missing files (failed items)</a:t>
            </a:r>
          </a:p>
          <a:p>
            <a:pPr lvl="1"/>
            <a:r>
              <a:rPr lang="en-US" dirty="0"/>
              <a:t>incomplete data (failed items), use</a:t>
            </a:r>
            <a:br>
              <a:rPr lang="en-US" dirty="0"/>
            </a:b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--t $(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arange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--data data.csv</a:t>
            </a:r>
            <a:r>
              <a:rPr lang="en-BE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\</a:t>
            </a:r>
            <a:br>
              <a:rPr lang="en-BE" sz="2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BE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--log </a:t>
            </a:r>
            <a:r>
              <a:rPr lang="en-GB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job.slurm.log145485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BE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br>
              <a:rPr lang="en-BE" sz="2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BE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--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list_completed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correct order</a:t>
            </a:r>
          </a:p>
          <a:p>
            <a:pPr lvl="1"/>
            <a:r>
              <a:rPr lang="en-US" dirty="0"/>
              <a:t>For CSV, 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--mode csv</a:t>
            </a:r>
          </a:p>
          <a:p>
            <a:pPr lvl="2"/>
            <a:r>
              <a:rPr lang="en-US" dirty="0"/>
              <a:t>single column title row</a:t>
            </a:r>
          </a:p>
        </p:txBody>
      </p:sp>
      <p:sp>
        <p:nvSpPr>
          <p:cNvPr id="4" name="TextBox 70"/>
          <p:cNvSpPr txBox="1">
            <a:spLocks noChangeArrowheads="1"/>
          </p:cNvSpPr>
          <p:nvPr/>
        </p:nvSpPr>
        <p:spPr bwMode="auto">
          <a:xfrm>
            <a:off x="1822535" y="2247716"/>
            <a:ext cx="7189789" cy="120032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nl-BE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areduce</a:t>
            </a:r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--t 1-100  </a:t>
            </a:r>
            <a:r>
              <a:rPr lang="en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 </a:t>
            </a:r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\</a:t>
            </a:r>
          </a:p>
          <a:p>
            <a:pPr eaLnBrk="1" hangingPunct="1"/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--pattern output-{t}.txt  \</a:t>
            </a:r>
          </a:p>
          <a:p>
            <a:pPr eaLnBrk="1" hangingPunct="1"/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--output output.txt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7224692" y="3111112"/>
            <a:ext cx="3816424" cy="853254"/>
            <a:chOff x="5140023" y="3018835"/>
            <a:chExt cx="3816424" cy="853254"/>
          </a:xfrm>
        </p:grpSpPr>
        <p:sp>
          <p:nvSpPr>
            <p:cNvPr id="5" name="Rectangle 8"/>
            <p:cNvSpPr>
              <a:spLocks noChangeArrowheads="1"/>
            </p:cNvSpPr>
            <p:nvPr/>
          </p:nvSpPr>
          <p:spPr bwMode="auto">
            <a:xfrm>
              <a:off x="5140023" y="3502757"/>
              <a:ext cx="381642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SLURM_JOB_ARRAY_TASK_ID</a:t>
              </a:r>
              <a:endParaRPr lang="nl-NL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7" name="Straight Arrow Connector 6"/>
            <p:cNvCxnSpPr>
              <a:cxnSpLocks/>
              <a:stCxn id="5" idx="0"/>
            </p:cNvCxnSpPr>
            <p:nvPr/>
          </p:nvCxnSpPr>
          <p:spPr>
            <a:xfrm flipH="1" flipV="1">
              <a:off x="5500063" y="3018835"/>
              <a:ext cx="1548172" cy="48392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161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Non-trivial aggregations: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areduce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More general data aggregation: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Reductor can be any executable</a:t>
            </a:r>
          </a:p>
          <a:p>
            <a:pPr lvl="1"/>
            <a:r>
              <a:rPr lang="en-US" dirty="0"/>
              <a:t>"appends" new data to existing file</a:t>
            </a:r>
          </a:p>
          <a:p>
            <a:pPr lvl="1"/>
            <a:r>
              <a:rPr lang="en-US" dirty="0"/>
              <a:t>takes two command line arguments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name of file with all output data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name of file to "append"</a:t>
            </a:r>
          </a:p>
          <a:p>
            <a:pPr marL="971550" lvl="1" indent="-457200"/>
            <a:r>
              <a:rPr lang="en-US" dirty="0"/>
              <a:t>extra argument using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reduce_args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</a:p>
        </p:txBody>
      </p:sp>
      <p:sp>
        <p:nvSpPr>
          <p:cNvPr id="4" name="TextBox 70"/>
          <p:cNvSpPr txBox="1">
            <a:spLocks noChangeArrowheads="1"/>
          </p:cNvSpPr>
          <p:nvPr/>
        </p:nvSpPr>
        <p:spPr bwMode="auto">
          <a:xfrm>
            <a:off x="1559659" y="2224419"/>
            <a:ext cx="7558479" cy="19389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nl-BE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areduce</a:t>
            </a:r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–-t 1-100  --data data.csv  \</a:t>
            </a:r>
          </a:p>
          <a:p>
            <a:pPr eaLnBrk="1" hangingPunct="1"/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--pattern output-{t}.txt    \</a:t>
            </a:r>
          </a:p>
          <a:p>
            <a:pPr eaLnBrk="1" hangingPunct="1"/>
            <a:r>
              <a:rPr lang="nl-BE" sz="2400" dirty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nl-BE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--empty empty.bin</a:t>
            </a:r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\</a:t>
            </a:r>
          </a:p>
          <a:p>
            <a:pPr eaLnBrk="1" hangingPunct="1"/>
            <a:r>
              <a:rPr lang="nl-BE" sz="2400" dirty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nl-BE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--reduce reductor.sh</a:t>
            </a:r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\</a:t>
            </a:r>
          </a:p>
          <a:p>
            <a:pPr eaLnBrk="1" hangingPunct="1"/>
            <a:r>
              <a:rPr lang="nl-BE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sz="2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--out output.bin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29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statistics: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aload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Load balance is mostly taken care of by  scheduler, but</a:t>
            </a:r>
          </a:p>
          <a:p>
            <a:pPr lvl="1"/>
            <a:r>
              <a:rPr lang="en-US" dirty="0"/>
              <a:t>do all jobs approximately the same amount of work?</a:t>
            </a:r>
          </a:p>
          <a:p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aload</a:t>
            </a:r>
            <a:r>
              <a:rPr lang="en-US" dirty="0"/>
              <a:t> to analyze runs</a:t>
            </a:r>
          </a:p>
          <a:p>
            <a:pPr lvl="1"/>
            <a:r>
              <a:rPr lang="en-US" dirty="0"/>
              <a:t>report on work items: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list_tasks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report on nodes: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list_slaves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65</a:t>
            </a:fld>
            <a:endParaRPr lang="en-US"/>
          </a:p>
        </p:txBody>
      </p:sp>
      <p:sp>
        <p:nvSpPr>
          <p:cNvPr id="7" name="TextBox 70"/>
          <p:cNvSpPr txBox="1">
            <a:spLocks noChangeArrowheads="1"/>
          </p:cNvSpPr>
          <p:nvPr/>
        </p:nvSpPr>
        <p:spPr bwMode="auto">
          <a:xfrm>
            <a:off x="2515263" y="4378432"/>
            <a:ext cx="6452407" cy="46166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load  </a:t>
            </a:r>
            <a:r>
              <a:rPr lang="en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–</a:t>
            </a:r>
            <a:r>
              <a:rPr lang="en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log</a:t>
            </a:r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run.slurm.log445948</a:t>
            </a:r>
          </a:p>
        </p:txBody>
      </p:sp>
    </p:spTree>
    <p:extLst>
      <p:ext uri="{BB962C8B-B14F-4D97-AF65-F5344CB8AC3E}">
        <p14:creationId xmlns:p14="http://schemas.microsoft.com/office/powerpoint/2010/main" val="260145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CSV formats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atools</a:t>
            </a:r>
            <a:r>
              <a:rPr lang="en-US" dirty="0"/>
              <a:t> is flexible</a:t>
            </a:r>
          </a:p>
          <a:p>
            <a:pPr lvl="1"/>
            <a:r>
              <a:rPr lang="en-US" dirty="0"/>
              <a:t>tries to determine CSV dialect by reading part of file &amp; analyzing</a:t>
            </a:r>
          </a:p>
          <a:p>
            <a:pPr lvl="1"/>
            <a:r>
              <a:rPr lang="en-US" dirty="0"/>
              <a:t>default: 1024 bytes</a:t>
            </a:r>
          </a:p>
          <a:p>
            <a:r>
              <a:rPr lang="en-US" dirty="0"/>
              <a:t>Specify number of bytes to use: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--sniff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nr_bytes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1"/>
            <a:r>
              <a:rPr lang="en-US" dirty="0"/>
              <a:t>use for CSV files with long lines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06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1666" y="3140968"/>
            <a:ext cx="3550122" cy="355012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 </a:t>
            </a:r>
            <a:r>
              <a:rPr lang="en-US" dirty="0" err="1"/>
              <a:t>atools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See documentation</a:t>
            </a:r>
            <a:br>
              <a:rPr lang="en-US" dirty="0"/>
            </a:br>
            <a:r>
              <a:rPr lang="en-US" dirty="0">
                <a:hlinkClick r:id="rId3"/>
              </a:rPr>
              <a:t>http://atools.readthedocs.io/</a:t>
            </a:r>
            <a:endParaRPr lang="en-US" dirty="0"/>
          </a:p>
          <a:p>
            <a:r>
              <a:rPr lang="en-US" dirty="0"/>
              <a:t>Each command has help, 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-h</a:t>
            </a:r>
            <a:r>
              <a:rPr lang="en-US" dirty="0"/>
              <a:t> 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--help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991545" y="4797153"/>
            <a:ext cx="40190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hlinkClick r:id="rId4"/>
              </a:rPr>
              <a:t>http://bit.ly/2qh9kGK</a:t>
            </a:r>
            <a:r>
              <a:rPr lang="en-US" sz="3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5193613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C21B8-D600-9693-DCD9-00C0F29EA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 managers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07DFAD-11E7-2BAC-D417-EA29163A40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8B02E1-A4F7-DD14-FCBC-5B84A89F7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68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8005062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3DD0FE-D25B-25E7-A324-5E33A63C80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648E3-1064-C234-D5E1-793E2177E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FCD27-501F-9952-D6CF-1FF8112100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Non-interactive</a:t>
            </a:r>
          </a:p>
          <a:p>
            <a:pPr lvl="1"/>
            <a:r>
              <a:rPr lang="en-US" dirty="0"/>
              <a:t>Execute intricate workflows with dependencies</a:t>
            </a:r>
          </a:p>
          <a:p>
            <a:pPr lvl="1"/>
            <a:r>
              <a:rPr lang="en-US" dirty="0"/>
              <a:t>Execute workflow many times</a:t>
            </a:r>
          </a:p>
          <a:p>
            <a:pPr lvl="1"/>
            <a:r>
              <a:rPr lang="en-US" dirty="0"/>
              <a:t>Potential inefficient resource usage</a:t>
            </a:r>
          </a:p>
          <a:p>
            <a:pPr lvl="1"/>
            <a:r>
              <a:rPr lang="en-US" dirty="0"/>
              <a:t>Potential failure of tasks</a:t>
            </a:r>
          </a:p>
          <a:p>
            <a:r>
              <a:rPr lang="en-US" dirty="0"/>
              <a:t>Use cases</a:t>
            </a:r>
          </a:p>
          <a:p>
            <a:pPr lvl="1"/>
            <a:r>
              <a:rPr lang="en-US" dirty="0"/>
              <a:t>Preprocess/process/postprocess</a:t>
            </a:r>
          </a:p>
          <a:p>
            <a:pPr lvl="1"/>
            <a:r>
              <a:rPr lang="en-US" dirty="0"/>
              <a:t>Aggregate results</a:t>
            </a:r>
          </a:p>
          <a:p>
            <a:pPr lvl="1"/>
            <a:r>
              <a:rPr lang="en-US" dirty="0"/>
              <a:t>Parameter exploration</a:t>
            </a:r>
          </a:p>
          <a:p>
            <a:pPr lvl="1"/>
            <a:r>
              <a:rPr lang="en-US" dirty="0"/>
              <a:t>Processing many files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6023F5-98E9-46DF-0B8C-9E8CC7D9E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69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95778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36278-06E2-6481-9ACD-BBF986DA7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Scheduling single tasks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1A368C-EE7B-921B-73B4-447959974A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BC7368-5569-C7EE-6B6F-75133DF3B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7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1948917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359D9-DF5E-DBD0-AB69-CD81FB416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example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7EBCE35-980B-EB0F-85E8-1431ED791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70</a:t>
            </a:fld>
            <a:endParaRPr lang="LID4096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45591F4-F7D6-21B8-C8EF-1BFA2EEC907C}"/>
              </a:ext>
            </a:extLst>
          </p:cNvPr>
          <p:cNvSpPr/>
          <p:nvPr/>
        </p:nvSpPr>
        <p:spPr>
          <a:xfrm>
            <a:off x="2035630" y="2155372"/>
            <a:ext cx="1687286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</a:t>
            </a:r>
            <a:r>
              <a:rPr lang="en-US" dirty="0" err="1"/>
              <a:t>conda</a:t>
            </a:r>
            <a:r>
              <a:rPr lang="en-US" dirty="0"/>
              <a:t> environment</a:t>
            </a:r>
            <a:endParaRPr lang="LID4096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7BAA40D-3BE0-B87F-96E4-AF60C3EC62FC}"/>
              </a:ext>
            </a:extLst>
          </p:cNvPr>
          <p:cNvSpPr/>
          <p:nvPr/>
        </p:nvSpPr>
        <p:spPr>
          <a:xfrm>
            <a:off x="2035630" y="3984172"/>
            <a:ext cx="1687286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Preprocess</a:t>
            </a:r>
            <a:br>
              <a:rPr lang="en-US" dirty="0"/>
            </a:br>
            <a:r>
              <a:rPr lang="en-US" dirty="0"/>
              <a:t>data</a:t>
            </a:r>
            <a:endParaRPr lang="LID4096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588D707-3E69-425E-C4D7-7B5BB731E497}"/>
              </a:ext>
            </a:extLst>
          </p:cNvPr>
          <p:cNvSpPr/>
          <p:nvPr/>
        </p:nvSpPr>
        <p:spPr>
          <a:xfrm>
            <a:off x="5246917" y="3069772"/>
            <a:ext cx="1687286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</a:t>
            </a:r>
            <a:br>
              <a:rPr lang="en-US" dirty="0"/>
            </a:br>
            <a:r>
              <a:rPr lang="en-US" dirty="0"/>
              <a:t>data</a:t>
            </a:r>
            <a:endParaRPr lang="LID4096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225758B-DA7A-F6D2-AE05-E9BF0868604B}"/>
              </a:ext>
            </a:extLst>
          </p:cNvPr>
          <p:cNvSpPr/>
          <p:nvPr/>
        </p:nvSpPr>
        <p:spPr>
          <a:xfrm>
            <a:off x="8675917" y="3069772"/>
            <a:ext cx="1687286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Postprocess</a:t>
            </a:r>
            <a:br>
              <a:rPr lang="en-US" dirty="0"/>
            </a:br>
            <a:r>
              <a:rPr lang="en-US" dirty="0"/>
              <a:t>data</a:t>
            </a:r>
            <a:endParaRPr lang="LID4096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34EAB6A6-4535-9F06-A9B0-17750E1AF08B}"/>
              </a:ext>
            </a:extLst>
          </p:cNvPr>
          <p:cNvSpPr/>
          <p:nvPr/>
        </p:nvSpPr>
        <p:spPr>
          <a:xfrm>
            <a:off x="7204779" y="3265362"/>
            <a:ext cx="1200562" cy="5232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8679EC3D-0989-B4FB-6AEF-FF3E13F41D77}"/>
              </a:ext>
            </a:extLst>
          </p:cNvPr>
          <p:cNvSpPr/>
          <p:nvPr/>
        </p:nvSpPr>
        <p:spPr>
          <a:xfrm rot="1221803">
            <a:off x="3884636" y="2711892"/>
            <a:ext cx="1200562" cy="5232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B7C8E3A0-513B-26E5-4334-79BAD3BA3311}"/>
              </a:ext>
            </a:extLst>
          </p:cNvPr>
          <p:cNvSpPr/>
          <p:nvPr/>
        </p:nvSpPr>
        <p:spPr>
          <a:xfrm rot="20378197" flipV="1">
            <a:off x="3884637" y="3893674"/>
            <a:ext cx="1200562" cy="5232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7459125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9FB32-1E2D-5B98-4703-35EE8E1E9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Solution(s): workflow managers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2CECE-0652-1B69-BA6A-079AFB22C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Nextflow</a:t>
            </a:r>
            <a:endParaRPr lang="en-US" dirty="0"/>
          </a:p>
          <a:p>
            <a:pPr lvl="1"/>
            <a:r>
              <a:rPr lang="en-US" dirty="0"/>
              <a:t>Most popular</a:t>
            </a:r>
          </a:p>
          <a:p>
            <a:pPr lvl="1"/>
            <a:r>
              <a:rPr lang="en-US" dirty="0"/>
              <a:t>YAPL: Groovy</a:t>
            </a:r>
          </a:p>
          <a:p>
            <a:endParaRPr lang="en-US" dirty="0"/>
          </a:p>
          <a:p>
            <a:r>
              <a:rPr lang="en-US" dirty="0" err="1"/>
              <a:t>Snakemake</a:t>
            </a:r>
            <a:endParaRPr lang="en-US" dirty="0"/>
          </a:p>
          <a:p>
            <a:pPr lvl="1"/>
            <a:r>
              <a:rPr lang="en-US" dirty="0"/>
              <a:t>Also popular, but less so</a:t>
            </a:r>
          </a:p>
          <a:p>
            <a:pPr lvl="1"/>
            <a:r>
              <a:rPr lang="en-US" dirty="0"/>
              <a:t>Python-based</a:t>
            </a:r>
          </a:p>
          <a:p>
            <a:pPr lvl="1"/>
            <a:endParaRPr lang="en-US" dirty="0"/>
          </a:p>
          <a:p>
            <a:r>
              <a:rPr lang="en-US" dirty="0">
                <a:sym typeface="Symbol" panose="05050102010706020507" pitchFamily="18" charset="2"/>
              </a:rPr>
              <a:t>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95E198-AA7C-9411-4B94-F0CC37D9F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71</a:t>
            </a:fld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BFC83BA-5E17-8ED4-3BAD-27EA406D8366}"/>
              </a:ext>
            </a:extLst>
          </p:cNvPr>
          <p:cNvGrpSpPr/>
          <p:nvPr/>
        </p:nvGrpSpPr>
        <p:grpSpPr>
          <a:xfrm>
            <a:off x="2682155" y="5568523"/>
            <a:ext cx="6087461" cy="924352"/>
            <a:chOff x="8423256" y="5245929"/>
            <a:chExt cx="6087461" cy="92435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4DBDD3E-7626-E9B8-4846-770201A1FCEF}"/>
                </a:ext>
              </a:extLst>
            </p:cNvPr>
            <p:cNvSpPr txBox="1"/>
            <p:nvPr/>
          </p:nvSpPr>
          <p:spPr>
            <a:xfrm>
              <a:off x="8423256" y="5647061"/>
              <a:ext cx="5568769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Not quite trivial, use when required</a:t>
              </a:r>
              <a:endParaRPr lang="LID4096" sz="2800" dirty="0"/>
            </a:p>
          </p:txBody>
        </p:sp>
        <p:pic>
          <p:nvPicPr>
            <p:cNvPr id="7" name="Graphic 6" descr="Warning with solid fill">
              <a:extLst>
                <a:ext uri="{FF2B5EF4-FFF2-40B4-BE49-F238E27FC236}">
                  <a16:creationId xmlns:a16="http://schemas.microsoft.com/office/drawing/2014/main" id="{7B6BE264-7438-6133-2FAE-C007BFEDC4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862645" y="5245929"/>
              <a:ext cx="648072" cy="648072"/>
            </a:xfrm>
            <a:prstGeom prst="rect">
              <a:avLst/>
            </a:prstGeom>
          </p:spPr>
        </p:pic>
      </p:grpSp>
      <p:pic>
        <p:nvPicPr>
          <p:cNvPr id="1026" name="Picture 2" descr="A picture of Sisyphus toiling away, pushing his boulder up the hill.">
            <a:extLst>
              <a:ext uri="{FF2B5EF4-FFF2-40B4-BE49-F238E27FC236}">
                <a16:creationId xmlns:a16="http://schemas.microsoft.com/office/drawing/2014/main" id="{B1D1DE8E-1388-0AA0-53D4-93CD015E13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1445" y="2545023"/>
            <a:ext cx="3055031" cy="2234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484DE7A-C2C8-C70F-23C2-7B7CE37DDBFF}"/>
              </a:ext>
            </a:extLst>
          </p:cNvPr>
          <p:cNvSpPr/>
          <p:nvPr/>
        </p:nvSpPr>
        <p:spPr>
          <a:xfrm>
            <a:off x="1099457" y="1803853"/>
            <a:ext cx="1502229" cy="471261"/>
          </a:xfrm>
          <a:prstGeom prst="roundRect">
            <a:avLst/>
          </a:prstGeom>
          <a:solidFill>
            <a:srgbClr val="FF0000">
              <a:alpha val="36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B26F69D-072C-D684-3D09-8ED35EECEA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70162" y="3240804"/>
            <a:ext cx="2906837" cy="82580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D213A86-2098-B99B-E02E-97E05B33A8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70161" y="1669536"/>
            <a:ext cx="2906838" cy="638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944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B4AD89-17CB-8316-DBB3-B6CA0A90D2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CC2E9-291D-48D0-8295-FDBA5DACE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US" dirty="0" err="1"/>
              <a:t>Nextflow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8A5FCD0-C0D4-FD67-6A35-8F0C92809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72</a:t>
            </a:fld>
            <a:endParaRPr lang="LID4096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A30F0A8-918C-09E4-8ABA-BC431378B116}"/>
              </a:ext>
            </a:extLst>
          </p:cNvPr>
          <p:cNvSpPr/>
          <p:nvPr/>
        </p:nvSpPr>
        <p:spPr>
          <a:xfrm>
            <a:off x="2035630" y="2155372"/>
            <a:ext cx="1687286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</a:t>
            </a:r>
            <a:r>
              <a:rPr lang="en-US" dirty="0" err="1"/>
              <a:t>conda</a:t>
            </a:r>
            <a:r>
              <a:rPr lang="en-US" dirty="0"/>
              <a:t> environment</a:t>
            </a:r>
            <a:endParaRPr lang="LID4096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F52C47B-C2CE-C583-DD11-95A7F0BD16F8}"/>
              </a:ext>
            </a:extLst>
          </p:cNvPr>
          <p:cNvSpPr/>
          <p:nvPr/>
        </p:nvSpPr>
        <p:spPr>
          <a:xfrm>
            <a:off x="2035630" y="3984172"/>
            <a:ext cx="1687286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Generate</a:t>
            </a:r>
            <a:br>
              <a:rPr lang="en-US" dirty="0"/>
            </a:br>
            <a:r>
              <a:rPr lang="en-US" dirty="0"/>
              <a:t>points</a:t>
            </a:r>
            <a:endParaRPr lang="LID4096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B089B18-7EE6-2E52-C4A4-D50BD0132750}"/>
              </a:ext>
            </a:extLst>
          </p:cNvPr>
          <p:cNvSpPr/>
          <p:nvPr/>
        </p:nvSpPr>
        <p:spPr>
          <a:xfrm>
            <a:off x="5246917" y="3069772"/>
            <a:ext cx="1687286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Compute</a:t>
            </a:r>
            <a:br>
              <a:rPr lang="en-US" dirty="0"/>
            </a:br>
            <a:r>
              <a:rPr lang="en-US" dirty="0"/>
              <a:t>distances</a:t>
            </a:r>
            <a:endParaRPr lang="LID4096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B88C2D1-73F6-4964-F40F-4C6319B91D82}"/>
              </a:ext>
            </a:extLst>
          </p:cNvPr>
          <p:cNvSpPr/>
          <p:nvPr/>
        </p:nvSpPr>
        <p:spPr>
          <a:xfrm>
            <a:off x="8675917" y="3069772"/>
            <a:ext cx="1687286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Compute</a:t>
            </a:r>
            <a:br>
              <a:rPr lang="en-US" dirty="0"/>
            </a:br>
            <a:r>
              <a:rPr lang="en-US" dirty="0"/>
              <a:t>distribution</a:t>
            </a:r>
            <a:endParaRPr lang="LID4096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EAA761AF-B0DB-D221-171E-4D734387C07F}"/>
              </a:ext>
            </a:extLst>
          </p:cNvPr>
          <p:cNvSpPr/>
          <p:nvPr/>
        </p:nvSpPr>
        <p:spPr>
          <a:xfrm>
            <a:off x="7204779" y="3265362"/>
            <a:ext cx="1200562" cy="5232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6235200A-4A1E-EFC9-5532-1FB6A924772C}"/>
              </a:ext>
            </a:extLst>
          </p:cNvPr>
          <p:cNvSpPr/>
          <p:nvPr/>
        </p:nvSpPr>
        <p:spPr>
          <a:xfrm rot="1221803">
            <a:off x="3884636" y="2711892"/>
            <a:ext cx="1200562" cy="5232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9C579DC2-48D0-905B-87EE-5EB0F4BF671C}"/>
              </a:ext>
            </a:extLst>
          </p:cNvPr>
          <p:cNvSpPr/>
          <p:nvPr/>
        </p:nvSpPr>
        <p:spPr>
          <a:xfrm rot="20378197" flipV="1">
            <a:off x="3884637" y="3893674"/>
            <a:ext cx="1200562" cy="5232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2D18605-DB1E-C4B1-417C-79883B77E97E}"/>
              </a:ext>
            </a:extLst>
          </p:cNvPr>
          <p:cNvGrpSpPr/>
          <p:nvPr/>
        </p:nvGrpSpPr>
        <p:grpSpPr>
          <a:xfrm>
            <a:off x="1905000" y="1920357"/>
            <a:ext cx="7613599" cy="2174123"/>
            <a:chOff x="1905000" y="1920357"/>
            <a:chExt cx="7613599" cy="2174123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21017B1-B76A-64DB-F7B3-4DE272073F83}"/>
                </a:ext>
              </a:extLst>
            </p:cNvPr>
            <p:cNvSpPr txBox="1"/>
            <p:nvPr/>
          </p:nvSpPr>
          <p:spPr>
            <a:xfrm>
              <a:off x="1905000" y="1920357"/>
              <a:ext cx="98302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process</a:t>
              </a:r>
              <a:endParaRPr lang="LID4096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607F88B-9758-89D4-0736-7533C11A6336}"/>
                </a:ext>
              </a:extLst>
            </p:cNvPr>
            <p:cNvSpPr txBox="1"/>
            <p:nvPr/>
          </p:nvSpPr>
          <p:spPr>
            <a:xfrm>
              <a:off x="1905000" y="3725148"/>
              <a:ext cx="98302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process</a:t>
              </a:r>
              <a:endParaRPr lang="LID4096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1A72886-9E64-319D-53D7-FD7C31A7966D}"/>
                </a:ext>
              </a:extLst>
            </p:cNvPr>
            <p:cNvSpPr txBox="1"/>
            <p:nvPr/>
          </p:nvSpPr>
          <p:spPr>
            <a:xfrm>
              <a:off x="5127831" y="2839661"/>
              <a:ext cx="98302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process</a:t>
              </a:r>
              <a:endParaRPr lang="LID4096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95B46E8-B190-4482-E49E-E55117A65ECA}"/>
                </a:ext>
              </a:extLst>
            </p:cNvPr>
            <p:cNvSpPr txBox="1"/>
            <p:nvPr/>
          </p:nvSpPr>
          <p:spPr>
            <a:xfrm>
              <a:off x="8535573" y="2839661"/>
              <a:ext cx="98302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process</a:t>
              </a:r>
              <a:endParaRPr lang="LID4096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9E8A967-AFF8-D4D6-3E52-95B9524579D5}"/>
              </a:ext>
            </a:extLst>
          </p:cNvPr>
          <p:cNvGrpSpPr/>
          <p:nvPr/>
        </p:nvGrpSpPr>
        <p:grpSpPr>
          <a:xfrm>
            <a:off x="4098382" y="2462186"/>
            <a:ext cx="3923529" cy="2243341"/>
            <a:chOff x="4098382" y="2462186"/>
            <a:chExt cx="3923529" cy="2243341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AD04A9E-E31B-BCAE-66A4-7F83075453B3}"/>
                </a:ext>
              </a:extLst>
            </p:cNvPr>
            <p:cNvSpPr txBox="1"/>
            <p:nvPr/>
          </p:nvSpPr>
          <p:spPr>
            <a:xfrm>
              <a:off x="4098382" y="4336195"/>
              <a:ext cx="99097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channel</a:t>
              </a:r>
              <a:endParaRPr lang="LID4096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B69D5B6-35DC-0CD6-AF4A-ED7EC770A88D}"/>
                </a:ext>
              </a:extLst>
            </p:cNvPr>
            <p:cNvSpPr txBox="1"/>
            <p:nvPr/>
          </p:nvSpPr>
          <p:spPr>
            <a:xfrm>
              <a:off x="4098382" y="2462186"/>
              <a:ext cx="99097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channel</a:t>
              </a:r>
              <a:endParaRPr lang="LID4096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657D18F-6C37-85E5-4EA0-C301CA7662A3}"/>
                </a:ext>
              </a:extLst>
            </p:cNvPr>
            <p:cNvSpPr txBox="1"/>
            <p:nvPr/>
          </p:nvSpPr>
          <p:spPr>
            <a:xfrm>
              <a:off x="7030934" y="3603916"/>
              <a:ext cx="99097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channel</a:t>
              </a:r>
              <a:endParaRPr lang="LID4096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E818A6E-BFAD-3674-C04C-21117C967409}"/>
              </a:ext>
            </a:extLst>
          </p:cNvPr>
          <p:cNvGrpSpPr/>
          <p:nvPr/>
        </p:nvGrpSpPr>
        <p:grpSpPr>
          <a:xfrm>
            <a:off x="1905000" y="5336686"/>
            <a:ext cx="8665031" cy="879707"/>
            <a:chOff x="1905000" y="5336686"/>
            <a:chExt cx="8665031" cy="879707"/>
          </a:xfrm>
        </p:grpSpPr>
        <p:sp>
          <p:nvSpPr>
            <p:cNvPr id="18" name="Left Brace 17">
              <a:extLst>
                <a:ext uri="{FF2B5EF4-FFF2-40B4-BE49-F238E27FC236}">
                  <a16:creationId xmlns:a16="http://schemas.microsoft.com/office/drawing/2014/main" id="{CB234B82-8FB3-627F-8455-90240C973A31}"/>
                </a:ext>
              </a:extLst>
            </p:cNvPr>
            <p:cNvSpPr/>
            <p:nvPr/>
          </p:nvSpPr>
          <p:spPr>
            <a:xfrm rot="16200000">
              <a:off x="6054954" y="1186732"/>
              <a:ext cx="365124" cy="8665031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BA30A16-D7F2-FF66-935E-B37635330221}"/>
                </a:ext>
              </a:extLst>
            </p:cNvPr>
            <p:cNvSpPr txBox="1"/>
            <p:nvPr/>
          </p:nvSpPr>
          <p:spPr>
            <a:xfrm>
              <a:off x="5662129" y="5847061"/>
              <a:ext cx="108427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workflow</a:t>
              </a:r>
              <a:endParaRPr lang="LID4096" dirty="0"/>
            </a:p>
          </p:txBody>
        </p:sp>
      </p:grpSp>
    </p:spTree>
    <p:extLst>
      <p:ext uri="{BB962C8B-B14F-4D97-AF65-F5344CB8AC3E}">
        <p14:creationId xmlns:p14="http://schemas.microsoft.com/office/powerpoint/2010/main" val="4231902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D3369-8B8E-6BB6-440A-AC7D11D61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Nextflow</a:t>
            </a:r>
            <a:r>
              <a:rPr lang="en-US" dirty="0"/>
              <a:t> process: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ComputeDistances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3455CB-881C-02BE-4D3D-9347AC29D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73</a:t>
            </a:fld>
            <a:endParaRPr lang="LID4096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4E17D04-4206-A9A3-FA57-3173FED723CE}"/>
              </a:ext>
            </a:extLst>
          </p:cNvPr>
          <p:cNvGrpSpPr/>
          <p:nvPr/>
        </p:nvGrpSpPr>
        <p:grpSpPr>
          <a:xfrm>
            <a:off x="250370" y="1366163"/>
            <a:ext cx="10134149" cy="5078313"/>
            <a:chOff x="-1815414" y="3967896"/>
            <a:chExt cx="10134149" cy="5078313"/>
          </a:xfrm>
        </p:grpSpPr>
        <p:sp>
          <p:nvSpPr>
            <p:cNvPr id="5" name="TextBox 3">
              <a:extLst>
                <a:ext uri="{FF2B5EF4-FFF2-40B4-BE49-F238E27FC236}">
                  <a16:creationId xmlns:a16="http://schemas.microsoft.com/office/drawing/2014/main" id="{C889547F-7290-2FC1-5F5E-C2805E48AC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815414" y="3967896"/>
              <a:ext cx="10134149" cy="507831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process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ComputeDistances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{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input: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val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state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path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points_file</a:t>
              </a:r>
              <a:endParaRPr lang="en-US" dirty="0">
                <a:latin typeface="Courier New" pitchFamily="49" charset="0"/>
                <a:cs typeface="Courier New" pitchFamily="49" charset="0"/>
                <a:sym typeface="Symbol" panose="05050102010706020507" pitchFamily="18" charset="2"/>
              </a:endParaRP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  <a:sym typeface="Symbol" panose="05050102010706020507" pitchFamily="18" charset="2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output: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path "${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params.distances_file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}"</a:t>
              </a: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  <a:sym typeface="Symbol" panose="05050102010706020507" pitchFamily="18" charset="2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script: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"""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conda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activate ${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params.environment_name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}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python ${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projectDir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}/process.py --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points_file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$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points_file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    --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nr_processes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$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task.cpus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--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batch_size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${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params.batch_size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}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    --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distances_file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${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params.distances_file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}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"""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}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  <a:endPara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TextBox 8">
              <a:extLst>
                <a:ext uri="{FF2B5EF4-FFF2-40B4-BE49-F238E27FC236}">
                  <a16:creationId xmlns:a16="http://schemas.microsoft.com/office/drawing/2014/main" id="{AE009E7C-99DF-C9F0-B3B6-AF899E0F53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07694" y="3967896"/>
              <a:ext cx="1207382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workflow.nf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71DA7BA4-4CBF-BC9E-D3BD-7E1EAF4EF1AA}"/>
              </a:ext>
            </a:extLst>
          </p:cNvPr>
          <p:cNvGrpSpPr/>
          <p:nvPr/>
        </p:nvGrpSpPr>
        <p:grpSpPr>
          <a:xfrm>
            <a:off x="2481943" y="1866310"/>
            <a:ext cx="9459687" cy="461665"/>
            <a:chOff x="3434386" y="3505591"/>
            <a:chExt cx="9459687" cy="461665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D16834F6-034B-4235-4433-5F919C279678}"/>
                </a:ext>
              </a:extLst>
            </p:cNvPr>
            <p:cNvCxnSpPr>
              <a:cxnSpLocks/>
              <a:stCxn id="9" idx="1"/>
            </p:cNvCxnSpPr>
            <p:nvPr/>
          </p:nvCxnSpPr>
          <p:spPr>
            <a:xfrm flipH="1">
              <a:off x="3434386" y="3736424"/>
              <a:ext cx="4263456" cy="23083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910A464-6F6E-5947-6997-BD4E8FCA27A3}"/>
                </a:ext>
              </a:extLst>
            </p:cNvPr>
            <p:cNvSpPr txBox="1"/>
            <p:nvPr/>
          </p:nvSpPr>
          <p:spPr>
            <a:xfrm>
              <a:off x="7697842" y="3505591"/>
              <a:ext cx="5196231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Channel from </a:t>
              </a:r>
              <a:r>
                <a:rPr lang="en-US" sz="2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CreateEnvironment</a:t>
              </a:r>
              <a:endParaRPr lang="LID4096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145C79D-3B7C-952A-F45C-899BE4C1B0A9}"/>
              </a:ext>
            </a:extLst>
          </p:cNvPr>
          <p:cNvGrpSpPr/>
          <p:nvPr/>
        </p:nvGrpSpPr>
        <p:grpSpPr>
          <a:xfrm>
            <a:off x="5317444" y="3443654"/>
            <a:ext cx="6624186" cy="461665"/>
            <a:chOff x="6276079" y="3505591"/>
            <a:chExt cx="6624186" cy="461665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2709FDBC-990A-1BE6-5C8A-D0ECD4414FCF}"/>
                </a:ext>
              </a:extLst>
            </p:cNvPr>
            <p:cNvCxnSpPr>
              <a:cxnSpLocks/>
              <a:stCxn id="13" idx="1"/>
            </p:cNvCxnSpPr>
            <p:nvPr/>
          </p:nvCxnSpPr>
          <p:spPr>
            <a:xfrm flipH="1" flipV="1">
              <a:off x="6276079" y="3556484"/>
              <a:ext cx="1415580" cy="17994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AD99F9A-4A93-CAAF-EDCC-503059C4012C}"/>
                </a:ext>
              </a:extLst>
            </p:cNvPr>
            <p:cNvSpPr txBox="1"/>
            <p:nvPr/>
          </p:nvSpPr>
          <p:spPr>
            <a:xfrm>
              <a:off x="7691659" y="3505591"/>
              <a:ext cx="5208606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Channel to </a:t>
              </a:r>
              <a:r>
                <a:rPr lang="en-US" sz="2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ComputeDistribution</a:t>
              </a:r>
              <a:endParaRPr lang="LID4096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856CC4B-2697-5C72-309D-445F5D22973D}"/>
              </a:ext>
            </a:extLst>
          </p:cNvPr>
          <p:cNvGrpSpPr/>
          <p:nvPr/>
        </p:nvGrpSpPr>
        <p:grpSpPr>
          <a:xfrm>
            <a:off x="3298371" y="2578902"/>
            <a:ext cx="8643259" cy="461665"/>
            <a:chOff x="3789952" y="3505591"/>
            <a:chExt cx="8643259" cy="461665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E4227F68-3068-AFCD-3603-4E62E2EA0291}"/>
                </a:ext>
              </a:extLst>
            </p:cNvPr>
            <p:cNvCxnSpPr>
              <a:cxnSpLocks/>
              <a:stCxn id="18" idx="1"/>
            </p:cNvCxnSpPr>
            <p:nvPr/>
          </p:nvCxnSpPr>
          <p:spPr>
            <a:xfrm flipH="1" flipV="1">
              <a:off x="3789952" y="3644975"/>
              <a:ext cx="4368754" cy="9144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0B31675-D91D-51DE-DFBA-9C010F6B2164}"/>
                </a:ext>
              </a:extLst>
            </p:cNvPr>
            <p:cNvSpPr txBox="1"/>
            <p:nvPr/>
          </p:nvSpPr>
          <p:spPr>
            <a:xfrm>
              <a:off x="8158706" y="3505591"/>
              <a:ext cx="4274505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Channel from </a:t>
              </a:r>
              <a:r>
                <a:rPr lang="en-US" sz="2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CreatePoints</a:t>
              </a:r>
              <a:endParaRPr lang="LID4096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01F9EE0-94A4-B55D-5379-9C8F18FE2832}"/>
              </a:ext>
            </a:extLst>
          </p:cNvPr>
          <p:cNvGrpSpPr/>
          <p:nvPr/>
        </p:nvGrpSpPr>
        <p:grpSpPr>
          <a:xfrm>
            <a:off x="2144486" y="4052503"/>
            <a:ext cx="9797144" cy="601103"/>
            <a:chOff x="1686225" y="3366153"/>
            <a:chExt cx="9797144" cy="601103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3E858667-50CD-77B8-0072-6F04EF4BA1A0}"/>
                </a:ext>
              </a:extLst>
            </p:cNvPr>
            <p:cNvCxnSpPr>
              <a:cxnSpLocks/>
              <a:stCxn id="22" idx="1"/>
            </p:cNvCxnSpPr>
            <p:nvPr/>
          </p:nvCxnSpPr>
          <p:spPr>
            <a:xfrm flipH="1" flipV="1">
              <a:off x="1686225" y="3366153"/>
              <a:ext cx="7422327" cy="37027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831112F-A5C6-C2D5-D0F9-FC2F1DE1A9E8}"/>
                </a:ext>
              </a:extLst>
            </p:cNvPr>
            <p:cNvSpPr txBox="1"/>
            <p:nvPr/>
          </p:nvSpPr>
          <p:spPr>
            <a:xfrm>
              <a:off x="9108552" y="3505591"/>
              <a:ext cx="2374817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Process payload</a:t>
              </a:r>
              <a:endParaRPr lang="LID4096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19001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D0C62-DA2D-7AA0-9CF8-0C2BD48A9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Nextflow</a:t>
            </a:r>
            <a:r>
              <a:rPr lang="en-US" dirty="0"/>
              <a:t> workflow 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40AAFD0-2C2C-0BE9-A652-AC2BCA89A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74</a:t>
            </a:fld>
            <a:endParaRPr lang="LID4096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658D3C4-5594-5389-CB0F-975CF7072244}"/>
              </a:ext>
            </a:extLst>
          </p:cNvPr>
          <p:cNvGrpSpPr/>
          <p:nvPr/>
        </p:nvGrpSpPr>
        <p:grpSpPr>
          <a:xfrm>
            <a:off x="696684" y="4190907"/>
            <a:ext cx="10134149" cy="2585323"/>
            <a:chOff x="-1815414" y="3967896"/>
            <a:chExt cx="10134149" cy="2585323"/>
          </a:xfrm>
        </p:grpSpPr>
        <p:sp>
          <p:nvSpPr>
            <p:cNvPr id="5" name="TextBox 3">
              <a:extLst>
                <a:ext uri="{FF2B5EF4-FFF2-40B4-BE49-F238E27FC236}">
                  <a16:creationId xmlns:a16="http://schemas.microsoft.com/office/drawing/2014/main" id="{2A4C9305-32D0-D764-A514-473FA264C3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815414" y="3967896"/>
              <a:ext cx="10134149" cy="25853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workflow {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environment_channel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CreateEnvironment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()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parameter_channel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channel.of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(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params.nr_points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)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create_points_channel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CreatePoints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(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parameter_channel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)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compute_distances_channel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ComputeDistances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(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environment_channel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,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                                         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create_points_channel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)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ComputeDistribution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(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compute_distances_channel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).view()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}</a:t>
              </a:r>
              <a:endPara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TextBox 8">
              <a:extLst>
                <a:ext uri="{FF2B5EF4-FFF2-40B4-BE49-F238E27FC236}">
                  <a16:creationId xmlns:a16="http://schemas.microsoft.com/office/drawing/2014/main" id="{1E03D6FA-F8FA-BC82-E6D7-E0E8659AED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07694" y="3967896"/>
              <a:ext cx="1207382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workflow.nf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B0816EB-FAE6-E2F1-4104-197C7C6FC6FD}"/>
              </a:ext>
            </a:extLst>
          </p:cNvPr>
          <p:cNvGrpSpPr/>
          <p:nvPr/>
        </p:nvGrpSpPr>
        <p:grpSpPr>
          <a:xfrm>
            <a:off x="1475013" y="1431568"/>
            <a:ext cx="8327573" cy="2471050"/>
            <a:chOff x="1932213" y="1594016"/>
            <a:chExt cx="8327573" cy="247105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B576FD1C-1B63-F40F-BD11-78C5CC323A8A}"/>
                </a:ext>
              </a:extLst>
            </p:cNvPr>
            <p:cNvSpPr/>
            <p:nvPr/>
          </p:nvSpPr>
          <p:spPr>
            <a:xfrm>
              <a:off x="1932213" y="1594016"/>
              <a:ext cx="1687286" cy="9144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Create </a:t>
              </a:r>
              <a:r>
                <a:rPr lang="en-US" dirty="0" err="1"/>
                <a:t>conda</a:t>
              </a:r>
              <a:r>
                <a:rPr lang="en-US" dirty="0"/>
                <a:t> environment</a:t>
              </a:r>
              <a:endParaRPr lang="LID4096" dirty="0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67FEB810-418E-5C2E-27EE-8EAC613CB2A9}"/>
                </a:ext>
              </a:extLst>
            </p:cNvPr>
            <p:cNvSpPr/>
            <p:nvPr/>
          </p:nvSpPr>
          <p:spPr>
            <a:xfrm>
              <a:off x="1932213" y="3150666"/>
              <a:ext cx="1687286" cy="9144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Preprocess</a:t>
              </a:r>
              <a:br>
                <a:rPr lang="en-US" dirty="0"/>
              </a:br>
              <a:r>
                <a:rPr lang="en-US" dirty="0"/>
                <a:t>data</a:t>
              </a:r>
              <a:endParaRPr lang="LID4096" dirty="0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AD2BA561-A1D7-3C42-01CF-EA19832EA2FC}"/>
                </a:ext>
              </a:extLst>
            </p:cNvPr>
            <p:cNvSpPr/>
            <p:nvPr/>
          </p:nvSpPr>
          <p:spPr>
            <a:xfrm>
              <a:off x="5143500" y="2399556"/>
              <a:ext cx="1687286" cy="9144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Process</a:t>
              </a:r>
              <a:br>
                <a:rPr lang="en-US" dirty="0"/>
              </a:br>
              <a:r>
                <a:rPr lang="en-US" dirty="0"/>
                <a:t>data</a:t>
              </a:r>
              <a:endParaRPr lang="LID4096" dirty="0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8D12BD25-0E49-3986-568B-5F689BC9D188}"/>
                </a:ext>
              </a:extLst>
            </p:cNvPr>
            <p:cNvSpPr/>
            <p:nvPr/>
          </p:nvSpPr>
          <p:spPr>
            <a:xfrm>
              <a:off x="8572500" y="2399556"/>
              <a:ext cx="1687286" cy="9144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Postprocess</a:t>
              </a:r>
              <a:br>
                <a:rPr lang="en-US" dirty="0"/>
              </a:br>
              <a:r>
                <a:rPr lang="en-US" dirty="0"/>
                <a:t>data</a:t>
              </a:r>
              <a:endParaRPr lang="LID4096" dirty="0"/>
            </a:p>
          </p:txBody>
        </p:sp>
        <p:sp>
          <p:nvSpPr>
            <p:cNvPr id="11" name="Arrow: Right 10">
              <a:extLst>
                <a:ext uri="{FF2B5EF4-FFF2-40B4-BE49-F238E27FC236}">
                  <a16:creationId xmlns:a16="http://schemas.microsoft.com/office/drawing/2014/main" id="{819FD8F2-5D24-F43F-219F-0C332C84751B}"/>
                </a:ext>
              </a:extLst>
            </p:cNvPr>
            <p:cNvSpPr/>
            <p:nvPr/>
          </p:nvSpPr>
          <p:spPr>
            <a:xfrm>
              <a:off x="7101362" y="2595146"/>
              <a:ext cx="1200562" cy="523220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2" name="Arrow: Right 11">
              <a:extLst>
                <a:ext uri="{FF2B5EF4-FFF2-40B4-BE49-F238E27FC236}">
                  <a16:creationId xmlns:a16="http://schemas.microsoft.com/office/drawing/2014/main" id="{67855F3F-DA09-1793-A106-DDB1A3EE5C55}"/>
                </a:ext>
              </a:extLst>
            </p:cNvPr>
            <p:cNvSpPr/>
            <p:nvPr/>
          </p:nvSpPr>
          <p:spPr>
            <a:xfrm rot="1221803">
              <a:off x="3781219" y="2041676"/>
              <a:ext cx="1200562" cy="523220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3" name="Arrow: Right 12">
              <a:extLst>
                <a:ext uri="{FF2B5EF4-FFF2-40B4-BE49-F238E27FC236}">
                  <a16:creationId xmlns:a16="http://schemas.microsoft.com/office/drawing/2014/main" id="{B5959290-F9DC-5B27-8975-6C39613CDEBA}"/>
                </a:ext>
              </a:extLst>
            </p:cNvPr>
            <p:cNvSpPr/>
            <p:nvPr/>
          </p:nvSpPr>
          <p:spPr>
            <a:xfrm rot="20378197" flipV="1">
              <a:off x="3781220" y="3005744"/>
              <a:ext cx="1200562" cy="523220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</p:spTree>
    <p:extLst>
      <p:ext uri="{BB962C8B-B14F-4D97-AF65-F5344CB8AC3E}">
        <p14:creationId xmlns:p14="http://schemas.microsoft.com/office/powerpoint/2010/main" val="3119811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C5F9B-AD9F-5DD5-286C-7AFADC355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Nextflow</a:t>
            </a:r>
            <a:r>
              <a:rPr lang="en-US" dirty="0"/>
              <a:t> configuration</a:t>
            </a:r>
            <a:endParaRPr lang="LID4096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A32282-ED96-0AA7-8B2F-A5F8D40AB7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workflow definition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 configuration file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On command line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3B4EB8E-FA82-26BA-D571-4DADCB91F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75</a:t>
            </a:fld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2588DAB-4D91-2FC0-E992-B4CAD1D3B442}"/>
              </a:ext>
            </a:extLst>
          </p:cNvPr>
          <p:cNvGrpSpPr/>
          <p:nvPr/>
        </p:nvGrpSpPr>
        <p:grpSpPr>
          <a:xfrm>
            <a:off x="1219651" y="2449191"/>
            <a:ext cx="10134149" cy="1200329"/>
            <a:chOff x="-1815414" y="3967896"/>
            <a:chExt cx="10134149" cy="1200329"/>
          </a:xfrm>
        </p:grpSpPr>
        <p:sp>
          <p:nvSpPr>
            <p:cNvPr id="6" name="TextBox 3">
              <a:extLst>
                <a:ext uri="{FF2B5EF4-FFF2-40B4-BE49-F238E27FC236}">
                  <a16:creationId xmlns:a16="http://schemas.microsoft.com/office/drawing/2014/main" id="{5EDA1C69-B1F9-AAA6-2FBD-0A3CAC5BD8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815414" y="3967896"/>
              <a:ext cx="10134149" cy="1200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// parameters for creating the environment</a:t>
              </a:r>
            </a:p>
            <a:p>
              <a:pPr eaLnBrk="1" hangingPunct="1"/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params.conda_environment_name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= '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workflows_for_hpc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'</a:t>
              </a:r>
            </a:p>
            <a:p>
              <a:pPr eaLnBrk="1" hangingPunct="1"/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params.conda_init_file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= 'conda_init.sh'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</a:p>
          </p:txBody>
        </p:sp>
        <p:sp>
          <p:nvSpPr>
            <p:cNvPr id="7" name="TextBox 8">
              <a:extLst>
                <a:ext uri="{FF2B5EF4-FFF2-40B4-BE49-F238E27FC236}">
                  <a16:creationId xmlns:a16="http://schemas.microsoft.com/office/drawing/2014/main" id="{77DB9E97-BB8B-EB14-B8A6-025AC1C7BF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07694" y="3967896"/>
              <a:ext cx="1207382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workflow.nf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98E44A03-FCA7-C4FC-3195-BAEE712C40D8}"/>
              </a:ext>
            </a:extLst>
          </p:cNvPr>
          <p:cNvGrpSpPr/>
          <p:nvPr/>
        </p:nvGrpSpPr>
        <p:grpSpPr>
          <a:xfrm>
            <a:off x="1215992" y="4397984"/>
            <a:ext cx="10134149" cy="646331"/>
            <a:chOff x="-1815414" y="3967896"/>
            <a:chExt cx="10134149" cy="646331"/>
          </a:xfrm>
        </p:grpSpPr>
        <p:sp>
          <p:nvSpPr>
            <p:cNvPr id="9" name="TextBox 3">
              <a:extLst>
                <a:ext uri="{FF2B5EF4-FFF2-40B4-BE49-F238E27FC236}">
                  <a16:creationId xmlns:a16="http://schemas.microsoft.com/office/drawing/2014/main" id="{E95B199D-A9E2-355E-A6C9-D5617CB876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815414" y="3967896"/>
              <a:ext cx="10134149" cy="6463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conda.enabled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= true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</a:p>
          </p:txBody>
        </p:sp>
        <p:sp>
          <p:nvSpPr>
            <p:cNvPr id="10" name="TextBox 8">
              <a:extLst>
                <a:ext uri="{FF2B5EF4-FFF2-40B4-BE49-F238E27FC236}">
                  <a16:creationId xmlns:a16="http://schemas.microsoft.com/office/drawing/2014/main" id="{89FBFB57-8914-1D58-A42E-29C707B2B2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37580" y="3967896"/>
              <a:ext cx="1579278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nextflow.config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11" name="TextBox 70">
            <a:extLst>
              <a:ext uri="{FF2B5EF4-FFF2-40B4-BE49-F238E27FC236}">
                <a16:creationId xmlns:a16="http://schemas.microsoft.com/office/drawing/2014/main" id="{845ECDC7-185C-60F0-45B7-144529B04B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0688" y="5894685"/>
            <a:ext cx="10134149" cy="46166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nextflow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-C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nextflow_custom.config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run workflow.nf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6506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1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9C3F5-DECD-BE6E-DDBD-418E90029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Nextflow</a:t>
            </a:r>
            <a:r>
              <a:rPr lang="en-US" dirty="0"/>
              <a:t> on HPC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708ED-806E-00DF-DEB0-6DCBEF3B25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workflow as job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submits additional jobs for executors</a:t>
            </a:r>
          </a:p>
          <a:p>
            <a:r>
              <a:rPr lang="en-US" dirty="0"/>
              <a:t>Define resources for executors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FCB000-DFAA-2DED-98D9-3AEF256F4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76</a:t>
            </a:fld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C606DD1-6931-B9CD-11BB-FF1A8CB716C5}"/>
              </a:ext>
            </a:extLst>
          </p:cNvPr>
          <p:cNvGrpSpPr/>
          <p:nvPr/>
        </p:nvGrpSpPr>
        <p:grpSpPr>
          <a:xfrm>
            <a:off x="1219651" y="2950184"/>
            <a:ext cx="10134149" cy="2862322"/>
            <a:chOff x="-1815414" y="3967896"/>
            <a:chExt cx="10134149" cy="2862322"/>
          </a:xfrm>
        </p:grpSpPr>
        <p:sp>
          <p:nvSpPr>
            <p:cNvPr id="6" name="TextBox 3">
              <a:extLst>
                <a:ext uri="{FF2B5EF4-FFF2-40B4-BE49-F238E27FC236}">
                  <a16:creationId xmlns:a16="http://schemas.microsoft.com/office/drawing/2014/main" id="{694B8E6C-4324-FF78-3587-8C4180D993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815414" y="3967896"/>
              <a:ext cx="10134149" cy="286232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process {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withName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: '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ComputeDistances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' {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    executor = '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slurm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'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clusterOptions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= '--cluster=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wice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--account=lpt2_sysadmin'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cpus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= 4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    time = '15min'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beforeScript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= "source ${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projectDir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}/conda_init.sh"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}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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}</a:t>
              </a:r>
            </a:p>
          </p:txBody>
        </p:sp>
        <p:sp>
          <p:nvSpPr>
            <p:cNvPr id="7" name="TextBox 8">
              <a:extLst>
                <a:ext uri="{FF2B5EF4-FFF2-40B4-BE49-F238E27FC236}">
                  <a16:creationId xmlns:a16="http://schemas.microsoft.com/office/drawing/2014/main" id="{7A37D010-3378-605C-801C-4A93061979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37580" y="3967896"/>
              <a:ext cx="1579278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nextflow.config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43003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A5D33-224D-0FE8-34AD-912FB5B45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Nextflow</a:t>
            </a:r>
            <a:r>
              <a:rPr lang="en-US" dirty="0"/>
              <a:t> features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16FD0-A026-5FDA-29F1-F9D33312A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Resume interrupted/failed workflows</a:t>
            </a:r>
          </a:p>
          <a:p>
            <a:r>
              <a:rPr lang="en-US" dirty="0"/>
              <a:t>Many executors: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local</a:t>
            </a:r>
            <a:r>
              <a:rPr lang="en-US" dirty="0"/>
              <a:t> (default),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slurm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awsbatch</a:t>
            </a:r>
            <a:r>
              <a:rPr lang="en-US" dirty="0"/>
              <a:t>, ...</a:t>
            </a:r>
          </a:p>
          <a:p>
            <a:r>
              <a:rPr lang="en-US" dirty="0"/>
              <a:t>Portable workflows: tailor to executor via config files</a:t>
            </a:r>
          </a:p>
          <a:p>
            <a:r>
              <a:rPr lang="en-US" dirty="0"/>
              <a:t>Support for</a:t>
            </a:r>
          </a:p>
          <a:p>
            <a:pPr lvl="1"/>
            <a:r>
              <a:rPr lang="en-US" dirty="0"/>
              <a:t>Conda environments</a:t>
            </a:r>
          </a:p>
          <a:p>
            <a:pPr lvl="1"/>
            <a:r>
              <a:rPr lang="en-US" dirty="0"/>
              <a:t>Containers (</a:t>
            </a:r>
            <a:r>
              <a:rPr lang="en-US" dirty="0" err="1"/>
              <a:t>Apptainer</a:t>
            </a:r>
            <a:r>
              <a:rPr lang="en-US" dirty="0"/>
              <a:t>, </a:t>
            </a:r>
            <a:r>
              <a:rPr lang="en-US" dirty="0" err="1"/>
              <a:t>Podman</a:t>
            </a:r>
            <a:r>
              <a:rPr lang="en-US" dirty="0"/>
              <a:t>, ...)</a:t>
            </a:r>
          </a:p>
          <a:p>
            <a:pPr lvl="1"/>
            <a:r>
              <a:rPr lang="en-US" dirty="0"/>
              <a:t>Spack</a:t>
            </a:r>
          </a:p>
          <a:p>
            <a:r>
              <a:rPr lang="en-US" dirty="0"/>
              <a:t>Version control: reproducible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ECA83A-44EC-FEC8-ABFC-549B2B3D0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77</a:t>
            </a:fld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01811E5-D984-89CF-5B76-E75CD3E56BB5}"/>
              </a:ext>
            </a:extLst>
          </p:cNvPr>
          <p:cNvGrpSpPr/>
          <p:nvPr/>
        </p:nvGrpSpPr>
        <p:grpSpPr>
          <a:xfrm>
            <a:off x="6611745" y="3429000"/>
            <a:ext cx="3587313" cy="1329162"/>
            <a:chOff x="6992377" y="5514655"/>
            <a:chExt cx="3587313" cy="132916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AB64EBC-5692-7E00-62F5-13C6360DB7E4}"/>
                </a:ext>
              </a:extLst>
            </p:cNvPr>
            <p:cNvSpPr txBox="1"/>
            <p:nvPr/>
          </p:nvSpPr>
          <p:spPr>
            <a:xfrm>
              <a:off x="6992377" y="5889710"/>
              <a:ext cx="3348684" cy="9541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HPC systems:</a:t>
              </a:r>
              <a:br>
                <a:rPr lang="en-US" sz="2800" dirty="0"/>
              </a:br>
              <a:r>
                <a:rPr lang="en-US" sz="2800" dirty="0"/>
                <a:t>build on login node!</a:t>
              </a:r>
              <a:endParaRPr lang="LID4096" sz="2800" dirty="0"/>
            </a:p>
          </p:txBody>
        </p:sp>
        <p:pic>
          <p:nvPicPr>
            <p:cNvPr id="7" name="Picture 2" descr="C:\Users\lucg5005\AppData\Local\Microsoft\Windows\Temporary Internet Files\Content.IE5\CWZUAEH4\lgi01a201309290600[1].jpg">
              <a:extLst>
                <a:ext uri="{FF2B5EF4-FFF2-40B4-BE49-F238E27FC236}">
                  <a16:creationId xmlns:a16="http://schemas.microsoft.com/office/drawing/2014/main" id="{6BC329F5-71AA-C5D0-FC57-FFF87277A64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48635" y="5514655"/>
              <a:ext cx="731055" cy="7501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210551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1FFCCC-C991-3D51-FC08-AE5D11F54D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16B48-6DE3-2E5B-DDE1-3DD9B9B8F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 </a:t>
            </a:r>
            <a:r>
              <a:rPr lang="en-US" dirty="0" err="1"/>
              <a:t>Nextflow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9DADD-F7E0-0572-BDF9-A23B2005F7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05537"/>
            <a:ext cx="10515600" cy="2971426"/>
          </a:xfrm>
        </p:spPr>
        <p:txBody>
          <a:bodyPr/>
          <a:lstStyle/>
          <a:p>
            <a:r>
              <a:rPr lang="en-US" dirty="0"/>
              <a:t>See documentation</a:t>
            </a:r>
            <a:br>
              <a:rPr lang="en-US" dirty="0"/>
            </a:br>
            <a:r>
              <a:rPr lang="en-US" dirty="0">
                <a:hlinkClick r:id="rId2"/>
              </a:rPr>
              <a:t>https://www.nextflow.io/docs/latest/index.html</a:t>
            </a:r>
            <a:r>
              <a:rPr lang="en-US" dirty="0"/>
              <a:t> </a:t>
            </a:r>
          </a:p>
          <a:p>
            <a:r>
              <a:rPr lang="en-US" dirty="0"/>
              <a:t>See extra examples in repository</a:t>
            </a:r>
          </a:p>
          <a:p>
            <a:r>
              <a:rPr lang="en-US" dirty="0"/>
              <a:t>Follow a course on </a:t>
            </a:r>
            <a:r>
              <a:rPr lang="en-US" dirty="0" err="1"/>
              <a:t>Nextflow</a:t>
            </a:r>
            <a:br>
              <a:rPr lang="en-US" dirty="0"/>
            </a:br>
            <a:r>
              <a:rPr lang="en-US" dirty="0">
                <a:hlinkClick r:id="rId3"/>
              </a:rPr>
              <a:t>https://www.vibtrainingandconferences.be/#/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7E1699-5978-D3AD-53B4-9AB2A5FD1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78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FB55598-D5E9-9F9F-3E03-EF589624815E}"/>
              </a:ext>
            </a:extLst>
          </p:cNvPr>
          <p:cNvGrpSpPr/>
          <p:nvPr/>
        </p:nvGrpSpPr>
        <p:grpSpPr>
          <a:xfrm>
            <a:off x="2969231" y="1222002"/>
            <a:ext cx="6551958" cy="1545904"/>
            <a:chOff x="2969231" y="1222002"/>
            <a:chExt cx="6551958" cy="154590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D569167-01AD-3B0A-446A-6E4C7AC63AA8}"/>
                </a:ext>
              </a:extLst>
            </p:cNvPr>
            <p:cNvSpPr txBox="1"/>
            <p:nvPr/>
          </p:nvSpPr>
          <p:spPr>
            <a:xfrm>
              <a:off x="2969231" y="1690688"/>
              <a:ext cx="6064032" cy="107721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3200" dirty="0" err="1"/>
                <a:t>Nextflow</a:t>
              </a:r>
              <a:r>
                <a:rPr lang="en-US" sz="3200" dirty="0"/>
                <a:t> is sophisticated,</a:t>
              </a:r>
              <a:br>
                <a:rPr lang="en-US" sz="3200" dirty="0"/>
              </a:br>
              <a:r>
                <a:rPr lang="en-US" sz="3200" dirty="0"/>
                <a:t>this barely scratched the surface!</a:t>
              </a:r>
              <a:endParaRPr lang="LID4096" sz="3200" dirty="0"/>
            </a:p>
          </p:txBody>
        </p:sp>
        <p:pic>
          <p:nvPicPr>
            <p:cNvPr id="8" name="Graphic 7" descr="Warning with solid fill">
              <a:extLst>
                <a:ext uri="{FF2B5EF4-FFF2-40B4-BE49-F238E27FC236}">
                  <a16:creationId xmlns:a16="http://schemas.microsoft.com/office/drawing/2014/main" id="{AF6B9F38-4088-C23A-0727-002A178DF63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574696" y="1222002"/>
              <a:ext cx="946493" cy="94649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83745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7C5ED-2A23-5C8F-25F2-173260A87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Heterogeneous tasks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0B4E6E-26C3-C253-3C40-29F5AEA797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246A7D-9C8D-400A-6423-8A3F48DFF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79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497690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90F1C-1725-A270-04DB-08167E32E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F1EE8-2ED7-8B4B-DEE9-24AF07569A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Non-interactive</a:t>
            </a:r>
          </a:p>
          <a:p>
            <a:pPr lvl="1"/>
            <a:r>
              <a:rPr lang="en-US" dirty="0"/>
              <a:t>Execute task at specified time once</a:t>
            </a:r>
          </a:p>
          <a:p>
            <a:pPr lvl="2"/>
            <a:r>
              <a:rPr lang="en-US" dirty="0"/>
              <a:t>Locally</a:t>
            </a:r>
          </a:p>
          <a:p>
            <a:pPr lvl="2"/>
            <a:r>
              <a:rPr lang="en-US" dirty="0"/>
              <a:t>As batch job</a:t>
            </a:r>
          </a:p>
          <a:p>
            <a:r>
              <a:rPr lang="en-US" dirty="0"/>
              <a:t>Use cases</a:t>
            </a:r>
          </a:p>
          <a:p>
            <a:pPr lvl="1"/>
            <a:r>
              <a:rPr lang="en-US" dirty="0"/>
              <a:t>Unattended copy/download</a:t>
            </a:r>
          </a:p>
          <a:p>
            <a:pPr lvl="1"/>
            <a:r>
              <a:rPr lang="en-US" dirty="0"/>
              <a:t>Containers: image generation</a:t>
            </a:r>
          </a:p>
          <a:p>
            <a:pPr lvl="1"/>
            <a:r>
              <a:rPr lang="en-US" dirty="0"/>
              <a:t>Unattended software builds/tests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D2352E-82E0-9C29-F68F-195362F41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8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64667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3A046A-84A7-3F9B-DFB5-218827569F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55D3E-54A3-C70B-D9B6-911521C0A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A27363-7DD0-E9D6-A373-ACAA736714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Non-interactive</a:t>
            </a:r>
          </a:p>
          <a:p>
            <a:pPr lvl="1"/>
            <a:r>
              <a:rPr lang="en-US" dirty="0"/>
              <a:t>Execute multiple dependent tasks with different requirements</a:t>
            </a:r>
          </a:p>
          <a:p>
            <a:pPr lvl="1"/>
            <a:r>
              <a:rPr lang="en-US" dirty="0"/>
              <a:t>Tasks </a:t>
            </a:r>
            <a:r>
              <a:rPr lang="en-US" i="1" dirty="0"/>
              <a:t>must</a:t>
            </a:r>
            <a:r>
              <a:rPr lang="en-US" dirty="0"/>
              <a:t> run side-by-side</a:t>
            </a:r>
          </a:p>
          <a:p>
            <a:pPr lvl="1"/>
            <a:r>
              <a:rPr lang="en-US" dirty="0"/>
              <a:t>Potential inefficient resource usage</a:t>
            </a:r>
          </a:p>
          <a:p>
            <a:pPr lvl="1"/>
            <a:r>
              <a:rPr lang="en-US" dirty="0"/>
              <a:t>Potential failures of tasks</a:t>
            </a:r>
          </a:p>
          <a:p>
            <a:r>
              <a:rPr lang="en-US" dirty="0"/>
              <a:t>Use cases</a:t>
            </a:r>
          </a:p>
          <a:p>
            <a:pPr lvl="1"/>
            <a:r>
              <a:rPr lang="en-US" dirty="0"/>
              <a:t>Client/server scenarios, e.g., RDBMS</a:t>
            </a:r>
          </a:p>
          <a:p>
            <a:pPr lvl="1"/>
            <a:r>
              <a:rPr lang="en-US" dirty="0"/>
              <a:t>Coupled models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C76219-A415-C2E9-47DD-66C022629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80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16484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43A1A9-C653-152E-65D4-9124AEF770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55E86-E8F5-501A-0572-3E264651E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example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3FDA2D8-B1D8-4E6A-EA8F-5DF5EBEA7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81</a:t>
            </a:fld>
            <a:endParaRPr lang="LID4096"/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65BA5AA5-EC57-3C42-D736-15A2FBB1B2FC}"/>
              </a:ext>
            </a:extLst>
          </p:cNvPr>
          <p:cNvSpPr/>
          <p:nvPr/>
        </p:nvSpPr>
        <p:spPr>
          <a:xfrm>
            <a:off x="4158343" y="2525486"/>
            <a:ext cx="1251858" cy="1807028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Dask</a:t>
            </a:r>
            <a:r>
              <a:rPr lang="en-US" dirty="0"/>
              <a:t> scheduler</a:t>
            </a:r>
            <a:endParaRPr lang="LID4096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6A01A17C-183C-69A1-BEBF-A85E723A3F4A}"/>
              </a:ext>
            </a:extLst>
          </p:cNvPr>
          <p:cNvGrpSpPr/>
          <p:nvPr/>
        </p:nvGrpSpPr>
        <p:grpSpPr>
          <a:xfrm>
            <a:off x="5410201" y="1122774"/>
            <a:ext cx="2029288" cy="2306226"/>
            <a:chOff x="5410201" y="1122774"/>
            <a:chExt cx="2029288" cy="2306226"/>
          </a:xfrm>
        </p:grpSpPr>
        <p:sp>
          <p:nvSpPr>
            <p:cNvPr id="15" name="Lightning Bolt 14">
              <a:extLst>
                <a:ext uri="{FF2B5EF4-FFF2-40B4-BE49-F238E27FC236}">
                  <a16:creationId xmlns:a16="http://schemas.microsoft.com/office/drawing/2014/main" id="{46E4F0DF-B5A9-DBEE-89C3-61E0DDDB9093}"/>
                </a:ext>
              </a:extLst>
            </p:cNvPr>
            <p:cNvSpPr/>
            <p:nvPr/>
          </p:nvSpPr>
          <p:spPr>
            <a:xfrm>
              <a:off x="5889170" y="1318873"/>
              <a:ext cx="794657" cy="1110343"/>
            </a:xfrm>
            <a:prstGeom prst="lightningBol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8ABF9E3-43DD-9C25-850A-9C4B1D8CA284}"/>
                </a:ext>
              </a:extLst>
            </p:cNvPr>
            <p:cNvCxnSpPr>
              <a:cxnSpLocks/>
              <a:stCxn id="11" idx="4"/>
              <a:endCxn id="15" idx="2"/>
            </p:cNvCxnSpPr>
            <p:nvPr/>
          </p:nvCxnSpPr>
          <p:spPr>
            <a:xfrm flipV="1">
              <a:off x="5410201" y="1817756"/>
              <a:ext cx="663727" cy="1611244"/>
            </a:xfrm>
            <a:prstGeom prst="straightConnector1">
              <a:avLst/>
            </a:prstGeom>
            <a:ln w="34925">
              <a:headEnd type="stealth" w="lg" len="lg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A7C99D1-81C6-AA74-9AEB-F284EA21025E}"/>
                </a:ext>
              </a:extLst>
            </p:cNvPr>
            <p:cNvSpPr txBox="1"/>
            <p:nvPr/>
          </p:nvSpPr>
          <p:spPr>
            <a:xfrm>
              <a:off x="6411387" y="1122774"/>
              <a:ext cx="10281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/>
                <a:t>Dask</a:t>
              </a:r>
              <a:br>
                <a:rPr lang="en-US" dirty="0"/>
              </a:br>
              <a:r>
                <a:rPr lang="en-US" dirty="0"/>
                <a:t>worker 1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62FC9A4-EAC9-9085-3F40-DD398E0EB4B0}"/>
              </a:ext>
            </a:extLst>
          </p:cNvPr>
          <p:cNvGrpSpPr/>
          <p:nvPr/>
        </p:nvGrpSpPr>
        <p:grpSpPr>
          <a:xfrm>
            <a:off x="5410201" y="1977125"/>
            <a:ext cx="3880158" cy="1451875"/>
            <a:chOff x="5410201" y="1977125"/>
            <a:chExt cx="3880158" cy="1451875"/>
          </a:xfrm>
        </p:grpSpPr>
        <p:sp>
          <p:nvSpPr>
            <p:cNvPr id="12" name="Lightning Bolt 11">
              <a:extLst>
                <a:ext uri="{FF2B5EF4-FFF2-40B4-BE49-F238E27FC236}">
                  <a16:creationId xmlns:a16="http://schemas.microsoft.com/office/drawing/2014/main" id="{313AA683-8609-7016-9B95-CF15342ABE7A}"/>
                </a:ext>
              </a:extLst>
            </p:cNvPr>
            <p:cNvSpPr/>
            <p:nvPr/>
          </p:nvSpPr>
          <p:spPr>
            <a:xfrm>
              <a:off x="7467600" y="2057400"/>
              <a:ext cx="794657" cy="1110343"/>
            </a:xfrm>
            <a:prstGeom prst="lightningBol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C5E1583F-DBA3-FC1B-A65A-464110C48AEE}"/>
                </a:ext>
              </a:extLst>
            </p:cNvPr>
            <p:cNvCxnSpPr>
              <a:cxnSpLocks/>
              <a:stCxn id="11" idx="4"/>
              <a:endCxn id="12" idx="2"/>
            </p:cNvCxnSpPr>
            <p:nvPr/>
          </p:nvCxnSpPr>
          <p:spPr>
            <a:xfrm flipV="1">
              <a:off x="5410201" y="2556283"/>
              <a:ext cx="2242157" cy="872717"/>
            </a:xfrm>
            <a:prstGeom prst="straightConnector1">
              <a:avLst/>
            </a:prstGeom>
            <a:ln w="34925">
              <a:headEnd type="stealth" w="lg" len="lg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46E7E65-C913-8B8B-EDEC-27157E4555F5}"/>
                </a:ext>
              </a:extLst>
            </p:cNvPr>
            <p:cNvSpPr txBox="1"/>
            <p:nvPr/>
          </p:nvSpPr>
          <p:spPr>
            <a:xfrm>
              <a:off x="8262257" y="1977125"/>
              <a:ext cx="10281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/>
                <a:t>Dask</a:t>
              </a:r>
              <a:br>
                <a:rPr lang="en-US" dirty="0"/>
              </a:br>
              <a:r>
                <a:rPr lang="en-US" dirty="0"/>
                <a:t>worker 2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1FED8609-8C5B-7B28-0CC1-F299012D898D}"/>
              </a:ext>
            </a:extLst>
          </p:cNvPr>
          <p:cNvGrpSpPr/>
          <p:nvPr/>
        </p:nvGrpSpPr>
        <p:grpSpPr>
          <a:xfrm>
            <a:off x="5410201" y="3429000"/>
            <a:ext cx="3635229" cy="1215798"/>
            <a:chOff x="5410201" y="3429000"/>
            <a:chExt cx="3635229" cy="1215798"/>
          </a:xfrm>
        </p:grpSpPr>
        <p:sp>
          <p:nvSpPr>
            <p:cNvPr id="13" name="Lightning Bolt 12">
              <a:extLst>
                <a:ext uri="{FF2B5EF4-FFF2-40B4-BE49-F238E27FC236}">
                  <a16:creationId xmlns:a16="http://schemas.microsoft.com/office/drawing/2014/main" id="{EDB962C8-FC80-F72B-65E1-C891BC0D3BF0}"/>
                </a:ext>
              </a:extLst>
            </p:cNvPr>
            <p:cNvSpPr/>
            <p:nvPr/>
          </p:nvSpPr>
          <p:spPr>
            <a:xfrm>
              <a:off x="7222671" y="3534455"/>
              <a:ext cx="794657" cy="1110343"/>
            </a:xfrm>
            <a:prstGeom prst="lightningBol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D4E84085-FFCA-0CF6-0235-ED7B0B4A50A0}"/>
                </a:ext>
              </a:extLst>
            </p:cNvPr>
            <p:cNvCxnSpPr>
              <a:cxnSpLocks/>
              <a:stCxn id="11" idx="4"/>
              <a:endCxn id="13" idx="2"/>
            </p:cNvCxnSpPr>
            <p:nvPr/>
          </p:nvCxnSpPr>
          <p:spPr>
            <a:xfrm>
              <a:off x="5410201" y="3429000"/>
              <a:ext cx="1997228" cy="604338"/>
            </a:xfrm>
            <a:prstGeom prst="straightConnector1">
              <a:avLst/>
            </a:prstGeom>
            <a:ln w="34925">
              <a:headEnd type="stealth" w="lg" len="lg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8A285F7-954B-A759-7BDE-2E6CD2E0F75E}"/>
                </a:ext>
              </a:extLst>
            </p:cNvPr>
            <p:cNvSpPr txBox="1"/>
            <p:nvPr/>
          </p:nvSpPr>
          <p:spPr>
            <a:xfrm>
              <a:off x="8017328" y="3766460"/>
              <a:ext cx="10281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/>
                <a:t>Dask</a:t>
              </a:r>
              <a:br>
                <a:rPr lang="en-US" dirty="0"/>
              </a:br>
              <a:r>
                <a:rPr lang="en-US" dirty="0"/>
                <a:t>worker 3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1689CD2D-B2DD-DB45-3361-AAE36890AA1D}"/>
              </a:ext>
            </a:extLst>
          </p:cNvPr>
          <p:cNvGrpSpPr/>
          <p:nvPr/>
        </p:nvGrpSpPr>
        <p:grpSpPr>
          <a:xfrm>
            <a:off x="5410201" y="3429000"/>
            <a:ext cx="2274815" cy="2464890"/>
            <a:chOff x="5410201" y="3429000"/>
            <a:chExt cx="2274815" cy="2464890"/>
          </a:xfrm>
        </p:grpSpPr>
        <p:sp>
          <p:nvSpPr>
            <p:cNvPr id="14" name="Lightning Bolt 13">
              <a:extLst>
                <a:ext uri="{FF2B5EF4-FFF2-40B4-BE49-F238E27FC236}">
                  <a16:creationId xmlns:a16="http://schemas.microsoft.com/office/drawing/2014/main" id="{94E04550-31F0-878A-C25C-ECD187D42F6C}"/>
                </a:ext>
              </a:extLst>
            </p:cNvPr>
            <p:cNvSpPr/>
            <p:nvPr/>
          </p:nvSpPr>
          <p:spPr>
            <a:xfrm>
              <a:off x="6890359" y="4456338"/>
              <a:ext cx="794657" cy="1110343"/>
            </a:xfrm>
            <a:prstGeom prst="lightningBol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9A85C727-BB26-5F91-9111-D850C7204C26}"/>
                </a:ext>
              </a:extLst>
            </p:cNvPr>
            <p:cNvCxnSpPr>
              <a:cxnSpLocks/>
              <a:stCxn id="11" idx="4"/>
              <a:endCxn id="14" idx="2"/>
            </p:cNvCxnSpPr>
            <p:nvPr/>
          </p:nvCxnSpPr>
          <p:spPr>
            <a:xfrm>
              <a:off x="5410201" y="3429000"/>
              <a:ext cx="1664916" cy="1526221"/>
            </a:xfrm>
            <a:prstGeom prst="straightConnector1">
              <a:avLst/>
            </a:prstGeom>
            <a:ln w="34925">
              <a:headEnd type="stealth" w="lg" len="lg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54ACE2E-439B-7DAB-A695-231CC9A37279}"/>
                </a:ext>
              </a:extLst>
            </p:cNvPr>
            <p:cNvSpPr txBox="1"/>
            <p:nvPr/>
          </p:nvSpPr>
          <p:spPr>
            <a:xfrm>
              <a:off x="6335186" y="5247559"/>
              <a:ext cx="10281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/>
                <a:t>Dask</a:t>
              </a:r>
              <a:br>
                <a:rPr lang="en-US" dirty="0"/>
              </a:br>
              <a:r>
                <a:rPr lang="en-US" dirty="0"/>
                <a:t>worker 4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BF45116-1C25-4280-3B67-94AE4192DFA0}"/>
              </a:ext>
            </a:extLst>
          </p:cNvPr>
          <p:cNvGrpSpPr/>
          <p:nvPr/>
        </p:nvGrpSpPr>
        <p:grpSpPr>
          <a:xfrm>
            <a:off x="1572389" y="2672442"/>
            <a:ext cx="2585954" cy="1549852"/>
            <a:chOff x="1572389" y="2672442"/>
            <a:chExt cx="2585954" cy="1549852"/>
          </a:xfrm>
        </p:grpSpPr>
        <p:sp>
          <p:nvSpPr>
            <p:cNvPr id="35" name="Flowchart: Card 34">
              <a:extLst>
                <a:ext uri="{FF2B5EF4-FFF2-40B4-BE49-F238E27FC236}">
                  <a16:creationId xmlns:a16="http://schemas.microsoft.com/office/drawing/2014/main" id="{139E911B-9F43-EEE1-247C-61418C478E78}"/>
                </a:ext>
              </a:extLst>
            </p:cNvPr>
            <p:cNvSpPr/>
            <p:nvPr/>
          </p:nvSpPr>
          <p:spPr>
            <a:xfrm>
              <a:off x="1572389" y="2672442"/>
              <a:ext cx="1251858" cy="1549852"/>
            </a:xfrm>
            <a:prstGeom prst="flowChartPunchedCard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ysClr val="windowText" lastClr="000000"/>
                  </a:solidFill>
                </a:rPr>
                <a:t>Dask</a:t>
              </a:r>
              <a:r>
                <a:rPr lang="en-US" dirty="0">
                  <a:solidFill>
                    <a:sysClr val="windowText" lastClr="000000"/>
                  </a:solidFill>
                </a:rPr>
                <a:t> client</a:t>
              </a:r>
              <a:endParaRPr lang="LID4096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C30760D6-8B02-15B3-CD78-94FD6D9228B0}"/>
                </a:ext>
              </a:extLst>
            </p:cNvPr>
            <p:cNvCxnSpPr>
              <a:cxnSpLocks/>
              <a:stCxn id="35" idx="3"/>
              <a:endCxn id="11" idx="2"/>
            </p:cNvCxnSpPr>
            <p:nvPr/>
          </p:nvCxnSpPr>
          <p:spPr>
            <a:xfrm flipV="1">
              <a:off x="2824247" y="3429000"/>
              <a:ext cx="1334096" cy="18368"/>
            </a:xfrm>
            <a:prstGeom prst="straightConnector1">
              <a:avLst/>
            </a:prstGeom>
            <a:ln w="34925">
              <a:headEnd type="stealth" w="lg" len="lg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502C8E14-A8E8-3D81-AC40-309602FCCB4C}"/>
              </a:ext>
            </a:extLst>
          </p:cNvPr>
          <p:cNvSpPr txBox="1"/>
          <p:nvPr/>
        </p:nvSpPr>
        <p:spPr>
          <a:xfrm>
            <a:off x="3721697" y="4459201"/>
            <a:ext cx="22525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cpus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-per-task=1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mem=2G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F0348DCC-F9C3-9816-894B-C0DB79F4628C}"/>
              </a:ext>
            </a:extLst>
          </p:cNvPr>
          <p:cNvGrpSpPr/>
          <p:nvPr/>
        </p:nvGrpSpPr>
        <p:grpSpPr>
          <a:xfrm>
            <a:off x="5442961" y="484075"/>
            <a:ext cx="5245710" cy="5897789"/>
            <a:chOff x="5442961" y="484075"/>
            <a:chExt cx="5245710" cy="5897789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D8852DF-F461-7260-5488-95F479332546}"/>
                </a:ext>
              </a:extLst>
            </p:cNvPr>
            <p:cNvSpPr txBox="1"/>
            <p:nvPr/>
          </p:nvSpPr>
          <p:spPr>
            <a:xfrm>
              <a:off x="5442961" y="484075"/>
              <a:ext cx="225254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cpus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-per-task=8</a:t>
              </a:r>
              <a:b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mem=10G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B86DEB04-7AC2-DE13-9B97-2A8FD21CE2D5}"/>
                </a:ext>
              </a:extLst>
            </p:cNvPr>
            <p:cNvSpPr txBox="1"/>
            <p:nvPr/>
          </p:nvSpPr>
          <p:spPr>
            <a:xfrm>
              <a:off x="8436131" y="2680961"/>
              <a:ext cx="225254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cpus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-per-task=8</a:t>
              </a:r>
              <a:b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mem=10G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FC97758-72BA-0571-6D62-147E6AFB6480}"/>
                </a:ext>
              </a:extLst>
            </p:cNvPr>
            <p:cNvSpPr txBox="1"/>
            <p:nvPr/>
          </p:nvSpPr>
          <p:spPr>
            <a:xfrm>
              <a:off x="8343004" y="4412791"/>
              <a:ext cx="225254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cpus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-per-task=8</a:t>
              </a:r>
              <a:b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mem=10G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BD68A91-F870-F79E-E779-F4CF9CAAD7C4}"/>
                </a:ext>
              </a:extLst>
            </p:cNvPr>
            <p:cNvSpPr txBox="1"/>
            <p:nvPr/>
          </p:nvSpPr>
          <p:spPr>
            <a:xfrm>
              <a:off x="7405109" y="5735533"/>
              <a:ext cx="225254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cpus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-per-task=8</a:t>
              </a:r>
              <a:b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mem=10G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9468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F15661-8515-8C0D-21E3-DEF0EAEFA8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7E008-109F-5044-D180-6702ACF9B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heterogeneous jobs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355526-E902-C977-41B1-315CFD8CA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82</a:t>
            </a:fld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AC62D0D-D7BE-5835-1113-DA0B5BFECC7F}"/>
              </a:ext>
            </a:extLst>
          </p:cNvPr>
          <p:cNvGrpSpPr/>
          <p:nvPr/>
        </p:nvGrpSpPr>
        <p:grpSpPr>
          <a:xfrm>
            <a:off x="1026836" y="1872928"/>
            <a:ext cx="10323660" cy="2868218"/>
            <a:chOff x="213712" y="3238731"/>
            <a:chExt cx="10323660" cy="286821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DA69C8D-840A-CB19-D872-FF7234E44D1E}"/>
                </a:ext>
              </a:extLst>
            </p:cNvPr>
            <p:cNvSpPr txBox="1"/>
            <p:nvPr/>
          </p:nvSpPr>
          <p:spPr>
            <a:xfrm>
              <a:off x="213712" y="3244627"/>
              <a:ext cx="10323660" cy="286232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#!/usr/bin/env -S bash -l</a:t>
              </a:r>
            </a:p>
            <a:p>
              <a:pPr lvl="0">
                <a:defRPr/>
              </a:pPr>
              <a:r>
                <a:rPr lang="en-US" b="1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#SBATCH --account=lpt2_sysadmin</a:t>
              </a:r>
            </a:p>
            <a:p>
              <a:pPr lvl="0">
                <a:defRPr/>
              </a:pPr>
              <a:r>
                <a:rPr lang="en-US" b="1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#SBATCH --cluster=</a:t>
              </a:r>
              <a:r>
                <a:rPr lang="en-US" b="1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wice</a:t>
              </a:r>
              <a:endPara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endParaRPr>
            </a:p>
            <a:p>
              <a:pPr lvl="0">
                <a:defRPr/>
              </a:pPr>
              <a:r>
                <a:rPr lang="en-US" b="1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#SBATCH --time=00:10:00</a:t>
              </a:r>
            </a:p>
            <a:p>
              <a:pPr lvl="0">
                <a:defRPr/>
              </a:pP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#SBATCH --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ntasks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=1 --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cpus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-per-task=1</a:t>
              </a:r>
            </a:p>
            <a:p>
              <a:pPr lvl="0">
                <a:defRPr/>
              </a:pP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#SBATCH --mem=2G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#SBATCH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hetjob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endParaRPr>
            </a:p>
            <a:p>
              <a:pPr lvl="0">
                <a:defRPr/>
              </a:pPr>
              <a:r>
                <a:rPr lang="en-US" b="1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#SBATCH --</a:t>
              </a:r>
              <a:r>
                <a:rPr lang="en-US" b="1" dirty="0" err="1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ntasks</a:t>
              </a:r>
              <a:r>
                <a:rPr lang="en-US" b="1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=4 --</a:t>
              </a:r>
              <a:r>
                <a:rPr lang="en-US" b="1" dirty="0" err="1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cpus</a:t>
              </a:r>
              <a:r>
                <a:rPr lang="en-US" b="1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-per-task=8</a:t>
              </a:r>
              <a:endParaRPr lang="en-US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defRPr/>
              </a:pPr>
              <a:r>
                <a:rPr lang="en-US" b="1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#SBATCH --mem=10G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12731B6-EDE2-E4DD-764E-E58DD0096F88}"/>
                </a:ext>
              </a:extLst>
            </p:cNvPr>
            <p:cNvSpPr txBox="1"/>
            <p:nvPr/>
          </p:nvSpPr>
          <p:spPr>
            <a:xfrm>
              <a:off x="7758528" y="3238731"/>
              <a:ext cx="2776722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dask_distr_test.slurm</a:t>
              </a:r>
              <a:endParaRPr lang="LID4096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9ADB5020-A8B9-7E7B-7312-102EC1BDCFC3}"/>
              </a:ext>
            </a:extLst>
          </p:cNvPr>
          <p:cNvGrpSpPr/>
          <p:nvPr/>
        </p:nvGrpSpPr>
        <p:grpSpPr>
          <a:xfrm>
            <a:off x="6226629" y="2322066"/>
            <a:ext cx="4897334" cy="461665"/>
            <a:chOff x="6148478" y="3505591"/>
            <a:chExt cx="4897334" cy="461665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E1F74BAC-E238-2713-765F-6D6D2459CDB4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 flipV="1">
              <a:off x="6148478" y="3714894"/>
              <a:ext cx="3397628" cy="2153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5A68ED9-37E3-8F51-C4F9-047583B2E417}"/>
                </a:ext>
              </a:extLst>
            </p:cNvPr>
            <p:cNvSpPr txBox="1"/>
            <p:nvPr/>
          </p:nvSpPr>
          <p:spPr>
            <a:xfrm>
              <a:off x="9546106" y="3505591"/>
              <a:ext cx="1499706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All groups</a:t>
              </a:r>
              <a:endParaRPr lang="LID4096" sz="2400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C795748-038D-1D31-A7D4-1E4FAFB6C3C9}"/>
              </a:ext>
            </a:extLst>
          </p:cNvPr>
          <p:cNvGrpSpPr/>
          <p:nvPr/>
        </p:nvGrpSpPr>
        <p:grpSpPr>
          <a:xfrm>
            <a:off x="6226629" y="3003573"/>
            <a:ext cx="4905540" cy="461665"/>
            <a:chOff x="6012032" y="3505591"/>
            <a:chExt cx="4905540" cy="461665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442BD263-ED64-7AB4-8706-E796AE4A35E4}"/>
                </a:ext>
              </a:extLst>
            </p:cNvPr>
            <p:cNvCxnSpPr>
              <a:cxnSpLocks/>
              <a:stCxn id="14" idx="1"/>
            </p:cNvCxnSpPr>
            <p:nvPr/>
          </p:nvCxnSpPr>
          <p:spPr>
            <a:xfrm flipH="1">
              <a:off x="6012032" y="3736424"/>
              <a:ext cx="366231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C565E73-1DB6-66DB-1FFF-A747E959F1E4}"/>
                </a:ext>
              </a:extLst>
            </p:cNvPr>
            <p:cNvSpPr txBox="1"/>
            <p:nvPr/>
          </p:nvSpPr>
          <p:spPr>
            <a:xfrm>
              <a:off x="9674347" y="3505591"/>
              <a:ext cx="1243225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Group 0</a:t>
              </a:r>
              <a:endParaRPr lang="LID4096" sz="240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E4DCB69-21C3-D1DB-C697-1F12993A2813}"/>
              </a:ext>
            </a:extLst>
          </p:cNvPr>
          <p:cNvGrpSpPr/>
          <p:nvPr/>
        </p:nvGrpSpPr>
        <p:grpSpPr>
          <a:xfrm>
            <a:off x="6226629" y="3844255"/>
            <a:ext cx="4905540" cy="461665"/>
            <a:chOff x="6012032" y="3505591"/>
            <a:chExt cx="4905540" cy="461665"/>
          </a:xfrm>
        </p:grpSpPr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58BF57EC-DB3F-D13D-FA68-D9D938D77F3F}"/>
                </a:ext>
              </a:extLst>
            </p:cNvPr>
            <p:cNvCxnSpPr>
              <a:cxnSpLocks/>
              <a:stCxn id="24" idx="1"/>
            </p:cNvCxnSpPr>
            <p:nvPr/>
          </p:nvCxnSpPr>
          <p:spPr>
            <a:xfrm flipH="1">
              <a:off x="6012032" y="3736424"/>
              <a:ext cx="366231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455B42A-519B-04D3-CE5C-D13CE527A290}"/>
                </a:ext>
              </a:extLst>
            </p:cNvPr>
            <p:cNvSpPr txBox="1"/>
            <p:nvPr/>
          </p:nvSpPr>
          <p:spPr>
            <a:xfrm>
              <a:off x="9674347" y="3505591"/>
              <a:ext cx="1243225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Group 1</a:t>
              </a:r>
              <a:endParaRPr lang="LID4096" sz="2400" dirty="0"/>
            </a:p>
          </p:txBody>
        </p:sp>
      </p:grpSp>
      <p:sp>
        <p:nvSpPr>
          <p:cNvPr id="3" name="TextBox 70">
            <a:extLst>
              <a:ext uri="{FF2B5EF4-FFF2-40B4-BE49-F238E27FC236}">
                <a16:creationId xmlns:a16="http://schemas.microsoft.com/office/drawing/2014/main" id="{C2E4F501-1ABA-2708-23D8-79A1BAB5D7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6836" y="5532495"/>
            <a:ext cx="10323660" cy="46166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sbatch</a:t>
            </a:r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… </a:t>
            </a:r>
            <a:r>
              <a:rPr lang="nl-BE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--</a:t>
            </a:r>
            <a:r>
              <a:rPr lang="nl-BE" sz="2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ntasks</a:t>
            </a:r>
            <a:r>
              <a:rPr lang="nl-BE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=1 </a:t>
            </a:r>
            <a:r>
              <a:rPr lang="en-BE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nl-BE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–mem=2G</a:t>
            </a:r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: </a:t>
            </a:r>
            <a:r>
              <a:rPr lang="nl-BE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--mem=10G --</a:t>
            </a:r>
            <a:r>
              <a:rPr lang="nl-BE" sz="24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ntasks</a:t>
            </a:r>
            <a:r>
              <a:rPr lang="nl-BE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=4</a:t>
            </a:r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…</a:t>
            </a:r>
            <a:endParaRPr lang="en-US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3206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99E5B-7361-762E-4785-CC17A82A6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Heterogeneous jobs: using resources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51B207F-37A8-0085-F846-9B7885A4F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83</a:t>
            </a:fld>
            <a:endParaRPr lang="LID4096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076E1FF-CD63-A2C6-A151-BDDD722A404E}"/>
              </a:ext>
            </a:extLst>
          </p:cNvPr>
          <p:cNvGrpSpPr/>
          <p:nvPr/>
        </p:nvGrpSpPr>
        <p:grpSpPr>
          <a:xfrm>
            <a:off x="547864" y="1511882"/>
            <a:ext cx="10261650" cy="5084209"/>
            <a:chOff x="275722" y="3238731"/>
            <a:chExt cx="10261650" cy="508420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3294B4D-F0A0-C10B-CD2E-115333F03CAD}"/>
                </a:ext>
              </a:extLst>
            </p:cNvPr>
            <p:cNvSpPr txBox="1"/>
            <p:nvPr/>
          </p:nvSpPr>
          <p:spPr>
            <a:xfrm>
              <a:off x="275722" y="3244627"/>
              <a:ext cx="10261650" cy="507831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defRPr/>
              </a:pP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srun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--exclusive \</a:t>
              </a:r>
            </a:p>
            <a:p>
              <a:pPr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--het-group=0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\</a:t>
              </a:r>
            </a:p>
            <a:p>
              <a:pPr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--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ntasks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=$SLURM_NTASKS_HET_GROUP_0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\</a:t>
              </a:r>
            </a:p>
            <a:p>
              <a:pPr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--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cpus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-per-task=$SLURM_CPUS_PER_TASK_HET_GROUP_0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\</a:t>
              </a:r>
            </a:p>
            <a:p>
              <a:pPr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--mem=$SLURM_MEM_PER_NODE_PACK_GROUP_0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\</a:t>
              </a:r>
            </a:p>
            <a:p>
              <a:pPr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dask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scheduler --scheduler-file $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scheduler_file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&amp;</a:t>
              </a:r>
            </a:p>
            <a:p>
              <a:pPr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for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i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in </a:t>
              </a:r>
              <a:r>
                <a:rPr lang="en-US" b="1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$(seq $SLURM_NTASKS_HET_GROUP_1)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; do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echo "launching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dask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-worker $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i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"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srun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--exclusive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    </a:t>
              </a:r>
              <a:r>
                <a:rPr lang="en-US" b="1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--het-group=1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    --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ntasks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=1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    </a:t>
              </a:r>
              <a:r>
                <a:rPr lang="en-US" b="1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--</a:t>
              </a:r>
              <a:r>
                <a:rPr lang="en-US" b="1" dirty="0" err="1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cpus</a:t>
              </a:r>
              <a:r>
                <a:rPr lang="en-US" b="1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-per-task=$SLURM_CPUS_PER_TASK_HET_GROUP_1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    </a:t>
              </a:r>
              <a:r>
                <a:rPr lang="en-US" b="1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--mem=$SLURM_MEM_PER_NODE_PACK_GROUP_1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dask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worker --scheduler-file $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scheduler_file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&amp;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done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3A80319-FA3B-7DEC-2075-F5AE213595E8}"/>
                </a:ext>
              </a:extLst>
            </p:cNvPr>
            <p:cNvSpPr txBox="1"/>
            <p:nvPr/>
          </p:nvSpPr>
          <p:spPr>
            <a:xfrm>
              <a:off x="7758528" y="3238731"/>
              <a:ext cx="2776722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dask_distr_test.slurm</a:t>
              </a:r>
              <a:endParaRPr lang="LID4096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EC9A202-39F4-D2E1-14AE-7838F5B8D784}"/>
              </a:ext>
            </a:extLst>
          </p:cNvPr>
          <p:cNvGrpSpPr/>
          <p:nvPr/>
        </p:nvGrpSpPr>
        <p:grpSpPr>
          <a:xfrm>
            <a:off x="8030670" y="2256752"/>
            <a:ext cx="3915865" cy="670968"/>
            <a:chOff x="7506205" y="3505591"/>
            <a:chExt cx="3915865" cy="670968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A384FBCD-7DC0-8DF2-9C2F-5F031253056D}"/>
                </a:ext>
              </a:extLst>
            </p:cNvPr>
            <p:cNvCxnSpPr>
              <a:cxnSpLocks/>
              <a:stCxn id="9" idx="1"/>
            </p:cNvCxnSpPr>
            <p:nvPr/>
          </p:nvCxnSpPr>
          <p:spPr>
            <a:xfrm flipH="1">
              <a:off x="7506205" y="3736424"/>
              <a:ext cx="1663645" cy="44013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22E4F92-82D2-CA8F-50D4-ECED275782D2}"/>
                </a:ext>
              </a:extLst>
            </p:cNvPr>
            <p:cNvSpPr txBox="1"/>
            <p:nvPr/>
          </p:nvSpPr>
          <p:spPr>
            <a:xfrm>
              <a:off x="9169850" y="3505591"/>
              <a:ext cx="2252220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err="1"/>
                <a:t>Dask</a:t>
              </a:r>
              <a:r>
                <a:rPr lang="en-US" sz="2400" dirty="0"/>
                <a:t> scheduler</a:t>
              </a:r>
              <a:endParaRPr lang="LID4096" sz="2400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223963A-BC0D-F119-E8EB-989D6E487483}"/>
              </a:ext>
            </a:extLst>
          </p:cNvPr>
          <p:cNvGrpSpPr/>
          <p:nvPr/>
        </p:nvGrpSpPr>
        <p:grpSpPr>
          <a:xfrm>
            <a:off x="8175228" y="4090937"/>
            <a:ext cx="3771307" cy="670968"/>
            <a:chOff x="7506205" y="3505591"/>
            <a:chExt cx="3771307" cy="670968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ECF992A3-8834-A28E-25F7-EA0AB58AC0C6}"/>
                </a:ext>
              </a:extLst>
            </p:cNvPr>
            <p:cNvCxnSpPr>
              <a:cxnSpLocks/>
              <a:stCxn id="13" idx="1"/>
            </p:cNvCxnSpPr>
            <p:nvPr/>
          </p:nvCxnSpPr>
          <p:spPr>
            <a:xfrm flipH="1">
              <a:off x="7506205" y="3736424"/>
              <a:ext cx="1808204" cy="44013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B9E4072-FF9C-92B4-2288-5E2A072D2A22}"/>
                </a:ext>
              </a:extLst>
            </p:cNvPr>
            <p:cNvSpPr txBox="1"/>
            <p:nvPr/>
          </p:nvSpPr>
          <p:spPr>
            <a:xfrm>
              <a:off x="9314409" y="3505591"/>
              <a:ext cx="1963103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err="1"/>
                <a:t>Dask</a:t>
              </a:r>
              <a:r>
                <a:rPr lang="en-US" sz="2400" dirty="0"/>
                <a:t> workers</a:t>
              </a:r>
              <a:endParaRPr lang="LID4096" sz="2400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F0420B9-04D9-9396-CCF8-BAADD12531BF}"/>
              </a:ext>
            </a:extLst>
          </p:cNvPr>
          <p:cNvGrpSpPr/>
          <p:nvPr/>
        </p:nvGrpSpPr>
        <p:grpSpPr>
          <a:xfrm>
            <a:off x="8852731" y="4631640"/>
            <a:ext cx="3339269" cy="1585824"/>
            <a:chOff x="6604228" y="5257993"/>
            <a:chExt cx="3339269" cy="1585824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42F68D4-2EA1-C3FA-DC34-51795A8CC0D2}"/>
                </a:ext>
              </a:extLst>
            </p:cNvPr>
            <p:cNvSpPr txBox="1"/>
            <p:nvPr/>
          </p:nvSpPr>
          <p:spPr>
            <a:xfrm>
              <a:off x="6604228" y="5889710"/>
              <a:ext cx="3132332" cy="9541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 err="1"/>
                <a:t>Slurm</a:t>
              </a:r>
              <a:r>
                <a:rPr lang="en-US" sz="2800" dirty="0"/>
                <a:t> environment</a:t>
              </a:r>
              <a:br>
                <a:rPr lang="en-US" sz="2800" dirty="0"/>
              </a:br>
              <a:r>
                <a:rPr lang="en-US" sz="2800" dirty="0"/>
                <a:t>variables</a:t>
              </a:r>
              <a:endParaRPr lang="LID4096" sz="2800" dirty="0"/>
            </a:p>
          </p:txBody>
        </p:sp>
        <p:pic>
          <p:nvPicPr>
            <p:cNvPr id="16" name="Picture 2" descr="C:\Users\lucg5005\AppData\Local\Microsoft\Windows\Temporary Internet Files\Content.IE5\CWZUAEH4\lgi01a201309290600[1].jpg">
              <a:extLst>
                <a:ext uri="{FF2B5EF4-FFF2-40B4-BE49-F238E27FC236}">
                  <a16:creationId xmlns:a16="http://schemas.microsoft.com/office/drawing/2014/main" id="{D237B547-73DC-C7A9-F39A-C6F0656CEF4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12442" y="5257993"/>
              <a:ext cx="731055" cy="7501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865958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C5A0FD-DB6C-732F-940B-20565B8AE4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A91FC-B842-6E29-D861-539CF5E16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More on heterogeneous 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DA40A-C85F-7512-BAFD-74E469A9E0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See </a:t>
            </a:r>
            <a:r>
              <a:rPr lang="en-US" dirty="0" err="1"/>
              <a:t>Slurm</a:t>
            </a:r>
            <a:r>
              <a:rPr lang="en-US" dirty="0"/>
              <a:t> documentation</a:t>
            </a:r>
            <a:br>
              <a:rPr lang="en-US" dirty="0"/>
            </a:br>
            <a:r>
              <a:rPr lang="en-US" dirty="0">
                <a:hlinkClick r:id="rId2"/>
              </a:rPr>
              <a:t>https://slurm.schedmd.com/heterogeneous_jobs.html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E09C5C-FE04-B0A9-BB3D-D6827E135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AA598EC-1C61-495B-A9F8-4410E339CCF5}" type="slidenum">
              <a:rPr lang="en-US" smtClean="0"/>
              <a:pPr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113089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DA54044-B10F-D33F-8FD7-F41932813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practices</a:t>
            </a:r>
            <a:endParaRPr lang="LID4096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325A0AB-A690-8429-53AE-38BCECE9EC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B013BA-4953-CA70-29F8-A65084245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85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11735046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2B22C-76CB-EDEF-3259-47FF23D5A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Parallelization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DBD95C-34D2-972B-D06E-7D5F07F9C7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parallelize?</a:t>
            </a:r>
          </a:p>
          <a:p>
            <a:pPr lvl="1"/>
            <a:r>
              <a:rPr lang="en-US" dirty="0"/>
              <a:t>Parallel applications</a:t>
            </a:r>
          </a:p>
          <a:p>
            <a:pPr lvl="1"/>
            <a:r>
              <a:rPr lang="en-US" dirty="0"/>
              <a:t>GNU parallel</a:t>
            </a:r>
          </a:p>
          <a:p>
            <a:pPr lvl="1"/>
            <a:r>
              <a:rPr lang="en-US" dirty="0" err="1"/>
              <a:t>Slurm</a:t>
            </a:r>
            <a:r>
              <a:rPr lang="en-US" dirty="0"/>
              <a:t> job arrays</a:t>
            </a:r>
          </a:p>
          <a:p>
            <a:pPr lvl="1"/>
            <a:r>
              <a:rPr lang="en-US" dirty="0" err="1"/>
              <a:t>atools</a:t>
            </a:r>
            <a:endParaRPr lang="en-US" dirty="0"/>
          </a:p>
          <a:p>
            <a:r>
              <a:rPr lang="en-US" dirty="0"/>
              <a:t>How much to parallelize?</a:t>
            </a:r>
          </a:p>
          <a:p>
            <a:pPr lvl="1"/>
            <a:r>
              <a:rPr lang="en-US" dirty="0"/>
              <a:t>Resource contention: memory capacity, memory bandwidth, I/O</a:t>
            </a:r>
          </a:p>
          <a:p>
            <a:pPr lvl="1"/>
            <a:r>
              <a:rPr lang="en-US" dirty="0"/>
              <a:t>Scheduler limits</a:t>
            </a:r>
          </a:p>
          <a:p>
            <a:pPr lvl="1"/>
            <a:r>
              <a:rPr lang="en-US" dirty="0"/>
              <a:t>Job </a:t>
            </a:r>
            <a:r>
              <a:rPr lang="en-US" dirty="0" err="1"/>
              <a:t>walltime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9B31DA-7A16-DD4E-F0CE-A26B38016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86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544C83-7ACB-5B46-1634-403B7B0BDF8A}"/>
              </a:ext>
            </a:extLst>
          </p:cNvPr>
          <p:cNvSpPr txBox="1"/>
          <p:nvPr/>
        </p:nvSpPr>
        <p:spPr>
          <a:xfrm>
            <a:off x="4629284" y="5481827"/>
            <a:ext cx="293343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Granularity is key!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2728500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09D07-471F-B546-C0FE-FBBC0551F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and don't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58C51-B9DA-4A89-F08F-638C95B9AF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3853"/>
            <a:ext cx="10515600" cy="4351338"/>
          </a:xfrm>
        </p:spPr>
        <p:txBody>
          <a:bodyPr/>
          <a:lstStyle/>
          <a:p>
            <a:r>
              <a:rPr lang="en-US" dirty="0"/>
              <a:t>Do</a:t>
            </a:r>
          </a:p>
          <a:p>
            <a:pPr lvl="1"/>
            <a:r>
              <a:rPr lang="en-US" dirty="0"/>
              <a:t>Benchmark scaling of parallelism</a:t>
            </a:r>
          </a:p>
          <a:p>
            <a:pPr lvl="1"/>
            <a:r>
              <a:rPr lang="en-US" dirty="0"/>
              <a:t>Use appropriate file system</a:t>
            </a:r>
          </a:p>
          <a:p>
            <a:pPr lvl="1"/>
            <a:r>
              <a:rPr lang="en-US" dirty="0"/>
              <a:t>Use appropriate I/O patterns/file formats</a:t>
            </a:r>
          </a:p>
          <a:p>
            <a:pPr lvl="1"/>
            <a:r>
              <a:rPr lang="en-US" dirty="0"/>
              <a:t>Use checkpointing (when possible)</a:t>
            </a:r>
          </a:p>
          <a:p>
            <a:pPr lvl="1"/>
            <a:endParaRPr lang="en-US" dirty="0"/>
          </a:p>
          <a:p>
            <a:r>
              <a:rPr lang="en-US" dirty="0"/>
              <a:t>Don't</a:t>
            </a:r>
          </a:p>
          <a:p>
            <a:pPr lvl="1"/>
            <a:r>
              <a:rPr lang="en-US" dirty="0"/>
              <a:t>Many short jobs</a:t>
            </a:r>
          </a:p>
          <a:p>
            <a:pPr lvl="1"/>
            <a:r>
              <a:rPr lang="en-US" dirty="0"/>
              <a:t>Many jobs that do intensive I/O</a:t>
            </a:r>
          </a:p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4A3555-F7B8-6CA8-8313-A4753E2CA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87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BF6B60-321C-8447-CDEF-01EB28181B87}"/>
              </a:ext>
            </a:extLst>
          </p:cNvPr>
          <p:cNvSpPr txBox="1"/>
          <p:nvPr/>
        </p:nvSpPr>
        <p:spPr>
          <a:xfrm>
            <a:off x="7554686" y="2286000"/>
            <a:ext cx="3995057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Training:</a:t>
            </a:r>
            <a:br>
              <a:rPr lang="en-US" sz="2800" dirty="0"/>
            </a:br>
            <a:r>
              <a:rPr lang="en-US" sz="2800" dirty="0"/>
              <a:t>"Best practices for data science on HPC"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2633666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AAC08-1BC0-0CF5-51DE-ACCCA32F0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once on local machine/login node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C39C33-F7C3-6F4E-6CB7-861DE43CBC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at</a:t>
            </a:r>
            <a:r>
              <a:rPr lang="en-US" dirty="0"/>
              <a:t> command to execute task (if installed)</a:t>
            </a:r>
          </a:p>
          <a:p>
            <a:pPr lvl="1"/>
            <a:r>
              <a:rPr lang="en-US" dirty="0"/>
              <a:t>Just once</a:t>
            </a:r>
          </a:p>
          <a:p>
            <a:pPr lvl="1"/>
            <a:r>
              <a:rPr lang="en-US" dirty="0"/>
              <a:t>In background</a:t>
            </a:r>
          </a:p>
          <a:p>
            <a:pPr lvl="1"/>
            <a:r>
              <a:rPr lang="en-US" dirty="0"/>
              <a:t>At specified time</a:t>
            </a:r>
            <a:endParaRPr lang="LID4096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ED7E18-9794-DFC1-5A76-6FF0975C351E}"/>
              </a:ext>
            </a:extLst>
          </p:cNvPr>
          <p:cNvSpPr txBox="1"/>
          <p:nvPr/>
        </p:nvSpPr>
        <p:spPr>
          <a:xfrm>
            <a:off x="439012" y="3678128"/>
            <a:ext cx="10386177" cy="175432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at  22:00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at&gt;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rsync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-a 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at&gt;    vsc30001@login.hpc.kuleuven.be:/data/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leuven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/300/vsc30001/results 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at&gt;    /home/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/work/       </a:t>
            </a:r>
          </a:p>
          <a:p>
            <a:r>
              <a:rPr lang="nl-BE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at&gt; &lt;</a:t>
            </a:r>
            <a:r>
              <a:rPr lang="nl-BE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crtl</a:t>
            </a:r>
            <a:r>
              <a:rPr lang="nl-BE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-d&gt;</a:t>
            </a:r>
          </a:p>
          <a:p>
            <a:r>
              <a:rPr lang="nl-BE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BEA102-A4FD-AB19-CD5D-94AB81B9C169}"/>
              </a:ext>
            </a:extLst>
          </p:cNvPr>
          <p:cNvSpPr txBox="1"/>
          <p:nvPr/>
        </p:nvSpPr>
        <p:spPr>
          <a:xfrm>
            <a:off x="439012" y="5702871"/>
            <a:ext cx="10386177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at  -f copy_results.sh  22:00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D76134-A2F9-2DEA-61D1-CCA4E79C9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9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84070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5300</TotalTime>
  <Words>5057</Words>
  <Application>Microsoft Office PowerPoint</Application>
  <PresentationFormat>Widescreen</PresentationFormat>
  <Paragraphs>1084</Paragraphs>
  <Slides>87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87</vt:i4>
      </vt:variant>
    </vt:vector>
  </HeadingPairs>
  <TitlesOfParts>
    <vt:vector size="94" baseType="lpstr">
      <vt:lpstr>Aptos</vt:lpstr>
      <vt:lpstr>Aptos Display</vt:lpstr>
      <vt:lpstr>Arial</vt:lpstr>
      <vt:lpstr>Calibri</vt:lpstr>
      <vt:lpstr>Courier New</vt:lpstr>
      <vt:lpstr>Symbol</vt:lpstr>
      <vt:lpstr>Office Theme</vt:lpstr>
      <vt:lpstr>Workflows for HPC</vt:lpstr>
      <vt:lpstr>PowerPoint Presentation</vt:lpstr>
      <vt:lpstr>PowerPoint Presentation</vt:lpstr>
      <vt:lpstr>Typographical conventions I</vt:lpstr>
      <vt:lpstr>Typographical conventions II</vt:lpstr>
      <vt:lpstr>Introduction</vt:lpstr>
      <vt:lpstr>Scheduling single tasks</vt:lpstr>
      <vt:lpstr>Motivation</vt:lpstr>
      <vt:lpstr>Run once on local machine/login node</vt:lpstr>
      <vt:lpstr>at times</vt:lpstr>
      <vt:lpstr>Run once as batch job</vt:lpstr>
      <vt:lpstr>More on scheduling single tasks</vt:lpstr>
      <vt:lpstr>Recurring tasks</vt:lpstr>
      <vt:lpstr>Motivation</vt:lpstr>
      <vt:lpstr>Run regularly on local machine/login node</vt:lpstr>
      <vt:lpstr>Crontab tasks</vt:lpstr>
      <vt:lpstr>Mail notifications</vt:lpstr>
      <vt:lpstr>Run regularly as batch job</vt:lpstr>
      <vt:lpstr>More on recurrent tasks</vt:lpstr>
      <vt:lpstr>Sequential tasks: job dependencies</vt:lpstr>
      <vt:lpstr>Motivation</vt:lpstr>
      <vt:lpstr>Problem example</vt:lpstr>
      <vt:lpstr>Solution: job dependencies</vt:lpstr>
      <vt:lpstr>Submit workflow</vt:lpstr>
      <vt:lpstr>Aside: exit status</vt:lpstr>
      <vt:lpstr>More sophisticated example</vt:lpstr>
      <vt:lpstr>Dangling jobs</vt:lpstr>
      <vt:lpstr>Clean up dangling jobs</vt:lpstr>
      <vt:lpstr>More on sequential tasks &amp; job dependencies</vt:lpstr>
      <vt:lpstr>Checkpointing</vt:lpstr>
      <vt:lpstr>Motivation</vt:lpstr>
      <vt:lpstr>Problem example</vt:lpstr>
      <vt:lpstr>Solution: checkpointing</vt:lpstr>
      <vt:lpstr>DMTCP checkpointing</vt:lpstr>
      <vt:lpstr>DMTCP features</vt:lpstr>
      <vt:lpstr>More on checkpointing</vt:lpstr>
      <vt:lpstr>Parallel tasks</vt:lpstr>
      <vt:lpstr>Motivation</vt:lpstr>
      <vt:lpstr>Problem example</vt:lpstr>
      <vt:lpstr>Solution: GNU parallel in script</vt:lpstr>
      <vt:lpstr>GNU parallel substitutions</vt:lpstr>
      <vt:lpstr>GNU parallel multiple input sources</vt:lpstr>
      <vt:lpstr>GNU parallel multiple values</vt:lpstr>
      <vt:lpstr>GNU parallel &amp; failures</vt:lpstr>
      <vt:lpstr>Solution: run parallel as job arrays</vt:lpstr>
      <vt:lpstr>Job array execution</vt:lpstr>
      <vt:lpstr>Job array indices</vt:lpstr>
      <vt:lpstr>Limits on parallel array execution</vt:lpstr>
      <vt:lpstr>Job dependencies &amp; arrays</vt:lpstr>
      <vt:lpstr>More on task parallelism</vt:lpstr>
      <vt:lpstr>Parallel tasks simplified: atools</vt:lpstr>
      <vt:lpstr>Motivation</vt:lpstr>
      <vt:lpstr>Problem example</vt:lpstr>
      <vt:lpstr>Solution: aenv</vt:lpstr>
      <vt:lpstr>Data exploration: steps</vt:lpstr>
      <vt:lpstr>And MapReduce?</vt:lpstr>
      <vt:lpstr>Job dependencies</vt:lpstr>
      <vt:lpstr>Logging</vt:lpstr>
      <vt:lpstr>Logging: alog</vt:lpstr>
      <vt:lpstr>Monitoring: arange</vt:lpstr>
      <vt:lpstr>Resuming jobs: arange again</vt:lpstr>
      <vt:lpstr>Adapting Slurm files: acreate</vt:lpstr>
      <vt:lpstr>Simple aggregations: areduce</vt:lpstr>
      <vt:lpstr>Non-trivial aggregations: areduce</vt:lpstr>
      <vt:lpstr>Job statistics: aload</vt:lpstr>
      <vt:lpstr>CSV formats</vt:lpstr>
      <vt:lpstr>More on atools</vt:lpstr>
      <vt:lpstr>Workflow managers</vt:lpstr>
      <vt:lpstr>Motivation</vt:lpstr>
      <vt:lpstr>Problem example</vt:lpstr>
      <vt:lpstr>Solution(s): workflow managers</vt:lpstr>
      <vt:lpstr>Solution: Nextflow</vt:lpstr>
      <vt:lpstr>Nextflow process: ComputeDistances</vt:lpstr>
      <vt:lpstr>Nextflow workflow </vt:lpstr>
      <vt:lpstr>Nextflow configuration</vt:lpstr>
      <vt:lpstr>Nextflow on HPC</vt:lpstr>
      <vt:lpstr>Nextflow features</vt:lpstr>
      <vt:lpstr>More on Nextflow</vt:lpstr>
      <vt:lpstr>Heterogeneous tasks</vt:lpstr>
      <vt:lpstr>Motivation</vt:lpstr>
      <vt:lpstr>Problem example</vt:lpstr>
      <vt:lpstr>Solution: heterogeneous jobs</vt:lpstr>
      <vt:lpstr>Heterogeneous jobs: using resources</vt:lpstr>
      <vt:lpstr>More on heterogeneous tasks</vt:lpstr>
      <vt:lpstr>Best practices</vt:lpstr>
      <vt:lpstr>Parallelization</vt:lpstr>
      <vt:lpstr>Do and don't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Geert Jan Bex</dc:creator>
  <cp:lastModifiedBy>Geert Jan Bex</cp:lastModifiedBy>
  <cp:revision>75</cp:revision>
  <dcterms:created xsi:type="dcterms:W3CDTF">2025-01-17T10:10:41Z</dcterms:created>
  <dcterms:modified xsi:type="dcterms:W3CDTF">2025-02-13T10:14:51Z</dcterms:modified>
</cp:coreProperties>
</file>