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42" r:id="rId31"/>
    <p:sldId id="443" r:id="rId32"/>
    <p:sldId id="444" r:id="rId33"/>
    <p:sldId id="445" r:id="rId34"/>
    <p:sldId id="414" r:id="rId35"/>
    <p:sldId id="416" r:id="rId36"/>
    <p:sldId id="417" r:id="rId37"/>
    <p:sldId id="418" r:id="rId38"/>
    <p:sldId id="419" r:id="rId39"/>
    <p:sldId id="420" r:id="rId40"/>
    <p:sldId id="415" r:id="rId41"/>
    <p:sldId id="378" r:id="rId42"/>
    <p:sldId id="379" r:id="rId43"/>
    <p:sldId id="380" r:id="rId44"/>
    <p:sldId id="402" r:id="rId45"/>
    <p:sldId id="408" r:id="rId46"/>
    <p:sldId id="409" r:id="rId47"/>
    <p:sldId id="410" r:id="rId48"/>
    <p:sldId id="413" r:id="rId49"/>
    <p:sldId id="381" r:id="rId50"/>
    <p:sldId id="382" r:id="rId51"/>
    <p:sldId id="383" r:id="rId52"/>
    <p:sldId id="384" r:id="rId53"/>
    <p:sldId id="386" r:id="rId54"/>
    <p:sldId id="406" r:id="rId55"/>
    <p:sldId id="387" r:id="rId56"/>
    <p:sldId id="388" r:id="rId57"/>
    <p:sldId id="314" r:id="rId58"/>
    <p:sldId id="315" r:id="rId59"/>
    <p:sldId id="316" r:id="rId60"/>
    <p:sldId id="340" r:id="rId61"/>
    <p:sldId id="341" r:id="rId62"/>
    <p:sldId id="319" r:id="rId63"/>
    <p:sldId id="320" r:id="rId64"/>
    <p:sldId id="322" r:id="rId65"/>
    <p:sldId id="323" r:id="rId66"/>
    <p:sldId id="321" r:id="rId67"/>
    <p:sldId id="325" r:id="rId68"/>
    <p:sldId id="326" r:id="rId69"/>
    <p:sldId id="328" r:id="rId70"/>
    <p:sldId id="354" r:id="rId71"/>
    <p:sldId id="352" r:id="rId72"/>
    <p:sldId id="390" r:id="rId73"/>
    <p:sldId id="391" r:id="rId74"/>
    <p:sldId id="392" r:id="rId75"/>
    <p:sldId id="389" r:id="rId76"/>
    <p:sldId id="393" r:id="rId77"/>
    <p:sldId id="394" r:id="rId78"/>
    <p:sldId id="395" r:id="rId79"/>
    <p:sldId id="396" r:id="rId80"/>
    <p:sldId id="400" r:id="rId81"/>
    <p:sldId id="397" r:id="rId82"/>
    <p:sldId id="446" r:id="rId83"/>
    <p:sldId id="398" r:id="rId84"/>
    <p:sldId id="421" r:id="rId85"/>
    <p:sldId id="422" r:id="rId86"/>
    <p:sldId id="423" r:id="rId87"/>
    <p:sldId id="424" r:id="rId88"/>
    <p:sldId id="425" r:id="rId89"/>
    <p:sldId id="426" r:id="rId90"/>
    <p:sldId id="403" r:id="rId91"/>
    <p:sldId id="404" r:id="rId92"/>
    <p:sldId id="407" r:id="rId93"/>
    <p:sldId id="286" r:id="rId94"/>
    <p:sldId id="439" r:id="rId95"/>
    <p:sldId id="258" r:id="rId96"/>
    <p:sldId id="259" r:id="rId97"/>
    <p:sldId id="260" r:id="rId98"/>
    <p:sldId id="261" r:id="rId99"/>
    <p:sldId id="262" r:id="rId100"/>
    <p:sldId id="263" r:id="rId101"/>
    <p:sldId id="264" r:id="rId102"/>
    <p:sldId id="265" r:id="rId103"/>
    <p:sldId id="266" r:id="rId104"/>
    <p:sldId id="440" r:id="rId105"/>
    <p:sldId id="441" r:id="rId10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Data staging" id="{1307070F-DCEA-43C0-9CFD-3BB770B87EA5}">
          <p14:sldIdLst>
            <p14:sldId id="442"/>
            <p14:sldId id="443"/>
            <p14:sldId id="444"/>
            <p14:sldId id="44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446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  <p14:sldId id="286"/>
            <p14:sldId id="43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s" id="{CA2362B0-6C06-4075-BACD-020369388D30}">
          <p14:sldIdLst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microsoft.com/office/2015/10/relationships/revisionInfo" Target="revisionInfo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09/04/2025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09/04/2025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09/04/2025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data/tier1_data_service.html" TargetMode="External"/><Relationship Id="rId7" Type="http://schemas.openxmlformats.org/officeDocument/2006/relationships/hyperlink" Target="https://docs.globus.org/cli/" TargetMode="External"/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clone.org/docs/" TargetMode="External"/><Relationship Id="rId5" Type="http://schemas.openxmlformats.org/officeDocument/2006/relationships/hyperlink" Target="https://dvc.org/doc" TargetMode="External"/><Relationship Id="rId4" Type="http://schemas.openxmlformats.org/officeDocument/2006/relationships/hyperlink" Target="https://www.linode.com/docs/guides/curl-for-rest-ap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5815" y="1844825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13534" y="2724574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472" y="3861049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04481" y="4867361"/>
              <a:ext cx="93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59897" y="1556792"/>
            <a:ext cx="3452123" cy="523220"/>
            <a:chOff x="3635896" y="1556792"/>
            <a:chExt cx="3452123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096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7630501" y="2905780"/>
            <a:ext cx="2449020" cy="1603340"/>
            <a:chOff x="4638999" y="1556792"/>
            <a:chExt cx="2449020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515047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1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</p:spPr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  <a:blipFill>
                <a:blip r:embed="rId2"/>
                <a:stretch>
                  <a:fillRect l="-1043" t="-36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blipFill>
                <a:blip r:embed="rId3"/>
                <a:stretch>
                  <a:fillRect l="-2212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57323" y="4833932"/>
            <a:ext cx="20160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19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99001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1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99857" y="5775648"/>
            <a:ext cx="2759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A4E-EEA1-3D9F-B6A9-6449CF65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C7E1-E388-7090-AC8B-643EF882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39C0-59FC-A68E-3A81-D10D8B7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37511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5A799-F0D0-2666-71DF-4CC33EFA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6A4F-C1F3-2F20-8217-13E4805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 workflow</a:t>
            </a:r>
          </a:p>
          <a:p>
            <a:pPr lvl="1"/>
            <a:r>
              <a:rPr lang="en-US" dirty="0"/>
              <a:t>Easier to map to tools</a:t>
            </a:r>
          </a:p>
          <a:p>
            <a:pPr lvl="1"/>
            <a:r>
              <a:rPr lang="en-US" dirty="0"/>
              <a:t>Reproducible</a:t>
            </a:r>
          </a:p>
          <a:p>
            <a:r>
              <a:rPr lang="en-US" dirty="0"/>
              <a:t>Benchmark</a:t>
            </a:r>
          </a:p>
          <a:p>
            <a:pPr lvl="1"/>
            <a:r>
              <a:rPr lang="en-US" dirty="0"/>
              <a:t>Single tasks</a:t>
            </a:r>
          </a:p>
          <a:p>
            <a:pPr lvl="1"/>
            <a:r>
              <a:rPr lang="en-US" dirty="0"/>
              <a:t>Parallel tasks</a:t>
            </a:r>
          </a:p>
          <a:p>
            <a:r>
              <a:rPr lang="en-US" dirty="0"/>
              <a:t>Mind I/O!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9BF5D-F273-31AE-1640-916CF00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07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57ED8B-1F65-DDA7-B84A-085DE61EC546}"/>
              </a:ext>
            </a:extLst>
          </p:cNvPr>
          <p:cNvGrpSpPr/>
          <p:nvPr/>
        </p:nvGrpSpPr>
        <p:grpSpPr>
          <a:xfrm>
            <a:off x="1360714" y="3587524"/>
            <a:ext cx="6602885" cy="2373345"/>
            <a:chOff x="1360714" y="3587524"/>
            <a:chExt cx="6602885" cy="23733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EC8993-5FAD-BAF6-55EA-65E8C0B36A5E}"/>
                </a:ext>
              </a:extLst>
            </p:cNvPr>
            <p:cNvGrpSpPr/>
            <p:nvPr/>
          </p:nvGrpSpPr>
          <p:grpSpPr>
            <a:xfrm>
              <a:off x="3660698" y="3587524"/>
              <a:ext cx="4302901" cy="614847"/>
              <a:chOff x="8175171" y="3352409"/>
              <a:chExt cx="4302901" cy="61484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8D9DBB-6958-1D80-A6C6-522C92C27825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flipH="1" flipV="1">
                <a:off x="8175171" y="3352409"/>
                <a:ext cx="507118" cy="384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F6C74-E0B8-68F0-6C9D-58B34F5CB185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795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week (0–7 or names)</a:t>
                </a:r>
                <a:endParaRPr lang="LID4096" sz="24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A07217-1DD8-827D-BA8A-65D24EBEF2F9}"/>
                </a:ext>
              </a:extLst>
            </p:cNvPr>
            <p:cNvGrpSpPr/>
            <p:nvPr/>
          </p:nvGrpSpPr>
          <p:grpSpPr>
            <a:xfrm>
              <a:off x="3004457" y="3587524"/>
              <a:ext cx="4393804" cy="1100814"/>
              <a:chOff x="7486092" y="2866442"/>
              <a:chExt cx="4393804" cy="1100814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925511F-75BF-CE6D-405F-D8BFAC6E9F8E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 flipV="1">
                <a:off x="7486092" y="2866442"/>
                <a:ext cx="1196197" cy="8699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EA749A-754A-BBDF-59A2-E57037F9D4CD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197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Month (1–12 or names)</a:t>
                </a:r>
                <a:endParaRPr lang="LID4096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710890-3438-ECA1-2E19-263E7B8250C0}"/>
                </a:ext>
              </a:extLst>
            </p:cNvPr>
            <p:cNvGrpSpPr/>
            <p:nvPr/>
          </p:nvGrpSpPr>
          <p:grpSpPr>
            <a:xfrm>
              <a:off x="2543161" y="3587524"/>
              <a:ext cx="4494488" cy="1439333"/>
              <a:chOff x="7024796" y="2527923"/>
              <a:chExt cx="4494488" cy="1439333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49CE2A3-8F2E-EA3B-CF03-81E76394AD86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 flipV="1">
                <a:off x="7024796" y="2527923"/>
                <a:ext cx="1657493" cy="12085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12F91A-D989-90FC-0759-CB1FD72265F9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836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month (1–31)</a:t>
                </a:r>
                <a:endParaRPr lang="LID4096" sz="24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C4EAB5-BC3C-B590-1573-40326305D321}"/>
                </a:ext>
              </a:extLst>
            </p:cNvPr>
            <p:cNvGrpSpPr/>
            <p:nvPr/>
          </p:nvGrpSpPr>
          <p:grpSpPr>
            <a:xfrm>
              <a:off x="1960889" y="3587524"/>
              <a:ext cx="3964917" cy="1928166"/>
              <a:chOff x="1960889" y="3587524"/>
              <a:chExt cx="3964917" cy="192816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0920DEE-854D-1B4C-6755-28052770F773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 flipV="1">
                <a:off x="1960889" y="3587524"/>
                <a:ext cx="2239765" cy="1697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A5BF76-3CC2-C88D-26FA-D15BF3B04AE0}"/>
                  </a:ext>
                </a:extLst>
              </p:cNvPr>
              <p:cNvSpPr txBox="1"/>
              <p:nvPr/>
            </p:nvSpPr>
            <p:spPr>
              <a:xfrm>
                <a:off x="4200654" y="5054025"/>
                <a:ext cx="17251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Hour (0–23)</a:t>
                </a:r>
                <a:endParaRPr lang="LID4096" sz="2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83CC13-E331-A8F5-079E-E06D693783B1}"/>
                </a:ext>
              </a:extLst>
            </p:cNvPr>
            <p:cNvGrpSpPr/>
            <p:nvPr/>
          </p:nvGrpSpPr>
          <p:grpSpPr>
            <a:xfrm>
              <a:off x="1360714" y="3587524"/>
              <a:ext cx="4970780" cy="2373345"/>
              <a:chOff x="5842349" y="1593911"/>
              <a:chExt cx="4970780" cy="237334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67A15A-0B32-BABC-0145-30C31CB42DA0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 flipH="1" flipV="1">
                <a:off x="5842349" y="1593911"/>
                <a:ext cx="2839940" cy="21425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8FF27B-9436-6C9E-6815-0D1CE5144490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130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Minutes (0–59)</a:t>
                </a:r>
                <a:endParaRPr lang="LID4096" sz="2400" dirty="0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2788367" cy="979715"/>
            <a:chOff x="2579914" y="1719942"/>
            <a:chExt cx="2788367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059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C1A2-4A00-29C3-035E-3C1331D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1596-6C9B-9FC1-F97E-CC87F23A6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09EF5-9AB3-350E-DE9C-F64B73F1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65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1CD5-2108-AF88-9519-838980D24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4E7F-8F6A-405E-F8B7-EB9C6CA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C558-A9EF-ABF4-35BB-E06AC097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Data is non-local</a:t>
            </a:r>
          </a:p>
          <a:p>
            <a:pPr lvl="1"/>
            <a:r>
              <a:rPr lang="en-US" dirty="0"/>
              <a:t>Data stage-in or stage-out as part of process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Data produced by laboratory equipment</a:t>
            </a:r>
          </a:p>
          <a:p>
            <a:pPr lvl="1"/>
            <a:r>
              <a:rPr lang="en-US" dirty="0"/>
              <a:t>Data in repository/online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B95E-AC19-15F9-12F1-8816EB7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4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FAA-AB33-9D5A-99D2-924A2B0E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17C7-1A73-FBAC-AFB7-9BEB0D9D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data between Linux systems/directories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to/from Tier-1 Data</a:t>
            </a:r>
          </a:p>
          <a:p>
            <a:pPr lvl="1"/>
            <a:r>
              <a:rPr lang="en-US" dirty="0"/>
              <a:t>Globus CLI/</a:t>
            </a:r>
            <a:r>
              <a:rPr lang="en-US" dirty="0" err="1"/>
              <a:t>iRODS</a:t>
            </a:r>
            <a:endParaRPr lang="en-US" dirty="0"/>
          </a:p>
          <a:p>
            <a:r>
              <a:rPr lang="en-US" dirty="0"/>
              <a:t>Download data from web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Use REST API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 cloud services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version control</a:t>
            </a:r>
          </a:p>
          <a:p>
            <a:pPr lvl="1"/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21A8-45BE-EC09-12F7-08835B42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6F1BF9-013D-5B0B-9F1C-2F9A90BF0159}"/>
              </a:ext>
            </a:extLst>
          </p:cNvPr>
          <p:cNvGrpSpPr/>
          <p:nvPr/>
        </p:nvGrpSpPr>
        <p:grpSpPr>
          <a:xfrm>
            <a:off x="6096000" y="3335117"/>
            <a:ext cx="4618880" cy="977467"/>
            <a:chOff x="7704794" y="5153031"/>
            <a:chExt cx="4618880" cy="9774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A1139F-2E15-028F-E4F6-406E429ED58A}"/>
                </a:ext>
              </a:extLst>
            </p:cNvPr>
            <p:cNvSpPr txBox="1"/>
            <p:nvPr/>
          </p:nvSpPr>
          <p:spPr>
            <a:xfrm>
              <a:off x="7704794" y="5668833"/>
              <a:ext cx="44138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Make sure you tokens are safe!!!</a:t>
              </a:r>
              <a:endParaRPr lang="LID4096" sz="24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A462840D-45D8-7C1B-CA7A-EB18928B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560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2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76C-5BEC-39CE-BBAA-3A89C7F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staging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8392-682D-5D82-7B80-3D8C99BA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rsync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https://www.tecmint.com/rsync-local-remote-file-synchronization-commands/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Tier-1 Data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https://docs.vscentrum.be/data/tier1_data_service.html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cURL</a:t>
            </a:r>
            <a:br>
              <a:rPr lang="en-US" dirty="0"/>
            </a:br>
            <a:r>
              <a:rPr lang="en-US" sz="2200" dirty="0">
                <a:hlinkClick r:id="rId4"/>
              </a:rPr>
              <a:t>https://www.linode.com/docs/guides/curl-for-rest-api/</a:t>
            </a:r>
            <a:r>
              <a:rPr lang="en-US" sz="2200" dirty="0"/>
              <a:t> </a:t>
            </a:r>
            <a:endParaRPr lang="en-US" dirty="0"/>
          </a:p>
          <a:p>
            <a:r>
              <a:rPr lang="en-US" dirty="0"/>
              <a:t>DVC</a:t>
            </a:r>
            <a:br>
              <a:rPr lang="en-US" dirty="0"/>
            </a:br>
            <a:r>
              <a:rPr lang="en-US" sz="2000" dirty="0">
                <a:hlinkClick r:id="rId5"/>
              </a:rPr>
              <a:t>https://dvc.org/doc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rclone</a:t>
            </a:r>
            <a:br>
              <a:rPr lang="en-US" dirty="0"/>
            </a:br>
            <a:r>
              <a:rPr lang="en-US" dirty="0">
                <a:hlinkClick r:id="rId6"/>
              </a:rPr>
              <a:t>https://rclone.org/docs/</a:t>
            </a:r>
            <a:endParaRPr lang="en-US" dirty="0"/>
          </a:p>
          <a:p>
            <a:r>
              <a:rPr lang="en-US" dirty="0"/>
              <a:t>Globus CLI</a:t>
            </a:r>
            <a:br>
              <a:rPr lang="en-US" dirty="0"/>
            </a:br>
            <a:r>
              <a:rPr lang="en-US" sz="2000" dirty="0">
                <a:hlinkClick r:id="rId7"/>
              </a:rPr>
              <a:t>https://docs.globus.org/cli/</a:t>
            </a:r>
            <a:r>
              <a:rPr lang="en-US" sz="2000" dirty="0"/>
              <a:t> 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1E79-AC9B-C09C-2248-2FB8B9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4813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2215722"/>
            <a:chOff x="1877066" y="4269789"/>
            <a:chExt cx="2096219" cy="22157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66" y="6172146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--csv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=1-150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554_150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673985" cy="1200329"/>
            <a:chOff x="428625" y="3754438"/>
            <a:chExt cx="7339266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33926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nodes=2 -–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14324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8040454" cy="1296753"/>
            <a:chOff x="627295" y="4026320"/>
            <a:chExt cx="8040454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4" y="4026320"/>
              <a:ext cx="7673985" cy="1200329"/>
              <a:chOff x="428624" y="3754438"/>
              <a:chExt cx="7673985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7398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79816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8049456" cy="1200329"/>
            <a:chOff x="1056116" y="4903802"/>
            <a:chExt cx="8049456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647220" cy="1200329"/>
              <a:chOff x="428624" y="3754438"/>
              <a:chExt cx="7647220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39216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77548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-time=00:15:00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--array=${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5C24BA-CCD8-1793-F86F-F28D6F13A713}"/>
              </a:ext>
            </a:extLst>
          </p:cNvPr>
          <p:cNvGrpSpPr/>
          <p:nvPr/>
        </p:nvGrpSpPr>
        <p:grpSpPr>
          <a:xfrm>
            <a:off x="9129208" y="4252591"/>
            <a:ext cx="2862573" cy="1002533"/>
            <a:chOff x="7080924" y="5410397"/>
            <a:chExt cx="2862573" cy="10025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DD8AEB-FA1D-CE0E-BAB8-2F191206A4EC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5991AAFE-D598-6D8E-3202-A189E1BB2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74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77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nextflow.config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profiles config file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</a:p>
          <a:p>
            <a:r>
              <a:rPr lang="en-US" dirty="0"/>
              <a:t>Detailed report: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-with-report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BC85-0612-CC0B-F914-5E46F878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remote execution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1FB0-7BB0-E01B-99D3-541C01CA8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nextflow</a:t>
            </a:r>
            <a:r>
              <a:rPr lang="en-US" dirty="0"/>
              <a:t> from a GitHub repository directly</a:t>
            </a:r>
          </a:p>
          <a:p>
            <a:endParaRPr lang="en-US" dirty="0"/>
          </a:p>
          <a:p>
            <a:r>
              <a:rPr lang="en-US" dirty="0"/>
              <a:t>Use profiles to tailor executers</a:t>
            </a:r>
          </a:p>
          <a:p>
            <a:endParaRPr lang="en-US" dirty="0"/>
          </a:p>
          <a:p>
            <a:r>
              <a:rPr lang="en-US" dirty="0"/>
              <a:t>Use containers to ensure portability</a:t>
            </a:r>
          </a:p>
          <a:p>
            <a:r>
              <a:rPr lang="en-US" dirty="0"/>
              <a:t>Pull updates to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3C57E-9681-0BBE-8783-776A4D79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82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3E6AEA98-C52A-32A1-C686-3F7B36AE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2269741"/>
            <a:ext cx="10349941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gjbex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/Simple-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F58AE8A4-D00C-693B-2741-ECAE2FA9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7" y="4834763"/>
            <a:ext cx="1034994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gjbex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/Simple-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6D5B5979-6BE7-70E9-7EC6-B3643C585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6" y="3313177"/>
            <a:ext cx="10349943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gjbex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/Simple-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-profile cluster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8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1745" y="2204865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06590" y="4488158"/>
            <a:ext cx="251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06591" y="2947528"/>
            <a:ext cx="2675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75511" y="2348881"/>
            <a:ext cx="4056593" cy="1992869"/>
            <a:chOff x="1444853" y="2348880"/>
            <a:chExt cx="5874943" cy="377383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6"/>
              <a:ext cx="2193207" cy="69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47890" y="4290869"/>
              <a:ext cx="3128810" cy="53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673" y="5517232"/>
            <a:ext cx="3218685" cy="648072"/>
            <a:chOff x="1979712" y="5589240"/>
            <a:chExt cx="3218685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82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3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52185" y="4347102"/>
            <a:ext cx="19998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88089" y="2780929"/>
            <a:ext cx="3606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3431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63220" y="322027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97116C-F94B-4B5B-973A-17F07FB5C418}" type="slidenum">
              <a:rPr lang="nl-BE" smtClean="0"/>
              <a:pPr/>
              <a:t>99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056989" y="2355575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61673" y="364926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7921</TotalTime>
  <Words>5730</Words>
  <Application>Microsoft Office PowerPoint</Application>
  <PresentationFormat>Widescreen</PresentationFormat>
  <Paragraphs>1257</Paragraphs>
  <Slides>105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4" baseType="lpstr">
      <vt:lpstr>Aptos</vt:lpstr>
      <vt:lpstr>Aptos Display</vt:lpstr>
      <vt:lpstr>Arial</vt:lpstr>
      <vt:lpstr>Calibri</vt:lpstr>
      <vt:lpstr>Cambria Math</vt:lpstr>
      <vt:lpstr>Courier New</vt:lpstr>
      <vt:lpstr>Symbol</vt:lpstr>
      <vt:lpstr>Office Theme</vt:lpstr>
      <vt:lpstr>Equation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Data staging</vt:lpstr>
      <vt:lpstr>Motivation</vt:lpstr>
      <vt:lpstr>Solutions</vt:lpstr>
      <vt:lpstr>More on data staging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Nextflow remote execution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  <vt:lpstr>Controlling number of threads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Conclusions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92</cp:revision>
  <dcterms:created xsi:type="dcterms:W3CDTF">2025-01-17T10:10:41Z</dcterms:created>
  <dcterms:modified xsi:type="dcterms:W3CDTF">2025-09-04T07:20:13Z</dcterms:modified>
</cp:coreProperties>
</file>