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414" r:id="rId31"/>
    <p:sldId id="416" r:id="rId32"/>
    <p:sldId id="417" r:id="rId33"/>
    <p:sldId id="418" r:id="rId34"/>
    <p:sldId id="419" r:id="rId35"/>
    <p:sldId id="420" r:id="rId36"/>
    <p:sldId id="415" r:id="rId37"/>
    <p:sldId id="378" r:id="rId38"/>
    <p:sldId id="379" r:id="rId39"/>
    <p:sldId id="380" r:id="rId40"/>
    <p:sldId id="402" r:id="rId41"/>
    <p:sldId id="408" r:id="rId42"/>
    <p:sldId id="409" r:id="rId43"/>
    <p:sldId id="410" r:id="rId44"/>
    <p:sldId id="413" r:id="rId45"/>
    <p:sldId id="381" r:id="rId46"/>
    <p:sldId id="382" r:id="rId47"/>
    <p:sldId id="383" r:id="rId48"/>
    <p:sldId id="384" r:id="rId49"/>
    <p:sldId id="386" r:id="rId50"/>
    <p:sldId id="406" r:id="rId51"/>
    <p:sldId id="387" r:id="rId52"/>
    <p:sldId id="388" r:id="rId53"/>
    <p:sldId id="314" r:id="rId54"/>
    <p:sldId id="315" r:id="rId55"/>
    <p:sldId id="316" r:id="rId56"/>
    <p:sldId id="340" r:id="rId57"/>
    <p:sldId id="341" r:id="rId58"/>
    <p:sldId id="319" r:id="rId59"/>
    <p:sldId id="320" r:id="rId60"/>
    <p:sldId id="322" r:id="rId61"/>
    <p:sldId id="323" r:id="rId62"/>
    <p:sldId id="321" r:id="rId63"/>
    <p:sldId id="325" r:id="rId64"/>
    <p:sldId id="326" r:id="rId65"/>
    <p:sldId id="328" r:id="rId66"/>
    <p:sldId id="354" r:id="rId67"/>
    <p:sldId id="352" r:id="rId68"/>
    <p:sldId id="390" r:id="rId69"/>
    <p:sldId id="391" r:id="rId70"/>
    <p:sldId id="392" r:id="rId71"/>
    <p:sldId id="389" r:id="rId72"/>
    <p:sldId id="393" r:id="rId73"/>
    <p:sldId id="394" r:id="rId74"/>
    <p:sldId id="395" r:id="rId75"/>
    <p:sldId id="396" r:id="rId76"/>
    <p:sldId id="400" r:id="rId77"/>
    <p:sldId id="397" r:id="rId78"/>
    <p:sldId id="398" r:id="rId79"/>
    <p:sldId id="403" r:id="rId80"/>
    <p:sldId id="404" r:id="rId81"/>
    <p:sldId id="407" r:id="rId8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Checkpointing" id="{E721DD95-7C36-4F60-9CB6-B545B0323630}">
          <p14:sldIdLst>
            <p14:sldId id="414"/>
            <p14:sldId id="416"/>
            <p14:sldId id="417"/>
            <p14:sldId id="418"/>
            <p14:sldId id="419"/>
            <p14:sldId id="420"/>
            <p14:sldId id="41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413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Best practices" id="{1875B81D-58ED-4D7F-9CF6-51094D03D121}">
          <p14:sldIdLst>
            <p14:sldId id="403"/>
            <p14:sldId id="404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02/03/2025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02/03/2025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02/03/2025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02/03/2025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02/03/2025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02/03/2025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02/03/2025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02/03/2025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02/03/2025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02/03/2025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02/03/2025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02/03/2025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02/03/2025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mtcp.sourceforge.io/index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4305-5A1D-BF8B-9258-B857E4E7BDA8}"/>
              </a:ext>
            </a:extLst>
          </p:cNvPr>
          <p:cNvGrpSpPr/>
          <p:nvPr/>
        </p:nvGrpSpPr>
        <p:grpSpPr>
          <a:xfrm>
            <a:off x="418031" y="1611086"/>
            <a:ext cx="822940" cy="4745264"/>
            <a:chOff x="418031" y="1611086"/>
            <a:chExt cx="822940" cy="47452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C90984-4FF8-AD9E-70D2-0F81F7D9B2E8}"/>
                </a:ext>
              </a:extLst>
            </p:cNvPr>
            <p:cNvCxnSpPr/>
            <p:nvPr/>
          </p:nvCxnSpPr>
          <p:spPr>
            <a:xfrm>
              <a:off x="1240971" y="1611086"/>
              <a:ext cx="0" cy="4561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9CAF0-D51B-8E51-5972-970D3637F89D}"/>
                </a:ext>
              </a:extLst>
            </p:cNvPr>
            <p:cNvSpPr txBox="1"/>
            <p:nvPr/>
          </p:nvSpPr>
          <p:spPr>
            <a:xfrm>
              <a:off x="418031" y="598701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64A-9ED6-CEBE-29A9-81F8858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47A1-831D-B7D2-9945-F82BCF856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5C20-3B65-BF7C-3305-81B77A4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075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E05F-0628-6027-EF21-3AA62CB7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07B-1AFC-5189-29CB-8A7C42D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6150-E1B7-2F90-93D9-66A3FF87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application that exceeds maximum </a:t>
            </a:r>
            <a:r>
              <a:rPr lang="en-US" dirty="0" err="1"/>
              <a:t>walltime</a:t>
            </a:r>
            <a:endParaRPr lang="en-US" dirty="0"/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Applications that checkpoint</a:t>
            </a:r>
          </a:p>
          <a:p>
            <a:pPr lvl="1"/>
            <a:r>
              <a:rPr lang="en-US" dirty="0"/>
              <a:t>Non-HPC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8786-FE33-F058-06C1-DFD20FD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0F47-948E-5318-613F-78C090A6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34BA-4901-C65C-0C19-0F237407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CB401-B09E-E5A6-1922-3BF7345A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C181F-CD46-EB4E-5DE2-C2E0D73030DA}"/>
              </a:ext>
            </a:extLst>
          </p:cNvPr>
          <p:cNvSpPr/>
          <p:nvPr/>
        </p:nvSpPr>
        <p:spPr>
          <a:xfrm>
            <a:off x="2231569" y="2508025"/>
            <a:ext cx="7249887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751ECF-6C2B-73DF-BA47-71A9F80F6B2A}"/>
              </a:ext>
            </a:extLst>
          </p:cNvPr>
          <p:cNvGrpSpPr/>
          <p:nvPr/>
        </p:nvGrpSpPr>
        <p:grpSpPr>
          <a:xfrm>
            <a:off x="1937657" y="1760865"/>
            <a:ext cx="8000998" cy="448935"/>
            <a:chOff x="1850573" y="1162151"/>
            <a:chExt cx="8000998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5F3F3-127C-82C8-91C9-6BB546708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30DCB-2180-F574-7F63-3C869F4962E4}"/>
                </a:ext>
              </a:extLst>
            </p:cNvPr>
            <p:cNvSpPr txBox="1"/>
            <p:nvPr/>
          </p:nvSpPr>
          <p:spPr>
            <a:xfrm>
              <a:off x="9039517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88AD6-9370-F7AA-13B9-8F1ED1384624}"/>
              </a:ext>
            </a:extLst>
          </p:cNvPr>
          <p:cNvSpPr/>
          <p:nvPr/>
        </p:nvSpPr>
        <p:spPr>
          <a:xfrm>
            <a:off x="2231570" y="1937047"/>
            <a:ext cx="2558146" cy="46166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Maximum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walltime</a:t>
            </a:r>
            <a:endParaRPr lang="LID4096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2BF152-33F3-918C-11E2-80121A8F5953}"/>
              </a:ext>
            </a:extLst>
          </p:cNvPr>
          <p:cNvGrpSpPr/>
          <p:nvPr/>
        </p:nvGrpSpPr>
        <p:grpSpPr>
          <a:xfrm>
            <a:off x="4789716" y="1800755"/>
            <a:ext cx="2957793" cy="2497592"/>
            <a:chOff x="4789716" y="1800755"/>
            <a:chExt cx="2957793" cy="24975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7E2D3A-0B32-6177-8B4A-DF183A6BC366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0BAAE-1948-9BD8-5411-D9E3F34A213F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BF84B4-8096-5755-671F-D496A8C86421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4431E3-9A77-1E4A-9838-B7961D214465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1EBA-FD10-21C4-880B-942C4EC91C53}"/>
              </a:ext>
            </a:extLst>
          </p:cNvPr>
          <p:cNvGrpSpPr/>
          <p:nvPr/>
        </p:nvGrpSpPr>
        <p:grpSpPr>
          <a:xfrm>
            <a:off x="4251741" y="4976663"/>
            <a:ext cx="3871836" cy="1162302"/>
            <a:chOff x="6071661" y="5410397"/>
            <a:chExt cx="3871836" cy="1162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01A542-E512-6BF9-FE69-FFDEC32572D5}"/>
                </a:ext>
              </a:extLst>
            </p:cNvPr>
            <p:cNvSpPr txBox="1"/>
            <p:nvPr/>
          </p:nvSpPr>
          <p:spPr>
            <a:xfrm>
              <a:off x="6071661" y="6049479"/>
              <a:ext cx="334104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No or partial results!</a:t>
              </a:r>
              <a:endParaRPr lang="LID4096" sz="2800" dirty="0"/>
            </a:p>
          </p:txBody>
        </p:sp>
        <p:pic>
          <p:nvPicPr>
            <p:cNvPr id="2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2D64C60-7CE7-901F-AB49-2ACA35B43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34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357-2E19-09B9-B836-4FB8ACDA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checkpointing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235F-A61F-BEBB-89BE-207B046D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Periodically safe application state</a:t>
            </a:r>
          </a:p>
          <a:p>
            <a:r>
              <a:rPr lang="en-US" dirty="0"/>
              <a:t>Restart from last saved state unless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Application support (ideal situation)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MultiThreaded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(DMTCP)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5B44-EEC1-F9E7-9FDA-67D1DB7F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FEE69-ABCF-9F41-A804-49A0058639EF}"/>
              </a:ext>
            </a:extLst>
          </p:cNvPr>
          <p:cNvGrpSpPr/>
          <p:nvPr/>
        </p:nvGrpSpPr>
        <p:grpSpPr>
          <a:xfrm>
            <a:off x="1349829" y="2676632"/>
            <a:ext cx="9851571" cy="448935"/>
            <a:chOff x="1850573" y="1162151"/>
            <a:chExt cx="9851571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CCE64D-4669-61C5-273E-26505B8C94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9851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EFD2D-5CCF-8BE0-8651-A13230E9725C}"/>
                </a:ext>
              </a:extLst>
            </p:cNvPr>
            <p:cNvSpPr txBox="1"/>
            <p:nvPr/>
          </p:nvSpPr>
          <p:spPr>
            <a:xfrm>
              <a:off x="10988058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BC3A2A-B3A0-472C-6064-1E08F9EF4B74}"/>
              </a:ext>
            </a:extLst>
          </p:cNvPr>
          <p:cNvGrpSpPr/>
          <p:nvPr/>
        </p:nvGrpSpPr>
        <p:grpSpPr>
          <a:xfrm>
            <a:off x="1643741" y="2852814"/>
            <a:ext cx="2558147" cy="1471090"/>
            <a:chOff x="1643741" y="4344160"/>
            <a:chExt cx="2558147" cy="14710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3ACD62-DC7F-BE52-E3F0-5D3DA82DC7DF}"/>
                </a:ext>
              </a:extLst>
            </p:cNvPr>
            <p:cNvSpPr/>
            <p:nvPr/>
          </p:nvSpPr>
          <p:spPr>
            <a:xfrm>
              <a:off x="1643741" y="4915138"/>
              <a:ext cx="2558143" cy="90011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Computation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BC0A6-4312-3660-8CE5-48A5923F6CB7}"/>
                </a:ext>
              </a:extLst>
            </p:cNvPr>
            <p:cNvSpPr/>
            <p:nvPr/>
          </p:nvSpPr>
          <p:spPr>
            <a:xfrm>
              <a:off x="1643742" y="4344160"/>
              <a:ext cx="2558146" cy="461666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Maximum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</a:rPr>
                <a:t>walltime</a:t>
              </a:r>
              <a:endParaRPr lang="LID4096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B61116-EDAA-DB42-6D1E-9DD8D826E991}"/>
              </a:ext>
            </a:extLst>
          </p:cNvPr>
          <p:cNvGrpSpPr/>
          <p:nvPr/>
        </p:nvGrpSpPr>
        <p:grpSpPr>
          <a:xfrm>
            <a:off x="4201888" y="2716522"/>
            <a:ext cx="2957793" cy="2497592"/>
            <a:chOff x="4789716" y="1800755"/>
            <a:chExt cx="2957793" cy="24975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295A9D-8FC4-D24D-E62A-81CD9B5F40B0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4BAF04-0905-6FF1-4442-D03A51411E84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AAD3C-0BAF-086B-9E19-11C0DAEA48A7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651C3-F084-77BC-BC65-9E4A358A85B8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D16FD-01B7-2EF4-5B31-F9C43DFB008D}"/>
              </a:ext>
            </a:extLst>
          </p:cNvPr>
          <p:cNvGrpSpPr/>
          <p:nvPr/>
        </p:nvGrpSpPr>
        <p:grpSpPr>
          <a:xfrm>
            <a:off x="374603" y="2895909"/>
            <a:ext cx="2412139" cy="2318205"/>
            <a:chOff x="374603" y="4387255"/>
            <a:chExt cx="2412139" cy="23182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885528-966A-8C6E-C3AE-5A16AAEEA168}"/>
                </a:ext>
              </a:extLst>
            </p:cNvPr>
            <p:cNvCxnSpPr/>
            <p:nvPr/>
          </p:nvCxnSpPr>
          <p:spPr>
            <a:xfrm flipV="1">
              <a:off x="2786742" y="4387255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764A7-88F4-627F-C609-2B55CB7775E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6176226"/>
              <a:ext cx="854512" cy="29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5A612-1C61-3F93-D777-22620F36993B}"/>
                </a:ext>
              </a:extLst>
            </p:cNvPr>
            <p:cNvSpPr txBox="1"/>
            <p:nvPr/>
          </p:nvSpPr>
          <p:spPr>
            <a:xfrm>
              <a:off x="374603" y="6243795"/>
              <a:ext cx="15024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Safe state</a:t>
              </a:r>
              <a:endParaRPr lang="LID4096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76AF01-F773-6C65-9CA8-6A3EFBC63E03}"/>
              </a:ext>
            </a:extLst>
          </p:cNvPr>
          <p:cNvGrpSpPr/>
          <p:nvPr/>
        </p:nvGrpSpPr>
        <p:grpSpPr>
          <a:xfrm>
            <a:off x="1877066" y="2778443"/>
            <a:ext cx="2096219" cy="1969095"/>
            <a:chOff x="1877066" y="4269789"/>
            <a:chExt cx="2096219" cy="19690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76522-20C9-E06C-90E1-456A92E4C6DE}"/>
                </a:ext>
              </a:extLst>
            </p:cNvPr>
            <p:cNvCxnSpPr/>
            <p:nvPr/>
          </p:nvCxnSpPr>
          <p:spPr>
            <a:xfrm flipV="1">
              <a:off x="3973285" y="4269789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1C967F-0CF2-F2B9-F92C-FE7DC02C860D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4669917"/>
              <a:ext cx="2041055" cy="31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82E50D-4349-7867-1925-298CB8718A63}"/>
              </a:ext>
            </a:extLst>
          </p:cNvPr>
          <p:cNvGrpSpPr/>
          <p:nvPr/>
        </p:nvGrpSpPr>
        <p:grpSpPr>
          <a:xfrm>
            <a:off x="9405301" y="3868581"/>
            <a:ext cx="2299152" cy="541266"/>
            <a:chOff x="8561321" y="3621010"/>
            <a:chExt cx="2299152" cy="54126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0D53F0-6464-EB39-48D2-9D9E77F365D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8561321" y="3621010"/>
              <a:ext cx="952308" cy="310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6C63BC-9C2C-1347-6132-3AF057B1B5F0}"/>
                </a:ext>
              </a:extLst>
            </p:cNvPr>
            <p:cNvSpPr txBox="1"/>
            <p:nvPr/>
          </p:nvSpPr>
          <p:spPr>
            <a:xfrm>
              <a:off x="9513629" y="3700611"/>
              <a:ext cx="13468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 ends</a:t>
              </a:r>
              <a:endParaRPr lang="LID4096" sz="24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B7FC2B-D37F-8028-A0EC-76FCC89C0844}"/>
              </a:ext>
            </a:extLst>
          </p:cNvPr>
          <p:cNvCxnSpPr/>
          <p:nvPr/>
        </p:nvCxnSpPr>
        <p:spPr>
          <a:xfrm>
            <a:off x="7345341" y="2676632"/>
            <a:ext cx="0" cy="203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D6FC55-3B07-450E-4126-8420C9055A7A}"/>
              </a:ext>
            </a:extLst>
          </p:cNvPr>
          <p:cNvGrpSpPr/>
          <p:nvPr/>
        </p:nvGrpSpPr>
        <p:grpSpPr>
          <a:xfrm>
            <a:off x="3972550" y="2847547"/>
            <a:ext cx="3364423" cy="2194516"/>
            <a:chOff x="3972550" y="4338893"/>
            <a:chExt cx="3364423" cy="21945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5630FC-CF3E-C6EF-F7B8-EC33DECD7A32}"/>
                </a:ext>
              </a:extLst>
            </p:cNvPr>
            <p:cNvGrpSpPr/>
            <p:nvPr/>
          </p:nvGrpSpPr>
          <p:grpSpPr>
            <a:xfrm>
              <a:off x="4778826" y="4338893"/>
              <a:ext cx="2558147" cy="1471090"/>
              <a:chOff x="4778826" y="4338893"/>
              <a:chExt cx="2558147" cy="147109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C9E88D0-E51A-E796-2B79-B25B5CBB8EFC}"/>
                  </a:ext>
                </a:extLst>
              </p:cNvPr>
              <p:cNvSpPr/>
              <p:nvPr/>
            </p:nvSpPr>
            <p:spPr>
              <a:xfrm>
                <a:off x="4778826" y="4909871"/>
                <a:ext cx="2558143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5F0E22-D1A9-EE4E-CA0D-29ABD9A989A1}"/>
                  </a:ext>
                </a:extLst>
              </p:cNvPr>
              <p:cNvSpPr/>
              <p:nvPr/>
            </p:nvSpPr>
            <p:spPr>
              <a:xfrm>
                <a:off x="4778827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5" name="Arrow: Curved Up 44">
              <a:extLst>
                <a:ext uri="{FF2B5EF4-FFF2-40B4-BE49-F238E27FC236}">
                  <a16:creationId xmlns:a16="http://schemas.microsoft.com/office/drawing/2014/main" id="{EC934DA2-C049-4F71-397F-EED64D7A2550}"/>
                </a:ext>
              </a:extLst>
            </p:cNvPr>
            <p:cNvSpPr/>
            <p:nvPr/>
          </p:nvSpPr>
          <p:spPr>
            <a:xfrm>
              <a:off x="3972550" y="6174035"/>
              <a:ext cx="85450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E80A99-F6F7-484D-8CAF-460A00741B4E}"/>
              </a:ext>
            </a:extLst>
          </p:cNvPr>
          <p:cNvGrpSpPr/>
          <p:nvPr/>
        </p:nvGrpSpPr>
        <p:grpSpPr>
          <a:xfrm>
            <a:off x="7086599" y="2847547"/>
            <a:ext cx="3223423" cy="2269446"/>
            <a:chOff x="7086599" y="4338893"/>
            <a:chExt cx="3223423" cy="22694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919E84-1333-E0A3-B8F7-0D9CF145274E}"/>
                </a:ext>
              </a:extLst>
            </p:cNvPr>
            <p:cNvGrpSpPr/>
            <p:nvPr/>
          </p:nvGrpSpPr>
          <p:grpSpPr>
            <a:xfrm>
              <a:off x="7751875" y="4338893"/>
              <a:ext cx="2558147" cy="1471090"/>
              <a:chOff x="7751875" y="4338893"/>
              <a:chExt cx="2558147" cy="147109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76155F8-3DE6-A396-1F8F-1363FF0676C0}"/>
                  </a:ext>
                </a:extLst>
              </p:cNvPr>
              <p:cNvSpPr/>
              <p:nvPr/>
            </p:nvSpPr>
            <p:spPr>
              <a:xfrm>
                <a:off x="7751875" y="4909871"/>
                <a:ext cx="1653377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870601-BABD-8558-BA4E-B469150ADD30}"/>
                  </a:ext>
                </a:extLst>
              </p:cNvPr>
              <p:cNvSpPr/>
              <p:nvPr/>
            </p:nvSpPr>
            <p:spPr>
              <a:xfrm>
                <a:off x="7751876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6" name="Arrow: Curved Up 45">
              <a:extLst>
                <a:ext uri="{FF2B5EF4-FFF2-40B4-BE49-F238E27FC236}">
                  <a16:creationId xmlns:a16="http://schemas.microsoft.com/office/drawing/2014/main" id="{F89A8A72-DCD7-53EA-FDEC-3593CEE34B60}"/>
                </a:ext>
              </a:extLst>
            </p:cNvPr>
            <p:cNvSpPr/>
            <p:nvPr/>
          </p:nvSpPr>
          <p:spPr>
            <a:xfrm>
              <a:off x="7086599" y="6248965"/>
              <a:ext cx="65438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4DD23-5BCE-22AD-8D97-48404E1596CD}"/>
              </a:ext>
            </a:extLst>
          </p:cNvPr>
          <p:cNvCxnSpPr/>
          <p:nvPr/>
        </p:nvCxnSpPr>
        <p:spPr>
          <a:xfrm flipV="1">
            <a:off x="5910942" y="2715785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91F10-E1DC-FA9F-2611-7A62B1D58588}"/>
              </a:ext>
            </a:extLst>
          </p:cNvPr>
          <p:cNvCxnSpPr/>
          <p:nvPr/>
        </p:nvCxnSpPr>
        <p:spPr>
          <a:xfrm flipV="1">
            <a:off x="7097485" y="27165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624D8-E75E-2348-2E95-02787CF5D9C5}"/>
              </a:ext>
            </a:extLst>
          </p:cNvPr>
          <p:cNvCxnSpPr/>
          <p:nvPr/>
        </p:nvCxnSpPr>
        <p:spPr>
          <a:xfrm flipV="1">
            <a:off x="8860971" y="26918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52721D-0B77-5D4D-F099-DF09985A110C}"/>
              </a:ext>
            </a:extLst>
          </p:cNvPr>
          <p:cNvGrpSpPr/>
          <p:nvPr/>
        </p:nvGrpSpPr>
        <p:grpSpPr>
          <a:xfrm>
            <a:off x="8071757" y="5061650"/>
            <a:ext cx="3820886" cy="1260565"/>
            <a:chOff x="6044443" y="2881634"/>
            <a:chExt cx="3820886" cy="12605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59129E-2B04-348D-D26D-557D976AF7AA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Developers: make your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applications checkpoint!</a:t>
              </a:r>
            </a:p>
          </p:txBody>
        </p:sp>
        <p:pic>
          <p:nvPicPr>
            <p:cNvPr id="51" name="Graphic 50" descr="Thumbs up sign with solid fill">
              <a:extLst>
                <a:ext uri="{FF2B5EF4-FFF2-40B4-BE49-F238E27FC236}">
                  <a16:creationId xmlns:a16="http://schemas.microsoft.com/office/drawing/2014/main" id="{EF9C55D9-BD9F-5BC4-8276-C4F67CB9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4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B52-B68B-A450-A01E-EEB3DFE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checkpointing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FB0B-0232-109E-A4B8-5F20176E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11AEA-2069-7CA7-DC08-43F65BCDCBF5}"/>
              </a:ext>
            </a:extLst>
          </p:cNvPr>
          <p:cNvGrpSpPr/>
          <p:nvPr/>
        </p:nvGrpSpPr>
        <p:grpSpPr>
          <a:xfrm>
            <a:off x="642257" y="1649425"/>
            <a:ext cx="11050571" cy="4253213"/>
            <a:chOff x="-511628" y="3238731"/>
            <a:chExt cx="11050571" cy="4253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5013E1-F252-7A34-D072-900C95F04F2A}"/>
                </a:ext>
              </a:extLst>
            </p:cNvPr>
            <p:cNvSpPr txBox="1"/>
            <p:nvPr/>
          </p:nvSpPr>
          <p:spPr>
            <a:xfrm>
              <a:off x="-511628" y="3244627"/>
              <a:ext cx="11049000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=$(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sbatch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--dependency=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afternotok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:$SLURM_JOB_ID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matrix_increment.slurm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|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'\b\d+\b'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if [[ ! -e ./dmtcp_restart_script.sh ]]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then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dmtcp_launch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--interval $CKPT_INTERVAL  --checkpoint-open-files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python matrix_increment.py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nr_rows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$NR_ROWS  \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nr_cols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$NR_COLS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max_iters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$MAX_ITERS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else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./dmtcp_restart_script.sh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fi</a:t>
              </a:r>
            </a:p>
            <a:p>
              <a:pPr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--cluster=$SLURM_CLUSTER_NAME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8089C-981A-FD8D-3C2B-14B7FC107A45}"/>
                </a:ext>
              </a:extLst>
            </p:cNvPr>
            <p:cNvSpPr txBox="1"/>
            <p:nvPr/>
          </p:nvSpPr>
          <p:spPr>
            <a:xfrm>
              <a:off x="7638790" y="3238731"/>
              <a:ext cx="29001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Matrix_increment.slurm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16085F-E4E5-0D96-CCB1-A44DC54D1E3C}"/>
              </a:ext>
            </a:extLst>
          </p:cNvPr>
          <p:cNvGrpSpPr/>
          <p:nvPr/>
        </p:nvGrpSpPr>
        <p:grpSpPr>
          <a:xfrm>
            <a:off x="5148943" y="873114"/>
            <a:ext cx="5510094" cy="1310212"/>
            <a:chOff x="8248095" y="3700611"/>
            <a:chExt cx="5510094" cy="13102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46F12-8D6B-3FF4-A25D-B16CCA45086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248095" y="3931444"/>
              <a:ext cx="1265534" cy="1079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D80B4-AC75-EE0D-4C17-07B98BC22B06}"/>
                </a:ext>
              </a:extLst>
            </p:cNvPr>
            <p:cNvSpPr txBox="1"/>
            <p:nvPr/>
          </p:nvSpPr>
          <p:spPr>
            <a:xfrm>
              <a:off x="9513629" y="3700611"/>
              <a:ext cx="42445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jobs schedule follow-up job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8002AC-9710-62F2-BECE-C1B9D25B9C95}"/>
              </a:ext>
            </a:extLst>
          </p:cNvPr>
          <p:cNvGrpSpPr/>
          <p:nvPr/>
        </p:nvGrpSpPr>
        <p:grpSpPr>
          <a:xfrm>
            <a:off x="5816290" y="3139967"/>
            <a:ext cx="5182846" cy="704896"/>
            <a:chOff x="6193922" y="3700611"/>
            <a:chExt cx="5182846" cy="70489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77B87C-8E07-0DB2-4EA1-CBB86967C74D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193922" y="3931444"/>
              <a:ext cx="3319707" cy="474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F862E4-00FC-ED65-CB3C-E975DA482262}"/>
                </a:ext>
              </a:extLst>
            </p:cNvPr>
            <p:cNvSpPr txBox="1"/>
            <p:nvPr/>
          </p:nvSpPr>
          <p:spPr>
            <a:xfrm>
              <a:off x="9513629" y="3700611"/>
              <a:ext cx="1863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 job only</a:t>
              </a:r>
              <a:endParaRPr lang="LID4096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BFF67-FEF8-CC11-80C2-781A4B1EF990}"/>
              </a:ext>
            </a:extLst>
          </p:cNvPr>
          <p:cNvGrpSpPr/>
          <p:nvPr/>
        </p:nvGrpSpPr>
        <p:grpSpPr>
          <a:xfrm>
            <a:off x="5916721" y="4741014"/>
            <a:ext cx="5082415" cy="461665"/>
            <a:chOff x="6904455" y="3700611"/>
            <a:chExt cx="5082415" cy="4616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958169-569C-205F-C7BC-CB7C670647D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6904455" y="3931444"/>
              <a:ext cx="2609174" cy="138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E47EDC-BB34-8E42-BDC3-86085329491A}"/>
                </a:ext>
              </a:extLst>
            </p:cNvPr>
            <p:cNvSpPr txBox="1"/>
            <p:nvPr/>
          </p:nvSpPr>
          <p:spPr>
            <a:xfrm>
              <a:off x="9513629" y="3700611"/>
              <a:ext cx="24732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follow-up jobs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B3C33A-2F93-27E3-D0D4-ADB015ABC0D8}"/>
              </a:ext>
            </a:extLst>
          </p:cNvPr>
          <p:cNvGrpSpPr/>
          <p:nvPr/>
        </p:nvGrpSpPr>
        <p:grpSpPr>
          <a:xfrm>
            <a:off x="3810000" y="5892463"/>
            <a:ext cx="2800398" cy="598941"/>
            <a:chOff x="8567008" y="3563335"/>
            <a:chExt cx="2800398" cy="59894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AEA3DA-6B10-D2AB-E343-6957AB6CF81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567008" y="3563335"/>
              <a:ext cx="946621" cy="3681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6D0F3-E46B-712B-B477-E43678F47432}"/>
                </a:ext>
              </a:extLst>
            </p:cNvPr>
            <p:cNvSpPr txBox="1"/>
            <p:nvPr/>
          </p:nvSpPr>
          <p:spPr>
            <a:xfrm>
              <a:off x="9513629" y="3700611"/>
              <a:ext cx="185377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Last job only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3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0C8F-BD2D-128D-EC94-E2D5AF3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E09-841E-6449-CFEE-4C42B7D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checkpoint and restart</a:t>
            </a:r>
          </a:p>
          <a:p>
            <a:pPr lvl="1"/>
            <a:r>
              <a:rPr lang="en-US" dirty="0"/>
              <a:t>Single threaded application</a:t>
            </a:r>
          </a:p>
          <a:p>
            <a:pPr lvl="1"/>
            <a:r>
              <a:rPr lang="en-US" dirty="0"/>
              <a:t>Multithreaded applications</a:t>
            </a:r>
          </a:p>
          <a:p>
            <a:pPr lvl="1"/>
            <a:r>
              <a:rPr lang="en-US" dirty="0"/>
              <a:t>MPI applications</a:t>
            </a:r>
          </a:p>
          <a:p>
            <a:r>
              <a:rPr lang="en-US" dirty="0"/>
              <a:t>Checkpoint can keep track of</a:t>
            </a:r>
          </a:p>
          <a:p>
            <a:pPr lvl="1"/>
            <a:r>
              <a:rPr lang="en-US" dirty="0"/>
              <a:t>Open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36B8-C8AE-655D-FEE2-BD2F2609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F54D5B-CE00-C701-494D-318E70DBE97B}"/>
              </a:ext>
            </a:extLst>
          </p:cNvPr>
          <p:cNvGrpSpPr/>
          <p:nvPr/>
        </p:nvGrpSpPr>
        <p:grpSpPr>
          <a:xfrm>
            <a:off x="6983185" y="4071049"/>
            <a:ext cx="3864430" cy="1282337"/>
            <a:chOff x="6044443" y="2859862"/>
            <a:chExt cx="3864430" cy="12823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F7EDA-5E59-2ECB-DA72-A844FDE5D4E1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Set a maximum number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of restarts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7A77452-4459-EC48-C82B-56246005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4673" y="2859862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0F0A-20BC-5E5A-CCD9-31F4232A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F52-5180-7A52-B855-221145C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checkpointing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DAF-4A0F-758E-F097-E6EEC1F3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DMTCP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https://dmtcp.sourceforge.io/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8475-87EE-6390-F26E-4802E77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csu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971-968F-5F39-3D62-E166B54F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&amp; failures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D36D-B706-A445-1A3B-CBF0931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unfinished tasks with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failed tasks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--resume-failed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F2B3-E6C6-18D9-7B75-D2E45CB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FB357-D1A0-EF4A-A332-D6BEE7A10735}"/>
              </a:ext>
            </a:extLst>
          </p:cNvPr>
          <p:cNvGrpSpPr/>
          <p:nvPr/>
        </p:nvGrpSpPr>
        <p:grpSpPr>
          <a:xfrm>
            <a:off x="4577577" y="4258042"/>
            <a:ext cx="2862573" cy="1002533"/>
            <a:chOff x="7080924" y="5410397"/>
            <a:chExt cx="2862573" cy="1002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14E56-21B4-43F9-9A26-7F89671F324D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CB44F7-D040-A11E-E55D-B3EFDFE5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70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73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74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5196</TotalTime>
  <Words>4637</Words>
  <Application>Microsoft Office PowerPoint</Application>
  <PresentationFormat>Widescreen</PresentationFormat>
  <Paragraphs>1012</Paragraphs>
  <Slides>81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Checkpointing</vt:lpstr>
      <vt:lpstr>Motivation</vt:lpstr>
      <vt:lpstr>Problem example</vt:lpstr>
      <vt:lpstr>Solution: checkpointing</vt:lpstr>
      <vt:lpstr>DMTCP checkpointing</vt:lpstr>
      <vt:lpstr>DMTCP features</vt:lpstr>
      <vt:lpstr>More on checkpointing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GNU parallel &amp; failures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Best practices</vt:lpstr>
      <vt:lpstr>Parallelization</vt:lpstr>
      <vt:lpstr>Do and don't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66</cp:revision>
  <dcterms:created xsi:type="dcterms:W3CDTF">2025-01-17T10:10:41Z</dcterms:created>
  <dcterms:modified xsi:type="dcterms:W3CDTF">2025-02-03T16:20:28Z</dcterms:modified>
</cp:coreProperties>
</file>