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7"/>
  </p:notesMasterIdLst>
  <p:sldIdLst>
    <p:sldId id="257" r:id="rId2"/>
    <p:sldId id="355" r:id="rId3"/>
    <p:sldId id="357" r:id="rId4"/>
    <p:sldId id="353" r:id="rId5"/>
    <p:sldId id="348" r:id="rId6"/>
    <p:sldId id="401" r:id="rId7"/>
    <p:sldId id="358" r:id="rId8"/>
    <p:sldId id="360" r:id="rId9"/>
    <p:sldId id="361" r:id="rId10"/>
    <p:sldId id="362" r:id="rId11"/>
    <p:sldId id="363" r:id="rId12"/>
    <p:sldId id="412" r:id="rId13"/>
    <p:sldId id="359" r:id="rId14"/>
    <p:sldId id="364" r:id="rId15"/>
    <p:sldId id="365" r:id="rId16"/>
    <p:sldId id="366" r:id="rId17"/>
    <p:sldId id="368" r:id="rId18"/>
    <p:sldId id="369" r:id="rId19"/>
    <p:sldId id="411" r:id="rId20"/>
    <p:sldId id="370" r:id="rId21"/>
    <p:sldId id="371" r:id="rId22"/>
    <p:sldId id="372" r:id="rId23"/>
    <p:sldId id="373" r:id="rId24"/>
    <p:sldId id="374" r:id="rId25"/>
    <p:sldId id="399" r:id="rId26"/>
    <p:sldId id="375" r:id="rId27"/>
    <p:sldId id="376" r:id="rId28"/>
    <p:sldId id="377" r:id="rId29"/>
    <p:sldId id="405" r:id="rId30"/>
    <p:sldId id="442" r:id="rId31"/>
    <p:sldId id="443" r:id="rId32"/>
    <p:sldId id="444" r:id="rId33"/>
    <p:sldId id="445" r:id="rId34"/>
    <p:sldId id="414" r:id="rId35"/>
    <p:sldId id="416" r:id="rId36"/>
    <p:sldId id="417" r:id="rId37"/>
    <p:sldId id="418" r:id="rId38"/>
    <p:sldId id="419" r:id="rId39"/>
    <p:sldId id="420" r:id="rId40"/>
    <p:sldId id="415" r:id="rId41"/>
    <p:sldId id="378" r:id="rId42"/>
    <p:sldId id="379" r:id="rId43"/>
    <p:sldId id="380" r:id="rId44"/>
    <p:sldId id="402" r:id="rId45"/>
    <p:sldId id="408" r:id="rId46"/>
    <p:sldId id="409" r:id="rId47"/>
    <p:sldId id="410" r:id="rId48"/>
    <p:sldId id="413" r:id="rId49"/>
    <p:sldId id="381" r:id="rId50"/>
    <p:sldId id="382" r:id="rId51"/>
    <p:sldId id="383" r:id="rId52"/>
    <p:sldId id="384" r:id="rId53"/>
    <p:sldId id="386" r:id="rId54"/>
    <p:sldId id="406" r:id="rId55"/>
    <p:sldId id="387" r:id="rId56"/>
    <p:sldId id="388" r:id="rId57"/>
    <p:sldId id="314" r:id="rId58"/>
    <p:sldId id="315" r:id="rId59"/>
    <p:sldId id="316" r:id="rId60"/>
    <p:sldId id="340" r:id="rId61"/>
    <p:sldId id="341" r:id="rId62"/>
    <p:sldId id="319" r:id="rId63"/>
    <p:sldId id="320" r:id="rId64"/>
    <p:sldId id="322" r:id="rId65"/>
    <p:sldId id="323" r:id="rId66"/>
    <p:sldId id="321" r:id="rId67"/>
    <p:sldId id="325" r:id="rId68"/>
    <p:sldId id="326" r:id="rId69"/>
    <p:sldId id="328" r:id="rId70"/>
    <p:sldId id="354" r:id="rId71"/>
    <p:sldId id="352" r:id="rId72"/>
    <p:sldId id="427" r:id="rId73"/>
    <p:sldId id="428" r:id="rId74"/>
    <p:sldId id="429" r:id="rId75"/>
    <p:sldId id="430" r:id="rId76"/>
    <p:sldId id="276" r:id="rId77"/>
    <p:sldId id="431" r:id="rId78"/>
    <p:sldId id="434" r:id="rId79"/>
    <p:sldId id="436" r:id="rId80"/>
    <p:sldId id="437" r:id="rId81"/>
    <p:sldId id="281" r:id="rId82"/>
    <p:sldId id="438" r:id="rId83"/>
    <p:sldId id="390" r:id="rId84"/>
    <p:sldId id="391" r:id="rId85"/>
    <p:sldId id="392" r:id="rId86"/>
    <p:sldId id="389" r:id="rId87"/>
    <p:sldId id="393" r:id="rId88"/>
    <p:sldId id="394" r:id="rId89"/>
    <p:sldId id="395" r:id="rId90"/>
    <p:sldId id="396" r:id="rId91"/>
    <p:sldId id="400" r:id="rId92"/>
    <p:sldId id="397" r:id="rId93"/>
    <p:sldId id="398" r:id="rId94"/>
    <p:sldId id="421" r:id="rId95"/>
    <p:sldId id="422" r:id="rId96"/>
    <p:sldId id="423" r:id="rId97"/>
    <p:sldId id="424" r:id="rId98"/>
    <p:sldId id="425" r:id="rId99"/>
    <p:sldId id="426" r:id="rId100"/>
    <p:sldId id="403" r:id="rId101"/>
    <p:sldId id="404" r:id="rId102"/>
    <p:sldId id="407" r:id="rId103"/>
    <p:sldId id="286" r:id="rId104"/>
    <p:sldId id="439" r:id="rId105"/>
    <p:sldId id="258" r:id="rId106"/>
    <p:sldId id="259" r:id="rId107"/>
    <p:sldId id="260" r:id="rId108"/>
    <p:sldId id="261" r:id="rId109"/>
    <p:sldId id="262" r:id="rId110"/>
    <p:sldId id="263" r:id="rId111"/>
    <p:sldId id="264" r:id="rId112"/>
    <p:sldId id="265" r:id="rId113"/>
    <p:sldId id="266" r:id="rId114"/>
    <p:sldId id="440" r:id="rId115"/>
    <p:sldId id="441" r:id="rId11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F0660C-A899-4450-915A-B79D79517236}">
          <p14:sldIdLst>
            <p14:sldId id="257"/>
          </p14:sldIdLst>
        </p14:section>
        <p14:section name="Preliminaries" id="{4B54BCC5-65BB-4806-ABDD-6401C2587C43}">
          <p14:sldIdLst>
            <p14:sldId id="355"/>
            <p14:sldId id="357"/>
            <p14:sldId id="353"/>
            <p14:sldId id="348"/>
          </p14:sldIdLst>
        </p14:section>
        <p14:section name="Introduction" id="{083BA90A-2B4F-476E-981D-E61BA530E4DC}">
          <p14:sldIdLst>
            <p14:sldId id="401"/>
          </p14:sldIdLst>
        </p14:section>
        <p14:section name="Single tasks" id="{410918AD-7CF1-46DA-B048-AAB1F0A7FE86}">
          <p14:sldIdLst>
            <p14:sldId id="358"/>
            <p14:sldId id="360"/>
            <p14:sldId id="361"/>
            <p14:sldId id="362"/>
            <p14:sldId id="363"/>
            <p14:sldId id="412"/>
          </p14:sldIdLst>
        </p14:section>
        <p14:section name="Recurring tasks" id="{BFEE1C4A-E2DE-4926-99DA-964EDBEFF7EB}">
          <p14:sldIdLst>
            <p14:sldId id="359"/>
            <p14:sldId id="364"/>
            <p14:sldId id="365"/>
            <p14:sldId id="366"/>
            <p14:sldId id="368"/>
            <p14:sldId id="369"/>
            <p14:sldId id="411"/>
          </p14:sldIdLst>
        </p14:section>
        <p14:section name="Job dependencies" id="{5ADC82AC-D9CA-4542-813B-2161DEAABF64}">
          <p14:sldIdLst>
            <p14:sldId id="370"/>
            <p14:sldId id="371"/>
            <p14:sldId id="372"/>
            <p14:sldId id="373"/>
            <p14:sldId id="374"/>
            <p14:sldId id="399"/>
            <p14:sldId id="375"/>
            <p14:sldId id="376"/>
            <p14:sldId id="377"/>
            <p14:sldId id="405"/>
          </p14:sldIdLst>
        </p14:section>
        <p14:section name="Data staging" id="{1307070F-DCEA-43C0-9CFD-3BB770B87EA5}">
          <p14:sldIdLst>
            <p14:sldId id="442"/>
            <p14:sldId id="443"/>
            <p14:sldId id="444"/>
            <p14:sldId id="445"/>
          </p14:sldIdLst>
        </p14:section>
        <p14:section name="Checkpointing" id="{E721DD95-7C36-4F60-9CB6-B545B0323630}">
          <p14:sldIdLst>
            <p14:sldId id="414"/>
            <p14:sldId id="416"/>
            <p14:sldId id="417"/>
            <p14:sldId id="418"/>
            <p14:sldId id="419"/>
            <p14:sldId id="420"/>
            <p14:sldId id="415"/>
          </p14:sldIdLst>
        </p14:section>
        <p14:section name="Parallel tasks" id="{6B394714-040F-434B-B611-7B7783A9FC7D}">
          <p14:sldIdLst>
            <p14:sldId id="378"/>
            <p14:sldId id="379"/>
            <p14:sldId id="380"/>
            <p14:sldId id="402"/>
            <p14:sldId id="408"/>
            <p14:sldId id="409"/>
            <p14:sldId id="410"/>
            <p14:sldId id="413"/>
            <p14:sldId id="381"/>
            <p14:sldId id="382"/>
            <p14:sldId id="383"/>
            <p14:sldId id="384"/>
            <p14:sldId id="386"/>
            <p14:sldId id="406"/>
          </p14:sldIdLst>
        </p14:section>
        <p14:section name="atools" id="{5898881A-32DB-44D1-9F99-45E5D7514718}">
          <p14:sldIdLst>
            <p14:sldId id="387"/>
            <p14:sldId id="388"/>
            <p14:sldId id="314"/>
            <p14:sldId id="315"/>
            <p14:sldId id="316"/>
            <p14:sldId id="340"/>
            <p14:sldId id="341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  <p14:sldId id="354"/>
            <p14:sldId id="352"/>
          </p14:sldIdLst>
        </p14:section>
        <p14:section name="worker-ng" id="{BCF7BCC2-30BE-402C-8AEC-6D6CC7C0C829}">
          <p14:sldIdLst>
            <p14:sldId id="427"/>
            <p14:sldId id="428"/>
            <p14:sldId id="429"/>
            <p14:sldId id="430"/>
            <p14:sldId id="276"/>
            <p14:sldId id="431"/>
            <p14:sldId id="434"/>
            <p14:sldId id="436"/>
            <p14:sldId id="437"/>
            <p14:sldId id="281"/>
            <p14:sldId id="438"/>
          </p14:sldIdLst>
        </p14:section>
        <p14:section name="Nextflow" id="{91308B04-28BD-4FBA-98DE-97F1E3DE8CDD}">
          <p14:sldIdLst>
            <p14:sldId id="390"/>
            <p14:sldId id="391"/>
            <p14:sldId id="392"/>
            <p14:sldId id="389"/>
            <p14:sldId id="393"/>
            <p14:sldId id="394"/>
            <p14:sldId id="395"/>
            <p14:sldId id="396"/>
            <p14:sldId id="400"/>
            <p14:sldId id="397"/>
            <p14:sldId id="398"/>
          </p14:sldIdLst>
        </p14:section>
        <p14:section name="Heterogeneous tasks" id="{A9D197FC-8F09-481E-B520-EB97C6DFA08C}">
          <p14:sldIdLst>
            <p14:sldId id="421"/>
            <p14:sldId id="422"/>
            <p14:sldId id="423"/>
            <p14:sldId id="424"/>
            <p14:sldId id="425"/>
            <p14:sldId id="426"/>
          </p14:sldIdLst>
        </p14:section>
        <p14:section name="Best practices" id="{1875B81D-58ED-4D7F-9CF6-51094D03D121}">
          <p14:sldIdLst>
            <p14:sldId id="403"/>
            <p14:sldId id="404"/>
            <p14:sldId id="407"/>
            <p14:sldId id="286"/>
            <p14:sldId id="439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Conclusions" id="{CA2362B0-6C06-4075-BACD-020369388D30}">
          <p14:sldIdLst>
            <p14:sldId id="440"/>
            <p14:sldId id="4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AD574-1FC7-4A86-A60C-5DB10ABC81BA}" v="1" dt="2025-01-17T10:11:19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microsoft.com/office/2015/10/relationships/revisionInfo" Target="revisionInfo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30EAD574-1FC7-4A86-A60C-5DB10ABC81BA}"/>
    <pc:docChg chg="addSld modSld">
      <pc:chgData name="Geert Jan Bex" userId="b602d378c858ceb4" providerId="LiveId" clId="{30EAD574-1FC7-4A86-A60C-5DB10ABC81BA}" dt="2025-01-17T10:12:00.991" v="16" actId="2057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  <pc:spChg chg="mod">
          <ac:chgData name="Geert Jan Bex" userId="b602d378c858ceb4" providerId="LiveId" clId="{30EAD574-1FC7-4A86-A60C-5DB10ABC81BA}" dt="2025-01-17T10:12:00.991" v="16" actId="20577"/>
          <ac:spMkLst>
            <pc:docMk/>
            <pc:sldMk cId="695502024" sldId="257"/>
            <ac:spMk id="2" creationId="{00000000-0000-0000-0000-000000000000}"/>
          </ac:spMkLst>
        </pc:spChg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E5-480B-8B3C-9252F6D9AB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5945232"/>
        <c:axId val="364845800"/>
      </c:scatterChart>
      <c:valAx>
        <c:axId val="405945232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64845800"/>
        <c:crosses val="autoZero"/>
        <c:crossBetween val="midCat"/>
        <c:majorUnit val="4"/>
        <c:minorUnit val="4"/>
      </c:valAx>
      <c:valAx>
        <c:axId val="364845800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5945232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7C-4A0C-9B7D-1C98B6D53D61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D7C-4A0C-9B7D-1C98B6D53D61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D7C-4A0C-9B7D-1C98B6D53D61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D7C-4A0C-9B7D-1C98B6D53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846584"/>
        <c:axId val="406701416"/>
      </c:scatterChart>
      <c:valAx>
        <c:axId val="36484658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06701416"/>
        <c:crosses val="autoZero"/>
        <c:crossBetween val="midCat"/>
        <c:majorUnit val="4"/>
        <c:minorUnit val="4"/>
      </c:valAx>
      <c:valAx>
        <c:axId val="406701416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4846584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E35-4040-8010-52910994EC6C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E35-4040-8010-52910994EC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696712"/>
        <c:axId val="359173032"/>
      </c:scatterChart>
      <c:valAx>
        <c:axId val="40669671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9173032"/>
        <c:crosses val="autoZero"/>
        <c:crossBetween val="midCat"/>
        <c:minorUnit val="4"/>
      </c:valAx>
      <c:valAx>
        <c:axId val="359173032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6696712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65D-4592-BED5-D346B11B7D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7906800"/>
        <c:axId val="419185240"/>
      </c:scatterChart>
      <c:valAx>
        <c:axId val="29790680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5240"/>
        <c:crosses val="autoZero"/>
        <c:crossBetween val="midCat"/>
        <c:majorUnit val="4"/>
      </c:valAx>
      <c:valAx>
        <c:axId val="419185240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790680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82-4843-941A-D5D0F867AB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9183672"/>
        <c:axId val="419189552"/>
      </c:scatterChart>
      <c:valAx>
        <c:axId val="41918367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9552"/>
        <c:crosses val="autoZero"/>
        <c:crossBetween val="midCat"/>
        <c:majorUnit val="4"/>
        <c:minorUnit val="4"/>
      </c:valAx>
      <c:valAx>
        <c:axId val="41918955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91836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83714-178E-4B15-9757-B35BA94A8683}" type="datetimeFigureOut">
              <a:rPr lang="LID4096" smtClean="0"/>
              <a:t>02/13/2025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CB766-1501-48A5-83E2-20C2F74B6E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2026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79E11-7709-0FCC-2763-45A46FEFF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C26CE5-A0D1-E97E-E2FC-1E8FD54268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41FEA5-CA4C-A337-9654-7CE97897BF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8F381-7130-F537-BB74-DAC6C06DBD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74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79771161-9134-1D5C-DF97-0DBF5A16B6C4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00568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52FC4-D8AA-B9BC-D9CC-143796282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018778-FCCD-81CB-103A-35025B94E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D76D9D-0DBB-5FD3-E6C0-9DF26A3E2E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18181-C4B0-B87F-EC4E-1A675E5329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75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418EB313-0551-D952-407B-E55669DE08D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495189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DC88B-968A-F6FF-A58C-521AAF46D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4DC133-4D0F-932D-19B7-458AC7EDE2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C78BD0-D536-5C92-E9D4-E8980153B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C6153-E14A-9D09-8A56-11C424CE44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77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400C851A-954C-0869-B42C-4BE1E4954ED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419741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79754-1CE4-54A0-EFAB-3434AC794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8B206F-862B-2672-893E-1C624C49F7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0E4894-4D17-DB1E-2BE5-26D2A6695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CBEE2-CA42-C7D2-F4CC-0959CE2174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78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018290C1-20CD-54E2-C0BA-ACED71EB291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995900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820C-113F-44F8-B9F0-B420D49D92E2}" type="datetime1">
              <a:rPr lang="LID4096" smtClean="0"/>
              <a:t>02/13/2025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D19-3F18-48BE-A5EF-9901C12974EC}" type="datetime1">
              <a:rPr lang="LID4096" smtClean="0"/>
              <a:t>02/13/2025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8965-1E65-4BA0-B000-1C71657656B0}" type="datetime1">
              <a:rPr lang="LID4096" smtClean="0"/>
              <a:t>02/13/2025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10E-3440-4977-A384-DF7787465F0D}" type="datetime1">
              <a:rPr lang="LID4096" smtClean="0"/>
              <a:t>02/13/2025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FFFE-D1A0-478F-95F3-0717F595E5E0}" type="datetime1">
              <a:rPr lang="LID4096" smtClean="0"/>
              <a:t>02/13/2025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FA69-F9D8-41AB-8C89-AF67E0FE726F}" type="datetime1">
              <a:rPr lang="LID4096" smtClean="0"/>
              <a:t>02/13/2025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B7A2-CF30-4194-A0BB-D6BA777C4B18}" type="datetime1">
              <a:rPr lang="LID4096" smtClean="0"/>
              <a:t>02/13/2025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1D55-DE28-40B4-BA41-94A019AE94F6}" type="datetime1">
              <a:rPr lang="LID4096" smtClean="0"/>
              <a:t>02/13/2025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46A0-A4F7-48C0-B147-2A861724699B}" type="datetime1">
              <a:rPr lang="LID4096" smtClean="0"/>
              <a:t>02/13/2025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A11-0A57-4413-BC99-4B1EF8D08CEB}" type="datetime1">
              <a:rPr lang="LID4096" smtClean="0"/>
              <a:t>02/13/2025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9F42-7F32-49F2-A831-1EC1433EAED3}" type="datetime1">
              <a:rPr lang="LID4096" smtClean="0"/>
              <a:t>02/13/2025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09726-042A-4DD3-BACB-A0E177E383BE}" type="datetime1">
              <a:rPr lang="LID4096" smtClean="0"/>
              <a:t>02/13/2025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3.bin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batch.html" TargetMode="External"/><Relationship Id="rId2" Type="http://schemas.openxmlformats.org/officeDocument/2006/relationships/hyperlink" Target="https://phoenixnap.com/kb/linux-at-comman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crontab.html" TargetMode="External"/><Relationship Id="rId2" Type="http://schemas.openxmlformats.org/officeDocument/2006/relationships/hyperlink" Target="https://ostechnix.com/a-beginners-guide-to-cron-job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lurm.schedmd.com/sbatch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vscentrum.be/data/tier1_data_service.html" TargetMode="External"/><Relationship Id="rId7" Type="http://schemas.openxmlformats.org/officeDocument/2006/relationships/hyperlink" Target="https://docs.globus.org/cli/" TargetMode="External"/><Relationship Id="rId2" Type="http://schemas.openxmlformats.org/officeDocument/2006/relationships/hyperlink" Target="https://www.tecmint.com/rsync-local-remote-file-synchronization-comman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clone.org/docs/" TargetMode="External"/><Relationship Id="rId5" Type="http://schemas.openxmlformats.org/officeDocument/2006/relationships/hyperlink" Target="https://dvc.org/doc" TargetMode="External"/><Relationship Id="rId4" Type="http://schemas.openxmlformats.org/officeDocument/2006/relationships/hyperlink" Target="https://www.linode.com/docs/guides/curl-for-rest-api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dmtcp.sourceforge.io/index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job_array.html" TargetMode="External"/><Relationship Id="rId2" Type="http://schemas.openxmlformats.org/officeDocument/2006/relationships/hyperlink" Target="https://www.gnu.org/software/parallel/parallel_tutorial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atools.readthedocs.io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qh9kGK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4.jpeg"/><Relationship Id="rId7" Type="http://schemas.openxmlformats.org/officeDocument/2006/relationships/oleObject" Target="../embeddings/oleObject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jpeg"/><Relationship Id="rId4" Type="http://schemas.openxmlformats.org/officeDocument/2006/relationships/image" Target="../media/image15.png"/><Relationship Id="rId9" Type="http://schemas.openxmlformats.org/officeDocument/2006/relationships/image" Target="../media/image19.jpe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gjbex.github.io/worker-ng/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btrainingandconferences.be/#/" TargetMode="External"/><Relationship Id="rId2" Type="http://schemas.openxmlformats.org/officeDocument/2006/relationships/hyperlink" Target="https://www.nextflow.io/docs/latest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s://slurm.schedmd.com/heterogeneous_job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Workflows for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4AC06-816B-6B2B-C6F4-08FB1F74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9B67-0716-3A42-CF9C-08D6967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times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8928-9D45-7E81-F238-13E9ED113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HHMM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 YYYY-mm-dd </a:t>
            </a:r>
          </a:p>
          <a:p>
            <a:r>
              <a:rPr lang="en-US" dirty="0"/>
              <a:t>Special 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r>
              <a:rPr lang="en-US" dirty="0"/>
              <a:t>Delta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 + 10 minutes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 + 3 days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370BE-DEF1-2591-3C26-9D3CA14D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040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A54044-B10F-D33F-8FD7-F4193281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25A0AB-A690-8429-53AE-38BCECE9E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013BA-4953-CA70-29F8-A6508424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173504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B22C-76CB-EDEF-3259-47FF23D5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BD95C-34D2-972B-D06E-7D5F07F9C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parallelize?</a:t>
            </a:r>
          </a:p>
          <a:p>
            <a:pPr lvl="1"/>
            <a:r>
              <a:rPr lang="en-US" dirty="0"/>
              <a:t>Parallel applications</a:t>
            </a:r>
          </a:p>
          <a:p>
            <a:pPr lvl="1"/>
            <a:r>
              <a:rPr lang="en-US" dirty="0"/>
              <a:t>GNU parallel</a:t>
            </a:r>
          </a:p>
          <a:p>
            <a:pPr lvl="1"/>
            <a:r>
              <a:rPr lang="en-US" dirty="0" err="1"/>
              <a:t>Slurm</a:t>
            </a:r>
            <a:r>
              <a:rPr lang="en-US" dirty="0"/>
              <a:t> job arrays</a:t>
            </a:r>
          </a:p>
          <a:p>
            <a:pPr lvl="1"/>
            <a:r>
              <a:rPr lang="en-US" dirty="0" err="1"/>
              <a:t>atools</a:t>
            </a:r>
            <a:endParaRPr lang="en-US" dirty="0"/>
          </a:p>
          <a:p>
            <a:r>
              <a:rPr lang="en-US" dirty="0"/>
              <a:t>How much to parallelize?</a:t>
            </a:r>
          </a:p>
          <a:p>
            <a:pPr lvl="1"/>
            <a:r>
              <a:rPr lang="en-US" dirty="0"/>
              <a:t>Resource contention: memory capacity, memory bandwidth, I/O</a:t>
            </a:r>
          </a:p>
          <a:p>
            <a:pPr lvl="1"/>
            <a:r>
              <a:rPr lang="en-US" dirty="0"/>
              <a:t>Scheduler limits</a:t>
            </a:r>
          </a:p>
          <a:p>
            <a:pPr lvl="1"/>
            <a:r>
              <a:rPr lang="en-US" dirty="0"/>
              <a:t>Job </a:t>
            </a:r>
            <a:r>
              <a:rPr lang="en-US" dirty="0" err="1"/>
              <a:t>walltime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B31DA-7A16-DD4E-F0CE-A26B3801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44C83-7ACB-5B46-1634-403B7B0BDF8A}"/>
              </a:ext>
            </a:extLst>
          </p:cNvPr>
          <p:cNvSpPr txBox="1"/>
          <p:nvPr/>
        </p:nvSpPr>
        <p:spPr>
          <a:xfrm>
            <a:off x="4629284" y="5481827"/>
            <a:ext cx="293343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Granularity is key!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72850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9D07-471F-B546-C0FE-FBBC0551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and don't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58C51-B9DA-4A89-F08F-638C95B9A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853"/>
            <a:ext cx="10515600" cy="4351338"/>
          </a:xfrm>
        </p:spPr>
        <p:txBody>
          <a:bodyPr/>
          <a:lstStyle/>
          <a:p>
            <a:r>
              <a:rPr lang="en-US" dirty="0"/>
              <a:t>Do</a:t>
            </a:r>
          </a:p>
          <a:p>
            <a:pPr lvl="1"/>
            <a:r>
              <a:rPr lang="en-US" dirty="0"/>
              <a:t>Benchmark scaling of parallelism</a:t>
            </a:r>
          </a:p>
          <a:p>
            <a:pPr lvl="1"/>
            <a:r>
              <a:rPr lang="en-US" dirty="0"/>
              <a:t>Use appropriate file system</a:t>
            </a:r>
          </a:p>
          <a:p>
            <a:pPr lvl="1"/>
            <a:r>
              <a:rPr lang="en-US" dirty="0"/>
              <a:t>Use appropriate I/O patterns/file formats</a:t>
            </a:r>
          </a:p>
          <a:p>
            <a:pPr lvl="1"/>
            <a:r>
              <a:rPr lang="en-US" dirty="0"/>
              <a:t>Use checkpointing (when possible)</a:t>
            </a:r>
          </a:p>
          <a:p>
            <a:pPr lvl="1"/>
            <a:endParaRPr lang="en-US" dirty="0"/>
          </a:p>
          <a:p>
            <a:r>
              <a:rPr lang="en-US" dirty="0"/>
              <a:t>Don't</a:t>
            </a:r>
          </a:p>
          <a:p>
            <a:pPr lvl="1"/>
            <a:r>
              <a:rPr lang="en-US" dirty="0"/>
              <a:t>Many short jobs</a:t>
            </a:r>
          </a:p>
          <a:p>
            <a:pPr lvl="1"/>
            <a:r>
              <a:rPr lang="en-US" dirty="0"/>
              <a:t>Many jobs that do intensive I/O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A3555-F7B8-6CA8-8313-A4753E2C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F6B60-321C-8447-CDEF-01EB28181B87}"/>
              </a:ext>
            </a:extLst>
          </p:cNvPr>
          <p:cNvSpPr txBox="1"/>
          <p:nvPr/>
        </p:nvSpPr>
        <p:spPr>
          <a:xfrm>
            <a:off x="7554686" y="2286000"/>
            <a:ext cx="399505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Training:</a:t>
            </a:r>
            <a:br>
              <a:rPr lang="en-US" sz="2800" dirty="0"/>
            </a:br>
            <a:r>
              <a:rPr lang="en-US" sz="2800" dirty="0"/>
              <a:t>"Best practices for data science on HPC"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63366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R, most of the time: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Matlab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 call</a:t>
            </a:r>
          </a:p>
          <a:p>
            <a:pPr lvl="1"/>
            <a:r>
              <a:rPr lang="en-US" dirty="0"/>
              <a:t>Use compiler flag: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791745" y="2204865"/>
            <a:ext cx="4752528" cy="2062103"/>
            <a:chOff x="2267745" y="2204864"/>
            <a:chExt cx="4752528" cy="2062103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0621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#SBATCH --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=5 –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-per-node=36</a:t>
              </a: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#SBATCH --time=1:00:00</a:t>
              </a: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6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6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343469" y="2204864"/>
              <a:ext cx="167225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program_pe.slurm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considered in two dimensions</a:t>
            </a:r>
          </a:p>
          <a:p>
            <a:pPr lvl="1"/>
            <a:r>
              <a:rPr lang="en-US" dirty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06590" y="4488158"/>
            <a:ext cx="25172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906591" y="2947528"/>
            <a:ext cx="26756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scaling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2975511" y="2348881"/>
            <a:ext cx="4056593" cy="1992869"/>
            <a:chOff x="1444853" y="2348880"/>
            <a:chExt cx="5874943" cy="3773836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6"/>
              <a:ext cx="2193207" cy="699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147890" y="4290869"/>
              <a:ext cx="3128810" cy="534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43673" y="5517232"/>
            <a:ext cx="3218685" cy="648072"/>
            <a:chOff x="1979712" y="5589240"/>
            <a:chExt cx="3218685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825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 </a:t>
              </a:r>
              <a:r>
                <a:rPr lang="en-US" dirty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3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514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7752185" y="4347102"/>
            <a:ext cx="19998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Is this going</a:t>
            </a:r>
          </a:p>
          <a:p>
            <a:r>
              <a:rPr lang="en-US" sz="2800" dirty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05261" y="1540837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𝑆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261" y="1540837"/>
                <a:ext cx="2088232" cy="9694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74167" y="2708041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𝑆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)=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167" y="2708041"/>
                <a:ext cx="208823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388155" y="3375990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𝐸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155" y="3375990"/>
                <a:ext cx="2088232" cy="9717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74167" y="4529239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𝐸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167" y="4529239"/>
                <a:ext cx="208823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Some parts of a program </a:t>
                </a:r>
                <a:r>
                  <a:rPr lang="en-US" dirty="0" err="1"/>
                  <a:t>can not</a:t>
                </a:r>
                <a:r>
                  <a:rPr lang="en-US" dirty="0"/>
                  <a:t> be parallelized (effectively)</a:t>
                </a:r>
              </a:p>
              <a:p>
                <a:pPr lvl="1"/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/>
                  <a:t> one has</a:t>
                </a:r>
                <a:br>
                  <a:rPr lang="en-US" dirty="0"/>
                </a:b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888089" y="2780929"/>
            <a:ext cx="360694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Hard limit on speedup</a:t>
            </a:r>
            <a:br>
              <a:rPr lang="en-US" sz="2800" dirty="0"/>
            </a:br>
            <a:r>
              <a:rPr lang="en-US" sz="2800" dirty="0"/>
              <a:t>due to serial part:</a:t>
            </a:r>
            <a:br>
              <a:rPr lang="en-US" sz="2800" dirty="0"/>
            </a:br>
            <a:r>
              <a:rPr lang="en-US" sz="2800" dirty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3431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514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63220" y="3220278"/>
              <a:ext cx="1058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/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35561" y="5445225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1" y="5445225"/>
                <a:ext cx="2688941" cy="8556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655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531" y="5445224"/>
                <a:ext cx="2060500" cy="573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Overhead!</a:t>
            </a:r>
          </a:p>
          <a:p>
            <a:pPr lvl="1"/>
            <a:r>
              <a:rPr lang="en-US" dirty="0"/>
              <a:t>communication takes time</a:t>
            </a:r>
          </a:p>
          <a:p>
            <a:pPr lvl="2"/>
            <a:r>
              <a:rPr lang="en-US" dirty="0"/>
              <a:t>finite bandwidth</a:t>
            </a:r>
          </a:p>
          <a:p>
            <a:pPr lvl="2"/>
            <a:r>
              <a:rPr lang="en-US" dirty="0"/>
              <a:t>non-zero latency</a:t>
            </a:r>
          </a:p>
          <a:p>
            <a:pPr lvl="1"/>
            <a:r>
              <a:rPr lang="en-US" dirty="0"/>
              <a:t>resource contention</a:t>
            </a:r>
          </a:p>
          <a:p>
            <a:pPr lvl="2"/>
            <a:r>
              <a:rPr lang="en-US" dirty="0"/>
              <a:t>memory subsystem: L3 cache, RAM, QPI</a:t>
            </a:r>
          </a:p>
          <a:p>
            <a:pPr lvl="2"/>
            <a:r>
              <a:rPr lang="en-US" dirty="0"/>
              <a:t>network access</a:t>
            </a:r>
            <a:endParaRPr lang="nl-B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97116C-F94B-4B5B-973A-17F07FB5C418}" type="slidenum">
              <a:rPr lang="nl-BE" smtClean="0"/>
              <a:pPr/>
              <a:t>109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056989" y="2355575"/>
            <a:ext cx="4788022" cy="2972073"/>
            <a:chOff x="4139954" y="2780928"/>
            <a:chExt cx="4788022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2178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61673" y="3649267"/>
              <a:ext cx="8643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2361-5285-A54A-E8D9-D5805215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2DA6-3C99-A2C3-56FA-0A0F993F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--begin for </a:t>
            </a:r>
            <a:r>
              <a:rPr lang="en-US" dirty="0" err="1"/>
              <a:t>sbatch</a:t>
            </a:r>
            <a:endParaRPr lang="en-US" dirty="0"/>
          </a:p>
          <a:p>
            <a:endParaRPr lang="en-US" dirty="0"/>
          </a:p>
          <a:p>
            <a:r>
              <a:rPr lang="en-US" dirty="0"/>
              <a:t>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YYYY-mm-ddTHH:MM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/>
              <a:t>Special times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pPr lvl="1"/>
            <a:r>
              <a:rPr lang="en-US" dirty="0"/>
              <a:t>Deltas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now+10minutes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midnight+3days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23907-C004-01D6-BD0C-1973097B1D01}"/>
              </a:ext>
            </a:extLst>
          </p:cNvPr>
          <p:cNvSpPr txBox="1"/>
          <p:nvPr/>
        </p:nvSpPr>
        <p:spPr>
          <a:xfrm>
            <a:off x="1436312" y="2186786"/>
            <a:ext cx="700011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--begin=now+4hours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my_job.slurm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5CD1-ECBB-2D4E-483D-05D58E36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AB888F-B09B-2E7C-E09A-3253E07CEED5}"/>
              </a:ext>
            </a:extLst>
          </p:cNvPr>
          <p:cNvGrpSpPr/>
          <p:nvPr/>
        </p:nvGrpSpPr>
        <p:grpSpPr>
          <a:xfrm>
            <a:off x="7152264" y="3597765"/>
            <a:ext cx="3103126" cy="993079"/>
            <a:chOff x="7152264" y="3597765"/>
            <a:chExt cx="3103126" cy="9930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FB966-B1B6-05A4-89D7-5EE8D6003535}"/>
                </a:ext>
              </a:extLst>
            </p:cNvPr>
            <p:cNvSpPr txBox="1"/>
            <p:nvPr/>
          </p:nvSpPr>
          <p:spPr>
            <a:xfrm>
              <a:off x="7152264" y="4067624"/>
              <a:ext cx="256833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If job is eligible!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573030F0-CF27-6BCD-242D-7262CCD86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68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115815" y="1844825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/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2178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13534" y="2724574"/>
              <a:ext cx="8643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734472" y="3861049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/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2178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04481" y="4867361"/>
              <a:ext cx="9392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59897" y="1556792"/>
            <a:ext cx="3452123" cy="523220"/>
            <a:chOff x="3635896" y="1556792"/>
            <a:chExt cx="3452123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8679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6096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7630501" y="2905780"/>
            <a:ext cx="2449020" cy="1603340"/>
            <a:chOff x="4638999" y="1556792"/>
            <a:chExt cx="2449020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8679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515047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6901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877004"/>
              </a:xfrm>
            </p:spPr>
            <p:txBody>
              <a:bodyPr/>
              <a:lstStyle/>
              <a:p>
                <a:r>
                  <a:rPr lang="en-US" dirty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877004"/>
              </a:xfrm>
              <a:blipFill>
                <a:blip r:embed="rId2"/>
                <a:stretch>
                  <a:fillRect l="-1043" t="-360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52666" y="4905940"/>
                <a:ext cx="549945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(2</m:t>
                    </m:r>
                    <m:r>
                      <a:rPr lang="en-US" sz="2800" i="1">
                        <a:latin typeface="Cambria Math"/>
                      </a:rPr>
                      <m:t>𝑁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666" y="4905940"/>
                <a:ext cx="5499454" cy="523220"/>
              </a:xfrm>
              <a:prstGeom prst="rect">
                <a:avLst/>
              </a:prstGeom>
              <a:blipFill>
                <a:blip r:embed="rId3"/>
                <a:stretch>
                  <a:fillRect l="-2212" t="-11364" b="-29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957323" y="4833932"/>
            <a:ext cx="20160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Nice for</a:t>
            </a:r>
            <a:br>
              <a:rPr lang="en-US" sz="3200" dirty="0"/>
            </a:br>
            <a:r>
              <a:rPr lang="en-US" sz="3200" dirty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Scientist are interested in</a:t>
            </a:r>
          </a:p>
          <a:p>
            <a:pPr lvl="1"/>
            <a:r>
              <a:rPr lang="en-US" dirty="0"/>
              <a:t>studying larger systems/bigger data sets</a:t>
            </a:r>
          </a:p>
          <a:p>
            <a:pPr lvl="1"/>
            <a:r>
              <a:rPr lang="en-US" dirty="0"/>
              <a:t>increasing precision/resolution</a:t>
            </a:r>
          </a:p>
          <a:p>
            <a:pPr lvl="1"/>
            <a:r>
              <a:rPr lang="en-US" dirty="0"/>
              <a:t>more complex phenomena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independent tasks</a:t>
            </a:r>
          </a:p>
          <a:p>
            <a:r>
              <a:rPr lang="en-US" dirty="0"/>
              <a:t>Total number of cores </a:t>
            </a:r>
            <a:r>
              <a:rPr lang="en-US" i="1" dirty="0"/>
              <a:t>n</a:t>
            </a:r>
            <a:r>
              <a:rPr lang="en-US" dirty="0"/>
              <a:t> &lt;&lt; </a:t>
            </a:r>
            <a:r>
              <a:rPr lang="en-US" i="1" dirty="0"/>
              <a:t>N</a:t>
            </a:r>
          </a:p>
          <a:p>
            <a:r>
              <a:rPr lang="en-US" dirty="0"/>
              <a:t>Execution time single task, 1 thread: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</a:p>
          <a:p>
            <a:r>
              <a:rPr lang="en-US" dirty="0"/>
              <a:t>Execution time single task, </a:t>
            </a:r>
            <a:r>
              <a:rPr lang="en-US" i="1" dirty="0"/>
              <a:t>n</a:t>
            </a:r>
            <a:r>
              <a:rPr lang="en-US" dirty="0"/>
              <a:t> threads: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endParaRPr lang="en-US" dirty="0"/>
          </a:p>
          <a:p>
            <a:r>
              <a:rPr lang="en-US" dirty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1919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520" imgH="393480" progId="Equation.3">
                  <p:embed/>
                </p:oleObj>
              </mc:Choice>
              <mc:Fallback>
                <p:oleObj name="Equation" r:id="rId2" imgW="812520" imgH="39348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19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4699001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89040" imgH="431640" progId="Equation.3">
                  <p:embed/>
                </p:oleObj>
              </mc:Choice>
              <mc:Fallback>
                <p:oleObj name="Equation" r:id="rId4" imgW="2489040" imgH="431640" progId="Equation.3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99001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799857" y="5775648"/>
            <a:ext cx="27592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However: memory?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4A4E-EEA1-3D9F-B6A9-6449CF65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6C7E1-E388-7090-AC8B-643EF88263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D39C0-59FC-A68E-3A81-D10D8B78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2237511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F5A799-F0D0-2666-71DF-4CC33EFAA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closing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26A4F-C1F3-2F20-8217-13E48054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Formalize workflow</a:t>
            </a:r>
          </a:p>
          <a:p>
            <a:pPr lvl="1"/>
            <a:r>
              <a:rPr lang="en-US" dirty="0"/>
              <a:t>Easier to map to tools</a:t>
            </a:r>
          </a:p>
          <a:p>
            <a:pPr lvl="1"/>
            <a:r>
              <a:rPr lang="en-US" dirty="0"/>
              <a:t>Reproducible</a:t>
            </a:r>
          </a:p>
          <a:p>
            <a:r>
              <a:rPr lang="en-US" dirty="0"/>
              <a:t>Benchmark</a:t>
            </a:r>
          </a:p>
          <a:p>
            <a:pPr lvl="1"/>
            <a:r>
              <a:rPr lang="en-US" dirty="0"/>
              <a:t>Single tasks</a:t>
            </a:r>
          </a:p>
          <a:p>
            <a:pPr lvl="1"/>
            <a:r>
              <a:rPr lang="en-US" dirty="0"/>
              <a:t>Parallel tasks</a:t>
            </a:r>
          </a:p>
          <a:p>
            <a:r>
              <a:rPr lang="en-US" dirty="0"/>
              <a:t>Mind I/O!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9BF5D-F273-31AE-1640-916CF005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25078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A05EE-D799-C6B1-CDEB-6C7084C4C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796B-8ED6-2448-DC56-7570DEF17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scheduling single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2A103-D3F1-42AD-C2CD-E9A25235F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  <a:hlinkClick r:id="rId2"/>
              </a:rPr>
              <a:t>https://phoenixnap.com/kb/linux-at-command</a:t>
            </a:r>
            <a:r>
              <a:rPr lang="en-US" dirty="0">
                <a:cs typeface="Courier New" panose="02070309020205020404" pitchFamily="49" charset="0"/>
              </a:rPr>
              <a:t> 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/>
              <a:t>: 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https://slurm.schedmd.com/sbatch.html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6E259-466C-88B9-0777-02F1D3DF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12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F04C-9707-BB40-03EA-9635FC0D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Recurring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ED34D-AB4F-BD53-D1CE-A2B2DEDC5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DC726-7A7E-0F1F-B3EB-2FBADDB3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9820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90641-CCB7-0D66-EF9C-C21BD5108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5755-82CE-77C3-19C0-0FA85ED9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645-2F80-D69B-FDA7-2F3532E8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regular intervals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daily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</a:p>
          <a:p>
            <a:pPr lvl="1"/>
            <a:r>
              <a:rPr lang="en-US" dirty="0"/>
              <a:t>Version control repository status check</a:t>
            </a:r>
          </a:p>
          <a:p>
            <a:pPr lvl="1"/>
            <a:r>
              <a:rPr lang="en-US" dirty="0"/>
              <a:t>Process the day's data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BEF7-4D4E-8E04-11BA-CA7F11C7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162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2BA73-2A0B-D3A1-2706-BA2D9120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FBA0-8771-602D-5A9B-B7CE4A2B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2641-444C-177F-EBED-023DCEB3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/>
              <a:t> command to schedule task</a:t>
            </a:r>
          </a:p>
          <a:p>
            <a:pPr lvl="1"/>
            <a:r>
              <a:rPr lang="en-US" dirty="0"/>
              <a:t>Regularly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intervals</a:t>
            </a:r>
          </a:p>
          <a:p>
            <a:r>
              <a:rPr lang="en-US" dirty="0"/>
              <a:t>List tasks</a:t>
            </a:r>
          </a:p>
          <a:p>
            <a:endParaRPr lang="en-US" dirty="0"/>
          </a:p>
          <a:p>
            <a:r>
              <a:rPr lang="en-US" dirty="0"/>
              <a:t>Add/modify/remove tasks</a:t>
            </a:r>
          </a:p>
          <a:p>
            <a:endParaRPr lang="en-US" dirty="0"/>
          </a:p>
          <a:p>
            <a:r>
              <a:rPr lang="en-US" dirty="0"/>
              <a:t>Remove all tasks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972F1-5469-9E40-7A57-B9C73DAC79E4}"/>
              </a:ext>
            </a:extLst>
          </p:cNvPr>
          <p:cNvSpPr txBox="1"/>
          <p:nvPr/>
        </p:nvSpPr>
        <p:spPr>
          <a:xfrm>
            <a:off x="1494927" y="4001294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31BBA-59D9-7323-7011-D5F85BE302F4}"/>
              </a:ext>
            </a:extLst>
          </p:cNvPr>
          <p:cNvSpPr txBox="1"/>
          <p:nvPr/>
        </p:nvSpPr>
        <p:spPr>
          <a:xfrm>
            <a:off x="1494927" y="5055348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9331E-B21E-8862-D91B-290D619D6956}"/>
              </a:ext>
            </a:extLst>
          </p:cNvPr>
          <p:cNvSpPr txBox="1"/>
          <p:nvPr/>
        </p:nvSpPr>
        <p:spPr>
          <a:xfrm>
            <a:off x="1494927" y="6109402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7D4371-FF1D-36C7-626A-09469231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369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46BA-1EBA-5CC6-DF49-3C8F11AA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Crontab tasks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2BA1-062F-D454-2916-64741655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 -e</a:t>
            </a:r>
            <a:r>
              <a:rPr lang="en-US" dirty="0"/>
              <a:t>: edit file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19AC7-A1EE-24E9-3E84-9887848B6F9A}"/>
              </a:ext>
            </a:extLst>
          </p:cNvPr>
          <p:cNvSpPr txBox="1"/>
          <p:nvPr/>
        </p:nvSpPr>
        <p:spPr>
          <a:xfrm>
            <a:off x="1015954" y="2429459"/>
            <a:ext cx="830221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12  04  *   *   *     $SCRIPT_DIR/backup_results.sh 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  03  *   *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Sun   $SCRIPT_DIR/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download_data.sh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9BBEC6-DA8B-31AF-57A9-B9DDBCFBBA4D}"/>
              </a:ext>
            </a:extLst>
          </p:cNvPr>
          <p:cNvGrpSpPr/>
          <p:nvPr/>
        </p:nvGrpSpPr>
        <p:grpSpPr>
          <a:xfrm>
            <a:off x="7980688" y="3591889"/>
            <a:ext cx="2435851" cy="614847"/>
            <a:chOff x="8175171" y="3352409"/>
            <a:chExt cx="2435851" cy="61484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6EF4565-7B1D-0807-CF19-CD0D6B271C6B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3C15AA-1FDA-B899-970B-8FF7EA465A15}"/>
                </a:ext>
              </a:extLst>
            </p:cNvPr>
            <p:cNvSpPr txBox="1"/>
            <p:nvPr/>
          </p:nvSpPr>
          <p:spPr>
            <a:xfrm>
              <a:off x="8682289" y="3505591"/>
              <a:ext cx="1928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Command(s)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EC8993-5FAD-BAF6-55EA-65E8C0B36A5E}"/>
              </a:ext>
            </a:extLst>
          </p:cNvPr>
          <p:cNvGrpSpPr/>
          <p:nvPr/>
        </p:nvGrpSpPr>
        <p:grpSpPr>
          <a:xfrm>
            <a:off x="3660698" y="3587524"/>
            <a:ext cx="4302901" cy="614847"/>
            <a:chOff x="8175171" y="3352409"/>
            <a:chExt cx="4302901" cy="61484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F8D9DBB-6958-1D80-A6C6-522C92C2782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3F6C74-E0B8-68F0-6C9D-58B34F5CB185}"/>
                </a:ext>
              </a:extLst>
            </p:cNvPr>
            <p:cNvSpPr txBox="1"/>
            <p:nvPr/>
          </p:nvSpPr>
          <p:spPr>
            <a:xfrm>
              <a:off x="8682289" y="3505591"/>
              <a:ext cx="37957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week (0–7 or names)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A07217-1DD8-827D-BA8A-65D24EBEF2F9}"/>
              </a:ext>
            </a:extLst>
          </p:cNvPr>
          <p:cNvGrpSpPr/>
          <p:nvPr/>
        </p:nvGrpSpPr>
        <p:grpSpPr>
          <a:xfrm>
            <a:off x="3004457" y="3587524"/>
            <a:ext cx="4393804" cy="1100814"/>
            <a:chOff x="7486092" y="2866442"/>
            <a:chExt cx="4393804" cy="110081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925511F-75BF-CE6D-405F-D8BFAC6E9F8E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7486092" y="2866442"/>
              <a:ext cx="1196197" cy="8699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EA749A-754A-BBDF-59A2-E57037F9D4CD}"/>
                </a:ext>
              </a:extLst>
            </p:cNvPr>
            <p:cNvSpPr txBox="1"/>
            <p:nvPr/>
          </p:nvSpPr>
          <p:spPr>
            <a:xfrm>
              <a:off x="8682289" y="3505591"/>
              <a:ext cx="31976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Month (1–12 or names)</a:t>
              </a:r>
              <a:endParaRPr lang="LID4096" sz="2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710890-3438-ECA1-2E19-263E7B8250C0}"/>
              </a:ext>
            </a:extLst>
          </p:cNvPr>
          <p:cNvGrpSpPr/>
          <p:nvPr/>
        </p:nvGrpSpPr>
        <p:grpSpPr>
          <a:xfrm>
            <a:off x="2543161" y="3587524"/>
            <a:ext cx="4494488" cy="1439333"/>
            <a:chOff x="7024796" y="2527923"/>
            <a:chExt cx="4494488" cy="143933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9CE2A3-8F2E-EA3B-CF03-81E76394AD86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7024796" y="2527923"/>
              <a:ext cx="1657493" cy="12085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12F91A-D989-90FC-0759-CB1FD72265F9}"/>
                </a:ext>
              </a:extLst>
            </p:cNvPr>
            <p:cNvSpPr txBox="1"/>
            <p:nvPr/>
          </p:nvSpPr>
          <p:spPr>
            <a:xfrm>
              <a:off x="8682289" y="3505591"/>
              <a:ext cx="2836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month (1–31)</a:t>
              </a:r>
              <a:endParaRPr lang="LID4096" sz="24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5717D8-6E91-8985-A495-08FDAF5625C9}"/>
              </a:ext>
            </a:extLst>
          </p:cNvPr>
          <p:cNvGrpSpPr/>
          <p:nvPr/>
        </p:nvGrpSpPr>
        <p:grpSpPr>
          <a:xfrm>
            <a:off x="1960889" y="3587524"/>
            <a:ext cx="3964917" cy="1928166"/>
            <a:chOff x="6442524" y="2039090"/>
            <a:chExt cx="3964917" cy="1928166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0920DEE-854D-1B4C-6755-28052770F77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6442524" y="2039090"/>
              <a:ext cx="2239765" cy="1697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A5BF76-3CC2-C88D-26FA-D15BF3B04AE0}"/>
                </a:ext>
              </a:extLst>
            </p:cNvPr>
            <p:cNvSpPr txBox="1"/>
            <p:nvPr/>
          </p:nvSpPr>
          <p:spPr>
            <a:xfrm>
              <a:off x="8682289" y="3505591"/>
              <a:ext cx="17251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Hour (0–23)</a:t>
              </a:r>
              <a:endParaRPr lang="LID4096" sz="24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83CC13-E331-A8F5-079E-E06D693783B1}"/>
              </a:ext>
            </a:extLst>
          </p:cNvPr>
          <p:cNvGrpSpPr/>
          <p:nvPr/>
        </p:nvGrpSpPr>
        <p:grpSpPr>
          <a:xfrm>
            <a:off x="1360714" y="3587524"/>
            <a:ext cx="4970780" cy="2373345"/>
            <a:chOff x="5842349" y="1593911"/>
            <a:chExt cx="4970780" cy="237334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C67A15A-0B32-BABC-0145-30C31CB42DA0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5842349" y="1593911"/>
              <a:ext cx="2839940" cy="21425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8FF27B-9436-6C9E-6815-0D1CE5144490}"/>
                </a:ext>
              </a:extLst>
            </p:cNvPr>
            <p:cNvSpPr txBox="1"/>
            <p:nvPr/>
          </p:nvSpPr>
          <p:spPr>
            <a:xfrm>
              <a:off x="8682289" y="3505591"/>
              <a:ext cx="2130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Minutes (0–59)</a:t>
              </a:r>
              <a:endParaRPr lang="LID4096" sz="24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869D85F-E771-679B-86CD-5B45D0F25F68}"/>
              </a:ext>
            </a:extLst>
          </p:cNvPr>
          <p:cNvSpPr txBox="1"/>
          <p:nvPr/>
        </p:nvSpPr>
        <p:spPr>
          <a:xfrm>
            <a:off x="8327896" y="4730185"/>
            <a:ext cx="19085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/>
              <a:t> = any value</a:t>
            </a:r>
            <a:endParaRPr lang="LID4096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6D0C94-4B78-38DE-8D81-0776D688CFF1}"/>
              </a:ext>
            </a:extLst>
          </p:cNvPr>
          <p:cNvSpPr txBox="1"/>
          <p:nvPr/>
        </p:nvSpPr>
        <p:spPr>
          <a:xfrm>
            <a:off x="5275692" y="1416069"/>
            <a:ext cx="23615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Edit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$EDITOR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D289621-AB02-122C-B211-EA20038D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7C92DA-F319-30CF-CD70-390656FC079E}"/>
              </a:ext>
            </a:extLst>
          </p:cNvPr>
          <p:cNvGrpSpPr/>
          <p:nvPr/>
        </p:nvGrpSpPr>
        <p:grpSpPr>
          <a:xfrm>
            <a:off x="2162820" y="5421283"/>
            <a:ext cx="7758905" cy="1108337"/>
            <a:chOff x="2162820" y="5421283"/>
            <a:chExt cx="7758905" cy="110833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7B61B4-6D1F-9754-ED17-387159DF763A}"/>
                </a:ext>
              </a:extLst>
            </p:cNvPr>
            <p:cNvSpPr txBox="1"/>
            <p:nvPr/>
          </p:nvSpPr>
          <p:spPr>
            <a:xfrm>
              <a:off x="2162820" y="6006400"/>
              <a:ext cx="72925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 variable expansion in variable definitions!!!</a:t>
              </a:r>
              <a:endParaRPr lang="LID4096" sz="2800" dirty="0"/>
            </a:p>
          </p:txBody>
        </p:sp>
        <p:pic>
          <p:nvPicPr>
            <p:cNvPr id="3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F0A1C49-E83D-4C25-36A9-E9A50602B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0670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EFC195-DA9E-FE3D-3406-D4A05EBAEDCA}"/>
              </a:ext>
            </a:extLst>
          </p:cNvPr>
          <p:cNvGrpSpPr/>
          <p:nvPr/>
        </p:nvGrpSpPr>
        <p:grpSpPr>
          <a:xfrm>
            <a:off x="8039672" y="1734584"/>
            <a:ext cx="3922033" cy="1093212"/>
            <a:chOff x="7334422" y="3505591"/>
            <a:chExt cx="3922033" cy="109321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406B37-8F67-3B3A-FB21-D93F6D309BD1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7334422" y="3736424"/>
              <a:ext cx="1347867" cy="862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FA995EF-36DD-472D-0848-E8C5455D28ED}"/>
                </a:ext>
              </a:extLst>
            </p:cNvPr>
            <p:cNvSpPr txBox="1"/>
            <p:nvPr/>
          </p:nvSpPr>
          <p:spPr>
            <a:xfrm>
              <a:off x="8682289" y="3505591"/>
              <a:ext cx="257416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Every day at 04:12</a:t>
              </a:r>
              <a:endParaRPr lang="LID4096" sz="24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D0B8BC-8D0B-25C8-E558-2589AE66AF7F}"/>
              </a:ext>
            </a:extLst>
          </p:cNvPr>
          <p:cNvGrpSpPr/>
          <p:nvPr/>
        </p:nvGrpSpPr>
        <p:grpSpPr>
          <a:xfrm>
            <a:off x="8153400" y="3188371"/>
            <a:ext cx="3808305" cy="461665"/>
            <a:chOff x="7388851" y="4488434"/>
            <a:chExt cx="3808305" cy="46166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B53BC2D-D3A2-1BDC-E66E-C0C6968B372A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 flipV="1">
              <a:off x="7388851" y="4488434"/>
              <a:ext cx="717972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4FFD75-1AB6-6CE6-071F-5FAC17A554D0}"/>
                </a:ext>
              </a:extLst>
            </p:cNvPr>
            <p:cNvSpPr txBox="1"/>
            <p:nvPr/>
          </p:nvSpPr>
          <p:spPr>
            <a:xfrm>
              <a:off x="8106823" y="4488434"/>
              <a:ext cx="309033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Sunday at 03:33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5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B51F-D89A-4FE0-BCBA-51EEABA9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notifications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E8C7-B6AE-DDB6-0F42-1BE3E8C4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MAILTO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Standard output</a:t>
            </a:r>
          </a:p>
          <a:p>
            <a:pPr lvl="1"/>
            <a:r>
              <a:rPr lang="en-US" dirty="0"/>
              <a:t>Standard error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5AC5E-C897-A165-4061-FC712706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D7DB12-9317-6A7A-BEA7-53563F06FA47}"/>
              </a:ext>
            </a:extLst>
          </p:cNvPr>
          <p:cNvGrpSpPr/>
          <p:nvPr/>
        </p:nvGrpSpPr>
        <p:grpSpPr>
          <a:xfrm>
            <a:off x="838200" y="2881634"/>
            <a:ext cx="9027129" cy="1075899"/>
            <a:chOff x="838200" y="2881634"/>
            <a:chExt cx="9027129" cy="10758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318819-D355-2ACB-C410-9CEAE30C135A}"/>
                </a:ext>
              </a:extLst>
            </p:cNvPr>
            <p:cNvSpPr txBox="1"/>
            <p:nvPr/>
          </p:nvSpPr>
          <p:spPr>
            <a:xfrm>
              <a:off x="838200" y="3311202"/>
              <a:ext cx="866502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MAILTO = geertjan.bex@uhasselt.be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08  *   *   *    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squeue</a:t>
              </a:r>
              <a:r>
                <a:rPr kumimoji="0" lang="en-US" sz="18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--clusters=all  --user=vsc30001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</a:t>
              </a:r>
            </a:p>
          </p:txBody>
        </p:sp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5992938D-2FD2-05DA-A9CE-C8BE7B40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D19A71-D85D-A70D-F6DC-FA58032BCB1C}"/>
              </a:ext>
            </a:extLst>
          </p:cNvPr>
          <p:cNvGrpSpPr/>
          <p:nvPr/>
        </p:nvGrpSpPr>
        <p:grpSpPr>
          <a:xfrm>
            <a:off x="6825343" y="3931810"/>
            <a:ext cx="3542509" cy="695901"/>
            <a:chOff x="7138480" y="4254198"/>
            <a:chExt cx="3542509" cy="69590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68FDE3F-D65F-A020-529B-B2BF9A59927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7138480" y="4254198"/>
              <a:ext cx="968343" cy="4650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34D098-79C0-D1B3-2637-3830BAA94586}"/>
                </a:ext>
              </a:extLst>
            </p:cNvPr>
            <p:cNvSpPr txBox="1"/>
            <p:nvPr/>
          </p:nvSpPr>
          <p:spPr>
            <a:xfrm>
              <a:off x="8106823" y="4488434"/>
              <a:ext cx="257416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day at 08:31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3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CCAD-3F97-6204-6119-3AD1CEDC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F583-539E-935A-0C12-7B5D5CE9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, similar to crontab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job scheduled after completion current job</a:t>
            </a:r>
          </a:p>
          <a:p>
            <a:r>
              <a:rPr lang="en-US" dirty="0"/>
              <a:t>Cancel job to end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A2739-A68B-FABF-1651-823D3117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DE09B-9049-7D21-04FB-ED0EC0A9683C}"/>
              </a:ext>
            </a:extLst>
          </p:cNvPr>
          <p:cNvSpPr txBox="1"/>
          <p:nvPr/>
        </p:nvSpPr>
        <p:spPr>
          <a:xfrm>
            <a:off x="1005069" y="2233515"/>
            <a:ext cx="9379902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--time=00:15:00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22 05 * * /user/leuven/301/vsc30140/jobs/update_hpccm.sh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--time=01:30:00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--mail-user=geertjan.bex@uhasselt.be  --mail-type=END,FAIL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03 06 * * /user/leuven/301/vsc30140/jobs/update_gpu_env.sh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9F9EB6-B866-2964-26E6-84624ECE49FE}"/>
              </a:ext>
            </a:extLst>
          </p:cNvPr>
          <p:cNvGrpSpPr/>
          <p:nvPr/>
        </p:nvGrpSpPr>
        <p:grpSpPr>
          <a:xfrm>
            <a:off x="6574971" y="3760412"/>
            <a:ext cx="5224386" cy="596602"/>
            <a:chOff x="7617451" y="4488434"/>
            <a:chExt cx="5224386" cy="59660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0DC9A6-0015-070B-965B-E46416547CC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7617451" y="4719267"/>
              <a:ext cx="489372" cy="365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86E5F6-951B-E945-212F-49FBA04E1896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6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03:32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4F5F57C-7E32-166F-A517-E2C694CC72AF}"/>
              </a:ext>
            </a:extLst>
          </p:cNvPr>
          <p:cNvGrpSpPr/>
          <p:nvPr/>
        </p:nvGrpSpPr>
        <p:grpSpPr>
          <a:xfrm>
            <a:off x="6466114" y="2670528"/>
            <a:ext cx="5333243" cy="562528"/>
            <a:chOff x="7508594" y="4488434"/>
            <a:chExt cx="5333243" cy="56252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8320DD-C1D2-B27F-1DE5-5409C04691F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7508594" y="4719267"/>
              <a:ext cx="598229" cy="3316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10F0D3-CBDD-A356-4E3D-8DBC932FAFE2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5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22:32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B7E36-3EB3-8196-2244-49919DF2705B}"/>
              </a:ext>
            </a:extLst>
          </p:cNvPr>
          <p:cNvGrpSpPr/>
          <p:nvPr/>
        </p:nvGrpSpPr>
        <p:grpSpPr>
          <a:xfrm>
            <a:off x="1793706" y="5677777"/>
            <a:ext cx="8988457" cy="907076"/>
            <a:chOff x="1266933" y="3597765"/>
            <a:chExt cx="8988457" cy="9070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15C7A0-BBAF-2F47-3758-F86176DF462C}"/>
                </a:ext>
              </a:extLst>
            </p:cNvPr>
            <p:cNvSpPr txBox="1"/>
            <p:nvPr/>
          </p:nvSpPr>
          <p:spPr>
            <a:xfrm>
              <a:off x="1266933" y="3981621"/>
              <a:ext cx="85375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Only works on default cluster (no support for --cluster)</a:t>
              </a:r>
              <a:endParaRPr lang="LID4096" sz="2800" dirty="0"/>
            </a:p>
          </p:txBody>
        </p:sp>
        <p:pic>
          <p:nvPicPr>
            <p:cNvPr id="16" name="Graphic 15" descr="Warning with solid fill">
              <a:extLst>
                <a:ext uri="{FF2B5EF4-FFF2-40B4-BE49-F238E27FC236}">
                  <a16:creationId xmlns:a16="http://schemas.microsoft.com/office/drawing/2014/main" id="{F3FAA2A2-F89C-2603-2DFA-3A23D74F2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052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1DF54-44F1-5C8B-AB71-4B6D54C28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9E79-E16E-3204-406F-17595A82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recurrent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61C60-67E1-B294-E058-47EA89700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  <a:hlinkClick r:id="rId2"/>
              </a:rPr>
              <a:t>https://ostechnix.com/a-beginners-guide-to-cron-jobs/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: 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https://slurm.schedmd.com/scrontab.html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242A0-31D8-9FE2-C931-9CEBC2D5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8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B3AE-0236-CC26-186C-B749D947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tasks: job dependencies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023F5-3755-61A7-A786-799A9F28B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48330-5A33-58E5-624B-8DDBB752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8967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A07CC-2DE1-B22D-FAFD-4E33A65E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6D8E-94D2-24DD-4BA0-B6C0935C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6016-5EE0-A9B2-1C7C-5CA4BE053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tasks with dependencies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01813-7DA3-F0F2-A7C8-A8F96F0A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474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8B11-81D0-0A3C-99E3-1B22331B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4478CC-B0D4-B142-BEAB-693BABA6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DB2582-346B-9E16-7C09-B897A8BDCB6B}"/>
              </a:ext>
            </a:extLst>
          </p:cNvPr>
          <p:cNvSpPr/>
          <p:nvPr/>
        </p:nvSpPr>
        <p:spPr>
          <a:xfrm>
            <a:off x="1534884" y="1909310"/>
            <a:ext cx="2264228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endParaRPr lang="LID4096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96D4305-5A1D-BF8B-9258-B857E4E7BDA8}"/>
              </a:ext>
            </a:extLst>
          </p:cNvPr>
          <p:cNvGrpSpPr/>
          <p:nvPr/>
        </p:nvGrpSpPr>
        <p:grpSpPr>
          <a:xfrm>
            <a:off x="418031" y="1611086"/>
            <a:ext cx="822940" cy="4745264"/>
            <a:chOff x="418031" y="1611086"/>
            <a:chExt cx="822940" cy="474526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BC90984-4FF8-AD9E-70D2-0F81F7D9B2E8}"/>
                </a:ext>
              </a:extLst>
            </p:cNvPr>
            <p:cNvCxnSpPr/>
            <p:nvPr/>
          </p:nvCxnSpPr>
          <p:spPr>
            <a:xfrm>
              <a:off x="1240971" y="1611086"/>
              <a:ext cx="0" cy="45611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89CAF0-D51B-8E51-5972-970D3637F89D}"/>
                </a:ext>
              </a:extLst>
            </p:cNvPr>
            <p:cNvSpPr txBox="1"/>
            <p:nvPr/>
          </p:nvSpPr>
          <p:spPr>
            <a:xfrm>
              <a:off x="418031" y="5987018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LID4096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70831A-D0EB-3E11-8702-F57F9731A581}"/>
              </a:ext>
            </a:extLst>
          </p:cNvPr>
          <p:cNvGrpSpPr/>
          <p:nvPr/>
        </p:nvGrpSpPr>
        <p:grpSpPr>
          <a:xfrm>
            <a:off x="1240971" y="1162151"/>
            <a:ext cx="8365997" cy="448935"/>
            <a:chOff x="1850573" y="1162151"/>
            <a:chExt cx="8365997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6643ECF-40E6-A240-3BDF-CEAB3FE8877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B99526-9E4F-20A0-8EEE-3621B324C134}"/>
                </a:ext>
              </a:extLst>
            </p:cNvPr>
            <p:cNvSpPr txBox="1"/>
            <p:nvPr/>
          </p:nvSpPr>
          <p:spPr>
            <a:xfrm>
              <a:off x="9039517" y="1162151"/>
              <a:ext cx="1177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resources</a:t>
              </a:r>
              <a:endParaRPr lang="LID4096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20B495-512D-D733-1B61-7CF968DB7D0F}"/>
              </a:ext>
            </a:extLst>
          </p:cNvPr>
          <p:cNvSpPr/>
          <p:nvPr/>
        </p:nvSpPr>
        <p:spPr>
          <a:xfrm>
            <a:off x="1534884" y="2981892"/>
            <a:ext cx="6803572" cy="17425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endParaRPr lang="LID4096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A08953-1019-78EE-B3B1-8B261EAB14D1}"/>
              </a:ext>
            </a:extLst>
          </p:cNvPr>
          <p:cNvSpPr/>
          <p:nvPr/>
        </p:nvSpPr>
        <p:spPr>
          <a:xfrm>
            <a:off x="1534883" y="4896868"/>
            <a:ext cx="1436913" cy="11338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Ppost</a:t>
            </a:r>
            <a:r>
              <a:rPr lang="en-US" dirty="0"/>
              <a:t>-preprocess</a:t>
            </a:r>
            <a:endParaRPr lang="LID4096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23FF6C-6A28-EBCE-BF15-E76C85D6BBDE}"/>
              </a:ext>
            </a:extLst>
          </p:cNvPr>
          <p:cNvGrpSpPr/>
          <p:nvPr/>
        </p:nvGrpSpPr>
        <p:grpSpPr>
          <a:xfrm>
            <a:off x="3145975" y="1909310"/>
            <a:ext cx="8691577" cy="4118881"/>
            <a:chOff x="3145975" y="1909310"/>
            <a:chExt cx="8691577" cy="411888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60ECBB-891C-5356-1255-29A304528126}"/>
                </a:ext>
              </a:extLst>
            </p:cNvPr>
            <p:cNvSpPr/>
            <p:nvPr/>
          </p:nvSpPr>
          <p:spPr>
            <a:xfrm>
              <a:off x="3984170" y="1909310"/>
              <a:ext cx="4354285" cy="885825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9C912B-15B1-59BF-A713-EEC96ED89317}"/>
                </a:ext>
              </a:extLst>
            </p:cNvPr>
            <p:cNvSpPr/>
            <p:nvPr/>
          </p:nvSpPr>
          <p:spPr>
            <a:xfrm>
              <a:off x="3145975" y="4894374"/>
              <a:ext cx="5192468" cy="1133817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AF9C100-D310-5D2F-1CF1-37097B31A359}"/>
                </a:ext>
              </a:extLst>
            </p:cNvPr>
            <p:cNvGrpSpPr/>
            <p:nvPr/>
          </p:nvGrpSpPr>
          <p:grpSpPr>
            <a:xfrm>
              <a:off x="8518071" y="2715534"/>
              <a:ext cx="3319481" cy="2389866"/>
              <a:chOff x="8768442" y="2857048"/>
              <a:chExt cx="3319481" cy="2389866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0310894-512F-F3A3-240B-74FA0B4BDB34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 flipV="1">
                <a:off x="8768442" y="2857048"/>
                <a:ext cx="745187" cy="10743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00BD2D-8F78-56D9-4ECC-F839902F866A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574294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Wasted resources</a:t>
                </a:r>
                <a:endParaRPr lang="LID4096" sz="2400" dirty="0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BE1FFCA-D5FC-B90A-E87E-4F0E2393D2D9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>
                <a:off x="8768442" y="3931444"/>
                <a:ext cx="745187" cy="13154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3257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DB0F-8069-3812-671E-150A0EBE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job dependencies</a:t>
            </a:r>
            <a:endParaRPr lang="LID4096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B95269E-5950-1D3C-4BC1-9DAD8780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825625"/>
            <a:ext cx="54102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Dependency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afternotok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afterany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Depends on job ID(s)</a:t>
            </a:r>
          </a:p>
          <a:p>
            <a:r>
              <a:rPr lang="en-US" dirty="0"/>
              <a:t>Combinations of dependencies</a:t>
            </a:r>
          </a:p>
          <a:p>
            <a:pPr lvl="1"/>
            <a:r>
              <a:rPr lang="en-US" dirty="0"/>
              <a:t>Logical 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dirty="0"/>
              <a:t>Logical 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81933-5B42-72E7-35D1-70A048B5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23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DF9D0B-0CD7-B3D6-D9CB-B28D81562FFD}"/>
              </a:ext>
            </a:extLst>
          </p:cNvPr>
          <p:cNvGrpSpPr/>
          <p:nvPr/>
        </p:nvGrpSpPr>
        <p:grpSpPr>
          <a:xfrm>
            <a:off x="2579914" y="1719942"/>
            <a:ext cx="2671156" cy="979715"/>
            <a:chOff x="2579914" y="1719942"/>
            <a:chExt cx="2671156" cy="979715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49EFAE-B64E-0BD0-3DBD-3F25BB161978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3CFD93-7C17-1A26-5B47-57AFFF802A22}"/>
                </a:ext>
              </a:extLst>
            </p:cNvPr>
            <p:cNvSpPr txBox="1"/>
            <p:nvPr/>
          </p:nvSpPr>
          <p:spPr>
            <a:xfrm>
              <a:off x="3309256" y="1719942"/>
              <a:ext cx="1941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preprocess.slurm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F88950D-A427-8DED-0814-58ED7F983BA5}"/>
              </a:ext>
            </a:extLst>
          </p:cNvPr>
          <p:cNvGrpSpPr/>
          <p:nvPr/>
        </p:nvGrpSpPr>
        <p:grpSpPr>
          <a:xfrm>
            <a:off x="2579914" y="2913969"/>
            <a:ext cx="2345682" cy="979715"/>
            <a:chOff x="2579914" y="1719942"/>
            <a:chExt cx="2345682" cy="979715"/>
          </a:xfrm>
        </p:grpSpPr>
        <p:sp>
          <p:nvSpPr>
            <p:cNvPr id="8" name="Rectangle: Folded Corner 7">
              <a:extLst>
                <a:ext uri="{FF2B5EF4-FFF2-40B4-BE49-F238E27FC236}">
                  <a16:creationId xmlns:a16="http://schemas.microsoft.com/office/drawing/2014/main" id="{51E64205-080D-2D47-14BF-4F9A92C95DF4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0D89E0-0A93-E3EF-5AD3-4C1EB90FCF48}"/>
                </a:ext>
              </a:extLst>
            </p:cNvPr>
            <p:cNvSpPr txBox="1"/>
            <p:nvPr/>
          </p:nvSpPr>
          <p:spPr>
            <a:xfrm>
              <a:off x="3309256" y="1719942"/>
              <a:ext cx="1616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process.slurm</a:t>
              </a:r>
              <a:endParaRPr lang="LID4096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7203D-3B5F-4DC3-B023-25DBE4909F8E}"/>
              </a:ext>
            </a:extLst>
          </p:cNvPr>
          <p:cNvGrpSpPr/>
          <p:nvPr/>
        </p:nvGrpSpPr>
        <p:grpSpPr>
          <a:xfrm>
            <a:off x="2579914" y="4082822"/>
            <a:ext cx="3113841" cy="979715"/>
            <a:chOff x="2579914" y="1719942"/>
            <a:chExt cx="3113841" cy="979715"/>
          </a:xfrm>
        </p:grpSpPr>
        <p:sp>
          <p:nvSpPr>
            <p:cNvPr id="11" name="Rectangle: Folded Corner 10">
              <a:extLst>
                <a:ext uri="{FF2B5EF4-FFF2-40B4-BE49-F238E27FC236}">
                  <a16:creationId xmlns:a16="http://schemas.microsoft.com/office/drawing/2014/main" id="{98AD105C-654C-FE4F-A57E-9A5ABF9005A5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554C5A-1A11-085F-9824-0D67990D6A1E}"/>
                </a:ext>
              </a:extLst>
            </p:cNvPr>
            <p:cNvSpPr txBox="1"/>
            <p:nvPr/>
          </p:nvSpPr>
          <p:spPr>
            <a:xfrm>
              <a:off x="3309256" y="1719942"/>
              <a:ext cx="2384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postpreprocess.slurm</a:t>
              </a:r>
              <a:endParaRPr lang="LID4096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16A536-9CE9-6CE1-9D2E-F48578198995}"/>
              </a:ext>
            </a:extLst>
          </p:cNvPr>
          <p:cNvGrpSpPr/>
          <p:nvPr/>
        </p:nvGrpSpPr>
        <p:grpSpPr>
          <a:xfrm>
            <a:off x="245479" y="2234479"/>
            <a:ext cx="2149376" cy="1023257"/>
            <a:chOff x="245479" y="2234479"/>
            <a:chExt cx="2149376" cy="1023257"/>
          </a:xfrm>
        </p:grpSpPr>
        <p:sp>
          <p:nvSpPr>
            <p:cNvPr id="13" name="Arrow: Curved Left 12">
              <a:extLst>
                <a:ext uri="{FF2B5EF4-FFF2-40B4-BE49-F238E27FC236}">
                  <a16:creationId xmlns:a16="http://schemas.microsoft.com/office/drawing/2014/main" id="{76155C8C-8299-D4E1-EB62-F1063C6E9132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4A77B0-4D22-30D2-EA8E-7BC2F11D7CBF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613D8D-A66B-2C5D-F6ED-C7CFE460F38B}"/>
              </a:ext>
            </a:extLst>
          </p:cNvPr>
          <p:cNvGrpSpPr/>
          <p:nvPr/>
        </p:nvGrpSpPr>
        <p:grpSpPr>
          <a:xfrm>
            <a:off x="267253" y="3382055"/>
            <a:ext cx="2149376" cy="1023257"/>
            <a:chOff x="245479" y="2234479"/>
            <a:chExt cx="2149376" cy="1023257"/>
          </a:xfrm>
        </p:grpSpPr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69563A28-7C51-C715-A262-49E7DBC2209F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A135BE-C91B-F581-D290-95F92F9EB3BB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DDDF41-D713-AA72-79A2-48E28889C63A}"/>
              </a:ext>
            </a:extLst>
          </p:cNvPr>
          <p:cNvGrpSpPr/>
          <p:nvPr/>
        </p:nvGrpSpPr>
        <p:grpSpPr>
          <a:xfrm>
            <a:off x="6919877" y="2833857"/>
            <a:ext cx="4558508" cy="1108337"/>
            <a:chOff x="2162820" y="5421283"/>
            <a:chExt cx="4558508" cy="11083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AEF1D-4CA2-389B-931C-AABCF29046CE}"/>
                </a:ext>
              </a:extLst>
            </p:cNvPr>
            <p:cNvSpPr txBox="1"/>
            <p:nvPr/>
          </p:nvSpPr>
          <p:spPr>
            <a:xfrm>
              <a:off x="2162820" y="6006400"/>
              <a:ext cx="411228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Determined by exit status</a:t>
              </a:r>
              <a:endParaRPr lang="LID4096" sz="2800" dirty="0"/>
            </a:p>
          </p:txBody>
        </p:sp>
        <p:pic>
          <p:nvPicPr>
            <p:cNvPr id="2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99126C30-1226-C50F-46F6-EEFF97C97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273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2C266B-DB7D-138B-00A8-03DCE4C4A31A}"/>
              </a:ext>
            </a:extLst>
          </p:cNvPr>
          <p:cNvGrpSpPr/>
          <p:nvPr/>
        </p:nvGrpSpPr>
        <p:grpSpPr>
          <a:xfrm>
            <a:off x="1312728" y="5139094"/>
            <a:ext cx="3666485" cy="1268712"/>
            <a:chOff x="1084992" y="5452763"/>
            <a:chExt cx="3666485" cy="1268712"/>
          </a:xfrm>
        </p:grpSpPr>
        <p:pic>
          <p:nvPicPr>
            <p:cNvPr id="24" name="Graphic 23" descr="Thumbs up sign with solid fill">
              <a:extLst>
                <a:ext uri="{FF2B5EF4-FFF2-40B4-BE49-F238E27FC236}">
                  <a16:creationId xmlns:a16="http://schemas.microsoft.com/office/drawing/2014/main" id="{0A9F7319-B0DD-259E-E4A6-80773051C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D478A5-AE5D-BA90-C742-3B78EB089EAE}"/>
                </a:ext>
              </a:extLst>
            </p:cNvPr>
            <p:cNvSpPr txBox="1"/>
            <p:nvPr/>
          </p:nvSpPr>
          <p:spPr>
            <a:xfrm>
              <a:off x="1084992" y="5890478"/>
              <a:ext cx="3459793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Jobs accrue priority,</a:t>
              </a:r>
              <a:br>
                <a:rPr lang="en-US" sz="2400" dirty="0"/>
              </a:br>
              <a:r>
                <a:rPr lang="en-US" sz="2400" dirty="0"/>
                <a:t>start as soon as possible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47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94B8-AB17-638E-64C2-9C909170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workflow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5A4AD-9087-A0B3-77BA-A2673DC8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24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A9222-54B4-5257-23F0-F432D0652B70}"/>
              </a:ext>
            </a:extLst>
          </p:cNvPr>
          <p:cNvSpPr txBox="1"/>
          <p:nvPr/>
        </p:nvSpPr>
        <p:spPr>
          <a:xfrm>
            <a:off x="275722" y="1794898"/>
            <a:ext cx="11626901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:$PRE_ID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:$PROC_ID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postprocess.slurm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8E0198-3F9B-4C9D-B0CB-69559EA72A26}"/>
              </a:ext>
            </a:extLst>
          </p:cNvPr>
          <p:cNvGrpSpPr/>
          <p:nvPr/>
        </p:nvGrpSpPr>
        <p:grpSpPr>
          <a:xfrm>
            <a:off x="986158" y="3996094"/>
            <a:ext cx="3296369" cy="1268712"/>
            <a:chOff x="1455108" y="5452763"/>
            <a:chExt cx="3296369" cy="1268712"/>
          </a:xfrm>
        </p:grpSpPr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19BEA20F-0E2E-AF14-F90F-E6E591833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E91FDD-8F9A-F6C6-2BA4-7BC946A926C4}"/>
                </a:ext>
              </a:extLst>
            </p:cNvPr>
            <p:cNvSpPr txBox="1"/>
            <p:nvPr/>
          </p:nvSpPr>
          <p:spPr>
            <a:xfrm>
              <a:off x="1455108" y="5890478"/>
              <a:ext cx="273760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 shell scripts, use</a:t>
              </a:r>
              <a:br>
                <a:rPr lang="en-US" sz="2400" dirty="0"/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 -e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47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C057-2EC5-8E5B-4813-93476A5E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exit status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A2B3E-E68B-77C9-A9E7-43EA548F6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command has exit status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: executed successfully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/>
              <a:t>–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-US" dirty="0"/>
              <a:t>: something failed</a:t>
            </a:r>
          </a:p>
          <a:p>
            <a:r>
              <a:rPr lang="en-US" dirty="0"/>
              <a:t>Stored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8E1F3C-944A-D93E-FCFF-D143C646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0BA0B-6EF8-35B7-5451-27DD38C89F91}"/>
              </a:ext>
            </a:extLst>
          </p:cNvPr>
          <p:cNvSpPr txBox="1"/>
          <p:nvPr/>
        </p:nvSpPr>
        <p:spPr>
          <a:xfrm>
            <a:off x="6780944" y="1895010"/>
            <a:ext cx="5144358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ls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ls: cannot access '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DB1B0-6F71-E629-E0EA-8FA971966A25}"/>
              </a:ext>
            </a:extLst>
          </p:cNvPr>
          <p:cNvSpPr txBox="1"/>
          <p:nvPr/>
        </p:nvSpPr>
        <p:spPr>
          <a:xfrm>
            <a:off x="282549" y="3716239"/>
            <a:ext cx="1162690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result=$(( $alpha + $beta + $gamma ))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if the computation succeeded, write output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[[ $status -eq 0 ]]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echo "$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alpha,$beta,$gamma,$result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&gt; "out-${SLURM_ARRAY_TASK_ID}.txt"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7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B32B-AD6F-8B3D-0AAE-58729A2C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C0A22-645B-2F01-1FBF-676DDE1B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26</a:t>
            </a:fld>
            <a:endParaRPr lang="LID4096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DD4EB7-F4E4-9D38-89D9-21C1318F2A13}"/>
              </a:ext>
            </a:extLst>
          </p:cNvPr>
          <p:cNvGrpSpPr/>
          <p:nvPr/>
        </p:nvGrpSpPr>
        <p:grpSpPr>
          <a:xfrm>
            <a:off x="1981199" y="1535668"/>
            <a:ext cx="2174185" cy="1289176"/>
            <a:chOff x="1981199" y="1535668"/>
            <a:chExt cx="2174185" cy="12891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AD0433-2E37-58AC-A150-8223412E188E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5" name="Rectangle: Folded Corner 4">
                <a:extLst>
                  <a:ext uri="{FF2B5EF4-FFF2-40B4-BE49-F238E27FC236}">
                    <a16:creationId xmlns:a16="http://schemas.microsoft.com/office/drawing/2014/main" id="{611C6340-765A-40F5-C8ED-3381DDBBA4FF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7C37F8-B75A-B357-13DC-E9E635C16FF7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preprocess_1.slurm</a:t>
                </a:r>
                <a:endParaRPr lang="LID4096" dirty="0"/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A0FC01-C442-BCFD-2937-1AD52AAC72C3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501</a:t>
              </a:r>
              <a:endParaRPr lang="LID4096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D8BBD3-9503-EB08-257E-0BADC1710809}"/>
              </a:ext>
            </a:extLst>
          </p:cNvPr>
          <p:cNvGrpSpPr/>
          <p:nvPr/>
        </p:nvGrpSpPr>
        <p:grpSpPr>
          <a:xfrm>
            <a:off x="5008907" y="1535668"/>
            <a:ext cx="2174185" cy="1289176"/>
            <a:chOff x="1981199" y="1535668"/>
            <a:chExt cx="2174185" cy="12891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F7894EA-4064-AE5D-3811-DA6BE757F68A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509EDA13-7801-D54F-7525-3351B12C1EA5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BB42DF-8799-04D9-0B61-55E64EF53782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preprocess_2.slurm</a:t>
                </a:r>
                <a:endParaRPr lang="LID4096" dirty="0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666BCB8-F168-F61A-9DEC-AB8ED683FBD4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502</a:t>
              </a:r>
              <a:endParaRPr lang="LID4096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62EE26-8E00-AB74-946E-8A4B1D0698D6}"/>
              </a:ext>
            </a:extLst>
          </p:cNvPr>
          <p:cNvGrpSpPr/>
          <p:nvPr/>
        </p:nvGrpSpPr>
        <p:grpSpPr>
          <a:xfrm>
            <a:off x="3233058" y="3513756"/>
            <a:ext cx="1848711" cy="1289176"/>
            <a:chOff x="2198913" y="1535668"/>
            <a:chExt cx="1848711" cy="128917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54F94C-74BB-40EA-A190-29FD6381FCBE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AC109E50-4386-F3A9-FFB8-3ABE285EFF53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7F83A6-AB39-C489-03BB-A43CDE53CED4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process_1.slurm</a:t>
                </a:r>
                <a:endParaRPr lang="LID4096" dirty="0"/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6D6126D-44EE-7279-55E5-BF38F8EE51E0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506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BA9F85-CC69-82E9-6FE4-3DCFFEE4A26C}"/>
              </a:ext>
            </a:extLst>
          </p:cNvPr>
          <p:cNvGrpSpPr/>
          <p:nvPr/>
        </p:nvGrpSpPr>
        <p:grpSpPr>
          <a:xfrm>
            <a:off x="5966302" y="3513756"/>
            <a:ext cx="1848711" cy="1289176"/>
            <a:chOff x="2198913" y="1535668"/>
            <a:chExt cx="1848711" cy="128917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BDF7043-C8E5-A774-4C50-548D3A529ED8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6" name="Rectangle: Folded Corner 25">
                <a:extLst>
                  <a:ext uri="{FF2B5EF4-FFF2-40B4-BE49-F238E27FC236}">
                    <a16:creationId xmlns:a16="http://schemas.microsoft.com/office/drawing/2014/main" id="{02416266-CD89-3B8F-7367-324D0AB05012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B8BDDE-1AEE-753B-149F-2BF57A70FFAB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process_2.slurm</a:t>
                </a:r>
                <a:endParaRPr lang="LID4096" dirty="0"/>
              </a:p>
            </p:txBody>
          </p:sp>
        </p:grp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88C371D-BD64-23D5-E941-55079FF93A1F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507</a:t>
              </a:r>
              <a:endParaRPr lang="LID4096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14C215-448C-EB79-FF7A-C9F847E3C655}"/>
              </a:ext>
            </a:extLst>
          </p:cNvPr>
          <p:cNvGrpSpPr/>
          <p:nvPr/>
        </p:nvGrpSpPr>
        <p:grpSpPr>
          <a:xfrm>
            <a:off x="4656912" y="5432299"/>
            <a:ext cx="2059025" cy="1289176"/>
            <a:chOff x="2079170" y="1535668"/>
            <a:chExt cx="2059025" cy="128917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4D21F-918E-83EE-4787-D01B87DBBDDC}"/>
                </a:ext>
              </a:extLst>
            </p:cNvPr>
            <p:cNvGrpSpPr/>
            <p:nvPr/>
          </p:nvGrpSpPr>
          <p:grpSpPr>
            <a:xfrm>
              <a:off x="2079170" y="1535668"/>
              <a:ext cx="2059025" cy="1163989"/>
              <a:chOff x="2079170" y="1535668"/>
              <a:chExt cx="2059025" cy="1163989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52015C28-E58E-7B74-748F-1076952693A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11980E-BA31-F5E4-6C93-4035687952BD}"/>
                  </a:ext>
                </a:extLst>
              </p:cNvPr>
              <p:cNvSpPr txBox="1"/>
              <p:nvPr/>
            </p:nvSpPr>
            <p:spPr>
              <a:xfrm>
                <a:off x="2079170" y="1535668"/>
                <a:ext cx="2059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postprocess.slurm</a:t>
                </a:r>
                <a:endParaRPr lang="LID4096" dirty="0"/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856B132-3E82-2B07-81EB-4614352170EB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508</a:t>
              </a:r>
              <a:endParaRPr lang="LID4096" dirty="0"/>
            </a:p>
          </p:txBody>
        </p:sp>
      </p:grpSp>
      <p:sp>
        <p:nvSpPr>
          <p:cNvPr id="33" name="Arrow: Up 32">
            <a:extLst>
              <a:ext uri="{FF2B5EF4-FFF2-40B4-BE49-F238E27FC236}">
                <a16:creationId xmlns:a16="http://schemas.microsoft.com/office/drawing/2014/main" id="{FFA00B24-E944-304D-B419-C191E14E8419}"/>
              </a:ext>
            </a:extLst>
          </p:cNvPr>
          <p:cNvSpPr/>
          <p:nvPr/>
        </p:nvSpPr>
        <p:spPr>
          <a:xfrm rot="19367276">
            <a:off x="3601692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AC52F1F0-343E-6B0B-3772-37043E3354EA}"/>
              </a:ext>
            </a:extLst>
          </p:cNvPr>
          <p:cNvSpPr/>
          <p:nvPr/>
        </p:nvSpPr>
        <p:spPr>
          <a:xfrm rot="1868865">
            <a:off x="4862574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3EC977E0-4438-E9F5-8D85-6A0BAE1AD1A4}"/>
              </a:ext>
            </a:extLst>
          </p:cNvPr>
          <p:cNvSpPr/>
          <p:nvPr/>
        </p:nvSpPr>
        <p:spPr>
          <a:xfrm rot="19367276">
            <a:off x="6493982" y="2836436"/>
            <a:ext cx="217715" cy="611930"/>
          </a:xfrm>
          <a:prstGeom prst="upArrow">
            <a:avLst/>
          </a:prstGeom>
          <a:pattFill prst="dkHorz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7FEDC41A-0666-0A44-4D85-387897F70882}"/>
              </a:ext>
            </a:extLst>
          </p:cNvPr>
          <p:cNvSpPr/>
          <p:nvPr/>
        </p:nvSpPr>
        <p:spPr>
          <a:xfrm rot="19367276">
            <a:off x="4862575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FBFC2DF0-BEFC-FA03-0C35-3B58601D11F6}"/>
              </a:ext>
            </a:extLst>
          </p:cNvPr>
          <p:cNvSpPr/>
          <p:nvPr/>
        </p:nvSpPr>
        <p:spPr>
          <a:xfrm rot="1868865">
            <a:off x="6123457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A6D92E-48CA-A751-97CC-FB07C13788B1}"/>
              </a:ext>
            </a:extLst>
          </p:cNvPr>
          <p:cNvSpPr txBox="1"/>
          <p:nvPr/>
        </p:nvSpPr>
        <p:spPr>
          <a:xfrm>
            <a:off x="1253688" y="4934343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-d=afterok:501:502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11A51-56FE-EA81-A5F7-58417F501155}"/>
              </a:ext>
            </a:extLst>
          </p:cNvPr>
          <p:cNvSpPr txBox="1"/>
          <p:nvPr/>
        </p:nvSpPr>
        <p:spPr>
          <a:xfrm>
            <a:off x="6531425" y="4912571"/>
            <a:ext cx="39068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-d=afterany:502,afterok:505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FCBC10-5180-8932-A7A9-5AF117EE549B}"/>
              </a:ext>
            </a:extLst>
          </p:cNvPr>
          <p:cNvGrpSpPr/>
          <p:nvPr/>
        </p:nvGrpSpPr>
        <p:grpSpPr>
          <a:xfrm>
            <a:off x="7456544" y="123293"/>
            <a:ext cx="2166427" cy="1289176"/>
            <a:chOff x="2046515" y="1535668"/>
            <a:chExt cx="2166427" cy="128917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B3498DF-657C-D4A3-BA49-0A5583EEE18F}"/>
                </a:ext>
              </a:extLst>
            </p:cNvPr>
            <p:cNvGrpSpPr/>
            <p:nvPr/>
          </p:nvGrpSpPr>
          <p:grpSpPr>
            <a:xfrm>
              <a:off x="2046515" y="1535668"/>
              <a:ext cx="2166427" cy="1163989"/>
              <a:chOff x="2046515" y="1535668"/>
              <a:chExt cx="2166427" cy="1163989"/>
            </a:xfrm>
          </p:grpSpPr>
          <p:sp>
            <p:nvSpPr>
              <p:cNvPr id="43" name="Rectangle: Folded Corner 42">
                <a:extLst>
                  <a:ext uri="{FF2B5EF4-FFF2-40B4-BE49-F238E27FC236}">
                    <a16:creationId xmlns:a16="http://schemas.microsoft.com/office/drawing/2014/main" id="{82B14A26-4964-F0E2-5CF0-26AEB76D6591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29E503-A8E3-85DB-A127-D8DAE9835DC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166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download_db.slurm</a:t>
                </a:r>
                <a:endParaRPr lang="LID4096" dirty="0"/>
              </a:p>
            </p:txBody>
          </p:sp>
        </p:grp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6DE0500-157D-1B68-574A-56E3EA1BA28C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503</a:t>
              </a:r>
              <a:endParaRPr lang="LID4096" dirty="0"/>
            </a:p>
          </p:txBody>
        </p:sp>
      </p:grpSp>
      <p:sp>
        <p:nvSpPr>
          <p:cNvPr id="45" name="Arrow: Up 44">
            <a:extLst>
              <a:ext uri="{FF2B5EF4-FFF2-40B4-BE49-F238E27FC236}">
                <a16:creationId xmlns:a16="http://schemas.microsoft.com/office/drawing/2014/main" id="{80EC674C-D227-F75A-3196-15AA14CAD095}"/>
              </a:ext>
            </a:extLst>
          </p:cNvPr>
          <p:cNvSpPr/>
          <p:nvPr/>
        </p:nvSpPr>
        <p:spPr>
          <a:xfrm rot="3693472">
            <a:off x="7684261" y="2885293"/>
            <a:ext cx="217715" cy="61193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C36B08-EBAE-3FA8-897D-DC3FC814D4B7}"/>
              </a:ext>
            </a:extLst>
          </p:cNvPr>
          <p:cNvSpPr txBox="1"/>
          <p:nvPr/>
        </p:nvSpPr>
        <p:spPr>
          <a:xfrm>
            <a:off x="2026572" y="6318355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-d=afterok:506:507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1CB5A4-9F6A-6233-EBCD-5002119C39A7}"/>
              </a:ext>
            </a:extLst>
          </p:cNvPr>
          <p:cNvGrpSpPr/>
          <p:nvPr/>
        </p:nvGrpSpPr>
        <p:grpSpPr>
          <a:xfrm>
            <a:off x="9684069" y="123293"/>
            <a:ext cx="2507931" cy="1289176"/>
            <a:chOff x="2046515" y="1535668"/>
            <a:chExt cx="2507931" cy="128917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6B33C7D-4C0E-0465-AE21-EF1B4E0E5B76}"/>
                </a:ext>
              </a:extLst>
            </p:cNvPr>
            <p:cNvGrpSpPr/>
            <p:nvPr/>
          </p:nvGrpSpPr>
          <p:grpSpPr>
            <a:xfrm>
              <a:off x="2046515" y="1535668"/>
              <a:ext cx="2507931" cy="1163989"/>
              <a:chOff x="2046515" y="1535668"/>
              <a:chExt cx="2507931" cy="1163989"/>
            </a:xfrm>
          </p:grpSpPr>
          <p:sp>
            <p:nvSpPr>
              <p:cNvPr id="50" name="Rectangle: Folded Corner 49">
                <a:extLst>
                  <a:ext uri="{FF2B5EF4-FFF2-40B4-BE49-F238E27FC236}">
                    <a16:creationId xmlns:a16="http://schemas.microsoft.com/office/drawing/2014/main" id="{F818C888-E3B1-0770-F511-9D13967F12C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2B79012-F1D2-29F7-8C85-656F60642A0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507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copy_backup_db.slurm</a:t>
                </a:r>
                <a:endParaRPr lang="LID4096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0F46604-10E6-467F-9F0F-053FCB65AEE8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504</a:t>
              </a:r>
              <a:endParaRPr lang="LID4096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A618E49-F340-C5F9-7D79-712395CF81B8}"/>
              </a:ext>
            </a:extLst>
          </p:cNvPr>
          <p:cNvSpPr txBox="1"/>
          <p:nvPr/>
        </p:nvSpPr>
        <p:spPr>
          <a:xfrm>
            <a:off x="9534138" y="1505478"/>
            <a:ext cx="2528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-d=afternotok:503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5D22D205-7D54-9767-B877-7E5A4BD7ECEE}"/>
              </a:ext>
            </a:extLst>
          </p:cNvPr>
          <p:cNvSpPr/>
          <p:nvPr/>
        </p:nvSpPr>
        <p:spPr>
          <a:xfrm rot="16200000">
            <a:off x="9262920" y="907621"/>
            <a:ext cx="217715" cy="61193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6E642FE-7589-607E-314D-CCC15F126D6A}"/>
              </a:ext>
            </a:extLst>
          </p:cNvPr>
          <p:cNvGrpSpPr/>
          <p:nvPr/>
        </p:nvGrpSpPr>
        <p:grpSpPr>
          <a:xfrm>
            <a:off x="8131577" y="2251713"/>
            <a:ext cx="1720727" cy="1289176"/>
            <a:chOff x="2133603" y="1535668"/>
            <a:chExt cx="1720727" cy="128917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1C45BA4-626A-399F-23CB-70FD36106F92}"/>
                </a:ext>
              </a:extLst>
            </p:cNvPr>
            <p:cNvGrpSpPr/>
            <p:nvPr/>
          </p:nvGrpSpPr>
          <p:grpSpPr>
            <a:xfrm>
              <a:off x="2133603" y="1535668"/>
              <a:ext cx="1720727" cy="1163989"/>
              <a:chOff x="2133603" y="1535668"/>
              <a:chExt cx="1720727" cy="1163989"/>
            </a:xfrm>
          </p:grpSpPr>
          <p:sp>
            <p:nvSpPr>
              <p:cNvPr id="57" name="Rectangle: Folded Corner 56">
                <a:extLst>
                  <a:ext uri="{FF2B5EF4-FFF2-40B4-BE49-F238E27FC236}">
                    <a16:creationId xmlns:a16="http://schemas.microsoft.com/office/drawing/2014/main" id="{DBA9155D-B474-1418-FD9A-9E9EFFAE5630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CE1D740-1F71-C496-35E8-86D76F7CFFBF}"/>
                  </a:ext>
                </a:extLst>
              </p:cNvPr>
              <p:cNvSpPr txBox="1"/>
              <p:nvPr/>
            </p:nvSpPr>
            <p:spPr>
              <a:xfrm>
                <a:off x="2133603" y="1535668"/>
                <a:ext cx="1720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stage_db.slurm</a:t>
                </a:r>
                <a:endParaRPr lang="LID4096" dirty="0"/>
              </a:p>
            </p:txBody>
          </p:sp>
        </p:grp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059A485-4892-4F27-487E-D21C871907F2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505</a:t>
              </a:r>
              <a:endParaRPr lang="LID4096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CD04A86-0E45-088C-66CD-E239DB0C45CE}"/>
              </a:ext>
            </a:extLst>
          </p:cNvPr>
          <p:cNvSpPr txBox="1"/>
          <p:nvPr/>
        </p:nvSpPr>
        <p:spPr>
          <a:xfrm>
            <a:off x="8055379" y="3628241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-d=afterok:503?afterok=504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BD8948AD-F4AE-630C-6739-702E62B33CEC}"/>
              </a:ext>
            </a:extLst>
          </p:cNvPr>
          <p:cNvSpPr/>
          <p:nvPr/>
        </p:nvSpPr>
        <p:spPr>
          <a:xfrm rot="3061519">
            <a:off x="10089502" y="1989060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2FA27E33-5AAD-F40F-1D9F-3B0190F89309}"/>
              </a:ext>
            </a:extLst>
          </p:cNvPr>
          <p:cNvSpPr/>
          <p:nvPr/>
        </p:nvSpPr>
        <p:spPr>
          <a:xfrm rot="19501917">
            <a:off x="8565521" y="1610102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A65F86-F69F-655E-0C33-1ED6E2CC09DC}"/>
              </a:ext>
            </a:extLst>
          </p:cNvPr>
          <p:cNvGrpSpPr/>
          <p:nvPr/>
        </p:nvGrpSpPr>
        <p:grpSpPr>
          <a:xfrm>
            <a:off x="7704794" y="5153031"/>
            <a:ext cx="3519420" cy="977467"/>
            <a:chOff x="7704794" y="5153031"/>
            <a:chExt cx="3519420" cy="97746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F324816-4167-CB63-4126-A80A1D1A2839}"/>
                </a:ext>
              </a:extLst>
            </p:cNvPr>
            <p:cNvSpPr txBox="1"/>
            <p:nvPr/>
          </p:nvSpPr>
          <p:spPr>
            <a:xfrm>
              <a:off x="7704794" y="5668833"/>
              <a:ext cx="323780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Note: workflow == DAG</a:t>
              </a:r>
              <a:endParaRPr lang="LID4096" sz="2400" dirty="0"/>
            </a:p>
          </p:txBody>
        </p:sp>
        <p:pic>
          <p:nvPicPr>
            <p:cNvPr id="63" name="Graphic 62" descr="Warning with solid fill">
              <a:extLst>
                <a:ext uri="{FF2B5EF4-FFF2-40B4-BE49-F238E27FC236}">
                  <a16:creationId xmlns:a16="http://schemas.microsoft.com/office/drawing/2014/main" id="{166B610C-3C24-5A6E-97F2-1E2659805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76142" y="5153031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46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5E76CDFB-3859-DEB1-83CD-3FD0184C49D7}"/>
              </a:ext>
            </a:extLst>
          </p:cNvPr>
          <p:cNvGrpSpPr/>
          <p:nvPr/>
        </p:nvGrpSpPr>
        <p:grpSpPr>
          <a:xfrm>
            <a:off x="1415144" y="1788807"/>
            <a:ext cx="5442860" cy="3874280"/>
            <a:chOff x="1415144" y="1788807"/>
            <a:chExt cx="5442860" cy="387428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C54D44-E869-CD62-0DBD-5FEE3EE34198}"/>
                </a:ext>
              </a:extLst>
            </p:cNvPr>
            <p:cNvGrpSpPr/>
            <p:nvPr/>
          </p:nvGrpSpPr>
          <p:grpSpPr>
            <a:xfrm>
              <a:off x="2122548" y="1788807"/>
              <a:ext cx="2166427" cy="1289176"/>
              <a:chOff x="2046515" y="1535668"/>
              <a:chExt cx="2166427" cy="128917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5C058D5-61FF-CC11-D920-5E90A60A3FA1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166427" cy="1163989"/>
                <a:chOff x="2046515" y="1535668"/>
                <a:chExt cx="2166427" cy="1163989"/>
              </a:xfrm>
            </p:grpSpPr>
            <p:sp>
              <p:nvSpPr>
                <p:cNvPr id="28" name="Rectangle: Folded Corner 27">
                  <a:extLst>
                    <a:ext uri="{FF2B5EF4-FFF2-40B4-BE49-F238E27FC236}">
                      <a16:creationId xmlns:a16="http://schemas.microsoft.com/office/drawing/2014/main" id="{D9F08C08-BB5D-750A-219D-7FC591029939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A4FADA4-4C83-F6A8-6423-BB21D54DA3CB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1664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download_db.slurm</a:t>
                  </a:r>
                  <a:endParaRPr lang="LID4096" dirty="0"/>
                </a:p>
              </p:txBody>
            </p:sp>
          </p:grp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EBB5EF8-DBB0-8D7F-437B-27DBC19D7ED4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503</a:t>
                </a:r>
                <a:endParaRPr lang="LID4096" dirty="0"/>
              </a:p>
            </p:txBody>
          </p:sp>
        </p:grp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1C227E51-C69B-CDAD-35B9-D0D11957CEEC}"/>
                </a:ext>
              </a:extLst>
            </p:cNvPr>
            <p:cNvSpPr/>
            <p:nvPr/>
          </p:nvSpPr>
          <p:spPr>
            <a:xfrm rot="3693472">
              <a:off x="2350265" y="455080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3EA51E6-D4AD-4681-CFCF-1487D3DA5E2C}"/>
                </a:ext>
              </a:extLst>
            </p:cNvPr>
            <p:cNvGrpSpPr/>
            <p:nvPr/>
          </p:nvGrpSpPr>
          <p:grpSpPr>
            <a:xfrm>
              <a:off x="4350073" y="1788807"/>
              <a:ext cx="2507931" cy="1289176"/>
              <a:chOff x="2046515" y="1535668"/>
              <a:chExt cx="2507931" cy="128917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A4A22A5-CA84-A76C-A17E-6D7004B1DE55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507931" cy="1163989"/>
                <a:chOff x="2046515" y="1535668"/>
                <a:chExt cx="2507931" cy="1163989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34465976-EE4C-75F8-9A37-9D148260717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E0EAC70-A2E5-9E28-211E-003FE22E6869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5079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copy_backup_db.slurm</a:t>
                  </a:r>
                  <a:endParaRPr lang="LID4096" dirty="0"/>
                </a:p>
              </p:txBody>
            </p:sp>
          </p:grp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5CC8E42E-375E-F303-F0A8-62A8C62A840B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504</a:t>
                </a:r>
                <a:endParaRPr lang="LID4096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C5C785-19A8-497A-E51A-2C1BEFA74421}"/>
                </a:ext>
              </a:extLst>
            </p:cNvPr>
            <p:cNvSpPr txBox="1"/>
            <p:nvPr/>
          </p:nvSpPr>
          <p:spPr>
            <a:xfrm>
              <a:off x="4200142" y="3170992"/>
              <a:ext cx="252825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-d=afternotok:503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50AE7CC-48C6-7646-E466-04015BD12573}"/>
                </a:ext>
              </a:extLst>
            </p:cNvPr>
            <p:cNvGrpSpPr/>
            <p:nvPr/>
          </p:nvGrpSpPr>
          <p:grpSpPr>
            <a:xfrm>
              <a:off x="2797581" y="3917227"/>
              <a:ext cx="1720727" cy="1289176"/>
              <a:chOff x="2133603" y="1535668"/>
              <a:chExt cx="1720727" cy="1289176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E73DE47-09ED-B31A-EF18-F9E87402D1BF}"/>
                  </a:ext>
                </a:extLst>
              </p:cNvPr>
              <p:cNvGrpSpPr/>
              <p:nvPr/>
            </p:nvGrpSpPr>
            <p:grpSpPr>
              <a:xfrm>
                <a:off x="2133603" y="1535668"/>
                <a:ext cx="1720727" cy="1163989"/>
                <a:chOff x="2133603" y="1535668"/>
                <a:chExt cx="1720727" cy="1163989"/>
              </a:xfrm>
            </p:grpSpPr>
            <p:sp>
              <p:nvSpPr>
                <p:cNvPr id="40" name="Rectangle: Folded Corner 39">
                  <a:extLst>
                    <a:ext uri="{FF2B5EF4-FFF2-40B4-BE49-F238E27FC236}">
                      <a16:creationId xmlns:a16="http://schemas.microsoft.com/office/drawing/2014/main" id="{C13F8ADC-8862-AF0E-C521-D235BEDCF3A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7CB68FB-3A50-00ED-C1A4-B3F290A96D38}"/>
                    </a:ext>
                  </a:extLst>
                </p:cNvPr>
                <p:cNvSpPr txBox="1"/>
                <p:nvPr/>
              </p:nvSpPr>
              <p:spPr>
                <a:xfrm>
                  <a:off x="2133603" y="1535668"/>
                  <a:ext cx="17207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stage_db.slurm</a:t>
                  </a:r>
                  <a:endParaRPr lang="LID4096" dirty="0"/>
                </a:p>
              </p:txBody>
            </p:sp>
          </p:grp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F5FEDB67-F443-DFDB-9917-FF7EA5FB21D1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505</a:t>
                </a:r>
                <a:endParaRPr lang="LID4096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12E896-3E1A-27C3-A53F-D34F75E8878F}"/>
                </a:ext>
              </a:extLst>
            </p:cNvPr>
            <p:cNvSpPr txBox="1"/>
            <p:nvPr/>
          </p:nvSpPr>
          <p:spPr>
            <a:xfrm>
              <a:off x="2721383" y="5293755"/>
              <a:ext cx="37689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-d=afterok:503?afterok=504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Arrow: Up 42">
              <a:extLst>
                <a:ext uri="{FF2B5EF4-FFF2-40B4-BE49-F238E27FC236}">
                  <a16:creationId xmlns:a16="http://schemas.microsoft.com/office/drawing/2014/main" id="{FBDB6FEF-2237-3B3D-0172-501AADC5CB3D}"/>
                </a:ext>
              </a:extLst>
            </p:cNvPr>
            <p:cNvSpPr/>
            <p:nvPr/>
          </p:nvSpPr>
          <p:spPr>
            <a:xfrm rot="3061519">
              <a:off x="4755506" y="3654574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7964AB8C-2B86-6768-D087-EC579CDB0E9C}"/>
                </a:ext>
              </a:extLst>
            </p:cNvPr>
            <p:cNvSpPr/>
            <p:nvPr/>
          </p:nvSpPr>
          <p:spPr>
            <a:xfrm rot="19501917">
              <a:off x="3231525" y="3275616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8EEC57-DDC2-B936-F8BC-F8150C95ED96}"/>
                </a:ext>
              </a:extLst>
            </p:cNvPr>
            <p:cNvSpPr txBox="1"/>
            <p:nvPr/>
          </p:nvSpPr>
          <p:spPr>
            <a:xfrm>
              <a:off x="1415144" y="4744896"/>
              <a:ext cx="5790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...</a:t>
              </a:r>
              <a:endParaRPr lang="LID4096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A97ABF-F185-6E7F-0ACC-461F3A70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3E4515-7072-17EB-65D0-FE1394D2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27</a:t>
            </a:fld>
            <a:endParaRPr lang="LID4096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078485-FAB2-40EC-5B19-B650333D4010}"/>
              </a:ext>
            </a:extLst>
          </p:cNvPr>
          <p:cNvSpPr txBox="1"/>
          <p:nvPr/>
        </p:nvSpPr>
        <p:spPr>
          <a:xfrm rot="1134657">
            <a:off x="1941328" y="2523985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A47C86-2CAB-8E4E-1061-F457F64C453A}"/>
              </a:ext>
            </a:extLst>
          </p:cNvPr>
          <p:cNvSpPr txBox="1"/>
          <p:nvPr/>
        </p:nvSpPr>
        <p:spPr>
          <a:xfrm rot="1134657">
            <a:off x="2428116" y="4767838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9ED194-4B24-27CB-E833-CA1C9329EDD0}"/>
              </a:ext>
            </a:extLst>
          </p:cNvPr>
          <p:cNvGrpSpPr/>
          <p:nvPr/>
        </p:nvGrpSpPr>
        <p:grpSpPr>
          <a:xfrm>
            <a:off x="4350073" y="1788807"/>
            <a:ext cx="7314405" cy="1333763"/>
            <a:chOff x="4350073" y="1788807"/>
            <a:chExt cx="7314405" cy="133376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801FD92-2D03-84D3-159C-6774E46B1E81}"/>
                </a:ext>
              </a:extLst>
            </p:cNvPr>
            <p:cNvSpPr/>
            <p:nvPr/>
          </p:nvSpPr>
          <p:spPr>
            <a:xfrm>
              <a:off x="4350073" y="1788807"/>
              <a:ext cx="2528256" cy="1333763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06C0B06-8AF8-91C4-873C-77CDA098D65D}"/>
                </a:ext>
              </a:extLst>
            </p:cNvPr>
            <p:cNvGrpSpPr/>
            <p:nvPr/>
          </p:nvGrpSpPr>
          <p:grpSpPr>
            <a:xfrm>
              <a:off x="6878329" y="1886103"/>
              <a:ext cx="4786149" cy="569586"/>
              <a:chOff x="7389993" y="4488434"/>
              <a:chExt cx="4786149" cy="5695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D0947D-F49D-1D8C-714A-167D638B4B46}"/>
                  </a:ext>
                </a:extLst>
              </p:cNvPr>
              <p:cNvCxnSpPr>
                <a:cxnSpLocks/>
                <a:stCxn id="52" idx="1"/>
                <a:endCxn id="48" idx="3"/>
              </p:cNvCxnSpPr>
              <p:nvPr/>
            </p:nvCxnSpPr>
            <p:spPr>
              <a:xfrm flipH="1">
                <a:off x="7389993" y="4719267"/>
                <a:ext cx="716830" cy="3387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D2C6B7D-68E1-F04B-DFDD-B5C86E886B3C}"/>
                  </a:ext>
                </a:extLst>
              </p:cNvPr>
              <p:cNvSpPr txBox="1"/>
              <p:nvPr/>
            </p:nvSpPr>
            <p:spPr>
              <a:xfrm>
                <a:off x="8106823" y="4488434"/>
                <a:ext cx="4069319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remains queued: pending</a:t>
                </a:r>
                <a:endParaRPr lang="LID4096" sz="24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94FA10-F08D-E6A6-D475-E99DF043C373}"/>
              </a:ext>
            </a:extLst>
          </p:cNvPr>
          <p:cNvGrpSpPr/>
          <p:nvPr/>
        </p:nvGrpSpPr>
        <p:grpSpPr>
          <a:xfrm>
            <a:off x="7595159" y="3080111"/>
            <a:ext cx="2958306" cy="1433420"/>
            <a:chOff x="6985191" y="5410397"/>
            <a:chExt cx="2958306" cy="14334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ACB53C3-FF82-342B-EAB5-37F1916C0344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clean up!</a:t>
              </a:r>
              <a:endParaRPr lang="LID4096" sz="2800" dirty="0"/>
            </a:p>
          </p:txBody>
        </p:sp>
        <p:pic>
          <p:nvPicPr>
            <p:cNvPr id="5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EC95EF92-8140-3CE0-369D-B9319DAE6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40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9952-4F63-6942-C560-BF512711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08B71E-6CFA-BD12-0A3A-1EE77701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28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DF987-F378-1147-12B9-5D492C477435}"/>
              </a:ext>
            </a:extLst>
          </p:cNvPr>
          <p:cNvSpPr txBox="1"/>
          <p:nvPr/>
        </p:nvSpPr>
        <p:spPr>
          <a:xfrm>
            <a:off x="275722" y="1794898"/>
            <a:ext cx="1162690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squeue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--cluster=all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CLUSTER: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wice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PARTITION     NAME     USER ST       TIME  NODES NODELIST(REASON)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504     batch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copy_bac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vsc30001 PD       0:00      1 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DependencyNeverSatisfied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78EEAD-807C-A38D-3808-547122FA495D}"/>
              </a:ext>
            </a:extLst>
          </p:cNvPr>
          <p:cNvGrpSpPr/>
          <p:nvPr/>
        </p:nvGrpSpPr>
        <p:grpSpPr>
          <a:xfrm>
            <a:off x="275721" y="3238731"/>
            <a:ext cx="11626901" cy="2868218"/>
            <a:chOff x="275721" y="3238731"/>
            <a:chExt cx="11626901" cy="28682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748F83-ECFA-029E-3ADB-E7290590D023}"/>
                </a:ext>
              </a:extLst>
            </p:cNvPr>
            <p:cNvSpPr txBox="1"/>
            <p:nvPr/>
          </p:nvSpPr>
          <p:spPr>
            <a:xfrm>
              <a:off x="275721" y="3244627"/>
              <a:ext cx="11626901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bash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 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squeue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-t PD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DependencyNeverSatisfied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'^\s+(\d+)\b')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echo job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cancelled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412DC3-5D6E-FE74-DC2B-DE9FDE69D9C5}"/>
                </a:ext>
              </a:extLst>
            </p:cNvPr>
            <p:cNvSpPr txBox="1"/>
            <p:nvPr/>
          </p:nvSpPr>
          <p:spPr>
            <a:xfrm>
              <a:off x="10360212" y="3238731"/>
              <a:ext cx="154241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clean_up.sh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55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DDD97-4687-EB04-C9CE-B83613EEB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8C3D-618A-F65F-621E-D4249E3E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sequential tasks &amp; job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1D4E2-28BD-EC5E-170D-0304C179F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https://slurm.schedmd.com/sbatch.html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A1B40-1F67-359A-8A7E-FD8C5CA0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7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CF127-8934-FE9B-95B5-BEA475F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C1A2-4A00-29C3-035E-3C1331DCA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staging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C1596-6C9B-9FC1-F97E-CC87F23A65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09EF5-9AB3-350E-DE9C-F64B73F1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0658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A1CD5-2108-AF88-9519-838980D24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4E7F-8F6A-405E-F8B7-EB9C6CAE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CC558-A9EF-ABF4-35BB-E06AC0977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Data is non-local</a:t>
            </a:r>
          </a:p>
          <a:p>
            <a:pPr lvl="1"/>
            <a:r>
              <a:rPr lang="en-US" dirty="0"/>
              <a:t>Data stage-in or stage-out as part of process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Data produced by laboratory equipment</a:t>
            </a:r>
          </a:p>
          <a:p>
            <a:pPr lvl="1"/>
            <a:r>
              <a:rPr lang="en-US" dirty="0"/>
              <a:t>Data in repository/online 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8B95E-AC19-15F9-12F1-8816EB71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044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61FAA-AB33-9D5A-99D2-924A2B0E4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17C7-1A73-FBAC-AFB7-9BEB0D9D1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Copy data between Linux systems/directories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Copy data to/from Tier-1 Data</a:t>
            </a:r>
          </a:p>
          <a:p>
            <a:pPr lvl="1"/>
            <a:r>
              <a:rPr lang="en-US" dirty="0"/>
              <a:t>Globus CLI/</a:t>
            </a:r>
            <a:r>
              <a:rPr lang="en-US" dirty="0" err="1"/>
              <a:t>iRODS</a:t>
            </a:r>
            <a:endParaRPr lang="en-US" dirty="0"/>
          </a:p>
          <a:p>
            <a:r>
              <a:rPr lang="en-US" dirty="0"/>
              <a:t>Download data from web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</a:p>
          <a:p>
            <a:r>
              <a:rPr lang="en-US" dirty="0"/>
              <a:t>Use REST API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Copy data to cloud services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rclone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Data version control</a:t>
            </a:r>
          </a:p>
          <a:p>
            <a:pPr lvl="1"/>
            <a:r>
              <a:rPr lang="en-US" dirty="0"/>
              <a:t>DVC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121A8-45BE-EC09-12F7-08835B42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06277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A76C-5BEC-39CE-BBAA-3A89C7F5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data staging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48392-682D-5D82-7B80-3D8C99BAC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rsync</a:t>
            </a:r>
            <a:br>
              <a:rPr lang="en-US" dirty="0"/>
            </a:br>
            <a:r>
              <a:rPr lang="en-US" sz="2000" dirty="0">
                <a:hlinkClick r:id="rId2"/>
              </a:rPr>
              <a:t>https://www.tecmint.com/rsync-local-remote-file-synchronization-commands/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/>
              <a:t>Tier-1 Data</a:t>
            </a:r>
            <a:br>
              <a:rPr lang="en-US" dirty="0"/>
            </a:br>
            <a:r>
              <a:rPr lang="en-US" sz="2000" dirty="0">
                <a:hlinkClick r:id="rId3"/>
              </a:rPr>
              <a:t>https://docs.vscentrum.be/data/tier1_data_service.html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 err="1"/>
              <a:t>cURL</a:t>
            </a:r>
            <a:br>
              <a:rPr lang="en-US" dirty="0"/>
            </a:br>
            <a:r>
              <a:rPr lang="en-US" sz="2200" dirty="0">
                <a:hlinkClick r:id="rId4"/>
              </a:rPr>
              <a:t>https://www.linode.com/docs/guides/curl-for-rest-api/</a:t>
            </a:r>
            <a:r>
              <a:rPr lang="en-US" sz="2200" dirty="0"/>
              <a:t> </a:t>
            </a:r>
            <a:endParaRPr lang="en-US" dirty="0"/>
          </a:p>
          <a:p>
            <a:r>
              <a:rPr lang="en-US" dirty="0"/>
              <a:t>DVC</a:t>
            </a:r>
            <a:br>
              <a:rPr lang="en-US" dirty="0"/>
            </a:br>
            <a:r>
              <a:rPr lang="en-US" sz="2000" dirty="0">
                <a:hlinkClick r:id="rId5"/>
              </a:rPr>
              <a:t>https://dvc.org/doc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 err="1"/>
              <a:t>rclone</a:t>
            </a:r>
            <a:br>
              <a:rPr lang="en-US" dirty="0"/>
            </a:br>
            <a:r>
              <a:rPr lang="en-US" dirty="0">
                <a:hlinkClick r:id="rId6"/>
              </a:rPr>
              <a:t>https://rclone.org/docs/</a:t>
            </a:r>
            <a:endParaRPr lang="en-US" dirty="0"/>
          </a:p>
          <a:p>
            <a:r>
              <a:rPr lang="en-US" dirty="0"/>
              <a:t>Globus CLI</a:t>
            </a:r>
            <a:br>
              <a:rPr lang="en-US" dirty="0"/>
            </a:br>
            <a:r>
              <a:rPr lang="en-US" sz="2000" dirty="0">
                <a:hlinkClick r:id="rId7"/>
              </a:rPr>
              <a:t>https://docs.globus.org/cli/</a:t>
            </a:r>
            <a:r>
              <a:rPr lang="en-US" sz="2000" dirty="0"/>
              <a:t> </a:t>
            </a:r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B1E79-AC9B-C09C-2248-2FB8B9C8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348138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9164A-9ED6-CEBE-29A9-81F88588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A47A1-831D-B7D2-9945-F82BCF856E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95C20-3B65-BF7C-3305-81B77A48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90752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0E05F-0628-6027-EF21-3AA62CB7E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E07B-1AFC-5189-29CB-8A7C42DC4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6150-E1B7-2F90-93D9-66A3FF872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application that exceeds maximum </a:t>
            </a:r>
            <a:r>
              <a:rPr lang="en-US" dirty="0" err="1"/>
              <a:t>walltime</a:t>
            </a:r>
            <a:endParaRPr lang="en-US" dirty="0"/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Applications that checkpoint</a:t>
            </a:r>
          </a:p>
          <a:p>
            <a:pPr lvl="1"/>
            <a:r>
              <a:rPr lang="en-US" dirty="0"/>
              <a:t>Non-HPC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08786-FE33-F058-06C1-DFD20FDC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367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E0F47-948E-5318-613F-78C090A6C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234BA-4901-C65C-0C19-0F237407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5CB401-B09E-E5A6-1922-3BF7345A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36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DC181F-CD46-EB4E-5DE2-C2E0D73030DA}"/>
              </a:ext>
            </a:extLst>
          </p:cNvPr>
          <p:cNvSpPr/>
          <p:nvPr/>
        </p:nvSpPr>
        <p:spPr>
          <a:xfrm>
            <a:off x="2231569" y="2508025"/>
            <a:ext cx="7249887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Computation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751ECF-6C2B-73DF-BA47-71A9F80F6B2A}"/>
              </a:ext>
            </a:extLst>
          </p:cNvPr>
          <p:cNvGrpSpPr/>
          <p:nvPr/>
        </p:nvGrpSpPr>
        <p:grpSpPr>
          <a:xfrm>
            <a:off x="1937657" y="1760865"/>
            <a:ext cx="8000998" cy="448935"/>
            <a:chOff x="1850573" y="1162151"/>
            <a:chExt cx="8000998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515F3F3-127C-82C8-91C9-6BB546708F8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F30DCB-2180-F574-7F63-3C869F4962E4}"/>
                </a:ext>
              </a:extLst>
            </p:cNvPr>
            <p:cNvSpPr txBox="1"/>
            <p:nvPr/>
          </p:nvSpPr>
          <p:spPr>
            <a:xfrm>
              <a:off x="9039517" y="116215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LID4096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DA88AD6-9370-F7AA-13B9-8F1ED1384624}"/>
              </a:ext>
            </a:extLst>
          </p:cNvPr>
          <p:cNvSpPr/>
          <p:nvPr/>
        </p:nvSpPr>
        <p:spPr>
          <a:xfrm>
            <a:off x="2231570" y="1937047"/>
            <a:ext cx="2558146" cy="461666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C0C0C0"/>
                </a:highlight>
              </a:rPr>
              <a:t>Maximum </a:t>
            </a:r>
            <a:r>
              <a:rPr lang="en-US" dirty="0" err="1">
                <a:solidFill>
                  <a:schemeClr val="tx1"/>
                </a:solidFill>
                <a:highlight>
                  <a:srgbClr val="C0C0C0"/>
                </a:highlight>
              </a:rPr>
              <a:t>walltime</a:t>
            </a:r>
            <a:endParaRPr lang="LID4096" dirty="0">
              <a:solidFill>
                <a:schemeClr val="tx1"/>
              </a:solidFill>
              <a:highlight>
                <a:srgbClr val="C0C0C0"/>
              </a:highlight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12BF152-33F3-918C-11E2-80121A8F5953}"/>
              </a:ext>
            </a:extLst>
          </p:cNvPr>
          <p:cNvGrpSpPr/>
          <p:nvPr/>
        </p:nvGrpSpPr>
        <p:grpSpPr>
          <a:xfrm>
            <a:off x="4789716" y="1800755"/>
            <a:ext cx="2957793" cy="2497592"/>
            <a:chOff x="4789716" y="1800755"/>
            <a:chExt cx="2957793" cy="249759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07E2D3A-0B32-6177-8B4A-DF183A6BC366}"/>
                </a:ext>
              </a:extLst>
            </p:cNvPr>
            <p:cNvGrpSpPr/>
            <p:nvPr/>
          </p:nvGrpSpPr>
          <p:grpSpPr>
            <a:xfrm>
              <a:off x="4789716" y="3757081"/>
              <a:ext cx="2957793" cy="541266"/>
              <a:chOff x="8561321" y="3621010"/>
              <a:chExt cx="2957793" cy="541266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0BAAE-1948-9BD8-5411-D9E3F34A213F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 flipV="1">
                <a:off x="8561321" y="3621010"/>
                <a:ext cx="952308" cy="3104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BF84B4-8096-5755-671F-D496A8C86421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00548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cancelled</a:t>
                </a:r>
                <a:endParaRPr lang="LID4096" sz="2400" dirty="0"/>
              </a:p>
            </p:txBody>
          </p: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14431E3-9A77-1E4A-9838-B7961D214465}"/>
                </a:ext>
              </a:extLst>
            </p:cNvPr>
            <p:cNvCxnSpPr/>
            <p:nvPr/>
          </p:nvCxnSpPr>
          <p:spPr>
            <a:xfrm>
              <a:off x="4789716" y="1800755"/>
              <a:ext cx="0" cy="20310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741EBA-FD10-21C4-880B-942C4EC91C53}"/>
              </a:ext>
            </a:extLst>
          </p:cNvPr>
          <p:cNvGrpSpPr/>
          <p:nvPr/>
        </p:nvGrpSpPr>
        <p:grpSpPr>
          <a:xfrm>
            <a:off x="4251741" y="4976663"/>
            <a:ext cx="3871836" cy="1162302"/>
            <a:chOff x="6071661" y="5410397"/>
            <a:chExt cx="3871836" cy="116230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01A542-E512-6BF9-FE69-FFDEC32572D5}"/>
                </a:ext>
              </a:extLst>
            </p:cNvPr>
            <p:cNvSpPr txBox="1"/>
            <p:nvPr/>
          </p:nvSpPr>
          <p:spPr>
            <a:xfrm>
              <a:off x="6071661" y="6049479"/>
              <a:ext cx="3341043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No or partial results!</a:t>
              </a:r>
              <a:endParaRPr lang="LID4096" sz="2800" dirty="0"/>
            </a:p>
          </p:txBody>
        </p:sp>
        <p:pic>
          <p:nvPicPr>
            <p:cNvPr id="25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62D64C60-7CE7-901F-AB49-2ACA35B43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1341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D357-2E19-09B9-B836-4FB8ACDA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checkpointing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0235F-A61F-BEBB-89BE-207B046D8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Periodically safe application state</a:t>
            </a:r>
          </a:p>
          <a:p>
            <a:r>
              <a:rPr lang="en-US" dirty="0"/>
              <a:t>Restart from last saved state unless done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Application support (ideal situation)</a:t>
            </a:r>
          </a:p>
          <a:p>
            <a:pPr lvl="1"/>
            <a:r>
              <a:rPr lang="en-US" dirty="0"/>
              <a:t>Distributed </a:t>
            </a:r>
            <a:r>
              <a:rPr lang="en-US" dirty="0" err="1"/>
              <a:t>MultiThreaded</a:t>
            </a:r>
            <a:r>
              <a:rPr lang="en-US" dirty="0"/>
              <a:t> </a:t>
            </a:r>
            <a:r>
              <a:rPr lang="en-US" dirty="0" err="1"/>
              <a:t>CheckPointing</a:t>
            </a:r>
            <a:r>
              <a:rPr lang="en-US" dirty="0"/>
              <a:t> (DMTCP)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25B44-EEC1-F9E7-9FDA-67D1DB7F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37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5FEE69-ABCF-9F41-A804-49A0058639EF}"/>
              </a:ext>
            </a:extLst>
          </p:cNvPr>
          <p:cNvGrpSpPr/>
          <p:nvPr/>
        </p:nvGrpSpPr>
        <p:grpSpPr>
          <a:xfrm>
            <a:off x="1349829" y="2676632"/>
            <a:ext cx="9851571" cy="448935"/>
            <a:chOff x="1850573" y="1162151"/>
            <a:chExt cx="9851571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4CCE64D-4669-61C5-273E-26505B8C94B0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98515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2EFD2D-5CCF-8BE0-8651-A13230E9725C}"/>
                </a:ext>
              </a:extLst>
            </p:cNvPr>
            <p:cNvSpPr txBox="1"/>
            <p:nvPr/>
          </p:nvSpPr>
          <p:spPr>
            <a:xfrm>
              <a:off x="10988058" y="116215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LID4096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7BC3A2A-B3A0-472C-6064-1E08F9EF4B74}"/>
              </a:ext>
            </a:extLst>
          </p:cNvPr>
          <p:cNvGrpSpPr/>
          <p:nvPr/>
        </p:nvGrpSpPr>
        <p:grpSpPr>
          <a:xfrm>
            <a:off x="1643741" y="2852814"/>
            <a:ext cx="2558147" cy="1471090"/>
            <a:chOff x="1643741" y="4344160"/>
            <a:chExt cx="2558147" cy="147109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83ACD62-DC7F-BE52-E3F0-5D3DA82DC7DF}"/>
                </a:ext>
              </a:extLst>
            </p:cNvPr>
            <p:cNvSpPr/>
            <p:nvPr/>
          </p:nvSpPr>
          <p:spPr>
            <a:xfrm>
              <a:off x="1643741" y="4915138"/>
              <a:ext cx="2558143" cy="90011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Computation</a:t>
              </a:r>
              <a:endParaRPr lang="LID4096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ABC0A6-4312-3660-8CE5-48A5923F6CB7}"/>
                </a:ext>
              </a:extLst>
            </p:cNvPr>
            <p:cNvSpPr/>
            <p:nvPr/>
          </p:nvSpPr>
          <p:spPr>
            <a:xfrm>
              <a:off x="1643742" y="4344160"/>
              <a:ext cx="2558146" cy="461666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highlight>
                    <a:srgbClr val="C0C0C0"/>
                  </a:highlight>
                </a:rPr>
                <a:t>Maximum </a:t>
              </a:r>
              <a:r>
                <a:rPr lang="en-US" dirty="0" err="1">
                  <a:solidFill>
                    <a:schemeClr val="tx1"/>
                  </a:solidFill>
                  <a:highlight>
                    <a:srgbClr val="C0C0C0"/>
                  </a:highlight>
                </a:rPr>
                <a:t>walltime</a:t>
              </a:r>
              <a:endParaRPr lang="LID4096" dirty="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8B61116-EDAA-DB42-6D1E-9DD8D826E991}"/>
              </a:ext>
            </a:extLst>
          </p:cNvPr>
          <p:cNvGrpSpPr/>
          <p:nvPr/>
        </p:nvGrpSpPr>
        <p:grpSpPr>
          <a:xfrm>
            <a:off x="4201888" y="2716522"/>
            <a:ext cx="2957793" cy="2497592"/>
            <a:chOff x="4789716" y="1800755"/>
            <a:chExt cx="2957793" cy="249759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7295A9D-8FC4-D24D-E62A-81CD9B5F40B0}"/>
                </a:ext>
              </a:extLst>
            </p:cNvPr>
            <p:cNvGrpSpPr/>
            <p:nvPr/>
          </p:nvGrpSpPr>
          <p:grpSpPr>
            <a:xfrm>
              <a:off x="4789716" y="3757081"/>
              <a:ext cx="2957793" cy="541266"/>
              <a:chOff x="8561321" y="3621010"/>
              <a:chExt cx="2957793" cy="541266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84BAF04-0905-6FF1-4442-D03A51411E84}"/>
                  </a:ext>
                </a:extLst>
              </p:cNvPr>
              <p:cNvCxnSpPr>
                <a:cxnSpLocks/>
                <a:stCxn id="14" idx="1"/>
              </p:cNvCxnSpPr>
              <p:nvPr/>
            </p:nvCxnSpPr>
            <p:spPr>
              <a:xfrm flipH="1" flipV="1">
                <a:off x="8561321" y="3621010"/>
                <a:ext cx="952308" cy="3104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4AAD3C-0BAF-086B-9E19-11C0DAEA48A7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00548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cancelled</a:t>
                </a:r>
                <a:endParaRPr lang="LID4096" sz="2400" dirty="0"/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A651C3-F084-77BC-BC65-9E4A358A85B8}"/>
                </a:ext>
              </a:extLst>
            </p:cNvPr>
            <p:cNvCxnSpPr/>
            <p:nvPr/>
          </p:nvCxnSpPr>
          <p:spPr>
            <a:xfrm>
              <a:off x="4789716" y="1800755"/>
              <a:ext cx="0" cy="20310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08D16FD-01B7-2EF4-5B31-F9C43DFB008D}"/>
              </a:ext>
            </a:extLst>
          </p:cNvPr>
          <p:cNvGrpSpPr/>
          <p:nvPr/>
        </p:nvGrpSpPr>
        <p:grpSpPr>
          <a:xfrm>
            <a:off x="374603" y="2895909"/>
            <a:ext cx="2412139" cy="2318205"/>
            <a:chOff x="374603" y="4387255"/>
            <a:chExt cx="2412139" cy="231820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6885528-966A-8C6E-C3AE-5A16AAEEA168}"/>
                </a:ext>
              </a:extLst>
            </p:cNvPr>
            <p:cNvCxnSpPr/>
            <p:nvPr/>
          </p:nvCxnSpPr>
          <p:spPr>
            <a:xfrm flipV="1">
              <a:off x="2786742" y="4387255"/>
              <a:ext cx="0" cy="1969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06764A7-88F4-627F-C609-2B55CB7775E7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1877066" y="6176226"/>
              <a:ext cx="854512" cy="2984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1A5A612-1C61-3F93-D777-22620F36993B}"/>
                </a:ext>
              </a:extLst>
            </p:cNvPr>
            <p:cNvSpPr txBox="1"/>
            <p:nvPr/>
          </p:nvSpPr>
          <p:spPr>
            <a:xfrm>
              <a:off x="374603" y="6243795"/>
              <a:ext cx="150246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Safe state</a:t>
              </a:r>
              <a:endParaRPr lang="LID4096" sz="24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976AF01-F773-6C65-9CA8-6A3EFBC63E03}"/>
              </a:ext>
            </a:extLst>
          </p:cNvPr>
          <p:cNvGrpSpPr/>
          <p:nvPr/>
        </p:nvGrpSpPr>
        <p:grpSpPr>
          <a:xfrm>
            <a:off x="1877066" y="2778443"/>
            <a:ext cx="2096219" cy="1969095"/>
            <a:chOff x="1877066" y="4269789"/>
            <a:chExt cx="2096219" cy="196909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2A76522-20C9-E06C-90E1-456A92E4C6DE}"/>
                </a:ext>
              </a:extLst>
            </p:cNvPr>
            <p:cNvCxnSpPr/>
            <p:nvPr/>
          </p:nvCxnSpPr>
          <p:spPr>
            <a:xfrm flipV="1">
              <a:off x="3973285" y="4269789"/>
              <a:ext cx="0" cy="1969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41C967F-0CF2-F2B9-F92C-FE7DC02C860D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1877066" y="4669917"/>
              <a:ext cx="2041055" cy="3133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482E50D-4349-7867-1925-298CB8718A63}"/>
              </a:ext>
            </a:extLst>
          </p:cNvPr>
          <p:cNvGrpSpPr/>
          <p:nvPr/>
        </p:nvGrpSpPr>
        <p:grpSpPr>
          <a:xfrm>
            <a:off x="9405301" y="3868581"/>
            <a:ext cx="2299152" cy="541266"/>
            <a:chOff x="8561321" y="3621010"/>
            <a:chExt cx="2299152" cy="541266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00D53F0-6464-EB39-48D2-9D9E77F365D2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 flipV="1">
              <a:off x="8561321" y="3621010"/>
              <a:ext cx="952308" cy="3104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6C63BC-9C2C-1347-6132-3AF057B1B5F0}"/>
                </a:ext>
              </a:extLst>
            </p:cNvPr>
            <p:cNvSpPr txBox="1"/>
            <p:nvPr/>
          </p:nvSpPr>
          <p:spPr>
            <a:xfrm>
              <a:off x="9513629" y="3700611"/>
              <a:ext cx="134684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 ends</a:t>
              </a:r>
              <a:endParaRPr lang="LID4096" sz="2400" dirty="0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DB7FC2B-D37F-8028-A0EC-76FCC89C0844}"/>
              </a:ext>
            </a:extLst>
          </p:cNvPr>
          <p:cNvCxnSpPr/>
          <p:nvPr/>
        </p:nvCxnSpPr>
        <p:spPr>
          <a:xfrm>
            <a:off x="7345341" y="2676632"/>
            <a:ext cx="0" cy="2031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5D6FC55-3B07-450E-4126-8420C9055A7A}"/>
              </a:ext>
            </a:extLst>
          </p:cNvPr>
          <p:cNvGrpSpPr/>
          <p:nvPr/>
        </p:nvGrpSpPr>
        <p:grpSpPr>
          <a:xfrm>
            <a:off x="3972550" y="2847547"/>
            <a:ext cx="3364423" cy="2194516"/>
            <a:chOff x="3972550" y="4338893"/>
            <a:chExt cx="3364423" cy="219451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45630FC-CF3E-C6EF-F7B8-EC33DECD7A32}"/>
                </a:ext>
              </a:extLst>
            </p:cNvPr>
            <p:cNvGrpSpPr/>
            <p:nvPr/>
          </p:nvGrpSpPr>
          <p:grpSpPr>
            <a:xfrm>
              <a:off x="4778826" y="4338893"/>
              <a:ext cx="2558147" cy="1471090"/>
              <a:chOff x="4778826" y="4338893"/>
              <a:chExt cx="2558147" cy="1471090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6C9E88D0-E51A-E796-2B79-B25B5CBB8EFC}"/>
                  </a:ext>
                </a:extLst>
              </p:cNvPr>
              <p:cNvSpPr/>
              <p:nvPr/>
            </p:nvSpPr>
            <p:spPr>
              <a:xfrm>
                <a:off x="4778826" y="4909871"/>
                <a:ext cx="2558143" cy="9001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Computation</a:t>
                </a:r>
                <a:endParaRPr lang="LID4096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95F0E22-D1A9-EE4E-CA0D-29ABD9A989A1}"/>
                  </a:ext>
                </a:extLst>
              </p:cNvPr>
              <p:cNvSpPr/>
              <p:nvPr/>
            </p:nvSpPr>
            <p:spPr>
              <a:xfrm>
                <a:off x="4778827" y="4338893"/>
                <a:ext cx="2558146" cy="461666"/>
              </a:xfrm>
              <a:prstGeom prst="rect">
                <a:avLst/>
              </a:prstGeom>
              <a:pattFill prst="wdUpDiag">
                <a:fgClr>
                  <a:srgbClr val="C00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Maximum </a:t>
                </a:r>
                <a:r>
                  <a:rPr lang="en-US" dirty="0" err="1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walltime</a:t>
                </a:r>
                <a:endParaRPr lang="LID4096" dirty="0">
                  <a:solidFill>
                    <a:schemeClr val="tx1"/>
                  </a:solidFill>
                  <a:highlight>
                    <a:srgbClr val="C0C0C0"/>
                  </a:highlight>
                </a:endParaRPr>
              </a:p>
            </p:txBody>
          </p:sp>
        </p:grpSp>
        <p:sp>
          <p:nvSpPr>
            <p:cNvPr id="45" name="Arrow: Curved Up 44">
              <a:extLst>
                <a:ext uri="{FF2B5EF4-FFF2-40B4-BE49-F238E27FC236}">
                  <a16:creationId xmlns:a16="http://schemas.microsoft.com/office/drawing/2014/main" id="{EC934DA2-C049-4F71-397F-EED64D7A2550}"/>
                </a:ext>
              </a:extLst>
            </p:cNvPr>
            <p:cNvSpPr/>
            <p:nvPr/>
          </p:nvSpPr>
          <p:spPr>
            <a:xfrm>
              <a:off x="3972550" y="6174035"/>
              <a:ext cx="854508" cy="359374"/>
            </a:xfrm>
            <a:prstGeom prst="curved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6E80A99-F6F7-484D-8CAF-460A00741B4E}"/>
              </a:ext>
            </a:extLst>
          </p:cNvPr>
          <p:cNvGrpSpPr/>
          <p:nvPr/>
        </p:nvGrpSpPr>
        <p:grpSpPr>
          <a:xfrm>
            <a:off x="7086599" y="2847547"/>
            <a:ext cx="3223423" cy="2269446"/>
            <a:chOff x="7086599" y="4338893"/>
            <a:chExt cx="3223423" cy="226944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1919E84-1333-E0A3-B8F7-0D9CF145274E}"/>
                </a:ext>
              </a:extLst>
            </p:cNvPr>
            <p:cNvGrpSpPr/>
            <p:nvPr/>
          </p:nvGrpSpPr>
          <p:grpSpPr>
            <a:xfrm>
              <a:off x="7751875" y="4338893"/>
              <a:ext cx="2558147" cy="1471090"/>
              <a:chOff x="7751875" y="4338893"/>
              <a:chExt cx="2558147" cy="1471090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676155F8-3DE6-A396-1F8F-1363FF0676C0}"/>
                  </a:ext>
                </a:extLst>
              </p:cNvPr>
              <p:cNvSpPr/>
              <p:nvPr/>
            </p:nvSpPr>
            <p:spPr>
              <a:xfrm>
                <a:off x="7751875" y="4909871"/>
                <a:ext cx="1653377" cy="9001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Computation</a:t>
                </a:r>
                <a:endParaRPr lang="LID4096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B870601-BABD-8558-BA4E-B469150ADD30}"/>
                  </a:ext>
                </a:extLst>
              </p:cNvPr>
              <p:cNvSpPr/>
              <p:nvPr/>
            </p:nvSpPr>
            <p:spPr>
              <a:xfrm>
                <a:off x="7751876" y="4338893"/>
                <a:ext cx="2558146" cy="461666"/>
              </a:xfrm>
              <a:prstGeom prst="rect">
                <a:avLst/>
              </a:prstGeom>
              <a:pattFill prst="wdUpDiag">
                <a:fgClr>
                  <a:srgbClr val="C00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Maximum </a:t>
                </a:r>
                <a:r>
                  <a:rPr lang="en-US" dirty="0" err="1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walltime</a:t>
                </a:r>
                <a:endParaRPr lang="LID4096" dirty="0">
                  <a:solidFill>
                    <a:schemeClr val="tx1"/>
                  </a:solidFill>
                  <a:highlight>
                    <a:srgbClr val="C0C0C0"/>
                  </a:highlight>
                </a:endParaRPr>
              </a:p>
            </p:txBody>
          </p:sp>
        </p:grpSp>
        <p:sp>
          <p:nvSpPr>
            <p:cNvPr id="46" name="Arrow: Curved Up 45">
              <a:extLst>
                <a:ext uri="{FF2B5EF4-FFF2-40B4-BE49-F238E27FC236}">
                  <a16:creationId xmlns:a16="http://schemas.microsoft.com/office/drawing/2014/main" id="{F89A8A72-DCD7-53EA-FDEC-3593CEE34B60}"/>
                </a:ext>
              </a:extLst>
            </p:cNvPr>
            <p:cNvSpPr/>
            <p:nvPr/>
          </p:nvSpPr>
          <p:spPr>
            <a:xfrm>
              <a:off x="7086599" y="6248965"/>
              <a:ext cx="654388" cy="359374"/>
            </a:xfrm>
            <a:prstGeom prst="curved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B84DD23-5BCE-22AD-8D97-48404E1596CD}"/>
              </a:ext>
            </a:extLst>
          </p:cNvPr>
          <p:cNvCxnSpPr/>
          <p:nvPr/>
        </p:nvCxnSpPr>
        <p:spPr>
          <a:xfrm flipV="1">
            <a:off x="5910942" y="2715785"/>
            <a:ext cx="0" cy="19690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191F10-E1DC-FA9F-2611-7A62B1D58588}"/>
              </a:ext>
            </a:extLst>
          </p:cNvPr>
          <p:cNvCxnSpPr/>
          <p:nvPr/>
        </p:nvCxnSpPr>
        <p:spPr>
          <a:xfrm flipV="1">
            <a:off x="7097485" y="2716522"/>
            <a:ext cx="0" cy="19690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5E624D8-E75E-2348-2E95-02787CF5D9C5}"/>
              </a:ext>
            </a:extLst>
          </p:cNvPr>
          <p:cNvCxnSpPr/>
          <p:nvPr/>
        </p:nvCxnSpPr>
        <p:spPr>
          <a:xfrm flipV="1">
            <a:off x="8860971" y="2691822"/>
            <a:ext cx="0" cy="19690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52721D-0B77-5D4D-F099-DF09985A110C}"/>
              </a:ext>
            </a:extLst>
          </p:cNvPr>
          <p:cNvGrpSpPr/>
          <p:nvPr/>
        </p:nvGrpSpPr>
        <p:grpSpPr>
          <a:xfrm>
            <a:off x="8071757" y="5061650"/>
            <a:ext cx="3820886" cy="1260565"/>
            <a:chOff x="6044443" y="2881634"/>
            <a:chExt cx="3820886" cy="126056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59129E-2B04-348D-D26D-557D976AF7AA}"/>
                </a:ext>
              </a:extLst>
            </p:cNvPr>
            <p:cNvSpPr txBox="1"/>
            <p:nvPr/>
          </p:nvSpPr>
          <p:spPr>
            <a:xfrm>
              <a:off x="6044443" y="3311202"/>
              <a:ext cx="345878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Developers: make your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</a:b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applications checkpoint!</a:t>
              </a:r>
            </a:p>
          </p:txBody>
        </p:sp>
        <p:pic>
          <p:nvPicPr>
            <p:cNvPr id="51" name="Graphic 50" descr="Thumbs up sign with solid fill">
              <a:extLst>
                <a:ext uri="{FF2B5EF4-FFF2-40B4-BE49-F238E27FC236}">
                  <a16:creationId xmlns:a16="http://schemas.microsoft.com/office/drawing/2014/main" id="{EF9C55D9-BD9F-5BC4-8276-C4F67CB92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346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0B52-B68B-A450-A01E-EEB3DFED7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DMTCP checkpointing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CFB0B-0232-109E-A4B8-5F20176E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38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411AEA-2069-7CA7-DC08-43F65BCDCBF5}"/>
              </a:ext>
            </a:extLst>
          </p:cNvPr>
          <p:cNvGrpSpPr/>
          <p:nvPr/>
        </p:nvGrpSpPr>
        <p:grpSpPr>
          <a:xfrm>
            <a:off x="642257" y="1649425"/>
            <a:ext cx="11050571" cy="4253213"/>
            <a:chOff x="-511628" y="3238731"/>
            <a:chExt cx="11050571" cy="425321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5013E1-F252-7A34-D072-900C95F04F2A}"/>
                </a:ext>
              </a:extLst>
            </p:cNvPr>
            <p:cNvSpPr txBox="1"/>
            <p:nvPr/>
          </p:nvSpPr>
          <p:spPr>
            <a:xfrm>
              <a:off x="-511628" y="3244627"/>
              <a:ext cx="11049000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follow_up_job_id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=$(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sbatch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--dependency=</a:t>
              </a: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afternotok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:$SLURM_JOB_ID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matrix_increment.slurm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|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'\b\d+\b'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if [[ ! -e ./dmtcp_restart_script.sh ]]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then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dmtcp_launch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--interval $CKPT_INTERVAL  --checkpoint-open-files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python matrix_increment.py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nr_rows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$NR_ROWS  \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  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nr_cols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$NR_COLS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max_iters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$MAX_ITERS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else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./dmtcp_restart_script.sh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fi</a:t>
              </a:r>
            </a:p>
            <a:p>
              <a:pPr>
                <a:defRPr/>
              </a:pP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--cluster=$SLURM_CLUSTER_NAME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follow_up_job_id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C8089C-981A-FD8D-3C2B-14B7FC107A45}"/>
                </a:ext>
              </a:extLst>
            </p:cNvPr>
            <p:cNvSpPr txBox="1"/>
            <p:nvPr/>
          </p:nvSpPr>
          <p:spPr>
            <a:xfrm>
              <a:off x="7638790" y="3238731"/>
              <a:ext cx="29001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Matrix_increment.slurm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916085F-E4E5-0D96-CCB1-A44DC54D1E3C}"/>
              </a:ext>
            </a:extLst>
          </p:cNvPr>
          <p:cNvGrpSpPr/>
          <p:nvPr/>
        </p:nvGrpSpPr>
        <p:grpSpPr>
          <a:xfrm>
            <a:off x="5148943" y="873114"/>
            <a:ext cx="5510094" cy="1310212"/>
            <a:chOff x="8248095" y="3700611"/>
            <a:chExt cx="5510094" cy="131021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CC46F12-8D6B-3FF4-A25D-B16CCA450860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8248095" y="3931444"/>
              <a:ext cx="1265534" cy="1079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3D80B4-AC75-EE0D-4C17-07B98BC22B06}"/>
                </a:ext>
              </a:extLst>
            </p:cNvPr>
            <p:cNvSpPr txBox="1"/>
            <p:nvPr/>
          </p:nvSpPr>
          <p:spPr>
            <a:xfrm>
              <a:off x="9513629" y="3700611"/>
              <a:ext cx="424456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All jobs schedule follow-up job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8002AC-9710-62F2-BECE-C1B9D25B9C95}"/>
              </a:ext>
            </a:extLst>
          </p:cNvPr>
          <p:cNvGrpSpPr/>
          <p:nvPr/>
        </p:nvGrpSpPr>
        <p:grpSpPr>
          <a:xfrm>
            <a:off x="5816290" y="3139967"/>
            <a:ext cx="5182846" cy="704896"/>
            <a:chOff x="6193922" y="3700611"/>
            <a:chExt cx="5182846" cy="704896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C77B87C-8E07-0DB2-4EA1-CBB86967C74D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193922" y="3931444"/>
              <a:ext cx="3319707" cy="4740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F862E4-00FC-ED65-CB3C-E975DA482262}"/>
                </a:ext>
              </a:extLst>
            </p:cNvPr>
            <p:cNvSpPr txBox="1"/>
            <p:nvPr/>
          </p:nvSpPr>
          <p:spPr>
            <a:xfrm>
              <a:off x="9513629" y="3700611"/>
              <a:ext cx="186313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First job only</a:t>
              </a:r>
              <a:endParaRPr lang="LID4096" sz="2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0BFF67-FEF8-CC11-80C2-781A4B1EF990}"/>
              </a:ext>
            </a:extLst>
          </p:cNvPr>
          <p:cNvGrpSpPr/>
          <p:nvPr/>
        </p:nvGrpSpPr>
        <p:grpSpPr>
          <a:xfrm>
            <a:off x="5916721" y="4741014"/>
            <a:ext cx="5082415" cy="461665"/>
            <a:chOff x="6904455" y="3700611"/>
            <a:chExt cx="5082415" cy="46166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3958169-569C-205F-C7BC-CB7C670647DF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6904455" y="3931444"/>
              <a:ext cx="2609174" cy="1382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E47EDC-BB34-8E42-BDC3-86085329491A}"/>
                </a:ext>
              </a:extLst>
            </p:cNvPr>
            <p:cNvSpPr txBox="1"/>
            <p:nvPr/>
          </p:nvSpPr>
          <p:spPr>
            <a:xfrm>
              <a:off x="9513629" y="3700611"/>
              <a:ext cx="24732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All follow-up jobs</a:t>
              </a:r>
              <a:endParaRPr lang="LID4096" sz="24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4B3C33A-2F93-27E3-D0D4-ADB015ABC0D8}"/>
              </a:ext>
            </a:extLst>
          </p:cNvPr>
          <p:cNvGrpSpPr/>
          <p:nvPr/>
        </p:nvGrpSpPr>
        <p:grpSpPr>
          <a:xfrm>
            <a:off x="3810000" y="5892463"/>
            <a:ext cx="2800398" cy="598941"/>
            <a:chOff x="8567008" y="3563335"/>
            <a:chExt cx="2800398" cy="598941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2AEA3DA-6B10-D2AB-E343-6957AB6CF818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8567008" y="3563335"/>
              <a:ext cx="946621" cy="3681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56D0F3-E46B-712B-B477-E43678F47432}"/>
                </a:ext>
              </a:extLst>
            </p:cNvPr>
            <p:cNvSpPr txBox="1"/>
            <p:nvPr/>
          </p:nvSpPr>
          <p:spPr>
            <a:xfrm>
              <a:off x="9513629" y="3700611"/>
              <a:ext cx="185377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Last job only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335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0C8F-BD2D-128D-EC94-E2D5AF3A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DMTCP features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45E09-841E-6449-CFEE-4C42B7DC3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checkpoint and restart</a:t>
            </a:r>
          </a:p>
          <a:p>
            <a:pPr lvl="1"/>
            <a:r>
              <a:rPr lang="en-US" dirty="0"/>
              <a:t>Single threaded application</a:t>
            </a:r>
          </a:p>
          <a:p>
            <a:pPr lvl="1"/>
            <a:r>
              <a:rPr lang="en-US" dirty="0"/>
              <a:t>Multithreaded applications</a:t>
            </a:r>
          </a:p>
          <a:p>
            <a:pPr lvl="1"/>
            <a:r>
              <a:rPr lang="en-US" dirty="0"/>
              <a:t>MPI applications</a:t>
            </a:r>
          </a:p>
          <a:p>
            <a:r>
              <a:rPr lang="en-US" dirty="0"/>
              <a:t>Checkpoint can keep track of</a:t>
            </a:r>
          </a:p>
          <a:p>
            <a:pPr lvl="1"/>
            <a:r>
              <a:rPr lang="en-US" dirty="0"/>
              <a:t>Open files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436B8-C8AE-655D-FEE2-BD2F2609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39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AF54D5B-CE00-C701-494D-318E70DBE97B}"/>
              </a:ext>
            </a:extLst>
          </p:cNvPr>
          <p:cNvGrpSpPr/>
          <p:nvPr/>
        </p:nvGrpSpPr>
        <p:grpSpPr>
          <a:xfrm>
            <a:off x="6983185" y="4071049"/>
            <a:ext cx="3864430" cy="1282337"/>
            <a:chOff x="6044443" y="2859862"/>
            <a:chExt cx="3864430" cy="12823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AF7EDA-5E59-2ECB-DA72-A844FDE5D4E1}"/>
                </a:ext>
              </a:extLst>
            </p:cNvPr>
            <p:cNvSpPr txBox="1"/>
            <p:nvPr/>
          </p:nvSpPr>
          <p:spPr>
            <a:xfrm>
              <a:off x="6044443" y="3311202"/>
              <a:ext cx="345878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Set a maximum number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</a:b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of restarts</a:t>
              </a:r>
            </a:p>
          </p:txBody>
        </p:sp>
        <p:pic>
          <p:nvPicPr>
            <p:cNvPr id="7" name="Graphic 6" descr="Thumbs up sign with solid fill">
              <a:extLst>
                <a:ext uri="{FF2B5EF4-FFF2-40B4-BE49-F238E27FC236}">
                  <a16:creationId xmlns:a16="http://schemas.microsoft.com/office/drawing/2014/main" id="{87A77452-4459-EC48-C82B-562460050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84673" y="2859862"/>
              <a:ext cx="724200" cy="72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19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90F0A-20BC-5E5A-CCD9-31F4232A5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BF52-5180-7A52-B855-221145C4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checkpointing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9DAF-4A0F-758E-F097-E6EEC1F34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DMTCP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https://dmtcp.sourceforge.io/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18475-87EE-6390-F26E-4802E772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725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9363-77FB-FD82-EFE9-A622480C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4F334-7FAE-AD23-4F52-5DFD884CA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1240D-5294-6108-4BCE-67957BE2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68148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5BE48-A336-E880-BB69-2257B9CC5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9F71-39AC-FDE0-B670-AF8157AE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4890-8FB1-3E30-91E3-D98E06EF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0D39-5864-A475-D465-A7856BB2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034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59BE-82E9-A1CF-4388-AD54CFB2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EB138-E3F9-4537-3237-7191E3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43</a:t>
            </a:fld>
            <a:endParaRPr lang="LID4096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028674E-918C-A7E9-DC17-67EBEB5067B6}"/>
              </a:ext>
            </a:extLst>
          </p:cNvPr>
          <p:cNvGrpSpPr/>
          <p:nvPr/>
        </p:nvGrpSpPr>
        <p:grpSpPr>
          <a:xfrm>
            <a:off x="529580" y="1690688"/>
            <a:ext cx="3248028" cy="3060148"/>
            <a:chOff x="1335125" y="1523997"/>
            <a:chExt cx="3248028" cy="306014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30483D-9CBD-A722-6B34-1D4089238ADA}"/>
                </a:ext>
              </a:extLst>
            </p:cNvPr>
            <p:cNvGrpSpPr/>
            <p:nvPr/>
          </p:nvGrpSpPr>
          <p:grpSpPr>
            <a:xfrm>
              <a:off x="1897647" y="2954689"/>
              <a:ext cx="1495153" cy="1197431"/>
              <a:chOff x="2340424" y="1545770"/>
              <a:chExt cx="1495153" cy="1197431"/>
            </a:xfrm>
          </p:grpSpPr>
          <p:sp>
            <p:nvSpPr>
              <p:cNvPr id="18" name="Rectangle: Folded Corner 17">
                <a:extLst>
                  <a:ext uri="{FF2B5EF4-FFF2-40B4-BE49-F238E27FC236}">
                    <a16:creationId xmlns:a16="http://schemas.microsoft.com/office/drawing/2014/main" id="{9EC0092C-B5D4-66B1-858B-1E618B46141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92772B-E6FC-8058-E67B-B9FF8B1E01F9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data_199.dat</a:t>
                </a:r>
                <a:endParaRPr lang="LID4096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B84FDAA-554F-A9A9-E0B1-C5685202C414}"/>
                </a:ext>
              </a:extLst>
            </p:cNvPr>
            <p:cNvGrpSpPr/>
            <p:nvPr/>
          </p:nvGrpSpPr>
          <p:grpSpPr>
            <a:xfrm>
              <a:off x="2725098" y="1523997"/>
              <a:ext cx="1495153" cy="1197431"/>
              <a:chOff x="2340424" y="1545770"/>
              <a:chExt cx="1495153" cy="1197431"/>
            </a:xfrm>
          </p:grpSpPr>
          <p:sp>
            <p:nvSpPr>
              <p:cNvPr id="12" name="Rectangle: Folded Corner 11">
                <a:extLst>
                  <a:ext uri="{FF2B5EF4-FFF2-40B4-BE49-F238E27FC236}">
                    <a16:creationId xmlns:a16="http://schemas.microsoft.com/office/drawing/2014/main" id="{CF9EF4DA-8787-3D74-DE71-8EC83BC2C250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DB1F4A-242B-CDE3-DCC2-06F3690AEFC3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data_002.dat</a:t>
                </a:r>
                <a:endParaRPr lang="LID4096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F7EEC3-BF08-FC03-B72A-A8E1DE848E54}"/>
                </a:ext>
              </a:extLst>
            </p:cNvPr>
            <p:cNvGrpSpPr/>
            <p:nvPr/>
          </p:nvGrpSpPr>
          <p:grpSpPr>
            <a:xfrm>
              <a:off x="3088000" y="2122713"/>
              <a:ext cx="1495153" cy="1197431"/>
              <a:chOff x="2340424" y="1545770"/>
              <a:chExt cx="1495153" cy="1197431"/>
            </a:xfrm>
          </p:grpSpPr>
          <p:sp>
            <p:nvSpPr>
              <p:cNvPr id="9" name="Rectangle: Folded Corner 8">
                <a:extLst>
                  <a:ext uri="{FF2B5EF4-FFF2-40B4-BE49-F238E27FC236}">
                    <a16:creationId xmlns:a16="http://schemas.microsoft.com/office/drawing/2014/main" id="{80D2F76B-4F04-C7D6-9337-1AD428871C7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473A4E-4410-11F9-817F-480305A3901A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data_003.dat</a:t>
                </a:r>
                <a:endParaRPr lang="LID4096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619E6F0-BC3B-E975-805E-A1C8D039772A}"/>
                </a:ext>
              </a:extLst>
            </p:cNvPr>
            <p:cNvGrpSpPr/>
            <p:nvPr/>
          </p:nvGrpSpPr>
          <p:grpSpPr>
            <a:xfrm>
              <a:off x="2645223" y="3386714"/>
              <a:ext cx="1495153" cy="1197431"/>
              <a:chOff x="2340424" y="1545770"/>
              <a:chExt cx="1495153" cy="1197431"/>
            </a:xfrm>
          </p:grpSpPr>
          <p:sp>
            <p:nvSpPr>
              <p:cNvPr id="15" name="Rectangle: Folded Corner 14">
                <a:extLst>
                  <a:ext uri="{FF2B5EF4-FFF2-40B4-BE49-F238E27FC236}">
                    <a16:creationId xmlns:a16="http://schemas.microsoft.com/office/drawing/2014/main" id="{7A11E51A-4160-3647-9F8A-AF8AC376F1E4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27AA5E-E940-D27F-7A57-367C27F8647F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D9E386C-FE70-310F-431A-DD6D4F76F1A9}"/>
                </a:ext>
              </a:extLst>
            </p:cNvPr>
            <p:cNvGrpSpPr/>
            <p:nvPr/>
          </p:nvGrpSpPr>
          <p:grpSpPr>
            <a:xfrm>
              <a:off x="1335125" y="1708663"/>
              <a:ext cx="1495153" cy="1197431"/>
              <a:chOff x="2340424" y="1545770"/>
              <a:chExt cx="1495153" cy="1197431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CF4FDBCE-B19E-1A58-682E-22B8833F81B3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96F564-42CC-7B4B-EB82-F45F2874E7E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1150C8-FD60-3009-EC88-DB6F2C3945C5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1152C27-575A-1695-A74F-3445189C641A}"/>
              </a:ext>
            </a:extLst>
          </p:cNvPr>
          <p:cNvGrpSpPr/>
          <p:nvPr/>
        </p:nvGrpSpPr>
        <p:grpSpPr>
          <a:xfrm>
            <a:off x="5348015" y="1690688"/>
            <a:ext cx="3293553" cy="3060148"/>
            <a:chOff x="1335125" y="1523997"/>
            <a:chExt cx="3293553" cy="306014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E226D9-E634-316C-C572-B0109637F3C0}"/>
                </a:ext>
              </a:extLst>
            </p:cNvPr>
            <p:cNvGrpSpPr/>
            <p:nvPr/>
          </p:nvGrpSpPr>
          <p:grpSpPr>
            <a:xfrm>
              <a:off x="1897647" y="2954689"/>
              <a:ext cx="1540678" cy="1197431"/>
              <a:chOff x="2340424" y="1545770"/>
              <a:chExt cx="1540678" cy="1197431"/>
            </a:xfrm>
          </p:grpSpPr>
          <p:sp>
            <p:nvSpPr>
              <p:cNvPr id="40" name="Rectangle: Folded Corner 39">
                <a:extLst>
                  <a:ext uri="{FF2B5EF4-FFF2-40B4-BE49-F238E27FC236}">
                    <a16:creationId xmlns:a16="http://schemas.microsoft.com/office/drawing/2014/main" id="{2F79C86C-26C9-ECB5-F353-207027769758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018956-80D4-90AC-CD46-216456D0B38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result_199.txt</a:t>
                </a:r>
                <a:endParaRPr lang="LID4096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B8930D6-C257-6719-F093-F9119961C07A}"/>
                </a:ext>
              </a:extLst>
            </p:cNvPr>
            <p:cNvGrpSpPr/>
            <p:nvPr/>
          </p:nvGrpSpPr>
          <p:grpSpPr>
            <a:xfrm>
              <a:off x="2725098" y="1523997"/>
              <a:ext cx="1540678" cy="1197431"/>
              <a:chOff x="2340424" y="1545770"/>
              <a:chExt cx="1540678" cy="1197431"/>
            </a:xfrm>
          </p:grpSpPr>
          <p:sp>
            <p:nvSpPr>
              <p:cNvPr id="38" name="Rectangle: Folded Corner 37">
                <a:extLst>
                  <a:ext uri="{FF2B5EF4-FFF2-40B4-BE49-F238E27FC236}">
                    <a16:creationId xmlns:a16="http://schemas.microsoft.com/office/drawing/2014/main" id="{9D2C14F8-AEA3-4038-060F-C4843935454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70D8C3-27C8-9630-1766-B513A496A53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result_002.txt</a:t>
                </a:r>
                <a:endParaRPr lang="LID4096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02CC249-90AC-56AF-5162-CFD4E4AF70DF}"/>
                </a:ext>
              </a:extLst>
            </p:cNvPr>
            <p:cNvGrpSpPr/>
            <p:nvPr/>
          </p:nvGrpSpPr>
          <p:grpSpPr>
            <a:xfrm>
              <a:off x="3088000" y="2122713"/>
              <a:ext cx="1540678" cy="1197431"/>
              <a:chOff x="2340424" y="1545770"/>
              <a:chExt cx="1540678" cy="1197431"/>
            </a:xfrm>
          </p:grpSpPr>
          <p:sp>
            <p:nvSpPr>
              <p:cNvPr id="36" name="Rectangle: Folded Corner 35">
                <a:extLst>
                  <a:ext uri="{FF2B5EF4-FFF2-40B4-BE49-F238E27FC236}">
                    <a16:creationId xmlns:a16="http://schemas.microsoft.com/office/drawing/2014/main" id="{8641EE75-CD94-06FA-3D27-F09FE7878721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A778D18-CA9F-61CF-0DC4-5D4363317BB2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result_003.txt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1A8A302-FBD8-C6C4-4A5B-1B86AF7258F1}"/>
                </a:ext>
              </a:extLst>
            </p:cNvPr>
            <p:cNvGrpSpPr/>
            <p:nvPr/>
          </p:nvGrpSpPr>
          <p:grpSpPr>
            <a:xfrm>
              <a:off x="2645223" y="3386714"/>
              <a:ext cx="1540678" cy="1197431"/>
              <a:chOff x="2340424" y="1545770"/>
              <a:chExt cx="1540678" cy="1197431"/>
            </a:xfrm>
          </p:grpSpPr>
          <p:sp>
            <p:nvSpPr>
              <p:cNvPr id="34" name="Rectangle: Folded Corner 33">
                <a:extLst>
                  <a:ext uri="{FF2B5EF4-FFF2-40B4-BE49-F238E27FC236}">
                    <a16:creationId xmlns:a16="http://schemas.microsoft.com/office/drawing/2014/main" id="{158D751A-3BFB-4FBB-BF0B-FAC0D81FEFF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7863961-D354-78A0-6B6D-DCD7E1C84AA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70B5CA9-1F3A-1D6D-FD60-235948A497C1}"/>
                </a:ext>
              </a:extLst>
            </p:cNvPr>
            <p:cNvGrpSpPr/>
            <p:nvPr/>
          </p:nvGrpSpPr>
          <p:grpSpPr>
            <a:xfrm>
              <a:off x="1335125" y="1708663"/>
              <a:ext cx="1540678" cy="1197431"/>
              <a:chOff x="2340424" y="1545770"/>
              <a:chExt cx="1540678" cy="1197431"/>
            </a:xfrm>
          </p:grpSpPr>
          <p:sp>
            <p:nvSpPr>
              <p:cNvPr id="32" name="Rectangle: Folded Corner 31">
                <a:extLst>
                  <a:ext uri="{FF2B5EF4-FFF2-40B4-BE49-F238E27FC236}">
                    <a16:creationId xmlns:a16="http://schemas.microsoft.com/office/drawing/2014/main" id="{536A3DE7-E2BC-1220-D597-E59F1F3EDCFC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02E32E-23A5-AD0F-FE22-99C69FCF03EB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AC24EA-3B36-2F9B-50AC-A302D9F314E1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30586CD2-77CE-08CA-9C76-D55235B5E8FB}"/>
              </a:ext>
            </a:extLst>
          </p:cNvPr>
          <p:cNvSpPr/>
          <p:nvPr/>
        </p:nvSpPr>
        <p:spPr>
          <a:xfrm>
            <a:off x="4102753" y="2827896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42520C-0DF2-615A-5EA0-6232E60F0590}"/>
              </a:ext>
            </a:extLst>
          </p:cNvPr>
          <p:cNvSpPr txBox="1"/>
          <p:nvPr/>
        </p:nvSpPr>
        <p:spPr>
          <a:xfrm>
            <a:off x="2282455" y="5070117"/>
            <a:ext cx="548613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data_*.dat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</a:t>
            </a:r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result_*.txt</a:t>
            </a:r>
            <a:endParaRPr lang="LID4096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6BB558-C3C8-DFE7-CFDE-259F1036016C}"/>
              </a:ext>
            </a:extLst>
          </p:cNvPr>
          <p:cNvGrpSpPr/>
          <p:nvPr/>
        </p:nvGrpSpPr>
        <p:grpSpPr>
          <a:xfrm>
            <a:off x="8393135" y="4785045"/>
            <a:ext cx="3485542" cy="1080435"/>
            <a:chOff x="7957705" y="5089846"/>
            <a:chExt cx="3485542" cy="108043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1BF197-86E8-7891-E8F0-AAE49F2029CC}"/>
                </a:ext>
              </a:extLst>
            </p:cNvPr>
            <p:cNvSpPr txBox="1"/>
            <p:nvPr/>
          </p:nvSpPr>
          <p:spPr>
            <a:xfrm>
              <a:off x="8281741" y="5647061"/>
              <a:ext cx="316150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Independent tasks!</a:t>
              </a:r>
              <a:endParaRPr lang="LID4096" sz="2800" dirty="0"/>
            </a:p>
          </p:txBody>
        </p:sp>
        <p:pic>
          <p:nvPicPr>
            <p:cNvPr id="46" name="Graphic 45" descr="Warning with solid fill">
              <a:extLst>
                <a:ext uri="{FF2B5EF4-FFF2-40B4-BE49-F238E27FC236}">
                  <a16:creationId xmlns:a16="http://schemas.microsoft.com/office/drawing/2014/main" id="{FFBF1D6B-5232-670A-1EB7-17DFB4247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7705" y="5089846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58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7ABA-FB84-7ADC-429E-B355560A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GNU parallel in script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65E53-2B68-1A84-6D2D-B0020B1C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44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389FC2-CE7E-8084-A4D5-DDB1D03DC65F}"/>
              </a:ext>
            </a:extLst>
          </p:cNvPr>
          <p:cNvGrpSpPr/>
          <p:nvPr/>
        </p:nvGrpSpPr>
        <p:grpSpPr>
          <a:xfrm>
            <a:off x="1026836" y="1823596"/>
            <a:ext cx="10261650" cy="3422216"/>
            <a:chOff x="275722" y="3238731"/>
            <a:chExt cx="10261650" cy="342221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D3472-C8CE-E011-A4E3-AE69EB75A8A6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41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MAX_BETA=50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BETA_FILE=beta.txt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IMG_DIR=images/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mkdir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-p $IMG_DIR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parallel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--max-procs 4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--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arg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-file $BETA_FILE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./create_plot.py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output_dir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$IMG_DIR --beta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{}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ls $IMG_DIR/*.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|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parallel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--max-procs 4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convert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{} {.}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.gif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E4B76E-6B3F-EA04-33B1-C48FBE580A42}"/>
                </a:ext>
              </a:extLst>
            </p:cNvPr>
            <p:cNvSpPr txBox="1"/>
            <p:nvPr/>
          </p:nvSpPr>
          <p:spPr>
            <a:xfrm>
              <a:off x="8487872" y="3238731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create_movie.sh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2AC5928-C7E8-7C63-8386-6242D3AA7310}"/>
              </a:ext>
            </a:extLst>
          </p:cNvPr>
          <p:cNvGrpSpPr/>
          <p:nvPr/>
        </p:nvGrpSpPr>
        <p:grpSpPr>
          <a:xfrm>
            <a:off x="4292454" y="2300538"/>
            <a:ext cx="7236456" cy="1128462"/>
            <a:chOff x="4762754" y="3505591"/>
            <a:chExt cx="7236456" cy="112846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304A8AD-787F-4371-46F1-FE714124BF6C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762754" y="3736424"/>
              <a:ext cx="3829946" cy="8976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379BE3-E490-5DD1-0FB0-1506AC66E24F}"/>
                </a:ext>
              </a:extLst>
            </p:cNvPr>
            <p:cNvSpPr txBox="1"/>
            <p:nvPr/>
          </p:nvSpPr>
          <p:spPr>
            <a:xfrm>
              <a:off x="8592700" y="3505591"/>
              <a:ext cx="340651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Number tasks in parallel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725767-060F-0571-17B8-7F9C0BDA07FD}"/>
              </a:ext>
            </a:extLst>
          </p:cNvPr>
          <p:cNvGrpSpPr/>
          <p:nvPr/>
        </p:nvGrpSpPr>
        <p:grpSpPr>
          <a:xfrm>
            <a:off x="7108371" y="3003573"/>
            <a:ext cx="4420539" cy="467561"/>
            <a:chOff x="6893774" y="3505591"/>
            <a:chExt cx="4420539" cy="467561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38351C-8727-0991-5EE3-D5104F6A2977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893774" y="3736424"/>
              <a:ext cx="2383827" cy="2367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79902A-697E-1361-AB0A-24F58C2C0039}"/>
                </a:ext>
              </a:extLst>
            </p:cNvPr>
            <p:cNvSpPr txBox="1"/>
            <p:nvPr/>
          </p:nvSpPr>
          <p:spPr>
            <a:xfrm>
              <a:off x="9277601" y="3505591"/>
              <a:ext cx="2036712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from file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77E4F6-D40A-50A7-FA5F-01EC4195EDDC}"/>
              </a:ext>
            </a:extLst>
          </p:cNvPr>
          <p:cNvGrpSpPr/>
          <p:nvPr/>
        </p:nvGrpSpPr>
        <p:grpSpPr>
          <a:xfrm>
            <a:off x="842558" y="4713514"/>
            <a:ext cx="1962397" cy="1516696"/>
            <a:chOff x="9314761" y="2450560"/>
            <a:chExt cx="1962397" cy="1516696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8D0D97-64A4-3AEB-FAF6-B84A33AFBFE6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 flipV="1">
              <a:off x="9778489" y="2450560"/>
              <a:ext cx="517471" cy="10550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325BD1-FC09-6C9B-3638-DDCF93BD45E1}"/>
                </a:ext>
              </a:extLst>
            </p:cNvPr>
            <p:cNvSpPr txBox="1"/>
            <p:nvPr/>
          </p:nvSpPr>
          <p:spPr>
            <a:xfrm>
              <a:off x="9314761" y="3505591"/>
              <a:ext cx="196239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via pipe</a:t>
              </a:r>
              <a:endParaRPr lang="LID4096" sz="24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2C52D9-EE6E-D3CB-DFF5-5023F23A6FE1}"/>
              </a:ext>
            </a:extLst>
          </p:cNvPr>
          <p:cNvGrpSpPr/>
          <p:nvPr/>
        </p:nvGrpSpPr>
        <p:grpSpPr>
          <a:xfrm>
            <a:off x="8479971" y="3786726"/>
            <a:ext cx="3127518" cy="461665"/>
            <a:chOff x="7996839" y="3505591"/>
            <a:chExt cx="3127518" cy="46166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BD9C93E-7C0C-E339-8EF8-EADAC23C4E7E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7996839" y="3656306"/>
              <a:ext cx="1470718" cy="80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DF5BE9-33FA-3E95-28C7-AC3560E4E226}"/>
                </a:ext>
              </a:extLst>
            </p:cNvPr>
            <p:cNvSpPr txBox="1"/>
            <p:nvPr/>
          </p:nvSpPr>
          <p:spPr>
            <a:xfrm>
              <a:off x="9467557" y="3505591"/>
              <a:ext cx="16568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value</a:t>
              </a:r>
              <a:endParaRPr lang="LID4096" sz="24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0FF91C5-AC50-6BFB-CE9A-3AB4FB8637C6}"/>
              </a:ext>
            </a:extLst>
          </p:cNvPr>
          <p:cNvGrpSpPr/>
          <p:nvPr/>
        </p:nvGrpSpPr>
        <p:grpSpPr>
          <a:xfrm>
            <a:off x="3036818" y="4976964"/>
            <a:ext cx="1857187" cy="1247848"/>
            <a:chOff x="3036818" y="4976964"/>
            <a:chExt cx="1857187" cy="124784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3EE37EC-C6A2-2360-84F7-EA23AA2019F0}"/>
                </a:ext>
              </a:extLst>
            </p:cNvPr>
            <p:cNvGrpSpPr/>
            <p:nvPr/>
          </p:nvGrpSpPr>
          <p:grpSpPr>
            <a:xfrm>
              <a:off x="3036818" y="4976964"/>
              <a:ext cx="1857187" cy="1247848"/>
              <a:chOff x="9267174" y="2719408"/>
              <a:chExt cx="1857187" cy="1247848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9144AEE-AE6F-EF27-CFF5-B8E3C86B2F3E}"/>
                  </a:ext>
                </a:extLst>
              </p:cNvPr>
              <p:cNvCxnSpPr>
                <a:cxnSpLocks/>
                <a:stCxn id="32" idx="0"/>
              </p:cNvCxnSpPr>
              <p:nvPr/>
            </p:nvCxnSpPr>
            <p:spPr>
              <a:xfrm flipH="1" flipV="1">
                <a:off x="9267174" y="2719408"/>
                <a:ext cx="1028787" cy="786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C976802-151D-9058-BEEC-9293A203AE14}"/>
                  </a:ext>
                </a:extLst>
              </p:cNvPr>
              <p:cNvSpPr txBox="1"/>
              <p:nvPr/>
            </p:nvSpPr>
            <p:spPr>
              <a:xfrm>
                <a:off x="9467561" y="3505591"/>
                <a:ext cx="165680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Input value</a:t>
                </a:r>
                <a:endParaRPr lang="LID4096" sz="2400" dirty="0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9B91FC8-5DB1-2045-40DB-5CCBBDA1ACF0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H="1" flipV="1">
              <a:off x="3551211" y="4976964"/>
              <a:ext cx="514394" cy="7861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546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8B67-95FB-76D7-3082-15361CA5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substitutions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83BB2A-B832-8710-8AE7-A9CC0104C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/>
              <a:t>: line of input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{.}</a:t>
            </a:r>
            <a:r>
              <a:rPr lang="en-US" dirty="0"/>
              <a:t>: line of input without extension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{/}</a:t>
            </a:r>
            <a:r>
              <a:rPr lang="en-US" dirty="0"/>
              <a:t>: line of input </a:t>
            </a:r>
            <a:r>
              <a:rPr lang="en-US" dirty="0" err="1"/>
              <a:t>basename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{/.}</a:t>
            </a:r>
            <a:r>
              <a:rPr lang="en-US" dirty="0"/>
              <a:t>: line of input </a:t>
            </a:r>
            <a:r>
              <a:rPr lang="en-US" dirty="0" err="1"/>
              <a:t>basename</a:t>
            </a:r>
            <a:r>
              <a:rPr lang="en-US" dirty="0"/>
              <a:t> without extension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{//}</a:t>
            </a:r>
            <a:r>
              <a:rPr lang="en-US" dirty="0"/>
              <a:t>: line of input </a:t>
            </a:r>
            <a:r>
              <a:rPr lang="en-US" dirty="0" err="1"/>
              <a:t>dirname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{#}</a:t>
            </a:r>
            <a:r>
              <a:rPr lang="en-US" dirty="0"/>
              <a:t>: sequence number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{%}</a:t>
            </a:r>
            <a:r>
              <a:rPr lang="en-US" dirty="0"/>
              <a:t>: slot number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--max-procs</a:t>
            </a:r>
            <a:r>
              <a:rPr lang="en-US" dirty="0"/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{=</a:t>
            </a:r>
            <a:r>
              <a:rPr lang="en-US" dirty="0"/>
              <a:t> </a:t>
            </a:r>
            <a:r>
              <a:rPr lang="en-US" i="1" dirty="0"/>
              <a:t>Perl expr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=}</a:t>
            </a:r>
            <a:r>
              <a:rPr lang="en-US" dirty="0"/>
              <a:t>: evaluate Perl expression on input line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$_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78C78-80DC-41B4-C586-7E09D681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59296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A1F2-F8CD-2F08-72A8-9CB953DB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multiple input sources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AAA91-BC16-8041-F047-3ED07FE33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34746"/>
          </a:xfrm>
        </p:spPr>
        <p:txBody>
          <a:bodyPr/>
          <a:lstStyle/>
          <a:p>
            <a:r>
              <a:rPr lang="en-US" dirty="0"/>
              <a:t>Use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</a:t>
            </a:r>
            <a:r>
              <a:rPr lang="en-US" dirty="0"/>
              <a:t> for list of values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:::+</a:t>
            </a:r>
            <a:r>
              <a:rPr lang="en-US" dirty="0"/>
              <a:t> for list of values linked to previous input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::::</a:t>
            </a:r>
            <a:r>
              <a:rPr lang="en-US" dirty="0"/>
              <a:t> for file (or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 </a:t>
            </a:r>
            <a:r>
              <a:rPr lang="en-US" i="1" dirty="0"/>
              <a:t>file name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::::+</a:t>
            </a:r>
            <a:r>
              <a:rPr lang="en-US" dirty="0"/>
              <a:t> for file linked to previous input (or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 </a:t>
            </a:r>
            <a:r>
              <a:rPr lang="en-US" i="1" dirty="0"/>
              <a:t>file name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--link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E45CC-9A97-37EF-A210-DDC66B5E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46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5689BB-635E-9270-7C46-78B7867E0F2B}"/>
              </a:ext>
            </a:extLst>
          </p:cNvPr>
          <p:cNvGrpSpPr/>
          <p:nvPr/>
        </p:nvGrpSpPr>
        <p:grpSpPr>
          <a:xfrm>
            <a:off x="631371" y="4261993"/>
            <a:ext cx="5540830" cy="1483224"/>
            <a:chOff x="4604656" y="3238731"/>
            <a:chExt cx="5932715" cy="148322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D1E3F8-4202-DD8E-EE94-EBD4D32EDF8C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--max-procs 10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+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arg1.txt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+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arg2.txt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68C7E2-808E-6BB9-67B1-AFC53849DE3E}"/>
                </a:ext>
              </a:extLst>
            </p:cNvPr>
            <p:cNvSpPr txBox="1"/>
            <p:nvPr/>
          </p:nvSpPr>
          <p:spPr>
            <a:xfrm>
              <a:off x="9108354" y="3238731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BB297B5-9CA8-A98F-76DF-EF899A53529D}"/>
              </a:ext>
            </a:extLst>
          </p:cNvPr>
          <p:cNvGrpSpPr/>
          <p:nvPr/>
        </p:nvGrpSpPr>
        <p:grpSpPr>
          <a:xfrm>
            <a:off x="6379030" y="4261993"/>
            <a:ext cx="5540830" cy="1483224"/>
            <a:chOff x="4604656" y="3238731"/>
            <a:chExt cx="5932715" cy="14832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69B4D5-01EE-2C99-477B-B1B07989278A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--max-procs 10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-a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arg1.txt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-a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arg2.txt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--link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E7D15D-77EB-DF29-F3D7-B16D6173A35D}"/>
                </a:ext>
              </a:extLst>
            </p:cNvPr>
            <p:cNvSpPr txBox="1"/>
            <p:nvPr/>
          </p:nvSpPr>
          <p:spPr>
            <a:xfrm>
              <a:off x="9108354" y="3238731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A1A80A-AF4A-F355-8DAF-F14EF9F32278}"/>
              </a:ext>
            </a:extLst>
          </p:cNvPr>
          <p:cNvGrpSpPr/>
          <p:nvPr/>
        </p:nvGrpSpPr>
        <p:grpSpPr>
          <a:xfrm>
            <a:off x="8150330" y="1607441"/>
            <a:ext cx="2958306" cy="1433420"/>
            <a:chOff x="6985191" y="5410397"/>
            <a:chExt cx="2958306" cy="14334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422A06-E9A3-D587-BDE0-17ED483B88B9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link!</a:t>
              </a:r>
              <a:endParaRPr lang="LID4096" sz="2800" dirty="0"/>
            </a:p>
          </p:txBody>
        </p:sp>
        <p:pic>
          <p:nvPicPr>
            <p:cNvPr id="1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7810B0A-BCE6-30F8-7BF3-9AEE4E895E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6159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CE6C-70C2-A599-31DB-E7A2E569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multiple values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92AB9-B2C2-15AD-E0D5-A67B1B67A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in CSV file: use --</a:t>
            </a:r>
            <a:r>
              <a:rPr lang="en-US" dirty="0" err="1"/>
              <a:t>colsep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14C31-1DF0-2AF7-70F5-039DEBD3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47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B59F3AC-DB9E-5743-DBCE-11B70CD4CE35}"/>
              </a:ext>
            </a:extLst>
          </p:cNvPr>
          <p:cNvGrpSpPr/>
          <p:nvPr/>
        </p:nvGrpSpPr>
        <p:grpSpPr>
          <a:xfrm>
            <a:off x="1524000" y="2825078"/>
            <a:ext cx="5546189" cy="1760222"/>
            <a:chOff x="4604656" y="3238731"/>
            <a:chExt cx="5938453" cy="1760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08888C-B953-5815-A641-612AAD33A572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--max-procs 2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csu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 args.csv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result_single_column.txt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59AC7A-781B-37B6-EFF7-523F54178EFF}"/>
                </a:ext>
              </a:extLst>
            </p:cNvPr>
            <p:cNvSpPr txBox="1"/>
            <p:nvPr/>
          </p:nvSpPr>
          <p:spPr>
            <a:xfrm>
              <a:off x="7173516" y="3238731"/>
              <a:ext cx="336959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compute_single_column.sh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DFB61F-2390-E09F-F03D-AED1E6D18AF2}"/>
              </a:ext>
            </a:extLst>
          </p:cNvPr>
          <p:cNvGrpSpPr/>
          <p:nvPr/>
        </p:nvGrpSpPr>
        <p:grpSpPr>
          <a:xfrm>
            <a:off x="8441473" y="2825078"/>
            <a:ext cx="2045061" cy="1323439"/>
            <a:chOff x="8441473" y="2825078"/>
            <a:chExt cx="2045061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7C2792-7018-72BF-F10F-41F30C77E18F}"/>
                </a:ext>
              </a:extLst>
            </p:cNvPr>
            <p:cNvSpPr txBox="1"/>
            <p:nvPr/>
          </p:nvSpPr>
          <p:spPr>
            <a:xfrm>
              <a:off x="8441473" y="2825078"/>
              <a:ext cx="2045061" cy="13234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13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11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11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13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EDDCEB-92E5-884A-4D21-C4105736009A}"/>
                </a:ext>
              </a:extLst>
            </p:cNvPr>
            <p:cNvSpPr txBox="1"/>
            <p:nvPr/>
          </p:nvSpPr>
          <p:spPr>
            <a:xfrm>
              <a:off x="9314418" y="2825078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args.csv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66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E971-968F-5F39-3D62-E166B54F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&amp; failures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FD36D-B706-A445-1A3B-CBF09311A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joblog</a:t>
            </a:r>
            <a:r>
              <a:rPr lang="en-US" dirty="0"/>
              <a:t> </a:t>
            </a:r>
            <a:r>
              <a:rPr lang="en-US" i="1" dirty="0"/>
              <a:t>file name</a:t>
            </a:r>
          </a:p>
          <a:p>
            <a:r>
              <a:rPr lang="en-US" dirty="0"/>
              <a:t>Resume unfinished tasks with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--resume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joblog</a:t>
            </a:r>
            <a:r>
              <a:rPr lang="en-US" dirty="0"/>
              <a:t> </a:t>
            </a:r>
            <a:r>
              <a:rPr lang="en-US" i="1" dirty="0"/>
              <a:t>file name</a:t>
            </a:r>
          </a:p>
          <a:p>
            <a:r>
              <a:rPr lang="en-US" dirty="0"/>
              <a:t>Resume failed tasks with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--resume-failed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joblog</a:t>
            </a:r>
            <a:r>
              <a:rPr lang="en-US" dirty="0"/>
              <a:t> </a:t>
            </a:r>
            <a:r>
              <a:rPr lang="en-US" i="1" dirty="0"/>
              <a:t>file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1F2B3-E6C6-18D9-7B75-D2E45CB2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48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DFB357-D1A0-EF4A-A332-D6BEE7A10735}"/>
              </a:ext>
            </a:extLst>
          </p:cNvPr>
          <p:cNvGrpSpPr/>
          <p:nvPr/>
        </p:nvGrpSpPr>
        <p:grpSpPr>
          <a:xfrm>
            <a:off x="4577577" y="4258042"/>
            <a:ext cx="2862573" cy="1002533"/>
            <a:chOff x="7080924" y="5410397"/>
            <a:chExt cx="2862573" cy="10025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314E56-21B4-43F9-9A26-7F89671F324D}"/>
                </a:ext>
              </a:extLst>
            </p:cNvPr>
            <p:cNvSpPr txBox="1"/>
            <p:nvPr/>
          </p:nvSpPr>
          <p:spPr>
            <a:xfrm>
              <a:off x="7080924" y="5889710"/>
              <a:ext cx="217893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Fix issue first</a:t>
              </a:r>
              <a:endParaRPr lang="LID4096" sz="28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3CB44F7-D040-A11E-E55D-B3EFDFE560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5842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5F77-B93F-715F-88A6-609E416C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run parallel as job arrays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370876-3B45-C4CA-7DE7-8BD8DCB4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49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15D296-9C55-4257-CC12-F748D325920D}"/>
              </a:ext>
            </a:extLst>
          </p:cNvPr>
          <p:cNvGrpSpPr/>
          <p:nvPr/>
        </p:nvGrpSpPr>
        <p:grpSpPr>
          <a:xfrm>
            <a:off x="1026836" y="1616761"/>
            <a:ext cx="10261650" cy="3699215"/>
            <a:chOff x="275722" y="3238731"/>
            <a:chExt cx="10261650" cy="36992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67114C-211F-0CC1-96D6-C6F076B84277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--account=lpt2_sysadmin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wice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--time=00:05:00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=$(( </a:t>
              </a:r>
              <a:r>
                <a:rPr lang="en-US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$SLURM_ARRAY_TASK_STEP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- 1 ))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id in $(seq </a:t>
              </a:r>
              <a:r>
                <a:rPr lang="en-US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"%03d" $id)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="input/data_${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="output/result_${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}.txt"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./process.py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5CC980-C9B8-0ADD-4587-77C07830484C}"/>
                </a:ext>
              </a:extLst>
            </p:cNvPr>
            <p:cNvSpPr txBox="1"/>
            <p:nvPr/>
          </p:nvSpPr>
          <p:spPr>
            <a:xfrm>
              <a:off x="7998012" y="3238731"/>
              <a:ext cx="25298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Process_batch.slurm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8607298-678B-3DC5-7632-53CC9F40B485}"/>
              </a:ext>
            </a:extLst>
          </p:cNvPr>
          <p:cNvSpPr txBox="1"/>
          <p:nvPr/>
        </p:nvSpPr>
        <p:spPr>
          <a:xfrm>
            <a:off x="1026836" y="5595127"/>
            <a:ext cx="1025215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--array=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1-200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process_batch.slurm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87B50-FF6B-D700-EC8E-CFCD8714EB33}"/>
              </a:ext>
            </a:extLst>
          </p:cNvPr>
          <p:cNvSpPr txBox="1"/>
          <p:nvPr/>
        </p:nvSpPr>
        <p:spPr>
          <a:xfrm>
            <a:off x="5441971" y="6183711"/>
            <a:ext cx="45720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1, 51, 101, 151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5A21B-63B7-5EC5-BCD9-5FB44ED54E3A}"/>
              </a:ext>
            </a:extLst>
          </p:cNvPr>
          <p:cNvSpPr txBox="1"/>
          <p:nvPr/>
        </p:nvSpPr>
        <p:spPr>
          <a:xfrm>
            <a:off x="1026836" y="6189576"/>
            <a:ext cx="3680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i="0" dirty="0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== 4</a:t>
            </a:r>
            <a:endParaRPr lang="LID4096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917416-9F95-84AB-01EA-85C3C507E2BA}"/>
              </a:ext>
            </a:extLst>
          </p:cNvPr>
          <p:cNvGrpSpPr/>
          <p:nvPr/>
        </p:nvGrpSpPr>
        <p:grpSpPr>
          <a:xfrm>
            <a:off x="5562600" y="2300538"/>
            <a:ext cx="6189155" cy="461665"/>
            <a:chOff x="6032900" y="3505591"/>
            <a:chExt cx="6189155" cy="461665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0C365B-8520-10FA-AFBE-68BE0B8CA3CA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6032900" y="3505591"/>
              <a:ext cx="2336947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AC5AC8-7D8D-A473-AA73-839F5CD8073C}"/>
                </a:ext>
              </a:extLst>
            </p:cNvPr>
            <p:cNvSpPr txBox="1"/>
            <p:nvPr/>
          </p:nvSpPr>
          <p:spPr>
            <a:xfrm>
              <a:off x="8369847" y="3505591"/>
              <a:ext cx="3852208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Resources for individual job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932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E367-26F5-7EE2-573C-F9A9A184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execution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87E356-676F-4AF3-F251-C05FE5F2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50</a:t>
            </a:fld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E07462-A83C-8CFC-2E3B-82D0655C232E}"/>
              </a:ext>
            </a:extLst>
          </p:cNvPr>
          <p:cNvGrpSpPr/>
          <p:nvPr/>
        </p:nvGrpSpPr>
        <p:grpSpPr>
          <a:xfrm>
            <a:off x="954123" y="1657638"/>
            <a:ext cx="2990306" cy="1197431"/>
            <a:chOff x="529580" y="1875354"/>
            <a:chExt cx="2990306" cy="119743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BAF67E-A88E-CFDD-F25D-29134D5119FB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8" name="Rectangle: Folded Corner 7">
                <a:extLst>
                  <a:ext uri="{FF2B5EF4-FFF2-40B4-BE49-F238E27FC236}">
                    <a16:creationId xmlns:a16="http://schemas.microsoft.com/office/drawing/2014/main" id="{43E7E5C0-6531-193A-103F-E8B6A2352BDE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2D3D4A-B9EE-C0FA-4800-FDDB7B3E794B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5EFF5CC-62BE-3603-78AC-E6C20335CFE3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11" name="Rectangle: Folded Corner 10">
                <a:extLst>
                  <a:ext uri="{FF2B5EF4-FFF2-40B4-BE49-F238E27FC236}">
                    <a16:creationId xmlns:a16="http://schemas.microsoft.com/office/drawing/2014/main" id="{76E6A6FF-9AFC-9923-FD6F-C366E137B010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0E4ABD-67F7-91EB-9A05-EC577B3232F0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data_050.dat</a:t>
                </a:r>
                <a:endParaRPr lang="LID4096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CACF18-FE02-C31F-F8D3-3B7C88FD2F5E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8A45E0-1797-0BB5-61AE-A4AD2CC4A057}"/>
              </a:ext>
            </a:extLst>
          </p:cNvPr>
          <p:cNvSpPr/>
          <p:nvPr/>
        </p:nvSpPr>
        <p:spPr>
          <a:xfrm>
            <a:off x="1375126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</a:t>
            </a:r>
            <a:endParaRPr lang="LID4096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1D9852C-B211-DD2E-C44C-1CEADF594419}"/>
              </a:ext>
            </a:extLst>
          </p:cNvPr>
          <p:cNvGrpSpPr/>
          <p:nvPr/>
        </p:nvGrpSpPr>
        <p:grpSpPr>
          <a:xfrm>
            <a:off x="954123" y="3047998"/>
            <a:ext cx="3035831" cy="2487083"/>
            <a:chOff x="529580" y="3265714"/>
            <a:chExt cx="3035831" cy="248708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84B1F06-B378-46A8-1E21-53245AA21008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C1D78D9C-B11D-6732-391E-2665A8646F4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E10072-BF85-E7F0-8406-CB47D5AB2E04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5735FA2-CA78-5E05-0F97-FB73FFA55144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3B3F20E4-BC6F-05DF-A8C2-68DBE9DCF84B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E2C14E-77EF-D97B-E2DD-BA11C9AED4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result_050.txt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0A3AFD-613D-2F96-9C65-27ED34785B9D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2CFAA66-5549-9AD3-1D21-F87AA0C1EF86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6EE206C-DDB5-E79B-EEA6-2885CF6B930B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382125C-2A04-912A-6A63-E73DCFF23170}"/>
              </a:ext>
            </a:extLst>
          </p:cNvPr>
          <p:cNvGrpSpPr/>
          <p:nvPr/>
        </p:nvGrpSpPr>
        <p:grpSpPr>
          <a:xfrm>
            <a:off x="4252974" y="1657638"/>
            <a:ext cx="2990306" cy="1197431"/>
            <a:chOff x="529580" y="1875354"/>
            <a:chExt cx="2990306" cy="11974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A4F83FC-94E7-B035-8C49-5B69D122E778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33" name="Rectangle: Folded Corner 32">
                <a:extLst>
                  <a:ext uri="{FF2B5EF4-FFF2-40B4-BE49-F238E27FC236}">
                    <a16:creationId xmlns:a16="http://schemas.microsoft.com/office/drawing/2014/main" id="{B5895856-D660-91EA-F456-5CBFF5397C6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2C140E-C2E1-7380-376D-0D4B858BBA3A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data_051.dat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2EFC66-3AF6-6292-CF66-2BE20789FAA6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825F5D35-2AE6-AD8D-77A2-00EB3531881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E1E98A-F78B-59E6-A12E-91827020F3A3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data_100.dat</a:t>
                </a:r>
                <a:endParaRPr lang="LID4096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67A291-CCF9-3423-0267-B0788BF8DCB8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7B0A8F6-94D8-0986-BD16-249CFC8218E4}"/>
              </a:ext>
            </a:extLst>
          </p:cNvPr>
          <p:cNvSpPr/>
          <p:nvPr/>
        </p:nvSpPr>
        <p:spPr>
          <a:xfrm>
            <a:off x="4673977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523_51</a:t>
            </a:r>
            <a:endParaRPr lang="LID4096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538F82-3313-171A-CBAC-595EF7380FAC}"/>
              </a:ext>
            </a:extLst>
          </p:cNvPr>
          <p:cNvGrpSpPr/>
          <p:nvPr/>
        </p:nvGrpSpPr>
        <p:grpSpPr>
          <a:xfrm>
            <a:off x="4252974" y="3047998"/>
            <a:ext cx="3035831" cy="2487083"/>
            <a:chOff x="529580" y="3265714"/>
            <a:chExt cx="3035831" cy="248708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F5D2E71-CCAB-1ABD-82E2-20114B455D76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44" name="Rectangle: Folded Corner 43">
                <a:extLst>
                  <a:ext uri="{FF2B5EF4-FFF2-40B4-BE49-F238E27FC236}">
                    <a16:creationId xmlns:a16="http://schemas.microsoft.com/office/drawing/2014/main" id="{1EA9C1F2-3ED1-4202-573A-0F1E0F8042D9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A3E7FE9-4010-232A-CBAC-7C33F531055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result_051.txt</a:t>
                </a:r>
                <a:endParaRPr lang="LID4096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2A19AD1-B5C6-000F-E57B-5D5F2EDCA3EC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42" name="Rectangle: Folded Corner 41">
                <a:extLst>
                  <a:ext uri="{FF2B5EF4-FFF2-40B4-BE49-F238E27FC236}">
                    <a16:creationId xmlns:a16="http://schemas.microsoft.com/office/drawing/2014/main" id="{61603B95-FBDE-4027-72F0-25BD1B769E1D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17D2485-E203-AEBA-93B8-98D68CF3CAB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result_100.txt</a:t>
                </a:r>
                <a:endParaRPr lang="LID4096" dirty="0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312635-0D1F-4DB5-3B96-12834A2A68B3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4ECA9B-9682-6388-31D5-6D83F60F9021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64AF392-E9CA-3109-1CE5-3691120E572F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7804311-7DD4-9AF0-AB81-18EC0C98CF12}"/>
              </a:ext>
            </a:extLst>
          </p:cNvPr>
          <p:cNvSpPr txBox="1"/>
          <p:nvPr/>
        </p:nvSpPr>
        <p:spPr>
          <a:xfrm>
            <a:off x="7465958" y="3211284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...</a:t>
            </a:r>
            <a:endParaRPr lang="LID4096" sz="2800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31C2C7D-DAF3-AC50-3790-038ED572FDC4}"/>
              </a:ext>
            </a:extLst>
          </p:cNvPr>
          <p:cNvGrpSpPr/>
          <p:nvPr/>
        </p:nvGrpSpPr>
        <p:grpSpPr>
          <a:xfrm>
            <a:off x="8230331" y="1657638"/>
            <a:ext cx="2990306" cy="1197431"/>
            <a:chOff x="529580" y="1875354"/>
            <a:chExt cx="2990306" cy="119743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A53C53A-E85A-EFEA-13C0-9D63C38E2F66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53" name="Rectangle: Folded Corner 52">
                <a:extLst>
                  <a:ext uri="{FF2B5EF4-FFF2-40B4-BE49-F238E27FC236}">
                    <a16:creationId xmlns:a16="http://schemas.microsoft.com/office/drawing/2014/main" id="{EDD349F9-BCD7-41B6-1FB5-69E66C0252AC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B539C17-2266-3E25-8541-4C3A7BF6710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data_151.dat</a:t>
                </a:r>
                <a:endParaRPr lang="LID4096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5A40CD-6455-7EF7-5278-908F3DF84097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51" name="Rectangle: Folded Corner 50">
                <a:extLst>
                  <a:ext uri="{FF2B5EF4-FFF2-40B4-BE49-F238E27FC236}">
                    <a16:creationId xmlns:a16="http://schemas.microsoft.com/office/drawing/2014/main" id="{BD748555-2C58-E627-C129-1ABA0CB20302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79FDFD4-259A-3EE8-B247-4109FD3B18CD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8B588F-3CA7-9CD8-35FA-124CA1B44F32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5DF3987-5C6B-2D3E-C394-159DE1AB914B}"/>
              </a:ext>
            </a:extLst>
          </p:cNvPr>
          <p:cNvSpPr/>
          <p:nvPr/>
        </p:nvSpPr>
        <p:spPr>
          <a:xfrm>
            <a:off x="8651334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523_151</a:t>
            </a:r>
            <a:endParaRPr lang="LID4096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67E28FA-3AB8-AB23-4EBF-6EEF5B14D668}"/>
              </a:ext>
            </a:extLst>
          </p:cNvPr>
          <p:cNvGrpSpPr/>
          <p:nvPr/>
        </p:nvGrpSpPr>
        <p:grpSpPr>
          <a:xfrm>
            <a:off x="8230331" y="3047998"/>
            <a:ext cx="3035831" cy="2487083"/>
            <a:chOff x="529580" y="3265714"/>
            <a:chExt cx="3035831" cy="24870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8E9A555-AB32-78CC-492E-853863505833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64" name="Rectangle: Folded Corner 63">
                <a:extLst>
                  <a:ext uri="{FF2B5EF4-FFF2-40B4-BE49-F238E27FC236}">
                    <a16:creationId xmlns:a16="http://schemas.microsoft.com/office/drawing/2014/main" id="{29A4D5F4-F389-EFF6-44E4-5A84E5C5148F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B0DA2DD-3A29-4DCE-4171-6DDAAA13671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result_151.txt</a:t>
                </a:r>
                <a:endParaRPr lang="LID4096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01D6AAC-651E-3AA8-8D54-39FA1CFD8AC6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62" name="Rectangle: Folded Corner 61">
                <a:extLst>
                  <a:ext uri="{FF2B5EF4-FFF2-40B4-BE49-F238E27FC236}">
                    <a16:creationId xmlns:a16="http://schemas.microsoft.com/office/drawing/2014/main" id="{438A9513-2CBF-03CF-54CA-87E5709772D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B847F54-1464-C2EF-B55B-54CA2EFCB0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75098E-1503-32D9-E35F-0CDD4F1245BF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A589ED2-A503-9B18-B4D7-F0981573B61F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E8419E2-5DDE-966E-A3A6-A40602FF27F9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802C8AE-7920-24A8-E94B-929379E3FEA9}"/>
              </a:ext>
            </a:extLst>
          </p:cNvPr>
          <p:cNvGrpSpPr/>
          <p:nvPr/>
        </p:nvGrpSpPr>
        <p:grpSpPr>
          <a:xfrm>
            <a:off x="3620690" y="5600539"/>
            <a:ext cx="6228976" cy="924352"/>
            <a:chOff x="8281741" y="5245929"/>
            <a:chExt cx="6228976" cy="92435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F7D88D3-3D73-A1AB-A9C7-ECA685C91DBC}"/>
                </a:ext>
              </a:extLst>
            </p:cNvPr>
            <p:cNvSpPr txBox="1"/>
            <p:nvPr/>
          </p:nvSpPr>
          <p:spPr>
            <a:xfrm>
              <a:off x="8281741" y="5647061"/>
              <a:ext cx="572951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Can, but </a:t>
              </a:r>
              <a:r>
                <a:rPr lang="en-US" sz="2800" i="1" dirty="0"/>
                <a:t>need not</a:t>
              </a:r>
              <a:r>
                <a:rPr lang="en-US" sz="2800" dirty="0"/>
                <a:t> run at same time!</a:t>
              </a:r>
              <a:endParaRPr lang="LID4096" sz="2800" dirty="0"/>
            </a:p>
          </p:txBody>
        </p:sp>
        <p:pic>
          <p:nvPicPr>
            <p:cNvPr id="68" name="Graphic 67" descr="Warning with solid fill">
              <a:extLst>
                <a:ext uri="{FF2B5EF4-FFF2-40B4-BE49-F238E27FC236}">
                  <a16:creationId xmlns:a16="http://schemas.microsoft.com/office/drawing/2014/main" id="{9C2BCE33-C1AB-EDE4-958F-9ACB43A8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459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68C9-A476-5031-C93D-C54869FE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indices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1C58-BE8B-D51D-2E67-D5A3B3AAC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5, ..., 18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17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5, 8, .., 17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21F8D-0E53-C591-8000-7D9C92120C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--array=5,9,14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5, 9, 14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1, 9, 12,...,18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C20D7-011A-5405-7353-A4197AE5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720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1782-5CB1-4582-63C3-6B1B391B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parallel array execution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71377-45C0-390A-CBE6-13129126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Array size limited by </a:t>
            </a:r>
            <a:r>
              <a:rPr lang="en-US" dirty="0" err="1">
                <a:cs typeface="Courier New" panose="02070309020205020404" pitchFamily="49" charset="0"/>
              </a:rPr>
              <a:t>Slurm</a:t>
            </a:r>
            <a:r>
              <a:rPr lang="en-US" dirty="0">
                <a:cs typeface="Courier New" panose="02070309020205020404" pitchFamily="49" charset="0"/>
              </a:rPr>
              <a:t> configuration: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MaxArraySize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MaxSubmitPU</a:t>
            </a:r>
            <a:endParaRPr lang="fr-BE" b="0" i="0" dirty="0">
              <a:solidFill>
                <a:srgbClr val="4654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User </a:t>
            </a:r>
            <a:r>
              <a:rPr lang="fr-BE" dirty="0" err="1">
                <a:solidFill>
                  <a:srgbClr val="46545C"/>
                </a:solidFill>
                <a:cs typeface="Courier New" panose="02070309020205020404" pitchFamily="49" charset="0"/>
              </a:rPr>
              <a:t>limit</a:t>
            </a:r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 on running jobs: 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fr-BE" dirty="0" err="1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=1-200</a:t>
            </a:r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%5</a:t>
            </a:r>
            <a:endParaRPr lang="LID4096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4A59A-6C1A-2F9B-2010-F83E4DA5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52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0089F-F7E8-A365-EB02-5496D885A138}"/>
              </a:ext>
            </a:extLst>
          </p:cNvPr>
          <p:cNvSpPr txBox="1"/>
          <p:nvPr/>
        </p:nvSpPr>
        <p:spPr>
          <a:xfrm>
            <a:off x="1886807" y="3219669"/>
            <a:ext cx="7072135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scontrol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config | grep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= 1001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sacctmgr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qos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normal format=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Name,MaxSubmitPU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---------- -----------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normal         150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3F83EB-DFE4-1CEE-49F3-73FD6F2B24C3}"/>
              </a:ext>
            </a:extLst>
          </p:cNvPr>
          <p:cNvGrpSpPr/>
          <p:nvPr/>
        </p:nvGrpSpPr>
        <p:grpSpPr>
          <a:xfrm>
            <a:off x="3581401" y="6009166"/>
            <a:ext cx="4561113" cy="578016"/>
            <a:chOff x="4008158" y="4263763"/>
            <a:chExt cx="4561113" cy="57801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C4CA3ED-7A4E-A09C-77C0-915A79CE36BD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8019577" y="4263763"/>
              <a:ext cx="549694" cy="3471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1985E9-6A2A-8A7E-95DF-23E5FDBD63FB}"/>
                </a:ext>
              </a:extLst>
            </p:cNvPr>
            <p:cNvSpPr txBox="1"/>
            <p:nvPr/>
          </p:nvSpPr>
          <p:spPr>
            <a:xfrm>
              <a:off x="4008158" y="4380114"/>
              <a:ext cx="401141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Maximum simultaneous jobs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611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1FC0-A6BC-0F58-79FD-74C50196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dependencies &amp; arrays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F14EA-5D2F-3508-D3BA-3263245067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Start after successful completion of all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--dependency=afterok:553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E1618-60D4-5D52-507B-09D391D908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Chain array job after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--dependency=aftercorr:553</a:t>
            </a:r>
            <a:endParaRPr lang="LID4096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D67D0-18EA-C244-DDF4-C80C108F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53</a:t>
            </a:fld>
            <a:endParaRPr lang="LID409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937BA2B-BBFE-564A-9AED-3213E3A978C4}"/>
              </a:ext>
            </a:extLst>
          </p:cNvPr>
          <p:cNvGrpSpPr/>
          <p:nvPr/>
        </p:nvGrpSpPr>
        <p:grpSpPr>
          <a:xfrm>
            <a:off x="6643804" y="3678510"/>
            <a:ext cx="4745111" cy="2326537"/>
            <a:chOff x="6643804" y="3678510"/>
            <a:chExt cx="4745111" cy="23265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226FCF-1EAC-80F1-6437-EC3C833FB145}"/>
                </a:ext>
              </a:extLst>
            </p:cNvPr>
            <p:cNvSpPr txBox="1"/>
            <p:nvPr/>
          </p:nvSpPr>
          <p:spPr>
            <a:xfrm>
              <a:off x="7270013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FDB27B0-248E-D0C8-7BDA-5E090ED33C37}"/>
                </a:ext>
              </a:extLst>
            </p:cNvPr>
            <p:cNvGrpSpPr/>
            <p:nvPr/>
          </p:nvGrpSpPr>
          <p:grpSpPr>
            <a:xfrm>
              <a:off x="6643806" y="3678510"/>
              <a:ext cx="1736965" cy="615519"/>
              <a:chOff x="1375126" y="3678510"/>
              <a:chExt cx="1736965" cy="615519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55A91AA-2D1C-F736-2BD0-F5F51DC95998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D32BCD-2B07-911D-AEE3-CCB58CC02AE5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5A98D5D-E828-09F4-F9C2-9C79DFB4B173}"/>
                </a:ext>
              </a:extLst>
            </p:cNvPr>
            <p:cNvGrpSpPr/>
            <p:nvPr/>
          </p:nvGrpSpPr>
          <p:grpSpPr>
            <a:xfrm>
              <a:off x="6643805" y="4386174"/>
              <a:ext cx="1736966" cy="581955"/>
              <a:chOff x="1375125" y="4386174"/>
              <a:chExt cx="1736966" cy="58195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9BADB98-B729-3D0F-FFE3-6CE230102EEF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F47BB9-DF65-F128-E587-42B7C3652530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2167E89-800E-D7D4-BB15-4DED36724D8D}"/>
                </a:ext>
              </a:extLst>
            </p:cNvPr>
            <p:cNvGrpSpPr/>
            <p:nvPr/>
          </p:nvGrpSpPr>
          <p:grpSpPr>
            <a:xfrm>
              <a:off x="6643804" y="5373556"/>
              <a:ext cx="1860397" cy="631491"/>
              <a:chOff x="1375124" y="5373556"/>
              <a:chExt cx="1860397" cy="631491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2A90B81-3D95-82A2-6F00-F26B70295565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5A1362-1D83-3595-AC03-1A31BE4EBC3B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D9CD302-808A-C937-4733-3ED1DD075F96}"/>
                </a:ext>
              </a:extLst>
            </p:cNvPr>
            <p:cNvSpPr/>
            <p:nvPr/>
          </p:nvSpPr>
          <p:spPr>
            <a:xfrm>
              <a:off x="9528519" y="4444909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554_2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8B84C1-38DB-B572-A7BB-D2DFF3E0C5D8}"/>
                </a:ext>
              </a:extLst>
            </p:cNvPr>
            <p:cNvSpPr txBox="1"/>
            <p:nvPr/>
          </p:nvSpPr>
          <p:spPr>
            <a:xfrm>
              <a:off x="10154727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7BA7DB-CAA3-E8A7-5A37-2F52C7B15DD1}"/>
                </a:ext>
              </a:extLst>
            </p:cNvPr>
            <p:cNvGrpSpPr/>
            <p:nvPr/>
          </p:nvGrpSpPr>
          <p:grpSpPr>
            <a:xfrm>
              <a:off x="9528520" y="3678510"/>
              <a:ext cx="1860395" cy="615519"/>
              <a:chOff x="1375126" y="3678510"/>
              <a:chExt cx="1860395" cy="615519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AB2DFE36-F31F-CC46-6E33-C69A5776D526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554_1</a:t>
                </a:r>
                <a:endParaRPr lang="LID4096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C4F9BB-1C18-4762-82B8-BA5C80E3AC50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384A0B-BE3C-209A-02BC-F844AE82CAE8}"/>
                </a:ext>
              </a:extLst>
            </p:cNvPr>
            <p:cNvSpPr txBox="1"/>
            <p:nvPr/>
          </p:nvSpPr>
          <p:spPr>
            <a:xfrm>
              <a:off x="10941357" y="4386174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9C58243-2400-D56B-B866-E7E1AC9E4162}"/>
                </a:ext>
              </a:extLst>
            </p:cNvPr>
            <p:cNvGrpSpPr/>
            <p:nvPr/>
          </p:nvGrpSpPr>
          <p:grpSpPr>
            <a:xfrm>
              <a:off x="9528518" y="5373556"/>
              <a:ext cx="1860397" cy="631491"/>
              <a:chOff x="1375124" y="5373556"/>
              <a:chExt cx="1860397" cy="631491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76FBEBD-C87F-7523-51EB-AB5A7085A69E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554_200</a:t>
                </a:r>
                <a:endParaRPr lang="LID4096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A9B337-C273-4B54-E0A9-9302B39A36D7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6" name="Arrow: Up 25">
              <a:extLst>
                <a:ext uri="{FF2B5EF4-FFF2-40B4-BE49-F238E27FC236}">
                  <a16:creationId xmlns:a16="http://schemas.microsoft.com/office/drawing/2014/main" id="{CEB7B571-6253-9186-F401-9C32EF7D1A7F}"/>
                </a:ext>
              </a:extLst>
            </p:cNvPr>
            <p:cNvSpPr/>
            <p:nvPr/>
          </p:nvSpPr>
          <p:spPr>
            <a:xfrm rot="16200000">
              <a:off x="8845787" y="3726453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D2F64DA5-6AE3-8B50-9B40-FF47DE266C3E}"/>
                </a:ext>
              </a:extLst>
            </p:cNvPr>
            <p:cNvSpPr/>
            <p:nvPr/>
          </p:nvSpPr>
          <p:spPr>
            <a:xfrm rot="16200000">
              <a:off x="8828204" y="4373341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0D522AA1-9F8B-AB2D-F844-B52A1888D304}"/>
                </a:ext>
              </a:extLst>
            </p:cNvPr>
            <p:cNvSpPr/>
            <p:nvPr/>
          </p:nvSpPr>
          <p:spPr>
            <a:xfrm rot="16200000">
              <a:off x="8828204" y="5436922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2FF72F-082E-2EE8-0E20-FF6B4287DB5A}"/>
              </a:ext>
            </a:extLst>
          </p:cNvPr>
          <p:cNvGrpSpPr/>
          <p:nvPr/>
        </p:nvGrpSpPr>
        <p:grpSpPr>
          <a:xfrm>
            <a:off x="994122" y="3689393"/>
            <a:ext cx="4745111" cy="2326537"/>
            <a:chOff x="994122" y="3689393"/>
            <a:chExt cx="4745111" cy="232653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D90CFE-30C2-E39C-E2F0-C88F77339CAC}"/>
                </a:ext>
              </a:extLst>
            </p:cNvPr>
            <p:cNvSpPr txBox="1"/>
            <p:nvPr/>
          </p:nvSpPr>
          <p:spPr>
            <a:xfrm>
              <a:off x="1620331" y="4887678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CEFB937-4D49-5D57-3236-69D3BE9E90CC}"/>
                </a:ext>
              </a:extLst>
            </p:cNvPr>
            <p:cNvGrpSpPr/>
            <p:nvPr/>
          </p:nvGrpSpPr>
          <p:grpSpPr>
            <a:xfrm>
              <a:off x="994124" y="3689393"/>
              <a:ext cx="1736965" cy="615519"/>
              <a:chOff x="1375126" y="3678510"/>
              <a:chExt cx="1736965" cy="615519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B719D96-29F1-26B5-A935-A1CC2B1DF3C9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AF1980-1FC8-6C6F-4B65-ADCC597CE56F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006311-DCBA-32B1-5A85-630120B44196}"/>
                </a:ext>
              </a:extLst>
            </p:cNvPr>
            <p:cNvGrpSpPr/>
            <p:nvPr/>
          </p:nvGrpSpPr>
          <p:grpSpPr>
            <a:xfrm>
              <a:off x="994123" y="4397057"/>
              <a:ext cx="1736966" cy="581955"/>
              <a:chOff x="1375125" y="4386174"/>
              <a:chExt cx="1736966" cy="581955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65BAD891-E0E4-EE04-B701-00E4D55F94F1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002A379-09A2-4BD0-FEC7-BF88C36C03A8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58BC9D6-D2CA-79CD-0620-666C81DC99A5}"/>
                </a:ext>
              </a:extLst>
            </p:cNvPr>
            <p:cNvGrpSpPr/>
            <p:nvPr/>
          </p:nvGrpSpPr>
          <p:grpSpPr>
            <a:xfrm>
              <a:off x="994122" y="5384439"/>
              <a:ext cx="1860397" cy="631491"/>
              <a:chOff x="1375124" y="5373556"/>
              <a:chExt cx="1860397" cy="631491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9B15334-08FF-1B33-4D73-0C56B029CCA8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40C544-01F2-FEE8-EC28-C9E4E508EA86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92FD284-B51B-0B9C-1EF3-151C60D27CDE}"/>
                </a:ext>
              </a:extLst>
            </p:cNvPr>
            <p:cNvSpPr/>
            <p:nvPr/>
          </p:nvSpPr>
          <p:spPr>
            <a:xfrm>
              <a:off x="3878837" y="4455792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</a:t>
              </a:r>
              <a:endParaRPr lang="LID4096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BD2C257-A384-9A54-70DF-2734EFDF85C8}"/>
                </a:ext>
              </a:extLst>
            </p:cNvPr>
            <p:cNvSpPr txBox="1"/>
            <p:nvPr/>
          </p:nvSpPr>
          <p:spPr>
            <a:xfrm>
              <a:off x="5291675" y="4397057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sp>
          <p:nvSpPr>
            <p:cNvPr id="49" name="Arrow: Up 48">
              <a:extLst>
                <a:ext uri="{FF2B5EF4-FFF2-40B4-BE49-F238E27FC236}">
                  <a16:creationId xmlns:a16="http://schemas.microsoft.com/office/drawing/2014/main" id="{6F0CDFBC-DD5B-A99D-C20F-447FF2EF7471}"/>
                </a:ext>
              </a:extLst>
            </p:cNvPr>
            <p:cNvSpPr/>
            <p:nvPr/>
          </p:nvSpPr>
          <p:spPr>
            <a:xfrm rot="17857928">
              <a:off x="3196105" y="3889738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BDAA9926-44D7-1B5E-9C99-D38BB5D22A10}"/>
                </a:ext>
              </a:extLst>
            </p:cNvPr>
            <p:cNvSpPr/>
            <p:nvPr/>
          </p:nvSpPr>
          <p:spPr>
            <a:xfrm rot="16200000">
              <a:off x="3178522" y="4384224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1" name="Arrow: Up 50">
              <a:extLst>
                <a:ext uri="{FF2B5EF4-FFF2-40B4-BE49-F238E27FC236}">
                  <a16:creationId xmlns:a16="http://schemas.microsoft.com/office/drawing/2014/main" id="{B1A8EDEF-7203-E954-6836-1378B99BACC6}"/>
                </a:ext>
              </a:extLst>
            </p:cNvPr>
            <p:cNvSpPr/>
            <p:nvPr/>
          </p:nvSpPr>
          <p:spPr>
            <a:xfrm rot="14120619">
              <a:off x="3204027" y="498041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97B431E-85DC-7C40-EC68-3F59BA91B1C9}"/>
              </a:ext>
            </a:extLst>
          </p:cNvPr>
          <p:cNvSpPr/>
          <p:nvPr/>
        </p:nvSpPr>
        <p:spPr>
          <a:xfrm>
            <a:off x="6556717" y="4386174"/>
            <a:ext cx="2818720" cy="753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84F0D0-7AF0-9358-B463-5751A726B1A9}"/>
              </a:ext>
            </a:extLst>
          </p:cNvPr>
          <p:cNvGrpSpPr/>
          <p:nvPr/>
        </p:nvGrpSpPr>
        <p:grpSpPr>
          <a:xfrm>
            <a:off x="10944809" y="4388954"/>
            <a:ext cx="659287" cy="372695"/>
            <a:chOff x="3486571" y="5775102"/>
            <a:chExt cx="659287" cy="37269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3887A8-5F28-BB98-CD2D-604420FB55B9}"/>
                </a:ext>
              </a:extLst>
            </p:cNvPr>
            <p:cNvSpPr/>
            <p:nvPr/>
          </p:nvSpPr>
          <p:spPr>
            <a:xfrm>
              <a:off x="3506743" y="5775102"/>
              <a:ext cx="639115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FD71B0-08E1-7719-C871-58114956C4AE}"/>
                </a:ext>
              </a:extLst>
            </p:cNvPr>
            <p:cNvSpPr txBox="1"/>
            <p:nvPr/>
          </p:nvSpPr>
          <p:spPr>
            <a:xfrm>
              <a:off x="3486571" y="5778465"/>
              <a:ext cx="3241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300052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E4880-06F5-C020-4128-B9C3B98ED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D86F-73A1-5259-6E73-29DCF827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task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1B9A-D80E-9EC6-1598-6417EC01B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GNU parallel tutorial</a:t>
            </a:r>
            <a:br>
              <a:rPr lang="en-US" dirty="0"/>
            </a:br>
            <a:r>
              <a:rPr lang="en-US" dirty="0">
                <a:hlinkClick r:id="rId2"/>
              </a:rPr>
              <a:t>https://www.gnu.org/software/parallel/parallel_tutorial.html</a:t>
            </a:r>
            <a:r>
              <a:rPr lang="en-US" dirty="0"/>
              <a:t> </a:t>
            </a:r>
          </a:p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job array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https://slurm.schedmd.com/job_array.html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09DD3-0CC0-6EEB-0584-210A3528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59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4E9F-06E6-040F-5011-2BBB679B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 simplified: </a:t>
            </a:r>
            <a:r>
              <a:rPr lang="en-US" dirty="0" err="1"/>
              <a:t>atools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27221-CBC9-367A-725A-9C5075DB4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C7019-01BB-52AE-B8AA-1116DEAE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01855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7A7B7-5CC3-68B3-B803-6726D3A13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AA14-8A3A-F11A-C6D9-1050368F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6421-81A0-A940-1B47-B49AD8D2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failures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  <a:p>
            <a:r>
              <a:rPr lang="en-US" dirty="0"/>
              <a:t>Job arrays: </a:t>
            </a:r>
            <a:r>
              <a:rPr lang="en-US" i="1" dirty="0"/>
              <a:t>you</a:t>
            </a:r>
            <a:r>
              <a:rPr lang="en-US" dirty="0"/>
              <a:t> do the bookkeeping</a:t>
            </a:r>
          </a:p>
          <a:p>
            <a:pPr lvl="1"/>
            <a:r>
              <a:rPr lang="en-US" dirty="0"/>
              <a:t>Parameter exploration?</a:t>
            </a:r>
          </a:p>
          <a:p>
            <a:pPr lvl="1"/>
            <a:r>
              <a:rPr lang="en-US" dirty="0"/>
              <a:t>What succeeded/failed?</a:t>
            </a:r>
          </a:p>
          <a:p>
            <a:pPr lvl="1"/>
            <a:r>
              <a:rPr lang="en-US" dirty="0"/>
              <a:t>Data aggregation?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80F6D-EFD3-3971-FBC7-51E5A09F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512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57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56569" y="3515185"/>
            <a:ext cx="7673985" cy="1200329"/>
            <a:chOff x="428625" y="3754438"/>
            <a:chExt cx="7339266" cy="1200329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339266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–-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nodes=2 -–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-per-node=36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--time=00:15:00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14324" y="3760127"/>
              <a:ext cx="124363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51295" y="4026321"/>
            <a:ext cx="8040454" cy="1296753"/>
            <a:chOff x="627295" y="4026320"/>
            <a:chExt cx="8040454" cy="129675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4" y="4026320"/>
              <a:ext cx="7673985" cy="1200329"/>
              <a:chOff x="428624" y="3754438"/>
              <a:chExt cx="7673985" cy="1200329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4" y="3754438"/>
                <a:ext cx="7673985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nodes=2 -–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798168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49897" y="4822455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80117" y="4903803"/>
            <a:ext cx="8049456" cy="1200329"/>
            <a:chOff x="1056116" y="4903802"/>
            <a:chExt cx="8049456" cy="120032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2" y="4903802"/>
              <a:ext cx="7647220" cy="1200329"/>
              <a:chOff x="428624" y="3754438"/>
              <a:chExt cx="7647220" cy="1200329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4" y="3754438"/>
                <a:ext cx="7639216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nodes=2 -–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775488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078718" y="5380856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5326363" y="4817158"/>
            <a:ext cx="424770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aenv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847529" y="5406316"/>
            <a:ext cx="7510203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atools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–array=${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47529" y="3275574"/>
            <a:ext cx="7492951" cy="2031325"/>
            <a:chOff x="827584" y="3967896"/>
            <a:chExt cx="7492951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=36  -time=00:15:00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29910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9263292" y="2828297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err="1"/>
              <a:t>Slurm</a:t>
            </a:r>
            <a:r>
              <a:rPr lang="en-US" dirty="0"/>
              <a:t> script with parameters</a:t>
            </a:r>
          </a:p>
          <a:p>
            <a:pPr lvl="1"/>
            <a:r>
              <a:rPr lang="en-US" dirty="0"/>
              <a:t>add line to initialize parameters: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--array=…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AD8-7CEA-B6E4-5244-BAE458F3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D70ED-C5A3-33CF-1558-98B00AE12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needs to done at given time(s)</a:t>
            </a:r>
          </a:p>
          <a:p>
            <a:r>
              <a:rPr lang="en-US" dirty="0"/>
              <a:t>"Computation" consist of (many) steps</a:t>
            </a:r>
          </a:p>
          <a:p>
            <a:r>
              <a:rPr lang="en-US" dirty="0"/>
              <a:t>Long-running computations</a:t>
            </a:r>
          </a:p>
          <a:p>
            <a:r>
              <a:rPr lang="en-US" dirty="0"/>
              <a:t>Multiple scenarios based on parameters</a:t>
            </a:r>
          </a:p>
          <a:p>
            <a:r>
              <a:rPr lang="en-US" dirty="0"/>
              <a:t>Work must be reproducible</a:t>
            </a:r>
          </a:p>
          <a:p>
            <a:r>
              <a:rPr lang="en-US" dirty="0"/>
              <a:t>Simultaneous tasks with different requirements</a:t>
            </a:r>
          </a:p>
          <a:p>
            <a:endParaRPr lang="en-US" dirty="0"/>
          </a:p>
          <a:p>
            <a:r>
              <a:rPr lang="en-US" dirty="0"/>
              <a:t>Many tools, but what to pick?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C6403-50D3-3392-55A4-032A8E4F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920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through scheduler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job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41737" y="2919152"/>
            <a:ext cx="8648521" cy="255454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prolog.slurm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cut –d ‘;’ –f 1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--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--array=${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cut -d ‘;’ –f 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epilog.slurm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Job dependencies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2057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3930403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3930403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3930403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4125665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9246940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2749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2749302" y="3413027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2749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6905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6905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6905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7126040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7754690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7754690" y="3413027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7754690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5629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5629027" y="319871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5629027" y="519896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8143628" y="3555901"/>
            <a:ext cx="1345240" cy="1143000"/>
            <a:chOff x="2165335" y="5143512"/>
            <a:chExt cx="134619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4619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epilog.slurm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2974037" y="3532023"/>
            <a:ext cx="1375185" cy="1143000"/>
            <a:chOff x="2165335" y="5143512"/>
            <a:chExt cx="1375854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75854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prolog.slurm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14718" y="1412776"/>
            <a:ext cx="1069524" cy="4286250"/>
            <a:chOff x="3714754" y="1143000"/>
            <a:chExt cx="1069524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4" y="1143000"/>
              <a:ext cx="1069524" cy="1143000"/>
              <a:chOff x="2165335" y="5143512"/>
              <a:chExt cx="1069659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4" y="2357438"/>
              <a:ext cx="1069524" cy="1143000"/>
              <a:chOff x="2165335" y="5143512"/>
              <a:chExt cx="1069659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4" y="4286250"/>
              <a:ext cx="1069524" cy="1143000"/>
              <a:chOff x="2165335" y="5143512"/>
              <a:chExt cx="1069659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61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3719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6394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07568" y="1772817"/>
            <a:ext cx="7491152" cy="2585323"/>
            <a:chOff x="827584" y="3967896"/>
            <a:chExt cx="7491152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=72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start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$pressure  –t $temperature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$humidity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end  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29275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07569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started by r1i1n3 at 2016-09-02 11:47:46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by r1i1n3 at 2016-09-02 11:47:46: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completed by r1i1n3 at 2016-09-02 11:47:47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832408" y="6194850"/>
              <a:ext cx="195117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job.slurm.log145485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063750" y="2559398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--log job.slurm.log145485  \</a:t>
            </a:r>
            <a:b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again</a:t>
            </a:r>
            <a:endParaRPr lang="nl-BE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a job that hit the </a:t>
            </a:r>
            <a:r>
              <a:rPr lang="en-US" dirty="0" err="1"/>
              <a:t>walltime</a:t>
            </a:r>
            <a:endParaRPr lang="en-US" dirty="0"/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nl-BE" dirty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631505" y="5071761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       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--log job.slurm.log145485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--redo)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65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631506" y="2547994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--log job.slurm.log145485)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--array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--time=5:00:00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</a:t>
            </a:r>
            <a:r>
              <a:rPr lang="en-US" dirty="0" err="1"/>
              <a:t>Slurm</a:t>
            </a:r>
            <a:r>
              <a:rPr lang="en-US" dirty="0"/>
              <a:t>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adapt </a:t>
            </a:r>
            <a:r>
              <a:rPr lang="en-US" dirty="0" err="1"/>
              <a:t>Slurm</a:t>
            </a:r>
            <a:r>
              <a:rPr lang="en-US" dirty="0"/>
              <a:t> file for </a:t>
            </a:r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logging and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171663" y="2901506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2171663" y="444786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care of</a:t>
            </a:r>
          </a:p>
          <a:p>
            <a:pPr lvl="1"/>
            <a:r>
              <a:rPr lang="en-US" dirty="0"/>
              <a:t>missing files (failed items)</a:t>
            </a:r>
          </a:p>
          <a:p>
            <a:pPr lvl="1"/>
            <a:r>
              <a:rPr lang="en-US" dirty="0"/>
              <a:t>incomplete data (failed items), use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--log 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job.slurm.log145485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correct order</a:t>
            </a:r>
          </a:p>
          <a:p>
            <a:pPr lvl="1"/>
            <a:r>
              <a:rPr lang="en-US" dirty="0"/>
              <a:t>For CSV,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2"/>
            <a:r>
              <a:rPr lang="en-US" dirty="0"/>
              <a:t>single column title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822535" y="2247716"/>
            <a:ext cx="7189789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--t 1-100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--output output.txt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224692" y="3111112"/>
            <a:ext cx="3816424" cy="853254"/>
            <a:chOff x="5140023" y="3018835"/>
            <a:chExt cx="3816424" cy="8532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5140023" y="3502757"/>
              <a:ext cx="38164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SLURM_JOB_ARRAY_TASK_ID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cxnSpLocks/>
              <a:stCxn id="5" idx="0"/>
            </p:cNvCxnSpPr>
            <p:nvPr/>
          </p:nvCxnSpPr>
          <p:spPr>
            <a:xfrm flipH="1" flipV="1">
              <a:off x="5500063" y="3018835"/>
              <a:ext cx="1548172" cy="483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Non-trivial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Reductor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  <a:p>
            <a:pPr marL="971550" lvl="1" indent="-457200"/>
            <a:r>
              <a:rPr lang="en-US" dirty="0"/>
              <a:t>extra argument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559659" y="2224419"/>
            <a:ext cx="7558479" cy="19389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–-t 1-100  --data data.csv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--out output.bin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statistics: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mostly taken care of by  scheduler, but</a:t>
            </a:r>
          </a:p>
          <a:p>
            <a:pPr lvl="1"/>
            <a:r>
              <a:rPr lang="en-US" dirty="0"/>
              <a:t>do all jobs approximately the same amount of work?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/>
              <a:t> to analyze 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nodes: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69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2515263" y="4378432"/>
            <a:ext cx="645240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load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run.slurm.log445948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6278-06E2-6481-9ACD-BBF986DA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single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A368C-EE7B-921B-73B4-44795997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C7368-5569-C7EE-6B6F-75133DF3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94891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is flexible</a:t>
            </a:r>
          </a:p>
          <a:p>
            <a:pPr lvl="1"/>
            <a:r>
              <a:rPr lang="en-US" dirty="0"/>
              <a:t>tries to determine CSV dialect by reading part of file &amp; analyzing</a:t>
            </a:r>
          </a:p>
          <a:p>
            <a:pPr lvl="1"/>
            <a:r>
              <a:rPr lang="en-US" dirty="0"/>
              <a:t>default: 1024 bytes</a:t>
            </a:r>
          </a:p>
          <a:p>
            <a:r>
              <a:rPr lang="en-US" dirty="0"/>
              <a:t>Specify number of bytes to use: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66" y="3140968"/>
            <a:ext cx="3550122" cy="3550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http://atools.readthedocs.io/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91545" y="4797153"/>
            <a:ext cx="4019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http://bit.ly/2qh9kGK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D46DF-D19F-BDC9-42BD-BB0396B38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EE19-870E-64B0-0FF5-1E4B07E4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tasks, one job: worker-ng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EE190-6398-412F-F5AD-DE0603EA5A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EDAE2-C39A-2357-2132-FC210F2E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4227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FC358-6E45-A80F-B9C6-47C91030E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0C3F-AD26-03E5-CB3D-BC795E43B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4682B-B1AE-630A-4453-B4B7DB14B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</a:t>
            </a:r>
            <a:r>
              <a:rPr lang="en-US" i="1" dirty="0"/>
              <a:t>even more</a:t>
            </a:r>
            <a:r>
              <a:rPr lang="en-US" dirty="0"/>
              <a:t>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failures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  <a:p>
            <a:r>
              <a:rPr lang="en-US" dirty="0"/>
              <a:t>Job arrays: </a:t>
            </a:r>
            <a:r>
              <a:rPr lang="en-US" i="1" dirty="0"/>
              <a:t>you</a:t>
            </a:r>
            <a:r>
              <a:rPr lang="en-US" dirty="0"/>
              <a:t> do the bookkeeping</a:t>
            </a:r>
          </a:p>
          <a:p>
            <a:r>
              <a:rPr lang="en-US" dirty="0" err="1"/>
              <a:t>atools</a:t>
            </a:r>
            <a:r>
              <a:rPr lang="en-US" dirty="0"/>
              <a:t>: limited number of task, job start overhead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A3D5D-6F23-14EF-C92F-6A5F19FB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322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FDFCE-41E1-3153-C117-1953E4818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425C85B0-75DE-F5C3-D821-1C7AA670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nl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726F6-19DE-DD09-B1A4-DAD245A4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74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78930EF-661D-CEBF-A959-CA0A70C5DADF}"/>
              </a:ext>
            </a:extLst>
          </p:cNvPr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4356F103-0A6F-0FFC-33B0-46620C924C56}"/>
              </a:ext>
            </a:extLst>
          </p:cNvPr>
          <p:cNvGrpSpPr/>
          <p:nvPr/>
        </p:nvGrpSpPr>
        <p:grpSpPr>
          <a:xfrm>
            <a:off x="1956569" y="3515185"/>
            <a:ext cx="7542609" cy="1200329"/>
            <a:chOff x="428625" y="3754438"/>
            <a:chExt cx="7213620" cy="1200329"/>
          </a:xfrm>
        </p:grpSpPr>
        <p:sp>
          <p:nvSpPr>
            <p:cNvPr id="4121" name="TextBox 3">
              <a:extLst>
                <a:ext uri="{FF2B5EF4-FFF2-40B4-BE49-F238E27FC236}">
                  <a16:creationId xmlns:a16="http://schemas.microsoft.com/office/drawing/2014/main" id="{76EAD96F-510C-FDA8-37F4-BD79CCDA1F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–-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cpus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-per-task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=2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--time=00:15:00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306F42DE-E19D-2673-225B-42F493959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7337" y="3760127"/>
              <a:ext cx="124363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8307AF-6B99-E9AF-A2DA-681C3C930A04}"/>
              </a:ext>
            </a:extLst>
          </p:cNvPr>
          <p:cNvGrpSpPr/>
          <p:nvPr/>
        </p:nvGrpSpPr>
        <p:grpSpPr>
          <a:xfrm>
            <a:off x="2580117" y="4903803"/>
            <a:ext cx="7908371" cy="1200329"/>
            <a:chOff x="1056116" y="4903802"/>
            <a:chExt cx="7908371" cy="120032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4CD2C06-005D-0A69-4B98-12CE227BDE3C}"/>
                </a:ext>
              </a:extLst>
            </p:cNvPr>
            <p:cNvGrpSpPr/>
            <p:nvPr/>
          </p:nvGrpSpPr>
          <p:grpSpPr>
            <a:xfrm>
              <a:off x="1458352" y="4903802"/>
              <a:ext cx="7506135" cy="1200329"/>
              <a:chOff x="428624" y="3754438"/>
              <a:chExt cx="7506135" cy="1200329"/>
            </a:xfrm>
          </p:grpSpPr>
          <p:sp>
            <p:nvSpPr>
              <p:cNvPr id="16" name="TextBox 3">
                <a:extLst>
                  <a:ext uri="{FF2B5EF4-FFF2-40B4-BE49-F238E27FC236}">
                    <a16:creationId xmlns:a16="http://schemas.microsoft.com/office/drawing/2014/main" id="{43A1B102-097D-DD8E-620A-BC95898D32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624" y="3754438"/>
                <a:ext cx="7506135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cpus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-per-task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=2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>
                <a:extLst>
                  <a:ext uri="{FF2B5EF4-FFF2-40B4-BE49-F238E27FC236}">
                    <a16:creationId xmlns:a16="http://schemas.microsoft.com/office/drawing/2014/main" id="{CC7F1DCA-C9A7-0D26-B982-A20F77AECA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2308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F825E5-37F5-46D7-3455-1EA2582FE199}"/>
                </a:ext>
              </a:extLst>
            </p:cNvPr>
            <p:cNvSpPr txBox="1"/>
            <p:nvPr/>
          </p:nvSpPr>
          <p:spPr>
            <a:xfrm rot="3263479">
              <a:off x="1078718" y="5380856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174A6D7-1FD0-6B73-CF89-8941858D2033}"/>
              </a:ext>
            </a:extLst>
          </p:cNvPr>
          <p:cNvSpPr txBox="1"/>
          <p:nvPr/>
        </p:nvSpPr>
        <p:spPr>
          <a:xfrm rot="20014377">
            <a:off x="4656441" y="4484682"/>
            <a:ext cx="424770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183143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6D302-1CAF-099E-45F1-A50C7B191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A36BF392-CF05-016A-3DC1-64086A6B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worker-ng</a:t>
            </a: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C4CE7-491B-D6CE-E813-6208920D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5147" name="TextBox 7">
            <a:extLst>
              <a:ext uri="{FF2B5EF4-FFF2-40B4-BE49-F238E27FC236}">
                <a16:creationId xmlns:a16="http://schemas.microsoft.com/office/drawing/2014/main" id="{9E90D0AD-7B37-2F9E-504D-5493A7380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4844" y="4774941"/>
            <a:ext cx="7982271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worker-ng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--data data.csv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ntasks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=15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180999-A3BF-CB48-3D02-1392C9EEA642}"/>
              </a:ext>
            </a:extLst>
          </p:cNvPr>
          <p:cNvGrpSpPr/>
          <p:nvPr/>
        </p:nvGrpSpPr>
        <p:grpSpPr>
          <a:xfrm>
            <a:off x="1834844" y="2918504"/>
            <a:ext cx="7994956" cy="1477328"/>
            <a:chOff x="325579" y="3957010"/>
            <a:chExt cx="7994956" cy="1477328"/>
          </a:xfrm>
        </p:grpSpPr>
        <p:sp>
          <p:nvSpPr>
            <p:cNvPr id="5145" name="TextBox 3">
              <a:extLst>
                <a:ext uri="{FF2B5EF4-FFF2-40B4-BE49-F238E27FC236}">
                  <a16:creationId xmlns:a16="http://schemas.microsoft.com/office/drawing/2014/main" id="{A668D3C8-3699-14C8-6D6F-05F41480C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579" y="3957010"/>
              <a:ext cx="7982271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cpus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-per-task=2 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--time=01:00:00</a:t>
              </a:r>
            </a:p>
            <a:p>
              <a:pPr eaLnBrk="1" hangingPunct="1"/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>
              <a:extLst>
                <a:ext uri="{FF2B5EF4-FFF2-40B4-BE49-F238E27FC236}">
                  <a16:creationId xmlns:a16="http://schemas.microsoft.com/office/drawing/2014/main" id="{5809CAA8-A0F4-7D6A-5069-AD2406EA6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910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C9BFE99-2126-E1F2-8F00-F7C7BB2A5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704765"/>
              </p:ext>
            </p:extLst>
          </p:nvPr>
        </p:nvGraphicFramePr>
        <p:xfrm>
          <a:off x="5282294" y="1291343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>
            <a:extLst>
              <a:ext uri="{FF2B5EF4-FFF2-40B4-BE49-F238E27FC236}">
                <a16:creationId xmlns:a16="http://schemas.microsoft.com/office/drawing/2014/main" id="{5189F437-E020-96D5-D916-ACF8A11BE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5341" y="246691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19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worker-ng processing: informally</a:t>
            </a:r>
            <a:endParaRPr lang="nl-BE" dirty="0"/>
          </a:p>
        </p:txBody>
      </p:sp>
      <p:sp>
        <p:nvSpPr>
          <p:cNvPr id="3" name="Can 2"/>
          <p:cNvSpPr/>
          <p:nvPr/>
        </p:nvSpPr>
        <p:spPr>
          <a:xfrm>
            <a:off x="2095500" y="3284539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server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5324475" y="1643064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worker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5324475" y="4498976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worker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5667376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264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3238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3238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3238500" y="4500564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3238500" y="4500564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6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1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6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1838326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6" y="5143501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6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6" y="5286376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6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7953376" y="2286000"/>
            <a:ext cx="25201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</a:rPr>
              <a:t>Worker queries for work</a:t>
            </a:r>
            <a:endParaRPr lang="nl-BE" dirty="0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7953375" y="2714625"/>
            <a:ext cx="18992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</a:rPr>
              <a:t>Server sends work</a:t>
            </a:r>
            <a:endParaRPr lang="nl-BE" dirty="0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7953375" y="3143251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</a:rPr>
              <a:t>Worker notifies on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 dirty="0">
                <a:latin typeface="Calibri" pitchFamily="34" charset="0"/>
              </a:rPr>
              <a:t>for more work</a:t>
            </a:r>
            <a:endParaRPr lang="nl-BE" dirty="0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7953375" y="4059239"/>
            <a:ext cx="18356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</a:rPr>
              <a:t>Server sends stop</a:t>
            </a:r>
            <a:endParaRPr lang="nl-BE" dirty="0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2244726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1737520" y="5501483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1738314" y="5389564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7" imgW="126780" imgH="164814" progId="Equation.3">
                  <p:embed/>
                </p:oleObj>
              </mc:Choice>
              <mc:Fallback>
                <p:oleObj name="Vergelijking" r:id="rId7" imgW="126780" imgH="164814" progId="Equation.3">
                  <p:embed/>
                  <p:pic>
                    <p:nvPicPr>
                      <p:cNvPr id="19482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4" y="5389564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6881814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3238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3238500" y="4500564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6" y="2571751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14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3238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3238500" y="4500564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3738563" y="3429001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9FDC8-CB8E-6B94-52E2-92D78C43F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3513D7A-CF7A-1A8E-C05A-BCF2A9F5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4F39E35-3988-F25F-CD67-E9C3719CDD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err="1"/>
              <a:t>Slurm</a:t>
            </a:r>
            <a:r>
              <a:rPr lang="en-US" dirty="0"/>
              <a:t> script with parameters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--data=… --batch= …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9554DD-5842-9A87-5D08-BF1C0DCA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8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CFDC4-B4C9-6F69-1082-D54168BB7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38C29F3A-FDB4-D154-4849-B9D8AC7D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0F224847-05EF-EF85-1EF2-2C0DA03E5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3A028E-97E8-0964-F8A6-93A9EB04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4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104D9-F8FC-1A97-84A6-10E8D9DD1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F203-855B-1D98-75FE-781120FC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5D6A6-55B2-7653-2BC0-67278FDCD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Analizing</a:t>
            </a:r>
            <a:r>
              <a:rPr lang="en-US" dirty="0"/>
              <a:t> distribution of </a:t>
            </a:r>
            <a:r>
              <a:rPr lang="en-US" dirty="0" err="1"/>
              <a:t>walltime</a:t>
            </a:r>
            <a:r>
              <a:rPr lang="en-US" dirty="0"/>
              <a:t>/work item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Analyzing load balancing among workers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D574D-D412-D4C6-4843-A362B3299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70">
            <a:extLst>
              <a:ext uri="{FF2B5EF4-FFF2-40B4-BE49-F238E27FC236}">
                <a16:creationId xmlns:a16="http://schemas.microsoft.com/office/drawing/2014/main" id="{2CB2D54E-F50B-F9D5-CECB-5D985FFED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2417880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=worker_1234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>
            <a:extLst>
              <a:ext uri="{FF2B5EF4-FFF2-40B4-BE49-F238E27FC236}">
                <a16:creationId xmlns:a16="http://schemas.microsoft.com/office/drawing/2014/main" id="{C7370447-BE67-D793-B77F-266CBC134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881549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=worker_1234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show_walltime_stats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70">
            <a:extLst>
              <a:ext uri="{FF2B5EF4-FFF2-40B4-BE49-F238E27FC236}">
                <a16:creationId xmlns:a16="http://schemas.microsoft.com/office/drawing/2014/main" id="{8D5533A1-9840-377D-2428-64E74C600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5480903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=worker_1234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show_client_stats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58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F1C-1725-A270-04DB-08167E32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1EE8-2ED7-8B4B-DEE9-24AF0756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specified time once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2352E-82E0-9C29-F68F-195362F4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466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6D22-A2DA-1604-414C-040B45BF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EE606-AF0D-50C2-E626-E4116FA0F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job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Resume job with different resources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30D4A-36C1-04D7-CAC6-EF87AD08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80</a:t>
            </a:fld>
            <a:endParaRPr lang="LID4096"/>
          </a:p>
        </p:txBody>
      </p:sp>
      <p:sp>
        <p:nvSpPr>
          <p:cNvPr id="5" name="TextBox 70">
            <a:extLst>
              <a:ext uri="{FF2B5EF4-FFF2-40B4-BE49-F238E27FC236}">
                <a16:creationId xmlns:a16="http://schemas.microsoft.com/office/drawing/2014/main" id="{CFF8A3DA-4EFF-33CF-D47F-DA8674EF7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2417880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wresi,e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=worker_1234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>
            <a:extLst>
              <a:ext uri="{FF2B5EF4-FFF2-40B4-BE49-F238E27FC236}">
                <a16:creationId xmlns:a16="http://schemas.microsoft.com/office/drawing/2014/main" id="{9569F4F0-EA12-599D-1360-52D77AA13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892437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wresi,e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=worker_1234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  --time=3:00:00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70">
            <a:extLst>
              <a:ext uri="{FF2B5EF4-FFF2-40B4-BE49-F238E27FC236}">
                <a16:creationId xmlns:a16="http://schemas.microsoft.com/office/drawing/2014/main" id="{A632D9E1-E614-FD3F-B848-297D5CBAF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5505493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wresi,e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=worker_1234  --redo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8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worker-ng well</a:t>
            </a:r>
            <a:endParaRPr lang="nl-NL" dirty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work items, i.e., </a:t>
            </a:r>
            <a:r>
              <a:rPr lang="en-US" dirty="0">
                <a:solidFill>
                  <a:srgbClr val="C00000"/>
                </a:solidFill>
              </a:rPr>
              <a:t>#work items/#tasks &gt;&gt; 1</a:t>
            </a:r>
          </a:p>
          <a:p>
            <a:r>
              <a:rPr lang="en-US" dirty="0">
                <a:solidFill>
                  <a:srgbClr val="C00000"/>
                </a:solidFill>
              </a:rPr>
              <a:t>time(work item) &gt; 1 minute</a:t>
            </a:r>
          </a:p>
          <a:p>
            <a:r>
              <a:rPr lang="en-US" dirty="0">
                <a:cs typeface="Courier New" panose="02070309020205020404" pitchFamily="49" charset="0"/>
              </a:rPr>
              <a:t>There be dragons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Licensing!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Overloading nodes</a:t>
            </a:r>
          </a:p>
          <a:p>
            <a:pPr lvl="1"/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55E47-DB45-5130-7294-C060E4385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36578-9A04-A076-95DB-A2D7BF8A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worker-ng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3E58E-7C21-8D50-58DC-B40BE5918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https://gjbex.github.io/worker-ng/</a:t>
            </a:r>
            <a:r>
              <a:rPr lang="en-US" dirty="0"/>
              <a:t> </a:t>
            </a:r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13F6F-3A65-C2B8-F16E-5A52C85C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73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21B8-D600-9693-DCD9-00C0F29E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managers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7DFAD-11E7-2BAC-D417-EA29163A4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B02E1-A4F7-DD14-FCBC-5B84A89F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05062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DD0FE-D25B-25E7-A324-5E33A63C8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48E3-1064-C234-D5E1-793E2177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FCD27-501F-9952-D6CF-1FF811210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intricate workflows with dependencies</a:t>
            </a:r>
          </a:p>
          <a:p>
            <a:pPr lvl="1"/>
            <a:r>
              <a:rPr lang="en-US" dirty="0"/>
              <a:t>Execute workflow many times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023F5-98E9-46DF-0B8C-9E8CC7D9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577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59D9-DF5E-DBD0-AB69-CD81FB41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EBCE35-980B-EB0F-85E8-1431ED79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85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5591F4-F7D6-21B8-C8EF-1BFA2EEC907C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BAA40D-3BE0-B87F-96E4-AF60C3EC62FC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88D707-3E69-425E-C4D7-7B5BB731E497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25758B-DA7A-F6D2-AE05-E9BF0868604B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4EAB6A6-4535-9F06-A9B0-17750E1AF08B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679EC3D-0989-B4FB-6AEF-FF3E13F41D77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7C8E3A0-513B-26E5-4334-79BAD3BA3311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459125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FB32-1E2D-5B98-4703-35EE8E1E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Solution(s): workflow managers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2CECE-0652-1B69-BA6A-079AFB22C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endParaRPr lang="en-US" dirty="0"/>
          </a:p>
          <a:p>
            <a:pPr lvl="1"/>
            <a:r>
              <a:rPr lang="en-US" dirty="0"/>
              <a:t>Most popular</a:t>
            </a:r>
          </a:p>
          <a:p>
            <a:pPr lvl="1"/>
            <a:r>
              <a:rPr lang="en-US" dirty="0"/>
              <a:t>YAPL: Groovy</a:t>
            </a:r>
          </a:p>
          <a:p>
            <a:endParaRPr lang="en-US" dirty="0"/>
          </a:p>
          <a:p>
            <a:r>
              <a:rPr lang="en-US" dirty="0" err="1"/>
              <a:t>Snakemake</a:t>
            </a:r>
            <a:endParaRPr lang="en-US" dirty="0"/>
          </a:p>
          <a:p>
            <a:pPr lvl="1"/>
            <a:r>
              <a:rPr lang="en-US" dirty="0"/>
              <a:t>Also popular, but less so</a:t>
            </a:r>
          </a:p>
          <a:p>
            <a:pPr lvl="1"/>
            <a:r>
              <a:rPr lang="en-US" dirty="0"/>
              <a:t>Python-based</a:t>
            </a:r>
          </a:p>
          <a:p>
            <a:pPr lvl="1"/>
            <a:endParaRPr lang="en-US" dirty="0"/>
          </a:p>
          <a:p>
            <a:r>
              <a:rPr lang="en-US" dirty="0">
                <a:sym typeface="Symbol" panose="05050102010706020507" pitchFamily="18" charset="2"/>
              </a:rPr>
              <a:t>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5E198-AA7C-9411-4B94-F0CC37D9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86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FC83BA-5E17-8ED4-3BAD-27EA406D8366}"/>
              </a:ext>
            </a:extLst>
          </p:cNvPr>
          <p:cNvGrpSpPr/>
          <p:nvPr/>
        </p:nvGrpSpPr>
        <p:grpSpPr>
          <a:xfrm>
            <a:off x="2682155" y="5568523"/>
            <a:ext cx="6087461" cy="924352"/>
            <a:chOff x="8423256" y="5245929"/>
            <a:chExt cx="6087461" cy="9243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DBDD3E-7626-E9B8-4846-770201A1FCEF}"/>
                </a:ext>
              </a:extLst>
            </p:cNvPr>
            <p:cNvSpPr txBox="1"/>
            <p:nvPr/>
          </p:nvSpPr>
          <p:spPr>
            <a:xfrm>
              <a:off x="8423256" y="5647061"/>
              <a:ext cx="556876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Not quite trivial, use when required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7B6BE264-7438-6133-2FAE-C007BFEDC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  <p:pic>
        <p:nvPicPr>
          <p:cNvPr id="1026" name="Picture 2" descr="A picture of Sisyphus toiling away, pushing his boulder up the hill.">
            <a:extLst>
              <a:ext uri="{FF2B5EF4-FFF2-40B4-BE49-F238E27FC236}">
                <a16:creationId xmlns:a16="http://schemas.microsoft.com/office/drawing/2014/main" id="{B1D1DE8E-1388-0AA0-53D4-93CD015E1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445" y="2545023"/>
            <a:ext cx="3055031" cy="223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84DE7A-C2C8-C70F-23C2-7B7CE37DDBFF}"/>
              </a:ext>
            </a:extLst>
          </p:cNvPr>
          <p:cNvSpPr/>
          <p:nvPr/>
        </p:nvSpPr>
        <p:spPr>
          <a:xfrm>
            <a:off x="1099457" y="1803853"/>
            <a:ext cx="1502229" cy="471261"/>
          </a:xfrm>
          <a:prstGeom prst="roundRect">
            <a:avLst/>
          </a:prstGeom>
          <a:solidFill>
            <a:srgbClr val="FF0000">
              <a:alpha val="3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26F69D-072C-D684-3D09-8ED35EECE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162" y="3240804"/>
            <a:ext cx="2906837" cy="8258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213A86-2098-B99B-E02E-97E05B33A8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0161" y="1669536"/>
            <a:ext cx="2906838" cy="63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4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4AD89-17CB-8316-DBB3-B6CA0A90D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C2E9-291D-48D0-8295-FDBA5DAC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Nextflow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A5FCD0-C0D4-FD67-6A35-8F0C9280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87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30F0A8-918C-09E4-8ABA-BC431378B116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52C47B-C2CE-C583-DD11-95A7F0BD16F8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</a:t>
            </a:r>
            <a:br>
              <a:rPr lang="en-US" dirty="0"/>
            </a:br>
            <a:r>
              <a:rPr lang="en-US" dirty="0"/>
              <a:t>points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089B18-7EE6-2E52-C4A4-D50BD0132750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distances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88C2D1-73F6-4964-F40F-4C6319B91D82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distribution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AA761AF-B0DB-D221-171E-4D734387C07F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235200A-4A1E-EFC9-5532-1FB6A924772C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C579DC2-48D0-905B-87EE-5EB0F4BF671C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D18605-DB1E-C4B1-417C-79883B77E97E}"/>
              </a:ext>
            </a:extLst>
          </p:cNvPr>
          <p:cNvGrpSpPr/>
          <p:nvPr/>
        </p:nvGrpSpPr>
        <p:grpSpPr>
          <a:xfrm>
            <a:off x="1905000" y="1920357"/>
            <a:ext cx="7613599" cy="2174123"/>
            <a:chOff x="1905000" y="1920357"/>
            <a:chExt cx="7613599" cy="217412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1017B1-B76A-64DB-F7B3-4DE272073F83}"/>
                </a:ext>
              </a:extLst>
            </p:cNvPr>
            <p:cNvSpPr txBox="1"/>
            <p:nvPr/>
          </p:nvSpPr>
          <p:spPr>
            <a:xfrm>
              <a:off x="1905000" y="1920357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07F88B-9758-89D4-0736-7533C11A6336}"/>
                </a:ext>
              </a:extLst>
            </p:cNvPr>
            <p:cNvSpPr txBox="1"/>
            <p:nvPr/>
          </p:nvSpPr>
          <p:spPr>
            <a:xfrm>
              <a:off x="1905000" y="3725148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A72886-9E64-319D-53D7-FD7C31A7966D}"/>
                </a:ext>
              </a:extLst>
            </p:cNvPr>
            <p:cNvSpPr txBox="1"/>
            <p:nvPr/>
          </p:nvSpPr>
          <p:spPr>
            <a:xfrm>
              <a:off x="5127831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5B46E8-B190-4482-E49E-E55117A65ECA}"/>
                </a:ext>
              </a:extLst>
            </p:cNvPr>
            <p:cNvSpPr txBox="1"/>
            <p:nvPr/>
          </p:nvSpPr>
          <p:spPr>
            <a:xfrm>
              <a:off x="8535573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9E8A967-AFF8-D4D6-3E52-95B9524579D5}"/>
              </a:ext>
            </a:extLst>
          </p:cNvPr>
          <p:cNvGrpSpPr/>
          <p:nvPr/>
        </p:nvGrpSpPr>
        <p:grpSpPr>
          <a:xfrm>
            <a:off x="4098382" y="2462186"/>
            <a:ext cx="3923529" cy="2243341"/>
            <a:chOff x="4098382" y="2462186"/>
            <a:chExt cx="3923529" cy="224334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D04A9E-E31B-BCAE-66A4-7F83075453B3}"/>
                </a:ext>
              </a:extLst>
            </p:cNvPr>
            <p:cNvSpPr txBox="1"/>
            <p:nvPr/>
          </p:nvSpPr>
          <p:spPr>
            <a:xfrm>
              <a:off x="4098382" y="4336195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69D5B6-35DC-0CD6-AF4A-ED7EC770A88D}"/>
                </a:ext>
              </a:extLst>
            </p:cNvPr>
            <p:cNvSpPr txBox="1"/>
            <p:nvPr/>
          </p:nvSpPr>
          <p:spPr>
            <a:xfrm>
              <a:off x="4098382" y="246218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57D18F-6C37-85E5-4EA0-C301CA7662A3}"/>
                </a:ext>
              </a:extLst>
            </p:cNvPr>
            <p:cNvSpPr txBox="1"/>
            <p:nvPr/>
          </p:nvSpPr>
          <p:spPr>
            <a:xfrm>
              <a:off x="7030934" y="360391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E818A6E-BFAD-3674-C04C-21117C967409}"/>
              </a:ext>
            </a:extLst>
          </p:cNvPr>
          <p:cNvGrpSpPr/>
          <p:nvPr/>
        </p:nvGrpSpPr>
        <p:grpSpPr>
          <a:xfrm>
            <a:off x="1905000" y="5336686"/>
            <a:ext cx="8665031" cy="879707"/>
            <a:chOff x="1905000" y="5336686"/>
            <a:chExt cx="8665031" cy="879707"/>
          </a:xfrm>
        </p:grpSpPr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CB234B82-8FB3-627F-8455-90240C973A31}"/>
                </a:ext>
              </a:extLst>
            </p:cNvPr>
            <p:cNvSpPr/>
            <p:nvPr/>
          </p:nvSpPr>
          <p:spPr>
            <a:xfrm rot="16200000">
              <a:off x="6054954" y="1186732"/>
              <a:ext cx="365124" cy="866503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A30A16-D7F2-FF66-935E-B37635330221}"/>
                </a:ext>
              </a:extLst>
            </p:cNvPr>
            <p:cNvSpPr txBox="1"/>
            <p:nvPr/>
          </p:nvSpPr>
          <p:spPr>
            <a:xfrm>
              <a:off x="5662129" y="5847061"/>
              <a:ext cx="108427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workflow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23190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3369-8B8E-6BB6-440A-AC7D11D6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process: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ComputeDistances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455CB-881C-02BE-4D3D-9347AC29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88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E17D04-4206-A9A3-FA57-3173FED723CE}"/>
              </a:ext>
            </a:extLst>
          </p:cNvPr>
          <p:cNvGrpSpPr/>
          <p:nvPr/>
        </p:nvGrpSpPr>
        <p:grpSpPr>
          <a:xfrm>
            <a:off x="250370" y="1366163"/>
            <a:ext cx="10134149" cy="5078313"/>
            <a:chOff x="-1815414" y="3967896"/>
            <a:chExt cx="10134149" cy="507831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C889547F-7290-2FC1-5F5E-C2805E48A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5078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input: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val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state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output: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"${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}"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script: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activate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}/process.py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nr_processes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task.cpus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AE009E7C-99DF-C9F0-B3B6-AF899E0F5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1DA7BA4-4CBF-BC9E-D3BD-7E1EAF4EF1AA}"/>
              </a:ext>
            </a:extLst>
          </p:cNvPr>
          <p:cNvGrpSpPr/>
          <p:nvPr/>
        </p:nvGrpSpPr>
        <p:grpSpPr>
          <a:xfrm>
            <a:off x="2481943" y="1866310"/>
            <a:ext cx="9459687" cy="461665"/>
            <a:chOff x="3434386" y="3505591"/>
            <a:chExt cx="9459687" cy="46166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16834F6-034B-4235-4433-5F919C279678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3434386" y="3736424"/>
              <a:ext cx="4263456" cy="2308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10A464-6F6E-5947-6997-BD4E8FCA27A3}"/>
                </a:ext>
              </a:extLst>
            </p:cNvPr>
            <p:cNvSpPr txBox="1"/>
            <p:nvPr/>
          </p:nvSpPr>
          <p:spPr>
            <a:xfrm>
              <a:off x="7697842" y="3505591"/>
              <a:ext cx="519623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CreateEnvironment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45C79D-3B7C-952A-F45C-899BE4C1B0A9}"/>
              </a:ext>
            </a:extLst>
          </p:cNvPr>
          <p:cNvGrpSpPr/>
          <p:nvPr/>
        </p:nvGrpSpPr>
        <p:grpSpPr>
          <a:xfrm>
            <a:off x="5317444" y="3443654"/>
            <a:ext cx="6624186" cy="461665"/>
            <a:chOff x="6276079" y="3505591"/>
            <a:chExt cx="6624186" cy="46166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709FDBC-990A-1BE6-5C8A-D0ECD4414FC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276079" y="3556484"/>
              <a:ext cx="1415580" cy="1799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D99F9A-4A93-CAAF-EDCC-503059C4012C}"/>
                </a:ext>
              </a:extLst>
            </p:cNvPr>
            <p:cNvSpPr txBox="1"/>
            <p:nvPr/>
          </p:nvSpPr>
          <p:spPr>
            <a:xfrm>
              <a:off x="7691659" y="3505591"/>
              <a:ext cx="520860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to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ComputeDistribution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56CC4B-2697-5C72-309D-445F5D22973D}"/>
              </a:ext>
            </a:extLst>
          </p:cNvPr>
          <p:cNvGrpSpPr/>
          <p:nvPr/>
        </p:nvGrpSpPr>
        <p:grpSpPr>
          <a:xfrm>
            <a:off x="3298371" y="2578902"/>
            <a:ext cx="8643259" cy="461665"/>
            <a:chOff x="3789952" y="3505591"/>
            <a:chExt cx="8643259" cy="46166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227F68-3068-AFCD-3603-4E62E2EA0291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3789952" y="3644975"/>
              <a:ext cx="4368754" cy="91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0B31675-D91D-51DE-DFBA-9C010F6B2164}"/>
                </a:ext>
              </a:extLst>
            </p:cNvPr>
            <p:cNvSpPr txBox="1"/>
            <p:nvPr/>
          </p:nvSpPr>
          <p:spPr>
            <a:xfrm>
              <a:off x="8158706" y="3505591"/>
              <a:ext cx="4274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CreatePoints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1F9EE0-94A4-B55D-5379-9C8F18FE2832}"/>
              </a:ext>
            </a:extLst>
          </p:cNvPr>
          <p:cNvGrpSpPr/>
          <p:nvPr/>
        </p:nvGrpSpPr>
        <p:grpSpPr>
          <a:xfrm>
            <a:off x="2144486" y="4052503"/>
            <a:ext cx="9797144" cy="601103"/>
            <a:chOff x="1686225" y="3366153"/>
            <a:chExt cx="9797144" cy="60110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E858667-50CD-77B8-0072-6F04EF4BA1A0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1686225" y="3366153"/>
              <a:ext cx="7422327" cy="3702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31112F-A5C6-C2D5-D0F9-FC2F1DE1A9E8}"/>
                </a:ext>
              </a:extLst>
            </p:cNvPr>
            <p:cNvSpPr txBox="1"/>
            <p:nvPr/>
          </p:nvSpPr>
          <p:spPr>
            <a:xfrm>
              <a:off x="9108552" y="3505591"/>
              <a:ext cx="237481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Process payload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900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0C62-DA2D-7AA0-9CF8-0C2BD48A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workflow 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0AAFD0-2C2C-0BE9-A652-AC2BCA89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89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58D3C4-5594-5389-CB0F-975CF7072244}"/>
              </a:ext>
            </a:extLst>
          </p:cNvPr>
          <p:cNvGrpSpPr/>
          <p:nvPr/>
        </p:nvGrpSpPr>
        <p:grpSpPr>
          <a:xfrm>
            <a:off x="696684" y="4190907"/>
            <a:ext cx="10134149" cy="2585323"/>
            <a:chOff x="-1815414" y="3967896"/>
            <a:chExt cx="10134149" cy="258532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2A4C9305-32D0-D764-A514-473FA264C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CreateEnvironment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channel.of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params.nr_points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,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                                 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ComputeDistribution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).view()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1E03D6FA-F8FA-BC82-E6D7-E0E8659AE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0816EB-FAE6-E2F1-4104-197C7C6FC6FD}"/>
              </a:ext>
            </a:extLst>
          </p:cNvPr>
          <p:cNvGrpSpPr/>
          <p:nvPr/>
        </p:nvGrpSpPr>
        <p:grpSpPr>
          <a:xfrm>
            <a:off x="1475013" y="1431568"/>
            <a:ext cx="8327573" cy="2471050"/>
            <a:chOff x="1932213" y="1594016"/>
            <a:chExt cx="8327573" cy="247105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576FD1C-1B63-F40F-BD11-78C5CC323A8A}"/>
                </a:ext>
              </a:extLst>
            </p:cNvPr>
            <p:cNvSpPr/>
            <p:nvPr/>
          </p:nvSpPr>
          <p:spPr>
            <a:xfrm>
              <a:off x="1932213" y="159401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</a:t>
              </a:r>
              <a:r>
                <a:rPr lang="en-US" dirty="0" err="1"/>
                <a:t>conda</a:t>
              </a:r>
              <a:r>
                <a:rPr lang="en-US" dirty="0"/>
                <a:t> environment</a:t>
              </a:r>
              <a:endParaRPr lang="LID4096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7FEB810-418E-5C2E-27EE-8EAC613CB2A9}"/>
                </a:ext>
              </a:extLst>
            </p:cNvPr>
            <p:cNvSpPr/>
            <p:nvPr/>
          </p:nvSpPr>
          <p:spPr>
            <a:xfrm>
              <a:off x="1932213" y="315066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D2BA561-A1D7-3C42-01CF-EA19832EA2FC}"/>
                </a:ext>
              </a:extLst>
            </p:cNvPr>
            <p:cNvSpPr/>
            <p:nvPr/>
          </p:nvSpPr>
          <p:spPr>
            <a:xfrm>
              <a:off x="5143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D12BD25-0E49-3986-568B-5F689BC9D188}"/>
                </a:ext>
              </a:extLst>
            </p:cNvPr>
            <p:cNvSpPr/>
            <p:nvPr/>
          </p:nvSpPr>
          <p:spPr>
            <a:xfrm>
              <a:off x="8572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Postprocess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819FD8F2-5D24-F43F-219F-0C332C84751B}"/>
                </a:ext>
              </a:extLst>
            </p:cNvPr>
            <p:cNvSpPr/>
            <p:nvPr/>
          </p:nvSpPr>
          <p:spPr>
            <a:xfrm>
              <a:off x="7101362" y="259514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67855F3F-DA09-1793-A106-DDB1A3EE5C55}"/>
                </a:ext>
              </a:extLst>
            </p:cNvPr>
            <p:cNvSpPr/>
            <p:nvPr/>
          </p:nvSpPr>
          <p:spPr>
            <a:xfrm rot="1221803">
              <a:off x="3781219" y="204167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B5959290-F9DC-5B27-8975-6C39613CDEBA}"/>
                </a:ext>
              </a:extLst>
            </p:cNvPr>
            <p:cNvSpPr/>
            <p:nvPr/>
          </p:nvSpPr>
          <p:spPr>
            <a:xfrm rot="20378197" flipV="1">
              <a:off x="3781220" y="3005744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311981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AC08-1BC0-0CF5-51DE-ACCCA32F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9C33-F7C3-6F4E-6CB7-861DE43C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command to execute task (if installed)</a:t>
            </a:r>
          </a:p>
          <a:p>
            <a:pPr lvl="1"/>
            <a:r>
              <a:rPr lang="en-US" dirty="0"/>
              <a:t>Just once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time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D7E18-9794-DFC1-5A76-6FF0975C351E}"/>
              </a:ext>
            </a:extLst>
          </p:cNvPr>
          <p:cNvSpPr txBox="1"/>
          <p:nvPr/>
        </p:nvSpPr>
        <p:spPr>
          <a:xfrm>
            <a:off x="439012" y="3678128"/>
            <a:ext cx="10386177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22:00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rsync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-a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vsc30001@login.hpc.kuleuven.be:/data/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/300/vsc30001/results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/home/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/work/       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&lt;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crtl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-d&gt;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EA102-A4FD-AB19-CD5D-94AB81B9C169}"/>
              </a:ext>
            </a:extLst>
          </p:cNvPr>
          <p:cNvSpPr txBox="1"/>
          <p:nvPr/>
        </p:nvSpPr>
        <p:spPr>
          <a:xfrm>
            <a:off x="439012" y="5702871"/>
            <a:ext cx="103861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-f copy_results.sh  22:00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76134-A2F9-2DEA-61D1-CCA4E79C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40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5F9B-AD9F-5DD5-286C-7AFADC35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configuration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32282-ED96-0AA7-8B2F-A5F8D40A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workflow definition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configuration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command line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B4EB8E-FA82-26BA-D571-4DADCB91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90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588DAB-4D91-2FC0-E992-B4CAD1D3B442}"/>
              </a:ext>
            </a:extLst>
          </p:cNvPr>
          <p:cNvGrpSpPr/>
          <p:nvPr/>
        </p:nvGrpSpPr>
        <p:grpSpPr>
          <a:xfrm>
            <a:off x="1219651" y="2449191"/>
            <a:ext cx="10134149" cy="1200329"/>
            <a:chOff x="-1815414" y="3967896"/>
            <a:chExt cx="10134149" cy="1200329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5EDA1C69-B1F9-AAA6-2FBD-0A3CAC5BD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// parameters for creating the environment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workflows_for_hpc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params.conda_init_file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'conda_init.sh'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7DB9E97-BB8B-EB14-B8A6-025AC1C7B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E44A03-FCA7-C4FC-3195-BAEE712C40D8}"/>
              </a:ext>
            </a:extLst>
          </p:cNvPr>
          <p:cNvGrpSpPr/>
          <p:nvPr/>
        </p:nvGrpSpPr>
        <p:grpSpPr>
          <a:xfrm>
            <a:off x="1215992" y="4397984"/>
            <a:ext cx="10134149" cy="646331"/>
            <a:chOff x="-1815414" y="3967896"/>
            <a:chExt cx="10134149" cy="646331"/>
          </a:xfrm>
        </p:grpSpPr>
        <p:sp>
          <p:nvSpPr>
            <p:cNvPr id="9" name="TextBox 3">
              <a:extLst>
                <a:ext uri="{FF2B5EF4-FFF2-40B4-BE49-F238E27FC236}">
                  <a16:creationId xmlns:a16="http://schemas.microsoft.com/office/drawing/2014/main" id="{E95B199D-A9E2-355E-A6C9-D5617CB87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conda.enabled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true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89FBFB57-8914-1D58-A42E-29C707B2B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TextBox 70">
            <a:extLst>
              <a:ext uri="{FF2B5EF4-FFF2-40B4-BE49-F238E27FC236}">
                <a16:creationId xmlns:a16="http://schemas.microsoft.com/office/drawing/2014/main" id="{845ECDC7-185C-60F0-45B7-144529B04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688" y="5894685"/>
            <a:ext cx="10134149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-C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nextflow_custom.config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run workflow.nf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0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C3F5-DECD-BE6E-DDBD-418E9002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on HPC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08ED-806E-00DF-DEB0-6DCBEF3B2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workflow as job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submits additional jobs for executors</a:t>
            </a:r>
          </a:p>
          <a:p>
            <a:r>
              <a:rPr lang="en-US" dirty="0"/>
              <a:t>Define resources for executors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CB000-DFAA-2DED-98D9-3AEF256F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91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06DD1-6931-B9CD-11BB-FF1A8CB716C5}"/>
              </a:ext>
            </a:extLst>
          </p:cNvPr>
          <p:cNvGrpSpPr/>
          <p:nvPr/>
        </p:nvGrpSpPr>
        <p:grpSpPr>
          <a:xfrm>
            <a:off x="1219651" y="2950184"/>
            <a:ext cx="10134149" cy="2862322"/>
            <a:chOff x="-1815414" y="3967896"/>
            <a:chExt cx="10134149" cy="2862322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694B8E6C-4324-FF78-3587-8C4180D99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withName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: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executor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slurm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clusterOptions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'--cluster=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wice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--account=lpt2_sysadmin'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4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time = '15min'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beforeScript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"source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}/conda_init.sh"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A37D010-3378-605C-801C-4A9306197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300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5D33-224D-0FE8-34AD-912FB5B4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features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6FD0-A026-5FDA-29F1-F9D33312A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Resume interrupted/failed workflows</a:t>
            </a:r>
          </a:p>
          <a:p>
            <a:r>
              <a:rPr lang="en-US" dirty="0"/>
              <a:t>Many executors: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/>
              <a:t> (default),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awsbatch</a:t>
            </a:r>
            <a:r>
              <a:rPr lang="en-US" dirty="0"/>
              <a:t>, ...</a:t>
            </a:r>
          </a:p>
          <a:p>
            <a:r>
              <a:rPr lang="en-US" dirty="0"/>
              <a:t>Portable workflows: tailor to executor via config files</a:t>
            </a:r>
          </a:p>
          <a:p>
            <a:r>
              <a:rPr lang="en-US" dirty="0"/>
              <a:t>Support for</a:t>
            </a:r>
          </a:p>
          <a:p>
            <a:pPr lvl="1"/>
            <a:r>
              <a:rPr lang="en-US" dirty="0"/>
              <a:t>Conda environments</a:t>
            </a:r>
          </a:p>
          <a:p>
            <a:pPr lvl="1"/>
            <a:r>
              <a:rPr lang="en-US" dirty="0"/>
              <a:t>Containers (</a:t>
            </a:r>
            <a:r>
              <a:rPr lang="en-US" dirty="0" err="1"/>
              <a:t>Apptainer</a:t>
            </a:r>
            <a:r>
              <a:rPr lang="en-US" dirty="0"/>
              <a:t>, </a:t>
            </a:r>
            <a:r>
              <a:rPr lang="en-US" dirty="0" err="1"/>
              <a:t>Podman</a:t>
            </a:r>
            <a:r>
              <a:rPr lang="en-US" dirty="0"/>
              <a:t>, ...)</a:t>
            </a:r>
          </a:p>
          <a:p>
            <a:pPr lvl="1"/>
            <a:r>
              <a:rPr lang="en-US" dirty="0"/>
              <a:t>Spack</a:t>
            </a:r>
          </a:p>
          <a:p>
            <a:r>
              <a:rPr lang="en-US" dirty="0"/>
              <a:t>Version control: reproducible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CA83A-44EC-FEC8-ABFC-549B2B3D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92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1811E5-D984-89CF-5B76-E75CD3E56BB5}"/>
              </a:ext>
            </a:extLst>
          </p:cNvPr>
          <p:cNvGrpSpPr/>
          <p:nvPr/>
        </p:nvGrpSpPr>
        <p:grpSpPr>
          <a:xfrm>
            <a:off x="6611745" y="3429000"/>
            <a:ext cx="3587313" cy="1329162"/>
            <a:chOff x="6992377" y="5514655"/>
            <a:chExt cx="3587313" cy="13291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B64EBC-5692-7E00-62F5-13C6360DB7E4}"/>
                </a:ext>
              </a:extLst>
            </p:cNvPr>
            <p:cNvSpPr txBox="1"/>
            <p:nvPr/>
          </p:nvSpPr>
          <p:spPr>
            <a:xfrm>
              <a:off x="6992377" y="5889710"/>
              <a:ext cx="3348684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HPC systems:</a:t>
              </a:r>
              <a:br>
                <a:rPr lang="en-US" sz="2800" dirty="0"/>
              </a:br>
              <a:r>
                <a:rPr lang="en-US" sz="2800" dirty="0"/>
                <a:t>build on login node!</a:t>
              </a:r>
              <a:endParaRPr lang="LID4096" sz="28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6BC329F5-71AA-C5D0-FC57-FFF87277A6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8635" y="5514655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055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FFCCC-C991-3D51-FC08-AE5D11F54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6B48-6DE3-2E5B-DDE1-3DD9B9B8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Nextflow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9DADD-F7E0-0572-BDF9-A23B2005F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5537"/>
            <a:ext cx="10515600" cy="2971426"/>
          </a:xfrm>
        </p:spPr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https://www.nextflow.io/docs/latest/index.html</a:t>
            </a:r>
            <a:r>
              <a:rPr lang="en-US" dirty="0"/>
              <a:t> </a:t>
            </a:r>
          </a:p>
          <a:p>
            <a:r>
              <a:rPr lang="en-US" dirty="0"/>
              <a:t>See extra examples in repository</a:t>
            </a:r>
          </a:p>
          <a:p>
            <a:r>
              <a:rPr lang="en-US" dirty="0"/>
              <a:t>Follow a course on </a:t>
            </a:r>
            <a:r>
              <a:rPr lang="en-US" dirty="0" err="1"/>
              <a:t>Nextflow</a:t>
            </a:r>
            <a:br>
              <a:rPr lang="en-US" dirty="0"/>
            </a:br>
            <a:r>
              <a:rPr lang="en-US" dirty="0">
                <a:hlinkClick r:id="rId3"/>
              </a:rPr>
              <a:t>https://www.vibtrainingandconferences.be/#/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E1699-5978-D3AD-53B4-9AB2A5FD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93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FB55598-D5E9-9F9F-3E03-EF589624815E}"/>
              </a:ext>
            </a:extLst>
          </p:cNvPr>
          <p:cNvGrpSpPr/>
          <p:nvPr/>
        </p:nvGrpSpPr>
        <p:grpSpPr>
          <a:xfrm>
            <a:off x="2969231" y="1222002"/>
            <a:ext cx="6551958" cy="1545904"/>
            <a:chOff x="2969231" y="1222002"/>
            <a:chExt cx="6551958" cy="15459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569167-01AD-3B0A-446A-6E4C7AC63AA8}"/>
                </a:ext>
              </a:extLst>
            </p:cNvPr>
            <p:cNvSpPr txBox="1"/>
            <p:nvPr/>
          </p:nvSpPr>
          <p:spPr>
            <a:xfrm>
              <a:off x="2969231" y="1690688"/>
              <a:ext cx="6064032" cy="1077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Nextflow</a:t>
              </a:r>
              <a:r>
                <a:rPr lang="en-US" sz="3200" dirty="0"/>
                <a:t> is sophisticated,</a:t>
              </a:r>
              <a:br>
                <a:rPr lang="en-US" sz="3200" dirty="0"/>
              </a:br>
              <a:r>
                <a:rPr lang="en-US" sz="3200" dirty="0"/>
                <a:t>this barely scratched the surface!</a:t>
              </a:r>
              <a:endParaRPr lang="LID4096" sz="3200" dirty="0"/>
            </a:p>
          </p:txBody>
        </p:sp>
        <p:pic>
          <p:nvPicPr>
            <p:cNvPr id="8" name="Graphic 7" descr="Warning with solid fill">
              <a:extLst>
                <a:ext uri="{FF2B5EF4-FFF2-40B4-BE49-F238E27FC236}">
                  <a16:creationId xmlns:a16="http://schemas.microsoft.com/office/drawing/2014/main" id="{AF6B9F38-4088-C23A-0727-002A178DF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74696" y="1222002"/>
              <a:ext cx="946493" cy="946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374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C5ED-2A23-5C8F-25F2-173260A8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B4E6E-26C3-C253-3C40-29F5AEA79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46A7D-9C8D-400A-6423-8A3F48DF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769015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A046A-84A7-3F9B-DFB5-218827569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5D3E-54A3-C70B-D9B6-911521C0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27363-7DD0-E9D6-A373-ACAA73671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multiple dependent tasks with different requirements</a:t>
            </a:r>
          </a:p>
          <a:p>
            <a:pPr lvl="1"/>
            <a:r>
              <a:rPr lang="en-US" dirty="0"/>
              <a:t>Tasks </a:t>
            </a:r>
            <a:r>
              <a:rPr lang="en-US" i="1" dirty="0"/>
              <a:t>must</a:t>
            </a:r>
            <a:r>
              <a:rPr lang="en-US" dirty="0"/>
              <a:t> run side-by-side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failures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Client/server scenarios, e.g., RDBMS</a:t>
            </a:r>
          </a:p>
          <a:p>
            <a:pPr lvl="1"/>
            <a:r>
              <a:rPr lang="en-US" dirty="0"/>
              <a:t>Coupled models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76219-A415-C2E9-47DD-66C02262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1648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3A1A9-C653-152E-65D4-9124AEF77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55E86-E8F5-501A-0572-3E264651E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FDA2D8-B1D8-4E6A-EA8F-5DF5EBEA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96</a:t>
            </a:fld>
            <a:endParaRPr lang="LID4096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65BA5AA5-EC57-3C42-D736-15A2FBB1B2FC}"/>
              </a:ext>
            </a:extLst>
          </p:cNvPr>
          <p:cNvSpPr/>
          <p:nvPr/>
        </p:nvSpPr>
        <p:spPr>
          <a:xfrm>
            <a:off x="4158343" y="2525486"/>
            <a:ext cx="1251858" cy="180702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Dask</a:t>
            </a:r>
            <a:r>
              <a:rPr lang="en-US" dirty="0"/>
              <a:t> scheduler</a:t>
            </a:r>
            <a:endParaRPr lang="LID4096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A01A17C-183C-69A1-BEBF-A85E723A3F4A}"/>
              </a:ext>
            </a:extLst>
          </p:cNvPr>
          <p:cNvGrpSpPr/>
          <p:nvPr/>
        </p:nvGrpSpPr>
        <p:grpSpPr>
          <a:xfrm>
            <a:off x="5410201" y="1122774"/>
            <a:ext cx="2029288" cy="2306226"/>
            <a:chOff x="5410201" y="1122774"/>
            <a:chExt cx="2029288" cy="2306226"/>
          </a:xfrm>
        </p:grpSpPr>
        <p:sp>
          <p:nvSpPr>
            <p:cNvPr id="15" name="Lightning Bolt 14">
              <a:extLst>
                <a:ext uri="{FF2B5EF4-FFF2-40B4-BE49-F238E27FC236}">
                  <a16:creationId xmlns:a16="http://schemas.microsoft.com/office/drawing/2014/main" id="{46E4F0DF-B5A9-DBEE-89C3-61E0DDDB9093}"/>
                </a:ext>
              </a:extLst>
            </p:cNvPr>
            <p:cNvSpPr/>
            <p:nvPr/>
          </p:nvSpPr>
          <p:spPr>
            <a:xfrm>
              <a:off x="5889170" y="1318873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8ABF9E3-43DD-9C25-850A-9C4B1D8CA284}"/>
                </a:ext>
              </a:extLst>
            </p:cNvPr>
            <p:cNvCxnSpPr>
              <a:cxnSpLocks/>
              <a:stCxn id="11" idx="4"/>
              <a:endCxn id="15" idx="2"/>
            </p:cNvCxnSpPr>
            <p:nvPr/>
          </p:nvCxnSpPr>
          <p:spPr>
            <a:xfrm flipV="1">
              <a:off x="5410201" y="1817756"/>
              <a:ext cx="663727" cy="1611244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A7C99D1-81C6-AA74-9AEB-F284EA21025E}"/>
                </a:ext>
              </a:extLst>
            </p:cNvPr>
            <p:cNvSpPr txBox="1"/>
            <p:nvPr/>
          </p:nvSpPr>
          <p:spPr>
            <a:xfrm>
              <a:off x="6411387" y="1122774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1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2FC9A4-EAC9-9085-3F40-DD398E0EB4B0}"/>
              </a:ext>
            </a:extLst>
          </p:cNvPr>
          <p:cNvGrpSpPr/>
          <p:nvPr/>
        </p:nvGrpSpPr>
        <p:grpSpPr>
          <a:xfrm>
            <a:off x="5410201" y="1977125"/>
            <a:ext cx="3880158" cy="1451875"/>
            <a:chOff x="5410201" y="1977125"/>
            <a:chExt cx="3880158" cy="1451875"/>
          </a:xfrm>
        </p:grpSpPr>
        <p:sp>
          <p:nvSpPr>
            <p:cNvPr id="12" name="Lightning Bolt 11">
              <a:extLst>
                <a:ext uri="{FF2B5EF4-FFF2-40B4-BE49-F238E27FC236}">
                  <a16:creationId xmlns:a16="http://schemas.microsoft.com/office/drawing/2014/main" id="{313AA683-8609-7016-9B95-CF15342ABE7A}"/>
                </a:ext>
              </a:extLst>
            </p:cNvPr>
            <p:cNvSpPr/>
            <p:nvPr/>
          </p:nvSpPr>
          <p:spPr>
            <a:xfrm>
              <a:off x="7467600" y="2057400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5E1583F-DBA3-FC1B-A65A-464110C48AEE}"/>
                </a:ext>
              </a:extLst>
            </p:cNvPr>
            <p:cNvCxnSpPr>
              <a:cxnSpLocks/>
              <a:stCxn id="11" idx="4"/>
              <a:endCxn id="12" idx="2"/>
            </p:cNvCxnSpPr>
            <p:nvPr/>
          </p:nvCxnSpPr>
          <p:spPr>
            <a:xfrm flipV="1">
              <a:off x="5410201" y="2556283"/>
              <a:ext cx="2242157" cy="872717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46E7E65-C913-8B8B-EDEC-27157E4555F5}"/>
                </a:ext>
              </a:extLst>
            </p:cNvPr>
            <p:cNvSpPr txBox="1"/>
            <p:nvPr/>
          </p:nvSpPr>
          <p:spPr>
            <a:xfrm>
              <a:off x="8262257" y="1977125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2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FED8609-8C5B-7B28-0CC1-F299012D898D}"/>
              </a:ext>
            </a:extLst>
          </p:cNvPr>
          <p:cNvGrpSpPr/>
          <p:nvPr/>
        </p:nvGrpSpPr>
        <p:grpSpPr>
          <a:xfrm>
            <a:off x="5410201" y="3429000"/>
            <a:ext cx="3635229" cy="1215798"/>
            <a:chOff x="5410201" y="3429000"/>
            <a:chExt cx="3635229" cy="1215798"/>
          </a:xfrm>
        </p:grpSpPr>
        <p:sp>
          <p:nvSpPr>
            <p:cNvPr id="13" name="Lightning Bolt 12">
              <a:extLst>
                <a:ext uri="{FF2B5EF4-FFF2-40B4-BE49-F238E27FC236}">
                  <a16:creationId xmlns:a16="http://schemas.microsoft.com/office/drawing/2014/main" id="{EDB962C8-FC80-F72B-65E1-C891BC0D3BF0}"/>
                </a:ext>
              </a:extLst>
            </p:cNvPr>
            <p:cNvSpPr/>
            <p:nvPr/>
          </p:nvSpPr>
          <p:spPr>
            <a:xfrm>
              <a:off x="7222671" y="3534455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4E84085-FFCA-0CF6-0235-ED7B0B4A50A0}"/>
                </a:ext>
              </a:extLst>
            </p:cNvPr>
            <p:cNvCxnSpPr>
              <a:cxnSpLocks/>
              <a:stCxn id="11" idx="4"/>
              <a:endCxn id="13" idx="2"/>
            </p:cNvCxnSpPr>
            <p:nvPr/>
          </p:nvCxnSpPr>
          <p:spPr>
            <a:xfrm>
              <a:off x="5410201" y="3429000"/>
              <a:ext cx="1997228" cy="604338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A285F7-954B-A759-7BDE-2E6CD2E0F75E}"/>
                </a:ext>
              </a:extLst>
            </p:cNvPr>
            <p:cNvSpPr txBox="1"/>
            <p:nvPr/>
          </p:nvSpPr>
          <p:spPr>
            <a:xfrm>
              <a:off x="8017328" y="3766460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689CD2D-B2DD-DB45-3361-AAE36890AA1D}"/>
              </a:ext>
            </a:extLst>
          </p:cNvPr>
          <p:cNvGrpSpPr/>
          <p:nvPr/>
        </p:nvGrpSpPr>
        <p:grpSpPr>
          <a:xfrm>
            <a:off x="5410201" y="3429000"/>
            <a:ext cx="2274815" cy="2464890"/>
            <a:chOff x="5410201" y="3429000"/>
            <a:chExt cx="2274815" cy="2464890"/>
          </a:xfrm>
        </p:grpSpPr>
        <p:sp>
          <p:nvSpPr>
            <p:cNvPr id="14" name="Lightning Bolt 13">
              <a:extLst>
                <a:ext uri="{FF2B5EF4-FFF2-40B4-BE49-F238E27FC236}">
                  <a16:creationId xmlns:a16="http://schemas.microsoft.com/office/drawing/2014/main" id="{94E04550-31F0-878A-C25C-ECD187D42F6C}"/>
                </a:ext>
              </a:extLst>
            </p:cNvPr>
            <p:cNvSpPr/>
            <p:nvPr/>
          </p:nvSpPr>
          <p:spPr>
            <a:xfrm>
              <a:off x="6890359" y="4456338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A85C727-BB26-5F91-9111-D850C7204C26}"/>
                </a:ext>
              </a:extLst>
            </p:cNvPr>
            <p:cNvCxnSpPr>
              <a:cxnSpLocks/>
              <a:stCxn id="11" idx="4"/>
              <a:endCxn id="14" idx="2"/>
            </p:cNvCxnSpPr>
            <p:nvPr/>
          </p:nvCxnSpPr>
          <p:spPr>
            <a:xfrm>
              <a:off x="5410201" y="3429000"/>
              <a:ext cx="1664916" cy="1526221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54ACE2E-439B-7DAB-A695-231CC9A37279}"/>
                </a:ext>
              </a:extLst>
            </p:cNvPr>
            <p:cNvSpPr txBox="1"/>
            <p:nvPr/>
          </p:nvSpPr>
          <p:spPr>
            <a:xfrm>
              <a:off x="6335186" y="5247559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4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BF45116-1C25-4280-3B67-94AE4192DFA0}"/>
              </a:ext>
            </a:extLst>
          </p:cNvPr>
          <p:cNvGrpSpPr/>
          <p:nvPr/>
        </p:nvGrpSpPr>
        <p:grpSpPr>
          <a:xfrm>
            <a:off x="1572389" y="2672442"/>
            <a:ext cx="2585954" cy="1549852"/>
            <a:chOff x="1572389" y="2672442"/>
            <a:chExt cx="2585954" cy="1549852"/>
          </a:xfrm>
        </p:grpSpPr>
        <p:sp>
          <p:nvSpPr>
            <p:cNvPr id="35" name="Flowchart: Card 34">
              <a:extLst>
                <a:ext uri="{FF2B5EF4-FFF2-40B4-BE49-F238E27FC236}">
                  <a16:creationId xmlns:a16="http://schemas.microsoft.com/office/drawing/2014/main" id="{139E911B-9F43-EEE1-247C-61418C478E78}"/>
                </a:ext>
              </a:extLst>
            </p:cNvPr>
            <p:cNvSpPr/>
            <p:nvPr/>
          </p:nvSpPr>
          <p:spPr>
            <a:xfrm>
              <a:off x="1572389" y="2672442"/>
              <a:ext cx="1251858" cy="1549852"/>
            </a:xfrm>
            <a:prstGeom prst="flowChartPunchedCar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Dask</a:t>
              </a:r>
              <a:r>
                <a:rPr lang="en-US" dirty="0">
                  <a:solidFill>
                    <a:sysClr val="windowText" lastClr="000000"/>
                  </a:solidFill>
                </a:rPr>
                <a:t> client</a:t>
              </a:r>
              <a:endParaRPr lang="LID4096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30760D6-8B02-15B3-CD78-94FD6D9228B0}"/>
                </a:ext>
              </a:extLst>
            </p:cNvPr>
            <p:cNvCxnSpPr>
              <a:cxnSpLocks/>
              <a:stCxn id="35" idx="3"/>
              <a:endCxn id="11" idx="2"/>
            </p:cNvCxnSpPr>
            <p:nvPr/>
          </p:nvCxnSpPr>
          <p:spPr>
            <a:xfrm flipV="1">
              <a:off x="2824247" y="3429000"/>
              <a:ext cx="1334096" cy="18368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02C8E14-A8E8-3D81-AC40-309602FCCB4C}"/>
              </a:ext>
            </a:extLst>
          </p:cNvPr>
          <p:cNvSpPr txBox="1"/>
          <p:nvPr/>
        </p:nvSpPr>
        <p:spPr>
          <a:xfrm>
            <a:off x="3721697" y="4459201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-per-task=1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mem=2G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0348DCC-F9C3-9816-894B-C0DB79F4628C}"/>
              </a:ext>
            </a:extLst>
          </p:cNvPr>
          <p:cNvGrpSpPr/>
          <p:nvPr/>
        </p:nvGrpSpPr>
        <p:grpSpPr>
          <a:xfrm>
            <a:off x="5442961" y="484075"/>
            <a:ext cx="5245710" cy="5897789"/>
            <a:chOff x="5442961" y="484075"/>
            <a:chExt cx="5245710" cy="589778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D8852DF-F461-7260-5488-95F479332546}"/>
                </a:ext>
              </a:extLst>
            </p:cNvPr>
            <p:cNvSpPr txBox="1"/>
            <p:nvPr/>
          </p:nvSpPr>
          <p:spPr>
            <a:xfrm>
              <a:off x="5442961" y="484075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86DEB04-7AC2-DE13-9B97-2A8FD21CE2D5}"/>
                </a:ext>
              </a:extLst>
            </p:cNvPr>
            <p:cNvSpPr txBox="1"/>
            <p:nvPr/>
          </p:nvSpPr>
          <p:spPr>
            <a:xfrm>
              <a:off x="8436131" y="2680961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C97758-72BA-0571-6D62-147E6AFB6480}"/>
                </a:ext>
              </a:extLst>
            </p:cNvPr>
            <p:cNvSpPr txBox="1"/>
            <p:nvPr/>
          </p:nvSpPr>
          <p:spPr>
            <a:xfrm>
              <a:off x="8343004" y="4412791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BD68A91-F870-F79E-E779-F4CF9CAAD7C4}"/>
                </a:ext>
              </a:extLst>
            </p:cNvPr>
            <p:cNvSpPr txBox="1"/>
            <p:nvPr/>
          </p:nvSpPr>
          <p:spPr>
            <a:xfrm>
              <a:off x="7405109" y="5735533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46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15661-8515-8C0D-21E3-DEF0EAEFA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E008-109F-5044-D180-6702ACF9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heterogeneous jobs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55526-E902-C977-41B1-315CFD8CA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97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C62D0D-D7BE-5835-1113-DA0B5BFECC7F}"/>
              </a:ext>
            </a:extLst>
          </p:cNvPr>
          <p:cNvGrpSpPr/>
          <p:nvPr/>
        </p:nvGrpSpPr>
        <p:grpSpPr>
          <a:xfrm>
            <a:off x="1026836" y="1872928"/>
            <a:ext cx="10323660" cy="2868218"/>
            <a:chOff x="213712" y="3238731"/>
            <a:chExt cx="10323660" cy="2868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A69C8D-840A-CB19-D872-FF7234E44D1E}"/>
                </a:ext>
              </a:extLst>
            </p:cNvPr>
            <p:cNvSpPr txBox="1"/>
            <p:nvPr/>
          </p:nvSpPr>
          <p:spPr>
            <a:xfrm>
              <a:off x="213712" y="3244627"/>
              <a:ext cx="10323660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#!/usr/bin/env -S bash -l</a:t>
              </a:r>
            </a:p>
            <a:p>
              <a:pPr lvl="0">
                <a:defRPr/>
              </a:pP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--account=lpt2_sysadmin</a:t>
              </a:r>
            </a:p>
            <a:p>
              <a:pPr lvl="0">
                <a:defRPr/>
              </a:pP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--cluster=</a:t>
              </a: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wice</a:t>
              </a:r>
              <a:endPara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--time=00:10:00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=1 --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-per-task=1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--mem=2G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hetjob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</a:t>
              </a:r>
              <a:r>
                <a:rPr lang="en-US" b="1" dirty="0" err="1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=4 --</a:t>
              </a:r>
              <a:r>
                <a:rPr lang="en-US" b="1" dirty="0" err="1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-per-task=8</a:t>
              </a:r>
              <a:endPara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--mem=10G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2731B6-EDE2-E4DD-764E-E58DD0096F88}"/>
                </a:ext>
              </a:extLst>
            </p:cNvPr>
            <p:cNvSpPr txBox="1"/>
            <p:nvPr/>
          </p:nvSpPr>
          <p:spPr>
            <a:xfrm>
              <a:off x="7758528" y="3238731"/>
              <a:ext cx="27767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dask_distr_test.slurm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ADB5020-A8B9-7E7B-7312-102EC1BDCFC3}"/>
              </a:ext>
            </a:extLst>
          </p:cNvPr>
          <p:cNvGrpSpPr/>
          <p:nvPr/>
        </p:nvGrpSpPr>
        <p:grpSpPr>
          <a:xfrm>
            <a:off x="6226629" y="2322066"/>
            <a:ext cx="4897334" cy="461665"/>
            <a:chOff x="6148478" y="3505591"/>
            <a:chExt cx="4897334" cy="46166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1F74BAC-E238-2713-765F-6D6D2459CDB4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6148478" y="3714894"/>
              <a:ext cx="3397628" cy="215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A68ED9-37E3-8F51-C4F9-047583B2E417}"/>
                </a:ext>
              </a:extLst>
            </p:cNvPr>
            <p:cNvSpPr txBox="1"/>
            <p:nvPr/>
          </p:nvSpPr>
          <p:spPr>
            <a:xfrm>
              <a:off x="9546106" y="3505591"/>
              <a:ext cx="149970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All groups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795748-038D-1D31-A7D4-1E4FAFB6C3C9}"/>
              </a:ext>
            </a:extLst>
          </p:cNvPr>
          <p:cNvGrpSpPr/>
          <p:nvPr/>
        </p:nvGrpSpPr>
        <p:grpSpPr>
          <a:xfrm>
            <a:off x="6226629" y="3003573"/>
            <a:ext cx="4905540" cy="461665"/>
            <a:chOff x="6012032" y="3505591"/>
            <a:chExt cx="4905540" cy="461665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42BD263-ED64-7AB4-8706-E796AE4A35E4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012032" y="3736424"/>
              <a:ext cx="36623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C565E73-1DB6-66DB-1FFF-A747E959F1E4}"/>
                </a:ext>
              </a:extLst>
            </p:cNvPr>
            <p:cNvSpPr txBox="1"/>
            <p:nvPr/>
          </p:nvSpPr>
          <p:spPr>
            <a:xfrm>
              <a:off x="9674347" y="3505591"/>
              <a:ext cx="124322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Group 0</a:t>
              </a:r>
              <a:endParaRPr lang="LID4096" sz="24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E4DCB69-21C3-D1DB-C697-1F12993A2813}"/>
              </a:ext>
            </a:extLst>
          </p:cNvPr>
          <p:cNvGrpSpPr/>
          <p:nvPr/>
        </p:nvGrpSpPr>
        <p:grpSpPr>
          <a:xfrm>
            <a:off x="6226629" y="3844255"/>
            <a:ext cx="4905540" cy="461665"/>
            <a:chOff x="6012032" y="3505591"/>
            <a:chExt cx="4905540" cy="461665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8BF57EC-DB3F-D13D-FA68-D9D938D77F3F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>
              <a:off x="6012032" y="3736424"/>
              <a:ext cx="36623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455B42A-519B-04D3-CE5C-D13CE527A290}"/>
                </a:ext>
              </a:extLst>
            </p:cNvPr>
            <p:cNvSpPr txBox="1"/>
            <p:nvPr/>
          </p:nvSpPr>
          <p:spPr>
            <a:xfrm>
              <a:off x="9674347" y="3505591"/>
              <a:ext cx="124322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Group 1</a:t>
              </a:r>
              <a:endParaRPr lang="LID4096" sz="2400" dirty="0"/>
            </a:p>
          </p:txBody>
        </p:sp>
      </p:grpSp>
      <p:sp>
        <p:nvSpPr>
          <p:cNvPr id="3" name="TextBox 70">
            <a:extLst>
              <a:ext uri="{FF2B5EF4-FFF2-40B4-BE49-F238E27FC236}">
                <a16:creationId xmlns:a16="http://schemas.microsoft.com/office/drawing/2014/main" id="{C2E4F501-1ABA-2708-23D8-79A1BAB5D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836" y="5532495"/>
            <a:ext cx="10323660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… </a:t>
            </a:r>
            <a:r>
              <a:rPr lang="nl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</a:t>
            </a:r>
            <a:r>
              <a:rPr lang="nl-BE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ntasks</a:t>
            </a:r>
            <a:r>
              <a:rPr lang="nl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=1 </a:t>
            </a:r>
            <a:r>
              <a:rPr lang="en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–mem=2G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nl-BE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--mem=10G --</a:t>
            </a:r>
            <a:r>
              <a:rPr lang="nl-BE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ntasks</a:t>
            </a:r>
            <a:r>
              <a:rPr lang="nl-BE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=4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…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20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9E5B-7361-762E-4785-CC17A82A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jobs: using resources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1B207F-37A8-0085-F846-9B7885A4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98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76E1FF-CD63-A2C6-A151-BDDD722A404E}"/>
              </a:ext>
            </a:extLst>
          </p:cNvPr>
          <p:cNvGrpSpPr/>
          <p:nvPr/>
        </p:nvGrpSpPr>
        <p:grpSpPr>
          <a:xfrm>
            <a:off x="547864" y="1511882"/>
            <a:ext cx="10261650" cy="5084209"/>
            <a:chOff x="275722" y="3238731"/>
            <a:chExt cx="10261650" cy="50842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3294B4D-F0A0-C10B-CD2E-115333F03CAD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5078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srun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--exclusive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--het-group=0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=$SLURM_NTASKS_HET_GROUP_0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-per-task=$SLURM_CPUS_PER_TASK_HET_GROUP_0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--mem=$SLURM_MEM_PER_NODE_PACK_GROUP_0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dask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scheduler --scheduler-file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scheduler_file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&amp;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in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$(seq $SLURM_NTASKS_HET_GROUP_1)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; 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echo "launching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dask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-worker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srun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--exclusive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--het-group=1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=1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-per-task=$SLURM_CPUS_PER_TASK_HET_GROUP_1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--mem=$SLURM_MEM_PER_NODE_PACK_GROUP_1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dask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worker --scheduler-file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scheduler_file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&amp;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done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A80319-FA3B-7DEC-2075-F5AE213595E8}"/>
                </a:ext>
              </a:extLst>
            </p:cNvPr>
            <p:cNvSpPr txBox="1"/>
            <p:nvPr/>
          </p:nvSpPr>
          <p:spPr>
            <a:xfrm>
              <a:off x="7758528" y="3238731"/>
              <a:ext cx="27767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dask_distr_test.slurm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EC9A202-39F4-D2E1-14AE-7838F5B8D784}"/>
              </a:ext>
            </a:extLst>
          </p:cNvPr>
          <p:cNvGrpSpPr/>
          <p:nvPr/>
        </p:nvGrpSpPr>
        <p:grpSpPr>
          <a:xfrm>
            <a:off x="8030670" y="2256752"/>
            <a:ext cx="3915865" cy="670968"/>
            <a:chOff x="7506205" y="3505591"/>
            <a:chExt cx="3915865" cy="670968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384FBCD-7DC0-8DF2-9C2F-5F031253056D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506205" y="3736424"/>
              <a:ext cx="1663645" cy="440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2E4F92-82D2-CA8F-50D4-ECED275782D2}"/>
                </a:ext>
              </a:extLst>
            </p:cNvPr>
            <p:cNvSpPr txBox="1"/>
            <p:nvPr/>
          </p:nvSpPr>
          <p:spPr>
            <a:xfrm>
              <a:off x="9169850" y="3505591"/>
              <a:ext cx="225222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/>
                <a:t>Dask</a:t>
              </a:r>
              <a:r>
                <a:rPr lang="en-US" sz="2400" dirty="0"/>
                <a:t> scheduler</a:t>
              </a:r>
              <a:endParaRPr lang="LID4096" sz="24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23963A-BC0D-F119-E8EB-989D6E487483}"/>
              </a:ext>
            </a:extLst>
          </p:cNvPr>
          <p:cNvGrpSpPr/>
          <p:nvPr/>
        </p:nvGrpSpPr>
        <p:grpSpPr>
          <a:xfrm>
            <a:off x="8175228" y="4090937"/>
            <a:ext cx="3771307" cy="670968"/>
            <a:chOff x="7506205" y="3505591"/>
            <a:chExt cx="3771307" cy="67096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CF992A3-8834-A28E-25F7-EA0AB58AC0C6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7506205" y="3736424"/>
              <a:ext cx="1808204" cy="440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9E4072-FF9C-92B4-2288-5E2A072D2A22}"/>
                </a:ext>
              </a:extLst>
            </p:cNvPr>
            <p:cNvSpPr txBox="1"/>
            <p:nvPr/>
          </p:nvSpPr>
          <p:spPr>
            <a:xfrm>
              <a:off x="9314409" y="3505591"/>
              <a:ext cx="196310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/>
                <a:t>Dask</a:t>
              </a:r>
              <a:r>
                <a:rPr lang="en-US" sz="2400" dirty="0"/>
                <a:t> workers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0420B9-04D9-9396-CCF8-BAADD12531BF}"/>
              </a:ext>
            </a:extLst>
          </p:cNvPr>
          <p:cNvGrpSpPr/>
          <p:nvPr/>
        </p:nvGrpSpPr>
        <p:grpSpPr>
          <a:xfrm>
            <a:off x="8852731" y="4631640"/>
            <a:ext cx="3339269" cy="1585824"/>
            <a:chOff x="6604228" y="5257993"/>
            <a:chExt cx="3339269" cy="158582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2F68D4-2EA1-C3FA-DC34-51795A8CC0D2}"/>
                </a:ext>
              </a:extLst>
            </p:cNvPr>
            <p:cNvSpPr txBox="1"/>
            <p:nvPr/>
          </p:nvSpPr>
          <p:spPr>
            <a:xfrm>
              <a:off x="6604228" y="5889710"/>
              <a:ext cx="3132332" cy="9541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err="1"/>
                <a:t>Slurm</a:t>
              </a:r>
              <a:r>
                <a:rPr lang="en-US" sz="2800" dirty="0"/>
                <a:t> environment</a:t>
              </a:r>
              <a:br>
                <a:rPr lang="en-US" sz="2800" dirty="0"/>
              </a:br>
              <a:r>
                <a:rPr lang="en-US" sz="2800" dirty="0"/>
                <a:t>variables</a:t>
              </a:r>
              <a:endParaRPr lang="LID4096" sz="2800" dirty="0"/>
            </a:p>
          </p:txBody>
        </p:sp>
        <p:pic>
          <p:nvPicPr>
            <p:cNvPr id="16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D237B547-73DC-C7A9-F39A-C6F0656CE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25799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6595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5A0FD-DB6C-732F-940B-20565B8AE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91FC-B842-6E29-D861-539CF5E16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heterogeneous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DA40A-C85F-7512-BAFD-74E469A9E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https://slurm.schedmd.com/heterogeneous_jobs.html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09C5C-FE04-B0A9-BB3D-D6827E13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13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5660</TotalTime>
  <Words>6178</Words>
  <Application>Microsoft Office PowerPoint</Application>
  <PresentationFormat>Widescreen</PresentationFormat>
  <Paragraphs>1387</Paragraphs>
  <Slides>115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115</vt:i4>
      </vt:variant>
    </vt:vector>
  </HeadingPairs>
  <TitlesOfParts>
    <vt:vector size="126" baseType="lpstr">
      <vt:lpstr>Aptos</vt:lpstr>
      <vt:lpstr>Aptos Display</vt:lpstr>
      <vt:lpstr>Arial</vt:lpstr>
      <vt:lpstr>Calibri</vt:lpstr>
      <vt:lpstr>Cambria Math</vt:lpstr>
      <vt:lpstr>Courier New</vt:lpstr>
      <vt:lpstr>Script MT Bold</vt:lpstr>
      <vt:lpstr>Symbol</vt:lpstr>
      <vt:lpstr>Office Theme</vt:lpstr>
      <vt:lpstr>Vergelijking</vt:lpstr>
      <vt:lpstr>Equation</vt:lpstr>
      <vt:lpstr>Workflows for HPC</vt:lpstr>
      <vt:lpstr>PowerPoint Presentation</vt:lpstr>
      <vt:lpstr>PowerPoint Presentation</vt:lpstr>
      <vt:lpstr>Typographical conventions I</vt:lpstr>
      <vt:lpstr>Typographical conventions II</vt:lpstr>
      <vt:lpstr>Introduction</vt:lpstr>
      <vt:lpstr>Scheduling single tasks</vt:lpstr>
      <vt:lpstr>Motivation</vt:lpstr>
      <vt:lpstr>Run once on local machine/login node</vt:lpstr>
      <vt:lpstr>at times</vt:lpstr>
      <vt:lpstr>Run once as batch job</vt:lpstr>
      <vt:lpstr>More on scheduling single tasks</vt:lpstr>
      <vt:lpstr>Recurring tasks</vt:lpstr>
      <vt:lpstr>Motivation</vt:lpstr>
      <vt:lpstr>Run regularly on local machine/login node</vt:lpstr>
      <vt:lpstr>Crontab tasks</vt:lpstr>
      <vt:lpstr>Mail notifications</vt:lpstr>
      <vt:lpstr>Run regularly as batch job</vt:lpstr>
      <vt:lpstr>More on recurrent tasks</vt:lpstr>
      <vt:lpstr>Sequential tasks: job dependencies</vt:lpstr>
      <vt:lpstr>Motivation</vt:lpstr>
      <vt:lpstr>Problem example</vt:lpstr>
      <vt:lpstr>Solution: job dependencies</vt:lpstr>
      <vt:lpstr>Submit workflow</vt:lpstr>
      <vt:lpstr>Aside: exit status</vt:lpstr>
      <vt:lpstr>More sophisticated example</vt:lpstr>
      <vt:lpstr>Dangling jobs</vt:lpstr>
      <vt:lpstr>Clean up dangling jobs</vt:lpstr>
      <vt:lpstr>More on sequential tasks &amp; job dependencies</vt:lpstr>
      <vt:lpstr>Data staging</vt:lpstr>
      <vt:lpstr>Motivation</vt:lpstr>
      <vt:lpstr>Solutions</vt:lpstr>
      <vt:lpstr>More on data staging</vt:lpstr>
      <vt:lpstr>Checkpointing</vt:lpstr>
      <vt:lpstr>Motivation</vt:lpstr>
      <vt:lpstr>Problem example</vt:lpstr>
      <vt:lpstr>Solution: checkpointing</vt:lpstr>
      <vt:lpstr>DMTCP checkpointing</vt:lpstr>
      <vt:lpstr>DMTCP features</vt:lpstr>
      <vt:lpstr>More on checkpointing</vt:lpstr>
      <vt:lpstr>Parallel tasks</vt:lpstr>
      <vt:lpstr>Motivation</vt:lpstr>
      <vt:lpstr>Problem example</vt:lpstr>
      <vt:lpstr>Solution: GNU parallel in script</vt:lpstr>
      <vt:lpstr>GNU parallel substitutions</vt:lpstr>
      <vt:lpstr>GNU parallel multiple input sources</vt:lpstr>
      <vt:lpstr>GNU parallel multiple values</vt:lpstr>
      <vt:lpstr>GNU parallel &amp; failures</vt:lpstr>
      <vt:lpstr>Solution: run parallel as job arrays</vt:lpstr>
      <vt:lpstr>Job array execution</vt:lpstr>
      <vt:lpstr>Job array indices</vt:lpstr>
      <vt:lpstr>Limits on parallel array execution</vt:lpstr>
      <vt:lpstr>Job dependencies &amp; arrays</vt:lpstr>
      <vt:lpstr>More on task parallelism</vt:lpstr>
      <vt:lpstr>Parallel tasks simplified: atools</vt:lpstr>
      <vt:lpstr>Motivation</vt:lpstr>
      <vt:lpstr>Problem example</vt:lpstr>
      <vt:lpstr>Solution: aenv</vt:lpstr>
      <vt:lpstr>Data exploration: steps</vt:lpstr>
      <vt:lpstr>And MapReduce?</vt:lpstr>
      <vt:lpstr>Job dependencies</vt:lpstr>
      <vt:lpstr>Logging</vt:lpstr>
      <vt:lpstr>Logging: alog</vt:lpstr>
      <vt:lpstr>Monitoring: arange</vt:lpstr>
      <vt:lpstr>Resuming jobs: arange again</vt:lpstr>
      <vt:lpstr>Adapting Slurm files: acreate</vt:lpstr>
      <vt:lpstr>Simple aggregations: areduce</vt:lpstr>
      <vt:lpstr>Non-trivial aggregations: areduce</vt:lpstr>
      <vt:lpstr>Job statistics: aload</vt:lpstr>
      <vt:lpstr>CSV formats</vt:lpstr>
      <vt:lpstr>More on atools</vt:lpstr>
      <vt:lpstr>Parallel tasks, one job: worker-ng</vt:lpstr>
      <vt:lpstr>Motivation</vt:lpstr>
      <vt:lpstr>Problem example</vt:lpstr>
      <vt:lpstr>Solution: worker-ng</vt:lpstr>
      <vt:lpstr>worker-ng processing: informally</vt:lpstr>
      <vt:lpstr>Data exploration: steps</vt:lpstr>
      <vt:lpstr>Logging</vt:lpstr>
      <vt:lpstr>Monitoring: wsummarize</vt:lpstr>
      <vt:lpstr>Resuming: wresume</vt:lpstr>
      <vt:lpstr>Using worker-ng well</vt:lpstr>
      <vt:lpstr>More on worker-ng</vt:lpstr>
      <vt:lpstr>Workflow managers</vt:lpstr>
      <vt:lpstr>Motivation</vt:lpstr>
      <vt:lpstr>Problem example</vt:lpstr>
      <vt:lpstr>Solution(s): workflow managers</vt:lpstr>
      <vt:lpstr>Solution: Nextflow</vt:lpstr>
      <vt:lpstr>Nextflow process: ComputeDistances</vt:lpstr>
      <vt:lpstr>Nextflow workflow </vt:lpstr>
      <vt:lpstr>Nextflow configuration</vt:lpstr>
      <vt:lpstr>Nextflow on HPC</vt:lpstr>
      <vt:lpstr>Nextflow features</vt:lpstr>
      <vt:lpstr>More on Nextflow</vt:lpstr>
      <vt:lpstr>Heterogeneous tasks</vt:lpstr>
      <vt:lpstr>Motivation</vt:lpstr>
      <vt:lpstr>Problem example</vt:lpstr>
      <vt:lpstr>Solution: heterogeneous jobs</vt:lpstr>
      <vt:lpstr>Heterogeneous jobs: using resources</vt:lpstr>
      <vt:lpstr>More on heterogeneous tasks</vt:lpstr>
      <vt:lpstr>Best practices</vt:lpstr>
      <vt:lpstr>Parallelization</vt:lpstr>
      <vt:lpstr>Do and don't</vt:lpstr>
      <vt:lpstr>Controlling number of threads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Conclusions</vt:lpstr>
      <vt:lpstr>In closing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83</cp:revision>
  <dcterms:created xsi:type="dcterms:W3CDTF">2025-01-17T10:10:41Z</dcterms:created>
  <dcterms:modified xsi:type="dcterms:W3CDTF">2025-02-13T16:22:12Z</dcterms:modified>
</cp:coreProperties>
</file>