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355" r:id="rId3"/>
    <p:sldId id="357" r:id="rId4"/>
    <p:sldId id="353" r:id="rId5"/>
    <p:sldId id="348" r:id="rId6"/>
    <p:sldId id="358" r:id="rId7"/>
    <p:sldId id="360" r:id="rId8"/>
    <p:sldId id="361" r:id="rId9"/>
    <p:sldId id="362" r:id="rId10"/>
    <p:sldId id="363" r:id="rId11"/>
    <p:sldId id="359" r:id="rId12"/>
    <p:sldId id="364" r:id="rId13"/>
    <p:sldId id="365" r:id="rId14"/>
    <p:sldId id="366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1" dt="2025-01-17T10:11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1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addSld modSld">
      <pc:chgData name="Geert Jan Bex" userId="b602d378c858ceb4" providerId="LiveId" clId="{30EAD574-1FC7-4A86-A60C-5DB10ABC81BA}" dt="2025-01-17T10:12:00.991" v="16" actId="2057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83714-178E-4B15-9757-B35BA94A8683}" type="datetimeFigureOut">
              <a:rPr lang="LID4096" smtClean="0"/>
              <a:t>01/21/2025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B766-1501-48A5-83E2-20C2F74B6E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0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20C-113F-44F8-B9F0-B420D49D92E2}" type="datetime1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D19-3F18-48BE-A5EF-9901C12974EC}" type="datetime1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965-1E65-4BA0-B000-1C71657656B0}" type="datetime1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10E-3440-4977-A384-DF7787465F0D}" type="datetime1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FFFE-D1A0-478F-95F3-0717F595E5E0}" type="datetime1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FA69-F9D8-41AB-8C89-AF67E0FE726F}" type="datetime1">
              <a:rPr lang="LID4096" smtClean="0"/>
              <a:t>01/21/2025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7A2-CF30-4194-A0BB-D6BA777C4B18}" type="datetime1">
              <a:rPr lang="LID4096" smtClean="0"/>
              <a:t>01/21/2025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D55-DE28-40B4-BA41-94A019AE94F6}" type="datetime1">
              <a:rPr lang="LID4096" smtClean="0"/>
              <a:t>01/21/2025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6A0-A4F7-48C0-B147-2A861724699B}" type="datetime1">
              <a:rPr lang="LID4096" smtClean="0"/>
              <a:t>01/21/2025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A11-0A57-4413-BC99-4B1EF8D08CEB}" type="datetime1">
              <a:rPr lang="LID4096" smtClean="0"/>
              <a:t>01/21/2025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9F42-7F32-49F2-A831-1EC1433EAED3}" type="datetime1">
              <a:rPr lang="LID4096" smtClean="0"/>
              <a:t>01/21/2025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9726-042A-4DD3-BACB-A0E177E383BE}" type="datetime1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Workflows for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C06-816B-6B2B-C6F4-08FB1F7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361-5285-A54A-E8D9-D580521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DA6-3C99-A2C3-56FA-0A0F993F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--begin for </a:t>
            </a:r>
            <a:r>
              <a:rPr lang="en-US" dirty="0" err="1"/>
              <a:t>sbatch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YYYY-mm-ddTHH:MM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Special times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pPr lvl="1"/>
            <a:r>
              <a:rPr lang="en-US" dirty="0"/>
              <a:t>Deltas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now+10minutes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midnight+3days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23907-C004-01D6-BD0C-1973097B1D01}"/>
              </a:ext>
            </a:extLst>
          </p:cNvPr>
          <p:cNvSpPr txBox="1"/>
          <p:nvPr/>
        </p:nvSpPr>
        <p:spPr>
          <a:xfrm>
            <a:off x="1436312" y="2186786"/>
            <a:ext cx="7000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--begin=now+4hours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my_job.slurm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CD1-ECBB-2D4E-483D-05D58E3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B888F-B09B-2E7C-E09A-3253E07CEED5}"/>
              </a:ext>
            </a:extLst>
          </p:cNvPr>
          <p:cNvGrpSpPr/>
          <p:nvPr/>
        </p:nvGrpSpPr>
        <p:grpSpPr>
          <a:xfrm>
            <a:off x="7152264" y="3597765"/>
            <a:ext cx="3103126" cy="993079"/>
            <a:chOff x="7152264" y="3597765"/>
            <a:chExt cx="3103126" cy="993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FB966-B1B6-05A4-89D7-5EE8D6003535}"/>
                </a:ext>
              </a:extLst>
            </p:cNvPr>
            <p:cNvSpPr txBox="1"/>
            <p:nvPr/>
          </p:nvSpPr>
          <p:spPr>
            <a:xfrm>
              <a:off x="7152264" y="4067624"/>
              <a:ext cx="25683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If job is eligible!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573030F0-CF27-6BCD-242D-7262CCD8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04C-9707-BB40-03EA-9635FC0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tasks regularly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D34D-AB4F-BD53-D1CE-A2B2DEDC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C726-7A7E-0F1F-B3EB-2FBADDB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820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0641-CCB7-0D66-EF9C-C21BD510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755-82CE-77C3-19C0-0FA85ED9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645-2F80-D69B-FDA7-2F3532E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regular intervals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daily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</a:p>
          <a:p>
            <a:pPr lvl="1"/>
            <a:r>
              <a:rPr lang="en-US" dirty="0"/>
              <a:t>Version control repository status check</a:t>
            </a:r>
          </a:p>
          <a:p>
            <a:pPr lvl="1"/>
            <a:r>
              <a:rPr lang="en-US" dirty="0"/>
              <a:t>Process the day's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BEF7-4D4E-8E04-11BA-CA7F11C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623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BA73-2A0B-D3A1-2706-BA2D9120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BA0-8771-602D-5A9B-B7CE4A2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641-444C-177F-EBED-023DCEB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/>
              <a:t> command to schedule task</a:t>
            </a:r>
          </a:p>
          <a:p>
            <a:pPr lvl="1"/>
            <a:r>
              <a:rPr lang="en-US" dirty="0"/>
              <a:t>Regularly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intervals</a:t>
            </a:r>
          </a:p>
          <a:p>
            <a:r>
              <a:rPr lang="en-US" dirty="0"/>
              <a:t>List tasks</a:t>
            </a:r>
          </a:p>
          <a:p>
            <a:endParaRPr lang="en-US" dirty="0"/>
          </a:p>
          <a:p>
            <a:r>
              <a:rPr lang="en-US" dirty="0"/>
              <a:t>Add/modify/remove tasks</a:t>
            </a:r>
          </a:p>
          <a:p>
            <a:endParaRPr lang="en-US" dirty="0"/>
          </a:p>
          <a:p>
            <a:r>
              <a:rPr lang="en-US" dirty="0"/>
              <a:t>Remove all tasks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72F1-5469-9E40-7A57-B9C73DAC79E4}"/>
              </a:ext>
            </a:extLst>
          </p:cNvPr>
          <p:cNvSpPr txBox="1"/>
          <p:nvPr/>
        </p:nvSpPr>
        <p:spPr>
          <a:xfrm>
            <a:off x="1494927" y="4001294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31BBA-59D9-7323-7011-D5F85BE302F4}"/>
              </a:ext>
            </a:extLst>
          </p:cNvPr>
          <p:cNvSpPr txBox="1"/>
          <p:nvPr/>
        </p:nvSpPr>
        <p:spPr>
          <a:xfrm>
            <a:off x="1494927" y="5055348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331E-B21E-8862-D91B-290D619D6956}"/>
              </a:ext>
            </a:extLst>
          </p:cNvPr>
          <p:cNvSpPr txBox="1"/>
          <p:nvPr/>
        </p:nvSpPr>
        <p:spPr>
          <a:xfrm>
            <a:off x="1494927" y="6109402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D4371-FF1D-36C7-626A-09469231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6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6BA-1EBA-5CC6-DF49-3C8F11A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Crontab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A1-062F-D454-2916-64741655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 -e</a:t>
            </a:r>
            <a:r>
              <a:rPr lang="en-US" dirty="0"/>
              <a:t>: edit file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9AC7-A1EE-24E9-3E84-9887848B6F9A}"/>
              </a:ext>
            </a:extLst>
          </p:cNvPr>
          <p:cNvSpPr txBox="1"/>
          <p:nvPr/>
        </p:nvSpPr>
        <p:spPr>
          <a:xfrm>
            <a:off x="1015954" y="2429459"/>
            <a:ext cx="8302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  04  *   *   *     $SCRIPT_DIR/backup_results.sh 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  03  *   *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Sun   $SCRIPT_DIR/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download_data.sh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BBEC6-DA8B-31AF-57A9-B9DDBCFBBA4D}"/>
              </a:ext>
            </a:extLst>
          </p:cNvPr>
          <p:cNvGrpSpPr/>
          <p:nvPr/>
        </p:nvGrpSpPr>
        <p:grpSpPr>
          <a:xfrm>
            <a:off x="7980688" y="3591889"/>
            <a:ext cx="2435851" cy="614847"/>
            <a:chOff x="8175171" y="3352409"/>
            <a:chExt cx="2435851" cy="61484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EF4565-7B1D-0807-CF19-CD0D6B271C6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3C15AA-1FDA-B899-970B-8FF7EA465A15}"/>
                </a:ext>
              </a:extLst>
            </p:cNvPr>
            <p:cNvSpPr txBox="1"/>
            <p:nvPr/>
          </p:nvSpPr>
          <p:spPr>
            <a:xfrm>
              <a:off x="8682289" y="3505591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Command(s)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EC8993-5FAD-BAF6-55EA-65E8C0B36A5E}"/>
              </a:ext>
            </a:extLst>
          </p:cNvPr>
          <p:cNvGrpSpPr/>
          <p:nvPr/>
        </p:nvGrpSpPr>
        <p:grpSpPr>
          <a:xfrm>
            <a:off x="3660698" y="3587524"/>
            <a:ext cx="4302901" cy="614847"/>
            <a:chOff x="8175171" y="3352409"/>
            <a:chExt cx="4302901" cy="61484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8D9DBB-6958-1D80-A6C6-522C92C2782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3F6C74-E0B8-68F0-6C9D-58B34F5CB185}"/>
                </a:ext>
              </a:extLst>
            </p:cNvPr>
            <p:cNvSpPr txBox="1"/>
            <p:nvPr/>
          </p:nvSpPr>
          <p:spPr>
            <a:xfrm>
              <a:off x="8682289" y="3505591"/>
              <a:ext cx="3795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week (0–7 or names)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A07217-1DD8-827D-BA8A-65D24EBEF2F9}"/>
              </a:ext>
            </a:extLst>
          </p:cNvPr>
          <p:cNvGrpSpPr/>
          <p:nvPr/>
        </p:nvGrpSpPr>
        <p:grpSpPr>
          <a:xfrm>
            <a:off x="3004457" y="3587524"/>
            <a:ext cx="4393804" cy="1100814"/>
            <a:chOff x="7486092" y="2866442"/>
            <a:chExt cx="4393804" cy="110081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25511F-75BF-CE6D-405F-D8BFAC6E9F8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7486092" y="2866442"/>
              <a:ext cx="1196197" cy="869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EA749A-754A-BBDF-59A2-E57037F9D4CD}"/>
                </a:ext>
              </a:extLst>
            </p:cNvPr>
            <p:cNvSpPr txBox="1"/>
            <p:nvPr/>
          </p:nvSpPr>
          <p:spPr>
            <a:xfrm>
              <a:off x="8682289" y="3505591"/>
              <a:ext cx="3197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Month (1–12 or names)</a:t>
              </a:r>
              <a:endParaRPr lang="LID4096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710890-3438-ECA1-2E19-263E7B8250C0}"/>
              </a:ext>
            </a:extLst>
          </p:cNvPr>
          <p:cNvGrpSpPr/>
          <p:nvPr/>
        </p:nvGrpSpPr>
        <p:grpSpPr>
          <a:xfrm>
            <a:off x="2543161" y="3587524"/>
            <a:ext cx="4494488" cy="1439333"/>
            <a:chOff x="7024796" y="2527923"/>
            <a:chExt cx="4494488" cy="143933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9CE2A3-8F2E-EA3B-CF03-81E76394AD86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7024796" y="2527923"/>
              <a:ext cx="1657493" cy="1208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12F91A-D989-90FC-0759-CB1FD72265F9}"/>
                </a:ext>
              </a:extLst>
            </p:cNvPr>
            <p:cNvSpPr txBox="1"/>
            <p:nvPr/>
          </p:nvSpPr>
          <p:spPr>
            <a:xfrm>
              <a:off x="8682289" y="3505591"/>
              <a:ext cx="2836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month (1–31)</a:t>
              </a:r>
              <a:endParaRPr lang="LID4096" sz="2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5717D8-6E91-8985-A495-08FDAF5625C9}"/>
              </a:ext>
            </a:extLst>
          </p:cNvPr>
          <p:cNvGrpSpPr/>
          <p:nvPr/>
        </p:nvGrpSpPr>
        <p:grpSpPr>
          <a:xfrm>
            <a:off x="1960889" y="3587524"/>
            <a:ext cx="3964917" cy="1928166"/>
            <a:chOff x="6442524" y="2039090"/>
            <a:chExt cx="3964917" cy="192816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920DEE-854D-1B4C-6755-28052770F77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6442524" y="2039090"/>
              <a:ext cx="2239765" cy="1697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5BF76-3CC2-C88D-26FA-D15BF3B04AE0}"/>
                </a:ext>
              </a:extLst>
            </p:cNvPr>
            <p:cNvSpPr txBox="1"/>
            <p:nvPr/>
          </p:nvSpPr>
          <p:spPr>
            <a:xfrm>
              <a:off x="8682289" y="3505591"/>
              <a:ext cx="1725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Hour (0–23)</a:t>
              </a:r>
              <a:endParaRPr lang="LID4096" sz="2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83CC13-E331-A8F5-079E-E06D693783B1}"/>
              </a:ext>
            </a:extLst>
          </p:cNvPr>
          <p:cNvGrpSpPr/>
          <p:nvPr/>
        </p:nvGrpSpPr>
        <p:grpSpPr>
          <a:xfrm>
            <a:off x="1360714" y="3587524"/>
            <a:ext cx="4970780" cy="2373345"/>
            <a:chOff x="5842349" y="1593911"/>
            <a:chExt cx="4970780" cy="237334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67A15A-0B32-BABC-0145-30C31CB42DA0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5842349" y="1593911"/>
              <a:ext cx="2839940" cy="2142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8FF27B-9436-6C9E-6815-0D1CE5144490}"/>
                </a:ext>
              </a:extLst>
            </p:cNvPr>
            <p:cNvSpPr txBox="1"/>
            <p:nvPr/>
          </p:nvSpPr>
          <p:spPr>
            <a:xfrm>
              <a:off x="8682289" y="3505591"/>
              <a:ext cx="213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Minutes (0–59)</a:t>
              </a:r>
              <a:endParaRPr lang="LID4096" sz="24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69D85F-E771-679B-86CD-5B45D0F25F68}"/>
              </a:ext>
            </a:extLst>
          </p:cNvPr>
          <p:cNvSpPr txBox="1"/>
          <p:nvPr/>
        </p:nvSpPr>
        <p:spPr>
          <a:xfrm>
            <a:off x="8327896" y="4730185"/>
            <a:ext cx="1908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= any value</a:t>
            </a:r>
            <a:endParaRPr lang="LID4096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0C94-4B78-38DE-8D81-0776D688CFF1}"/>
              </a:ext>
            </a:extLst>
          </p:cNvPr>
          <p:cNvSpPr txBox="1"/>
          <p:nvPr/>
        </p:nvSpPr>
        <p:spPr>
          <a:xfrm>
            <a:off x="5275692" y="1416069"/>
            <a:ext cx="2361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$EDITOR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D289621-AB02-122C-B211-EA20038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C92DA-F319-30CF-CD70-390656FC079E}"/>
              </a:ext>
            </a:extLst>
          </p:cNvPr>
          <p:cNvGrpSpPr/>
          <p:nvPr/>
        </p:nvGrpSpPr>
        <p:grpSpPr>
          <a:xfrm>
            <a:off x="2162820" y="5421283"/>
            <a:ext cx="7758905" cy="1108337"/>
            <a:chOff x="2162820" y="5421283"/>
            <a:chExt cx="7758905" cy="1108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7B61B4-6D1F-9754-ED17-387159DF763A}"/>
                </a:ext>
              </a:extLst>
            </p:cNvPr>
            <p:cNvSpPr txBox="1"/>
            <p:nvPr/>
          </p:nvSpPr>
          <p:spPr>
            <a:xfrm>
              <a:off x="2162820" y="6006400"/>
              <a:ext cx="72925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 variable expansion in variable definitions!!!</a:t>
              </a:r>
              <a:endParaRPr lang="LID4096" sz="2800" dirty="0"/>
            </a:p>
          </p:txBody>
        </p:sp>
        <p:pic>
          <p:nvPicPr>
            <p:cNvPr id="3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F0A1C49-E83D-4C25-36A9-E9A50602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670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EFC195-DA9E-FE3D-3406-D4A05EBAEDCA}"/>
              </a:ext>
            </a:extLst>
          </p:cNvPr>
          <p:cNvGrpSpPr/>
          <p:nvPr/>
        </p:nvGrpSpPr>
        <p:grpSpPr>
          <a:xfrm>
            <a:off x="8039672" y="1734584"/>
            <a:ext cx="3922033" cy="1093212"/>
            <a:chOff x="7334422" y="3505591"/>
            <a:chExt cx="3922033" cy="10932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406B37-8F67-3B3A-FB21-D93F6D309BD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334422" y="3736424"/>
              <a:ext cx="1347867" cy="862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995EF-36DD-472D-0848-E8C5455D28ED}"/>
                </a:ext>
              </a:extLst>
            </p:cNvPr>
            <p:cNvSpPr txBox="1"/>
            <p:nvPr/>
          </p:nvSpPr>
          <p:spPr>
            <a:xfrm>
              <a:off x="8682289" y="3505591"/>
              <a:ext cx="25741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Every day at 04:12</a:t>
              </a:r>
              <a:endParaRPr lang="LID4096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D0B8BC-8D0B-25C8-E558-2589AE66AF7F}"/>
              </a:ext>
            </a:extLst>
          </p:cNvPr>
          <p:cNvGrpSpPr/>
          <p:nvPr/>
        </p:nvGrpSpPr>
        <p:grpSpPr>
          <a:xfrm>
            <a:off x="8153400" y="3188371"/>
            <a:ext cx="3808305" cy="461665"/>
            <a:chOff x="7388851" y="4488434"/>
            <a:chExt cx="3808305" cy="4616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53BC2D-D3A2-1BDC-E66E-C0C6968B372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388851" y="4488434"/>
              <a:ext cx="717972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FFD75-1AB6-6CE6-071F-5FAC17A554D0}"/>
                </a:ext>
              </a:extLst>
            </p:cNvPr>
            <p:cNvSpPr txBox="1"/>
            <p:nvPr/>
          </p:nvSpPr>
          <p:spPr>
            <a:xfrm>
              <a:off x="8106823" y="4488434"/>
              <a:ext cx="309033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Sunday at 03:33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B51F-D89A-4FE0-BCBA-51EEABA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notifications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8C7-B6AE-DDB6-0F42-1BE3E8C4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error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5AC5E-C897-A165-4061-FC71270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DB12-9317-6A7A-BEA7-53563F06FA47}"/>
              </a:ext>
            </a:extLst>
          </p:cNvPr>
          <p:cNvGrpSpPr/>
          <p:nvPr/>
        </p:nvGrpSpPr>
        <p:grpSpPr>
          <a:xfrm>
            <a:off x="838200" y="2881634"/>
            <a:ext cx="9027129" cy="1075899"/>
            <a:chOff x="838200" y="2881634"/>
            <a:chExt cx="9027129" cy="10758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18819-D355-2ACB-C410-9CEAE30C135A}"/>
                </a:ext>
              </a:extLst>
            </p:cNvPr>
            <p:cNvSpPr txBox="1"/>
            <p:nvPr/>
          </p:nvSpPr>
          <p:spPr>
            <a:xfrm>
              <a:off x="838200" y="3311202"/>
              <a:ext cx="866502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MAILTO = geertjan.bex@uhasselt.be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08  *   *   *    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squeue</a:t>
              </a:r>
              <a:r>
                <a: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--clusters=all  --user=vsc30001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5992938D-2FD2-05DA-A9CE-C8BE7B4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19A71-D85D-A70D-F6DC-FA58032BCB1C}"/>
              </a:ext>
            </a:extLst>
          </p:cNvPr>
          <p:cNvGrpSpPr/>
          <p:nvPr/>
        </p:nvGrpSpPr>
        <p:grpSpPr>
          <a:xfrm>
            <a:off x="6825343" y="3931810"/>
            <a:ext cx="3542509" cy="695901"/>
            <a:chOff x="7138480" y="4254198"/>
            <a:chExt cx="3542509" cy="6959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8FDE3F-D65F-A020-529B-B2BF9A59927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38480" y="4254198"/>
              <a:ext cx="968343" cy="465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4D098-79C0-D1B3-2637-3830BAA94586}"/>
                </a:ext>
              </a:extLst>
            </p:cNvPr>
            <p:cNvSpPr txBox="1"/>
            <p:nvPr/>
          </p:nvSpPr>
          <p:spPr>
            <a:xfrm>
              <a:off x="8106823" y="4488434"/>
              <a:ext cx="257416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08:31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CAD-3F97-6204-6119-3AD1CED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583-539E-935A-0C12-7B5D5CE9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, similar to crontab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job scheduled after completion current job</a:t>
            </a:r>
          </a:p>
          <a:p>
            <a:r>
              <a:rPr lang="en-US" dirty="0"/>
              <a:t>Cancel job to end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2739-A68B-FABF-1651-823D311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E09B-9049-7D21-04FB-ED0EC0A9683C}"/>
              </a:ext>
            </a:extLst>
          </p:cNvPr>
          <p:cNvSpPr txBox="1"/>
          <p:nvPr/>
        </p:nvSpPr>
        <p:spPr>
          <a:xfrm>
            <a:off x="1005069" y="2233515"/>
            <a:ext cx="93799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--time=00:15:00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22 05 * * /user/leuven/301/vsc30140/jobs/update_hpccm.sh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--time=01:30:00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--mail-user=geertjan.bex@uhasselt.be  --mail-type=END,FAIL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03 06 * * /user/leuven/301/vsc30140/jobs/update_gpu_env.sh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9F9EB6-B866-2964-26E6-84624ECE49FE}"/>
              </a:ext>
            </a:extLst>
          </p:cNvPr>
          <p:cNvGrpSpPr/>
          <p:nvPr/>
        </p:nvGrpSpPr>
        <p:grpSpPr>
          <a:xfrm>
            <a:off x="6574971" y="3760412"/>
            <a:ext cx="5224386" cy="596602"/>
            <a:chOff x="7617451" y="4488434"/>
            <a:chExt cx="5224386" cy="5966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DC9A6-0015-070B-965B-E46416547CC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617451" y="4719267"/>
              <a:ext cx="489372" cy="365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E5F6-951B-E945-212F-49FBA04E1896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6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03:32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5F57C-7E32-166F-A517-E2C694CC72AF}"/>
              </a:ext>
            </a:extLst>
          </p:cNvPr>
          <p:cNvGrpSpPr/>
          <p:nvPr/>
        </p:nvGrpSpPr>
        <p:grpSpPr>
          <a:xfrm>
            <a:off x="6466114" y="2670528"/>
            <a:ext cx="5333243" cy="562528"/>
            <a:chOff x="7508594" y="4488434"/>
            <a:chExt cx="5333243" cy="5625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8320DD-C1D2-B27F-1DE5-5409C04691F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7508594" y="4719267"/>
              <a:ext cx="598229" cy="331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0F0D3-CBDD-A356-4E3D-8DBC932FAFE2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5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22:32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7E36-3EB3-8196-2244-49919DF2705B}"/>
              </a:ext>
            </a:extLst>
          </p:cNvPr>
          <p:cNvGrpSpPr/>
          <p:nvPr/>
        </p:nvGrpSpPr>
        <p:grpSpPr>
          <a:xfrm>
            <a:off x="1793706" y="5677777"/>
            <a:ext cx="8988457" cy="907076"/>
            <a:chOff x="1266933" y="3597765"/>
            <a:chExt cx="8988457" cy="907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5C7A0-BBAF-2F47-3758-F86176DF462C}"/>
                </a:ext>
              </a:extLst>
            </p:cNvPr>
            <p:cNvSpPr txBox="1"/>
            <p:nvPr/>
          </p:nvSpPr>
          <p:spPr>
            <a:xfrm>
              <a:off x="1266933" y="3981621"/>
              <a:ext cx="85375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Only works on default cluster (no support for --cluster)</a:t>
              </a:r>
              <a:endParaRPr lang="LID4096" sz="2800" dirty="0"/>
            </a:p>
          </p:txBody>
        </p:sp>
        <p:pic>
          <p:nvPicPr>
            <p:cNvPr id="16" name="Graphic 15" descr="Warning with solid fill">
              <a:extLst>
                <a:ext uri="{FF2B5EF4-FFF2-40B4-BE49-F238E27FC236}">
                  <a16:creationId xmlns:a16="http://schemas.microsoft.com/office/drawing/2014/main" id="{F3FAA2A2-F89C-2603-2DFA-3A23D74F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5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3AE-0236-CC26-186C-B749D94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jobs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23F5-3755-61A7-A786-799A9F28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8330-5A33-58E5-624B-8DDBB75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967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07CC-2DE1-B22D-FAFD-4E33A65E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D8E-94D2-24DD-4BA0-B6C0935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6016-5EE0-A9B2-1C7C-5CA4BE05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tasks with dependencies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1813-7DA3-F0F2-A7C8-A8F96F0A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745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11-81D0-0A3C-99E3-1B22331B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478CC-B0D4-B142-BEAB-693BABA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19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DB2582-346B-9E16-7C09-B897A8BDCB6B}"/>
              </a:ext>
            </a:extLst>
          </p:cNvPr>
          <p:cNvSpPr/>
          <p:nvPr/>
        </p:nvSpPr>
        <p:spPr>
          <a:xfrm>
            <a:off x="1534884" y="1909310"/>
            <a:ext cx="2264228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LID4096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C90984-4FF8-AD9E-70D2-0F81F7D9B2E8}"/>
              </a:ext>
            </a:extLst>
          </p:cNvPr>
          <p:cNvCxnSpPr/>
          <p:nvPr/>
        </p:nvCxnSpPr>
        <p:spPr>
          <a:xfrm>
            <a:off x="1240971" y="1611086"/>
            <a:ext cx="0" cy="456111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89CAF0-D51B-8E51-5972-970D3637F89D}"/>
              </a:ext>
            </a:extLst>
          </p:cNvPr>
          <p:cNvSpPr txBox="1"/>
          <p:nvPr/>
        </p:nvSpPr>
        <p:spPr>
          <a:xfrm>
            <a:off x="418031" y="598701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0831A-D0EB-3E11-8702-F57F9731A581}"/>
              </a:ext>
            </a:extLst>
          </p:cNvPr>
          <p:cNvGrpSpPr/>
          <p:nvPr/>
        </p:nvGrpSpPr>
        <p:grpSpPr>
          <a:xfrm>
            <a:off x="1240971" y="1162151"/>
            <a:ext cx="8365997" cy="448935"/>
            <a:chOff x="1850573" y="1162151"/>
            <a:chExt cx="8365997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643ECF-40E6-A240-3BDF-CEAB3FE88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B99526-9E4F-20A0-8EEE-3621B324C134}"/>
                </a:ext>
              </a:extLst>
            </p:cNvPr>
            <p:cNvSpPr txBox="1"/>
            <p:nvPr/>
          </p:nvSpPr>
          <p:spPr>
            <a:xfrm>
              <a:off x="9039517" y="1162151"/>
              <a:ext cx="117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  <a:endParaRPr lang="LID4096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0B495-512D-D733-1B61-7CF968DB7D0F}"/>
              </a:ext>
            </a:extLst>
          </p:cNvPr>
          <p:cNvSpPr/>
          <p:nvPr/>
        </p:nvSpPr>
        <p:spPr>
          <a:xfrm>
            <a:off x="1534884" y="2981892"/>
            <a:ext cx="6803572" cy="1742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08953-1019-78EE-B3B1-8B261EAB14D1}"/>
              </a:ext>
            </a:extLst>
          </p:cNvPr>
          <p:cNvSpPr/>
          <p:nvPr/>
        </p:nvSpPr>
        <p:spPr>
          <a:xfrm>
            <a:off x="1534883" y="4896868"/>
            <a:ext cx="1436913" cy="1133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Ppost</a:t>
            </a:r>
            <a:r>
              <a:rPr lang="en-US" dirty="0"/>
              <a:t>-preprocess</a:t>
            </a:r>
            <a:endParaRPr lang="LID4096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60ECBB-891C-5356-1255-29A304528126}"/>
              </a:ext>
            </a:extLst>
          </p:cNvPr>
          <p:cNvSpPr/>
          <p:nvPr/>
        </p:nvSpPr>
        <p:spPr>
          <a:xfrm>
            <a:off x="3984170" y="1909310"/>
            <a:ext cx="4354285" cy="885825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9C912B-15B1-59BF-A713-EEC96ED89317}"/>
              </a:ext>
            </a:extLst>
          </p:cNvPr>
          <p:cNvSpPr/>
          <p:nvPr/>
        </p:nvSpPr>
        <p:spPr>
          <a:xfrm>
            <a:off x="3145975" y="4894374"/>
            <a:ext cx="5192468" cy="1133817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AF9C100-D310-5D2F-1CF1-37097B31A359}"/>
              </a:ext>
            </a:extLst>
          </p:cNvPr>
          <p:cNvGrpSpPr/>
          <p:nvPr/>
        </p:nvGrpSpPr>
        <p:grpSpPr>
          <a:xfrm>
            <a:off x="8518071" y="2715534"/>
            <a:ext cx="3319481" cy="2389866"/>
            <a:chOff x="8768442" y="2857048"/>
            <a:chExt cx="3319481" cy="2389866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0310894-512F-F3A3-240B-74FA0B4BDB34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 flipV="1">
              <a:off x="8768442" y="2857048"/>
              <a:ext cx="745187" cy="10743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00BD2D-8F78-56D9-4ECC-F839902F866A}"/>
                </a:ext>
              </a:extLst>
            </p:cNvPr>
            <p:cNvSpPr txBox="1"/>
            <p:nvPr/>
          </p:nvSpPr>
          <p:spPr>
            <a:xfrm>
              <a:off x="9513629" y="3700611"/>
              <a:ext cx="25742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Wasted resources</a:t>
              </a:r>
              <a:endParaRPr lang="LID4096" sz="24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BE1FFCA-D5FC-B90A-E87E-4F0E2393D2D9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8768442" y="3931444"/>
              <a:ext cx="745187" cy="13154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257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B0F-8069-3812-671E-150A0EB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dependencies</a:t>
            </a:r>
            <a:endParaRPr lang="LID4096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B95269E-5950-1D3C-4BC1-9DAD878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afterany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Depends on job ID(s)</a:t>
            </a:r>
          </a:p>
          <a:p>
            <a:r>
              <a:rPr lang="en-US" dirty="0"/>
              <a:t>Combinations of dependencies</a:t>
            </a:r>
          </a:p>
          <a:p>
            <a:pPr lvl="1"/>
            <a:r>
              <a:rPr lang="en-US" dirty="0"/>
              <a:t>Logical 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dirty="0"/>
              <a:t>Logical 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81933-5B42-72E7-35D1-70A048B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F9D0B-0CD7-B3D6-D9CB-B28D81562FFD}"/>
              </a:ext>
            </a:extLst>
          </p:cNvPr>
          <p:cNvGrpSpPr/>
          <p:nvPr/>
        </p:nvGrpSpPr>
        <p:grpSpPr>
          <a:xfrm>
            <a:off x="2579914" y="1719942"/>
            <a:ext cx="2671156" cy="979715"/>
            <a:chOff x="2579914" y="1719942"/>
            <a:chExt cx="2671156" cy="979715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49EFAE-B64E-0BD0-3DBD-3F25BB161978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3CFD93-7C17-1A26-5B47-57AFFF802A22}"/>
                </a:ext>
              </a:extLst>
            </p:cNvPr>
            <p:cNvSpPr txBox="1"/>
            <p:nvPr/>
          </p:nvSpPr>
          <p:spPr>
            <a:xfrm>
              <a:off x="3309256" y="1719942"/>
              <a:ext cx="1941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preprocess.slurm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8950D-A427-8DED-0814-58ED7F983BA5}"/>
              </a:ext>
            </a:extLst>
          </p:cNvPr>
          <p:cNvGrpSpPr/>
          <p:nvPr/>
        </p:nvGrpSpPr>
        <p:grpSpPr>
          <a:xfrm>
            <a:off x="2579914" y="2913969"/>
            <a:ext cx="2345682" cy="979715"/>
            <a:chOff x="2579914" y="1719942"/>
            <a:chExt cx="2345682" cy="979715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51E64205-080D-2D47-14BF-4F9A92C95DF4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9E0-0A93-E3EF-5AD3-4C1EB90FCF48}"/>
                </a:ext>
              </a:extLst>
            </p:cNvPr>
            <p:cNvSpPr txBox="1"/>
            <p:nvPr/>
          </p:nvSpPr>
          <p:spPr>
            <a:xfrm>
              <a:off x="3309256" y="1719942"/>
              <a:ext cx="161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process.slurm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7203D-3B5F-4DC3-B023-25DBE4909F8E}"/>
              </a:ext>
            </a:extLst>
          </p:cNvPr>
          <p:cNvGrpSpPr/>
          <p:nvPr/>
        </p:nvGrpSpPr>
        <p:grpSpPr>
          <a:xfrm>
            <a:off x="2579914" y="4082822"/>
            <a:ext cx="3113841" cy="979715"/>
            <a:chOff x="2579914" y="1719942"/>
            <a:chExt cx="3113841" cy="979715"/>
          </a:xfrm>
        </p:grpSpPr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98AD105C-654C-FE4F-A57E-9A5ABF9005A5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554C5A-1A11-085F-9824-0D67990D6A1E}"/>
                </a:ext>
              </a:extLst>
            </p:cNvPr>
            <p:cNvSpPr txBox="1"/>
            <p:nvPr/>
          </p:nvSpPr>
          <p:spPr>
            <a:xfrm>
              <a:off x="3309256" y="1719942"/>
              <a:ext cx="2384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postpreprocess.slurm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6A536-9CE9-6CE1-9D2E-F48578198995}"/>
              </a:ext>
            </a:extLst>
          </p:cNvPr>
          <p:cNvGrpSpPr/>
          <p:nvPr/>
        </p:nvGrpSpPr>
        <p:grpSpPr>
          <a:xfrm>
            <a:off x="245479" y="2234479"/>
            <a:ext cx="2149376" cy="1023257"/>
            <a:chOff x="245479" y="2234479"/>
            <a:chExt cx="2149376" cy="1023257"/>
          </a:xfrm>
        </p:grpSpPr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76155C8C-8299-D4E1-EB62-F1063C6E9132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A77B0-4D22-30D2-EA8E-7BC2F11D7CBF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613D8D-A66B-2C5D-F6ED-C7CFE460F38B}"/>
              </a:ext>
            </a:extLst>
          </p:cNvPr>
          <p:cNvGrpSpPr/>
          <p:nvPr/>
        </p:nvGrpSpPr>
        <p:grpSpPr>
          <a:xfrm>
            <a:off x="267253" y="3382055"/>
            <a:ext cx="2149376" cy="1023257"/>
            <a:chOff x="245479" y="2234479"/>
            <a:chExt cx="2149376" cy="1023257"/>
          </a:xfrm>
        </p:grpSpPr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69563A28-7C51-C715-A262-49E7DBC2209F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A135BE-C91B-F581-D290-95F92F9EB3BB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DDF41-D713-AA72-79A2-48E28889C63A}"/>
              </a:ext>
            </a:extLst>
          </p:cNvPr>
          <p:cNvGrpSpPr/>
          <p:nvPr/>
        </p:nvGrpSpPr>
        <p:grpSpPr>
          <a:xfrm>
            <a:off x="6919877" y="2833857"/>
            <a:ext cx="4558508" cy="1108337"/>
            <a:chOff x="2162820" y="5421283"/>
            <a:chExt cx="4558508" cy="1108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AEF1D-4CA2-389B-931C-AABCF29046CE}"/>
                </a:ext>
              </a:extLst>
            </p:cNvPr>
            <p:cNvSpPr txBox="1"/>
            <p:nvPr/>
          </p:nvSpPr>
          <p:spPr>
            <a:xfrm>
              <a:off x="2162820" y="6006400"/>
              <a:ext cx="41122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Determined by exit status</a:t>
              </a:r>
              <a:endParaRPr lang="LID4096" sz="2800" dirty="0"/>
            </a:p>
          </p:txBody>
        </p:sp>
        <p:pic>
          <p:nvPicPr>
            <p:cNvPr id="2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9126C30-1226-C50F-46F6-EEFF97C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273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2C266B-DB7D-138B-00A8-03DCE4C4A31A}"/>
              </a:ext>
            </a:extLst>
          </p:cNvPr>
          <p:cNvGrpSpPr/>
          <p:nvPr/>
        </p:nvGrpSpPr>
        <p:grpSpPr>
          <a:xfrm>
            <a:off x="1312728" y="5139094"/>
            <a:ext cx="3666485" cy="1268712"/>
            <a:chOff x="1084992" y="5452763"/>
            <a:chExt cx="3666485" cy="1268712"/>
          </a:xfrm>
        </p:grpSpPr>
        <p:pic>
          <p:nvPicPr>
            <p:cNvPr id="24" name="Graphic 23" descr="Thumbs up sign with solid fill">
              <a:extLst>
                <a:ext uri="{FF2B5EF4-FFF2-40B4-BE49-F238E27FC236}">
                  <a16:creationId xmlns:a16="http://schemas.microsoft.com/office/drawing/2014/main" id="{0A9F7319-B0DD-259E-E4A6-80773051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D478A5-AE5D-BA90-C742-3B78EB089EAE}"/>
                </a:ext>
              </a:extLst>
            </p:cNvPr>
            <p:cNvSpPr txBox="1"/>
            <p:nvPr/>
          </p:nvSpPr>
          <p:spPr>
            <a:xfrm>
              <a:off x="1084992" y="5890478"/>
              <a:ext cx="345979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Jobs accrue priority,</a:t>
              </a:r>
              <a:br>
                <a:rPr lang="en-US" sz="2400" dirty="0"/>
              </a:br>
              <a:r>
                <a:rPr lang="en-US" sz="2400" dirty="0"/>
                <a:t>start as soon as possible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76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94B8-AB17-638E-64C2-9C909170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workflow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5A4AD-9087-A0B3-77BA-A2673DC8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9222-54B4-5257-23F0-F432D0652B70}"/>
              </a:ext>
            </a:extLst>
          </p:cNvPr>
          <p:cNvSpPr txBox="1"/>
          <p:nvPr/>
        </p:nvSpPr>
        <p:spPr>
          <a:xfrm>
            <a:off x="275722" y="1794898"/>
            <a:ext cx="1162690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:$PRE_ID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:$PROC_ID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postprocess.slurm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8E0198-3F9B-4C9D-B0CB-69559EA72A26}"/>
              </a:ext>
            </a:extLst>
          </p:cNvPr>
          <p:cNvGrpSpPr/>
          <p:nvPr/>
        </p:nvGrpSpPr>
        <p:grpSpPr>
          <a:xfrm>
            <a:off x="986158" y="3996094"/>
            <a:ext cx="3296369" cy="1268712"/>
            <a:chOff x="1455108" y="5452763"/>
            <a:chExt cx="3296369" cy="1268712"/>
          </a:xfrm>
        </p:grpSpPr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19BEA20F-0E2E-AF14-F90F-E6E59183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E91FDD-8F9A-F6C6-2BA4-7BC946A926C4}"/>
                </a:ext>
              </a:extLst>
            </p:cNvPr>
            <p:cNvSpPr txBox="1"/>
            <p:nvPr/>
          </p:nvSpPr>
          <p:spPr>
            <a:xfrm>
              <a:off x="1455108" y="5890478"/>
              <a:ext cx="273760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shell scripts, use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-e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B32B-AD6F-8B3D-0AAE-58729A2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C0A22-645B-2F01-1FBF-676DDE1B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DD4EB7-F4E4-9D38-89D9-21C1318F2A13}"/>
              </a:ext>
            </a:extLst>
          </p:cNvPr>
          <p:cNvGrpSpPr/>
          <p:nvPr/>
        </p:nvGrpSpPr>
        <p:grpSpPr>
          <a:xfrm>
            <a:off x="1981199" y="1535668"/>
            <a:ext cx="2174185" cy="1289176"/>
            <a:chOff x="1981199" y="1535668"/>
            <a:chExt cx="2174185" cy="12891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AD0433-2E37-58AC-A150-8223412E188E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5" name="Rectangle: Folded Corner 4">
                <a:extLst>
                  <a:ext uri="{FF2B5EF4-FFF2-40B4-BE49-F238E27FC236}">
                    <a16:creationId xmlns:a16="http://schemas.microsoft.com/office/drawing/2014/main" id="{611C6340-765A-40F5-C8ED-3381DDBBA4FF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7C37F8-B75A-B357-13DC-E9E635C16FF7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preprocess_1.slurm</a:t>
                </a:r>
                <a:endParaRPr lang="LID4096" dirty="0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A0FC01-C442-BCFD-2937-1AD52AAC72C3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501</a:t>
              </a:r>
              <a:endParaRPr lang="LID409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8BBD3-9503-EB08-257E-0BADC1710809}"/>
              </a:ext>
            </a:extLst>
          </p:cNvPr>
          <p:cNvGrpSpPr/>
          <p:nvPr/>
        </p:nvGrpSpPr>
        <p:grpSpPr>
          <a:xfrm>
            <a:off x="5008907" y="1535668"/>
            <a:ext cx="2174185" cy="1289176"/>
            <a:chOff x="1981199" y="1535668"/>
            <a:chExt cx="2174185" cy="12891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7894EA-4064-AE5D-3811-DA6BE757F68A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509EDA13-7801-D54F-7525-3351B12C1EA5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BB42DF-8799-04D9-0B61-55E64EF53782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preprocess_2.slurm</a:t>
                </a:r>
                <a:endParaRPr lang="LID4096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66BCB8-F168-F61A-9DEC-AB8ED683FBD4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502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2EE26-8E00-AB74-946E-8A4B1D0698D6}"/>
              </a:ext>
            </a:extLst>
          </p:cNvPr>
          <p:cNvGrpSpPr/>
          <p:nvPr/>
        </p:nvGrpSpPr>
        <p:grpSpPr>
          <a:xfrm>
            <a:off x="3233058" y="3513756"/>
            <a:ext cx="1848711" cy="1289176"/>
            <a:chOff x="2198913" y="1535668"/>
            <a:chExt cx="1848711" cy="12891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4F94C-74BB-40EA-A190-29FD6381FCBE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AC109E50-4386-F3A9-FFB8-3ABE285EFF53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7F83A6-AB39-C489-03BB-A43CDE53CED4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process_1.slurm</a:t>
                </a:r>
                <a:endParaRPr lang="LID4096" dirty="0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D6126D-44EE-7279-55E5-BF38F8EE51E0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506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BA9F85-CC69-82E9-6FE4-3DCFFEE4A26C}"/>
              </a:ext>
            </a:extLst>
          </p:cNvPr>
          <p:cNvGrpSpPr/>
          <p:nvPr/>
        </p:nvGrpSpPr>
        <p:grpSpPr>
          <a:xfrm>
            <a:off x="5966302" y="3513756"/>
            <a:ext cx="1848711" cy="1289176"/>
            <a:chOff x="2198913" y="1535668"/>
            <a:chExt cx="1848711" cy="12891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DF7043-C8E5-A774-4C50-548D3A529ED8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6" name="Rectangle: Folded Corner 25">
                <a:extLst>
                  <a:ext uri="{FF2B5EF4-FFF2-40B4-BE49-F238E27FC236}">
                    <a16:creationId xmlns:a16="http://schemas.microsoft.com/office/drawing/2014/main" id="{02416266-CD89-3B8F-7367-324D0AB05012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B8BDDE-1AEE-753B-149F-2BF57A70FFAB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process_2.slurm</a:t>
                </a:r>
                <a:endParaRPr lang="LID4096" dirty="0"/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88C371D-BD64-23D5-E941-55079FF93A1F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507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14C215-448C-EB79-FF7A-C9F847E3C655}"/>
              </a:ext>
            </a:extLst>
          </p:cNvPr>
          <p:cNvGrpSpPr/>
          <p:nvPr/>
        </p:nvGrpSpPr>
        <p:grpSpPr>
          <a:xfrm>
            <a:off x="4656912" y="5432299"/>
            <a:ext cx="2059025" cy="1289176"/>
            <a:chOff x="2079170" y="1535668"/>
            <a:chExt cx="2059025" cy="12891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4D21F-918E-83EE-4787-D01B87DBBDDC}"/>
                </a:ext>
              </a:extLst>
            </p:cNvPr>
            <p:cNvGrpSpPr/>
            <p:nvPr/>
          </p:nvGrpSpPr>
          <p:grpSpPr>
            <a:xfrm>
              <a:off x="2079170" y="1535668"/>
              <a:ext cx="2059025" cy="1163989"/>
              <a:chOff x="2079170" y="1535668"/>
              <a:chExt cx="2059025" cy="1163989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52015C28-E58E-7B74-748F-1076952693A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11980E-BA31-F5E4-6C93-4035687952BD}"/>
                  </a:ext>
                </a:extLst>
              </p:cNvPr>
              <p:cNvSpPr txBox="1"/>
              <p:nvPr/>
            </p:nvSpPr>
            <p:spPr>
              <a:xfrm>
                <a:off x="2079170" y="153566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postprocess.slurm</a:t>
                </a:r>
                <a:endParaRPr lang="LID4096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856B132-3E82-2B07-81EB-4614352170EB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508</a:t>
              </a:r>
              <a:endParaRPr lang="LID4096" dirty="0"/>
            </a:p>
          </p:txBody>
        </p:sp>
      </p:grpSp>
      <p:sp>
        <p:nvSpPr>
          <p:cNvPr id="33" name="Arrow: Up 32">
            <a:extLst>
              <a:ext uri="{FF2B5EF4-FFF2-40B4-BE49-F238E27FC236}">
                <a16:creationId xmlns:a16="http://schemas.microsoft.com/office/drawing/2014/main" id="{FFA00B24-E944-304D-B419-C191E14E8419}"/>
              </a:ext>
            </a:extLst>
          </p:cNvPr>
          <p:cNvSpPr/>
          <p:nvPr/>
        </p:nvSpPr>
        <p:spPr>
          <a:xfrm rot="19367276">
            <a:off x="3601692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AC52F1F0-343E-6B0B-3772-37043E3354EA}"/>
              </a:ext>
            </a:extLst>
          </p:cNvPr>
          <p:cNvSpPr/>
          <p:nvPr/>
        </p:nvSpPr>
        <p:spPr>
          <a:xfrm rot="1868865">
            <a:off x="4862574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EC977E0-4438-E9F5-8D85-6A0BAE1AD1A4}"/>
              </a:ext>
            </a:extLst>
          </p:cNvPr>
          <p:cNvSpPr/>
          <p:nvPr/>
        </p:nvSpPr>
        <p:spPr>
          <a:xfrm rot="19367276">
            <a:off x="6493982" y="2836436"/>
            <a:ext cx="217715" cy="611930"/>
          </a:xfrm>
          <a:prstGeom prst="upArrow">
            <a:avLst/>
          </a:prstGeom>
          <a:pattFill prst="dkHorz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FEDC41A-0666-0A44-4D85-387897F70882}"/>
              </a:ext>
            </a:extLst>
          </p:cNvPr>
          <p:cNvSpPr/>
          <p:nvPr/>
        </p:nvSpPr>
        <p:spPr>
          <a:xfrm rot="19367276">
            <a:off x="4862575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FBFC2DF0-BEFC-FA03-0C35-3B58601D11F6}"/>
              </a:ext>
            </a:extLst>
          </p:cNvPr>
          <p:cNvSpPr/>
          <p:nvPr/>
        </p:nvSpPr>
        <p:spPr>
          <a:xfrm rot="1868865">
            <a:off x="6123457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A6D92E-48CA-A751-97CC-FB07C13788B1}"/>
              </a:ext>
            </a:extLst>
          </p:cNvPr>
          <p:cNvSpPr txBox="1"/>
          <p:nvPr/>
        </p:nvSpPr>
        <p:spPr>
          <a:xfrm>
            <a:off x="1253688" y="4934343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-d=afterok:501:502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11A51-56FE-EA81-A5F7-58417F501155}"/>
              </a:ext>
            </a:extLst>
          </p:cNvPr>
          <p:cNvSpPr txBox="1"/>
          <p:nvPr/>
        </p:nvSpPr>
        <p:spPr>
          <a:xfrm>
            <a:off x="6531425" y="4912571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-d=afterany:502,afterok:505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FCBC10-5180-8932-A7A9-5AF117EE549B}"/>
              </a:ext>
            </a:extLst>
          </p:cNvPr>
          <p:cNvGrpSpPr/>
          <p:nvPr/>
        </p:nvGrpSpPr>
        <p:grpSpPr>
          <a:xfrm>
            <a:off x="7456544" y="123293"/>
            <a:ext cx="2166427" cy="1289176"/>
            <a:chOff x="2046515" y="1535668"/>
            <a:chExt cx="2166427" cy="12891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3498DF-657C-D4A3-BA49-0A5583EEE18F}"/>
                </a:ext>
              </a:extLst>
            </p:cNvPr>
            <p:cNvGrpSpPr/>
            <p:nvPr/>
          </p:nvGrpSpPr>
          <p:grpSpPr>
            <a:xfrm>
              <a:off x="2046515" y="1535668"/>
              <a:ext cx="2166427" cy="1163989"/>
              <a:chOff x="2046515" y="1535668"/>
              <a:chExt cx="2166427" cy="1163989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82B14A26-4964-F0E2-5CF0-26AEB76D6591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29E503-A8E3-85DB-A127-D8DAE9835DC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16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download_db.slurm</a:t>
                </a:r>
                <a:endParaRPr lang="LID4096" dirty="0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6DE0500-157D-1B68-574A-56E3EA1BA28C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503</a:t>
              </a:r>
              <a:endParaRPr lang="LID4096" dirty="0"/>
            </a:p>
          </p:txBody>
        </p:sp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80EC674C-D227-F75A-3196-15AA14CAD095}"/>
              </a:ext>
            </a:extLst>
          </p:cNvPr>
          <p:cNvSpPr/>
          <p:nvPr/>
        </p:nvSpPr>
        <p:spPr>
          <a:xfrm rot="3693472">
            <a:off x="7684261" y="2885293"/>
            <a:ext cx="217715" cy="6119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36B08-EBAE-3FA8-897D-DC3FC814D4B7}"/>
              </a:ext>
            </a:extLst>
          </p:cNvPr>
          <p:cNvSpPr txBox="1"/>
          <p:nvPr/>
        </p:nvSpPr>
        <p:spPr>
          <a:xfrm>
            <a:off x="2026572" y="6318355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-d=afterok:506:507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1CB5A4-9F6A-6233-EBCD-5002119C39A7}"/>
              </a:ext>
            </a:extLst>
          </p:cNvPr>
          <p:cNvGrpSpPr/>
          <p:nvPr/>
        </p:nvGrpSpPr>
        <p:grpSpPr>
          <a:xfrm>
            <a:off x="9684069" y="123293"/>
            <a:ext cx="2507931" cy="1289176"/>
            <a:chOff x="2046515" y="1535668"/>
            <a:chExt cx="2507931" cy="128917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B33C7D-4C0E-0465-AE21-EF1B4E0E5B76}"/>
                </a:ext>
              </a:extLst>
            </p:cNvPr>
            <p:cNvGrpSpPr/>
            <p:nvPr/>
          </p:nvGrpSpPr>
          <p:grpSpPr>
            <a:xfrm>
              <a:off x="2046515" y="1535668"/>
              <a:ext cx="2507931" cy="1163989"/>
              <a:chOff x="2046515" y="1535668"/>
              <a:chExt cx="2507931" cy="1163989"/>
            </a:xfrm>
          </p:grpSpPr>
          <p:sp>
            <p:nvSpPr>
              <p:cNvPr id="50" name="Rectangle: Folded Corner 49">
                <a:extLst>
                  <a:ext uri="{FF2B5EF4-FFF2-40B4-BE49-F238E27FC236}">
                    <a16:creationId xmlns:a16="http://schemas.microsoft.com/office/drawing/2014/main" id="{F818C888-E3B1-0770-F511-9D13967F12C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B79012-F1D2-29F7-8C85-656F60642A0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507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copy_backup_db.slurm</a:t>
                </a:r>
                <a:endParaRPr lang="LID4096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0F46604-10E6-467F-9F0F-053FCB65AEE8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504</a:t>
              </a:r>
              <a:endParaRPr lang="LID4096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A618E49-F340-C5F9-7D79-712395CF81B8}"/>
              </a:ext>
            </a:extLst>
          </p:cNvPr>
          <p:cNvSpPr txBox="1"/>
          <p:nvPr/>
        </p:nvSpPr>
        <p:spPr>
          <a:xfrm>
            <a:off x="9534138" y="1505478"/>
            <a:ext cx="2528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-d=afternotok:503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5D22D205-7D54-9767-B877-7E5A4BD7ECEE}"/>
              </a:ext>
            </a:extLst>
          </p:cNvPr>
          <p:cNvSpPr/>
          <p:nvPr/>
        </p:nvSpPr>
        <p:spPr>
          <a:xfrm rot="16200000">
            <a:off x="9262920" y="907621"/>
            <a:ext cx="217715" cy="6119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E642FE-7589-607E-314D-CCC15F126D6A}"/>
              </a:ext>
            </a:extLst>
          </p:cNvPr>
          <p:cNvGrpSpPr/>
          <p:nvPr/>
        </p:nvGrpSpPr>
        <p:grpSpPr>
          <a:xfrm>
            <a:off x="8131577" y="2251713"/>
            <a:ext cx="1720727" cy="1289176"/>
            <a:chOff x="2133603" y="1535668"/>
            <a:chExt cx="1720727" cy="12891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1C45BA4-626A-399F-23CB-70FD36106F92}"/>
                </a:ext>
              </a:extLst>
            </p:cNvPr>
            <p:cNvGrpSpPr/>
            <p:nvPr/>
          </p:nvGrpSpPr>
          <p:grpSpPr>
            <a:xfrm>
              <a:off x="2133603" y="1535668"/>
              <a:ext cx="1720727" cy="1163989"/>
              <a:chOff x="2133603" y="1535668"/>
              <a:chExt cx="1720727" cy="1163989"/>
            </a:xfrm>
          </p:grpSpPr>
          <p:sp>
            <p:nvSpPr>
              <p:cNvPr id="57" name="Rectangle: Folded Corner 56">
                <a:extLst>
                  <a:ext uri="{FF2B5EF4-FFF2-40B4-BE49-F238E27FC236}">
                    <a16:creationId xmlns:a16="http://schemas.microsoft.com/office/drawing/2014/main" id="{DBA9155D-B474-1418-FD9A-9E9EFFAE5630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E1D740-1F71-C496-35E8-86D76F7CFFBF}"/>
                  </a:ext>
                </a:extLst>
              </p:cNvPr>
              <p:cNvSpPr txBox="1"/>
              <p:nvPr/>
            </p:nvSpPr>
            <p:spPr>
              <a:xfrm>
                <a:off x="2133603" y="1535668"/>
                <a:ext cx="172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stage_db.slurm</a:t>
                </a:r>
                <a:endParaRPr lang="LID4096" dirty="0"/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059A485-4892-4F27-487E-D21C871907F2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505</a:t>
              </a:r>
              <a:endParaRPr lang="LID4096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CD04A86-0E45-088C-66CD-E239DB0C45CE}"/>
              </a:ext>
            </a:extLst>
          </p:cNvPr>
          <p:cNvSpPr txBox="1"/>
          <p:nvPr/>
        </p:nvSpPr>
        <p:spPr>
          <a:xfrm>
            <a:off x="8055379" y="3628241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-d=afterok:503?afterok=504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BD8948AD-F4AE-630C-6739-702E62B33CEC}"/>
              </a:ext>
            </a:extLst>
          </p:cNvPr>
          <p:cNvSpPr/>
          <p:nvPr/>
        </p:nvSpPr>
        <p:spPr>
          <a:xfrm rot="3061519">
            <a:off x="10089502" y="1989060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2FA27E33-5AAD-F40F-1D9F-3B0190F89309}"/>
              </a:ext>
            </a:extLst>
          </p:cNvPr>
          <p:cNvSpPr/>
          <p:nvPr/>
        </p:nvSpPr>
        <p:spPr>
          <a:xfrm rot="19501917">
            <a:off x="8565521" y="1610102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65F86-F69F-655E-0C33-1ED6E2CC09DC}"/>
              </a:ext>
            </a:extLst>
          </p:cNvPr>
          <p:cNvGrpSpPr/>
          <p:nvPr/>
        </p:nvGrpSpPr>
        <p:grpSpPr>
          <a:xfrm>
            <a:off x="7704794" y="5153031"/>
            <a:ext cx="3519420" cy="977467"/>
            <a:chOff x="7704794" y="5153031"/>
            <a:chExt cx="3519420" cy="9774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324816-4167-CB63-4126-A80A1D1A2839}"/>
                </a:ext>
              </a:extLst>
            </p:cNvPr>
            <p:cNvSpPr txBox="1"/>
            <p:nvPr/>
          </p:nvSpPr>
          <p:spPr>
            <a:xfrm>
              <a:off x="7704794" y="5668833"/>
              <a:ext cx="323780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workflow == DAG</a:t>
              </a:r>
              <a:endParaRPr lang="LID4096" sz="2400" dirty="0"/>
            </a:p>
          </p:txBody>
        </p:sp>
        <p:pic>
          <p:nvPicPr>
            <p:cNvPr id="63" name="Graphic 62" descr="Warning with solid fill">
              <a:extLst>
                <a:ext uri="{FF2B5EF4-FFF2-40B4-BE49-F238E27FC236}">
                  <a16:creationId xmlns:a16="http://schemas.microsoft.com/office/drawing/2014/main" id="{166B610C-3C24-5A6E-97F2-1E265980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614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66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E76CDFB-3859-DEB1-83CD-3FD0184C49D7}"/>
              </a:ext>
            </a:extLst>
          </p:cNvPr>
          <p:cNvGrpSpPr/>
          <p:nvPr/>
        </p:nvGrpSpPr>
        <p:grpSpPr>
          <a:xfrm>
            <a:off x="1415144" y="1788807"/>
            <a:ext cx="5442860" cy="3874280"/>
            <a:chOff x="1415144" y="1788807"/>
            <a:chExt cx="5442860" cy="3874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C54D44-E869-CD62-0DBD-5FEE3EE34198}"/>
                </a:ext>
              </a:extLst>
            </p:cNvPr>
            <p:cNvGrpSpPr/>
            <p:nvPr/>
          </p:nvGrpSpPr>
          <p:grpSpPr>
            <a:xfrm>
              <a:off x="2122548" y="1788807"/>
              <a:ext cx="2166427" cy="1289176"/>
              <a:chOff x="2046515" y="1535668"/>
              <a:chExt cx="2166427" cy="128917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5C058D5-61FF-CC11-D920-5E90A60A3FA1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166427" cy="1163989"/>
                <a:chOff x="2046515" y="1535668"/>
                <a:chExt cx="2166427" cy="1163989"/>
              </a:xfrm>
            </p:grpSpPr>
            <p:sp>
              <p:nvSpPr>
                <p:cNvPr id="28" name="Rectangle: Folded Corner 27">
                  <a:extLst>
                    <a:ext uri="{FF2B5EF4-FFF2-40B4-BE49-F238E27FC236}">
                      <a16:creationId xmlns:a16="http://schemas.microsoft.com/office/drawing/2014/main" id="{D9F08C08-BB5D-750A-219D-7FC591029939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4FADA4-4C83-F6A8-6423-BB21D54DA3CB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166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download_db.slurm</a:t>
                  </a:r>
                  <a:endParaRPr lang="LID4096" dirty="0"/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EBB5EF8-DBB0-8D7F-437B-27DBC19D7ED4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503</a:t>
                </a:r>
                <a:endParaRPr lang="LID4096" dirty="0"/>
              </a:p>
            </p:txBody>
          </p:sp>
        </p:grp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1C227E51-C69B-CDAD-35B9-D0D11957CEEC}"/>
                </a:ext>
              </a:extLst>
            </p:cNvPr>
            <p:cNvSpPr/>
            <p:nvPr/>
          </p:nvSpPr>
          <p:spPr>
            <a:xfrm rot="3693472">
              <a:off x="2350265" y="455080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EA51E6-D4AD-4681-CFCF-1487D3DA5E2C}"/>
                </a:ext>
              </a:extLst>
            </p:cNvPr>
            <p:cNvGrpSpPr/>
            <p:nvPr/>
          </p:nvGrpSpPr>
          <p:grpSpPr>
            <a:xfrm>
              <a:off x="4350073" y="1788807"/>
              <a:ext cx="2507931" cy="1289176"/>
              <a:chOff x="2046515" y="1535668"/>
              <a:chExt cx="2507931" cy="128917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A4A22A5-CA84-A76C-A17E-6D7004B1DE55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507931" cy="1163989"/>
                <a:chOff x="2046515" y="1535668"/>
                <a:chExt cx="2507931" cy="1163989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34465976-EE4C-75F8-9A37-9D148260717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E0EAC70-A2E5-9E28-211E-003FE22E6869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5079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copy_backup_db.slurm</a:t>
                  </a:r>
                  <a:endParaRPr lang="LID4096" dirty="0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CC8E42E-375E-F303-F0A8-62A8C62A840B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504</a:t>
                </a:r>
                <a:endParaRPr lang="LID4096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5C785-19A8-497A-E51A-2C1BEFA74421}"/>
                </a:ext>
              </a:extLst>
            </p:cNvPr>
            <p:cNvSpPr txBox="1"/>
            <p:nvPr/>
          </p:nvSpPr>
          <p:spPr>
            <a:xfrm>
              <a:off x="4200142" y="3170992"/>
              <a:ext cx="25282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-d=afternotok:503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AE7CC-48C6-7646-E466-04015BD12573}"/>
                </a:ext>
              </a:extLst>
            </p:cNvPr>
            <p:cNvGrpSpPr/>
            <p:nvPr/>
          </p:nvGrpSpPr>
          <p:grpSpPr>
            <a:xfrm>
              <a:off x="2797581" y="3917227"/>
              <a:ext cx="1720727" cy="1289176"/>
              <a:chOff x="2133603" y="1535668"/>
              <a:chExt cx="1720727" cy="128917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E73DE47-09ED-B31A-EF18-F9E87402D1BF}"/>
                  </a:ext>
                </a:extLst>
              </p:cNvPr>
              <p:cNvGrpSpPr/>
              <p:nvPr/>
            </p:nvGrpSpPr>
            <p:grpSpPr>
              <a:xfrm>
                <a:off x="2133603" y="1535668"/>
                <a:ext cx="1720727" cy="1163989"/>
                <a:chOff x="2133603" y="1535668"/>
                <a:chExt cx="1720727" cy="1163989"/>
              </a:xfrm>
            </p:grpSpPr>
            <p:sp>
              <p:nvSpPr>
                <p:cNvPr id="40" name="Rectangle: Folded Corner 39">
                  <a:extLst>
                    <a:ext uri="{FF2B5EF4-FFF2-40B4-BE49-F238E27FC236}">
                      <a16:creationId xmlns:a16="http://schemas.microsoft.com/office/drawing/2014/main" id="{C13F8ADC-8862-AF0E-C521-D235BEDCF3A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7CB68FB-3A50-00ED-C1A4-B3F290A96D38}"/>
                    </a:ext>
                  </a:extLst>
                </p:cNvPr>
                <p:cNvSpPr txBox="1"/>
                <p:nvPr/>
              </p:nvSpPr>
              <p:spPr>
                <a:xfrm>
                  <a:off x="2133603" y="1535668"/>
                  <a:ext cx="17207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stage_db.slurm</a:t>
                  </a:r>
                  <a:endParaRPr lang="LID4096" dirty="0"/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5FEDB67-F443-DFDB-9917-FF7EA5FB21D1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505</a:t>
                </a:r>
                <a:endParaRPr lang="LID4096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12E896-3E1A-27C3-A53F-D34F75E8878F}"/>
                </a:ext>
              </a:extLst>
            </p:cNvPr>
            <p:cNvSpPr txBox="1"/>
            <p:nvPr/>
          </p:nvSpPr>
          <p:spPr>
            <a:xfrm>
              <a:off x="2721383" y="5293755"/>
              <a:ext cx="37689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-d=afterok:503?afterok=504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FBDB6FEF-2237-3B3D-0172-501AADC5CB3D}"/>
                </a:ext>
              </a:extLst>
            </p:cNvPr>
            <p:cNvSpPr/>
            <p:nvPr/>
          </p:nvSpPr>
          <p:spPr>
            <a:xfrm rot="3061519">
              <a:off x="4755506" y="3654574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964AB8C-2B86-6768-D087-EC579CDB0E9C}"/>
                </a:ext>
              </a:extLst>
            </p:cNvPr>
            <p:cNvSpPr/>
            <p:nvPr/>
          </p:nvSpPr>
          <p:spPr>
            <a:xfrm rot="19501917">
              <a:off x="3231525" y="3275616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8EEC57-DDC2-B936-F8BC-F8150C95ED96}"/>
                </a:ext>
              </a:extLst>
            </p:cNvPr>
            <p:cNvSpPr txBox="1"/>
            <p:nvPr/>
          </p:nvSpPr>
          <p:spPr>
            <a:xfrm>
              <a:off x="1415144" y="4744896"/>
              <a:ext cx="579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...</a:t>
              </a:r>
              <a:endParaRPr lang="LID4096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97ABF-F185-6E7F-0ACC-461F3A70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E4515-7072-17EB-65D0-FE1394D2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078485-FAB2-40EC-5B19-B650333D4010}"/>
              </a:ext>
            </a:extLst>
          </p:cNvPr>
          <p:cNvSpPr txBox="1"/>
          <p:nvPr/>
        </p:nvSpPr>
        <p:spPr>
          <a:xfrm rot="1134657">
            <a:off x="1941328" y="2523985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A47C86-2CAB-8E4E-1061-F457F64C453A}"/>
              </a:ext>
            </a:extLst>
          </p:cNvPr>
          <p:cNvSpPr txBox="1"/>
          <p:nvPr/>
        </p:nvSpPr>
        <p:spPr>
          <a:xfrm rot="1134657">
            <a:off x="2428116" y="4767838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ED194-4B24-27CB-E833-CA1C9329EDD0}"/>
              </a:ext>
            </a:extLst>
          </p:cNvPr>
          <p:cNvGrpSpPr/>
          <p:nvPr/>
        </p:nvGrpSpPr>
        <p:grpSpPr>
          <a:xfrm>
            <a:off x="4350073" y="1788807"/>
            <a:ext cx="7314405" cy="1333763"/>
            <a:chOff x="4350073" y="1788807"/>
            <a:chExt cx="7314405" cy="133376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801FD92-2D03-84D3-159C-6774E46B1E81}"/>
                </a:ext>
              </a:extLst>
            </p:cNvPr>
            <p:cNvSpPr/>
            <p:nvPr/>
          </p:nvSpPr>
          <p:spPr>
            <a:xfrm>
              <a:off x="4350073" y="1788807"/>
              <a:ext cx="2528256" cy="133376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6C0B06-8AF8-91C4-873C-77CDA098D65D}"/>
                </a:ext>
              </a:extLst>
            </p:cNvPr>
            <p:cNvGrpSpPr/>
            <p:nvPr/>
          </p:nvGrpSpPr>
          <p:grpSpPr>
            <a:xfrm>
              <a:off x="6878329" y="1886103"/>
              <a:ext cx="4786149" cy="569586"/>
              <a:chOff x="7389993" y="4488434"/>
              <a:chExt cx="4786149" cy="5695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D0947D-F49D-1D8C-714A-167D638B4B46}"/>
                  </a:ext>
                </a:extLst>
              </p:cNvPr>
              <p:cNvCxnSpPr>
                <a:cxnSpLocks/>
                <a:stCxn id="52" idx="1"/>
                <a:endCxn id="48" idx="3"/>
              </p:cNvCxnSpPr>
              <p:nvPr/>
            </p:nvCxnSpPr>
            <p:spPr>
              <a:xfrm flipH="1">
                <a:off x="7389993" y="4719267"/>
                <a:ext cx="716830" cy="3387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D2C6B7D-68E1-F04B-DFDD-B5C86E886B3C}"/>
                  </a:ext>
                </a:extLst>
              </p:cNvPr>
              <p:cNvSpPr txBox="1"/>
              <p:nvPr/>
            </p:nvSpPr>
            <p:spPr>
              <a:xfrm>
                <a:off x="8106823" y="4488434"/>
                <a:ext cx="406931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remains queued: pending</a:t>
                </a:r>
                <a:endParaRPr lang="LID4096" sz="24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4FA10-F08D-E6A6-D475-E99DF043C373}"/>
              </a:ext>
            </a:extLst>
          </p:cNvPr>
          <p:cNvGrpSpPr/>
          <p:nvPr/>
        </p:nvGrpSpPr>
        <p:grpSpPr>
          <a:xfrm>
            <a:off x="7595159" y="3080111"/>
            <a:ext cx="2958306" cy="1433420"/>
            <a:chOff x="6985191" y="5410397"/>
            <a:chExt cx="2958306" cy="14334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ACB53C3-FF82-342B-EAB5-37F1916C0344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clean up!</a:t>
              </a:r>
              <a:endParaRPr lang="LID4096" sz="2800" dirty="0"/>
            </a:p>
          </p:txBody>
        </p:sp>
        <p:pic>
          <p:nvPicPr>
            <p:cNvPr id="5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C95EF92-8140-3CE0-369D-B9319DAE6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4029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9952-4F63-6942-C560-BF512711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8B71E-6CFA-BD12-0A3A-1EE7770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F987-F378-1147-12B9-5D492C477435}"/>
              </a:ext>
            </a:extLst>
          </p:cNvPr>
          <p:cNvSpPr txBox="1"/>
          <p:nvPr/>
        </p:nvSpPr>
        <p:spPr>
          <a:xfrm>
            <a:off x="275722" y="1794898"/>
            <a:ext cx="1162690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squeue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--cluster=all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CLUSTER: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wice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PARTITION     NAME     USER ST       TIME  NODES NODELIST(REASON)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504     batch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copy_bac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vsc30001 PD       0:00      1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DependencyNeverSatisfied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78EEAD-807C-A38D-3808-547122FA495D}"/>
              </a:ext>
            </a:extLst>
          </p:cNvPr>
          <p:cNvGrpSpPr/>
          <p:nvPr/>
        </p:nvGrpSpPr>
        <p:grpSpPr>
          <a:xfrm>
            <a:off x="275721" y="3238731"/>
            <a:ext cx="11626901" cy="2868218"/>
            <a:chOff x="275721" y="3238731"/>
            <a:chExt cx="11626901" cy="2868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748F83-ECFA-029E-3ADB-E7290590D023}"/>
                </a:ext>
              </a:extLst>
            </p:cNvPr>
            <p:cNvSpPr txBox="1"/>
            <p:nvPr/>
          </p:nvSpPr>
          <p:spPr>
            <a:xfrm>
              <a:off x="275721" y="3244627"/>
              <a:ext cx="11626901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bash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squeue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-t PD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DependencyNeverSatisfied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'^\s+(\d+)\b')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echo job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cancelled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412DC3-5D6E-FE74-DC2B-DE9FDE69D9C5}"/>
                </a:ext>
              </a:extLst>
            </p:cNvPr>
            <p:cNvSpPr txBox="1"/>
            <p:nvPr/>
          </p:nvSpPr>
          <p:spPr>
            <a:xfrm>
              <a:off x="10360212" y="3238731"/>
              <a:ext cx="154241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clean_up.sh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5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9363-77FB-FD82-EFE9-A622480C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F334-7FAE-AD23-4F52-5DFD884CA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1240D-5294-6108-4BCE-67957BE2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6814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BE48-A336-E880-BB69-2257B9CC5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9F71-39AC-FDE0-B670-AF8157A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4890-8FB1-3E30-91E3-D98E06E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0D39-5864-A475-D465-A7856BB2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0340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59BE-82E9-A1CF-4388-AD54CFB2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EB138-E3F9-4537-3237-7191E3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28674E-918C-A7E9-DC17-67EBEB5067B6}"/>
              </a:ext>
            </a:extLst>
          </p:cNvPr>
          <p:cNvGrpSpPr/>
          <p:nvPr/>
        </p:nvGrpSpPr>
        <p:grpSpPr>
          <a:xfrm>
            <a:off x="529580" y="1690688"/>
            <a:ext cx="3248028" cy="3060148"/>
            <a:chOff x="1335125" y="1523997"/>
            <a:chExt cx="3248028" cy="30601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30483D-9CBD-A722-6B34-1D4089238ADA}"/>
                </a:ext>
              </a:extLst>
            </p:cNvPr>
            <p:cNvGrpSpPr/>
            <p:nvPr/>
          </p:nvGrpSpPr>
          <p:grpSpPr>
            <a:xfrm>
              <a:off x="1897647" y="2954689"/>
              <a:ext cx="1495153" cy="1197431"/>
              <a:chOff x="2340424" y="1545770"/>
              <a:chExt cx="1495153" cy="1197431"/>
            </a:xfrm>
          </p:grpSpPr>
          <p:sp>
            <p:nvSpPr>
              <p:cNvPr id="18" name="Rectangle: Folded Corner 17">
                <a:extLst>
                  <a:ext uri="{FF2B5EF4-FFF2-40B4-BE49-F238E27FC236}">
                    <a16:creationId xmlns:a16="http://schemas.microsoft.com/office/drawing/2014/main" id="{9EC0092C-B5D4-66B1-858B-1E618B46141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92772B-E6FC-8058-E67B-B9FF8B1E01F9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data_199.dat</a:t>
                </a:r>
                <a:endParaRPr lang="LID4096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84FDAA-554F-A9A9-E0B1-C5685202C414}"/>
                </a:ext>
              </a:extLst>
            </p:cNvPr>
            <p:cNvGrpSpPr/>
            <p:nvPr/>
          </p:nvGrpSpPr>
          <p:grpSpPr>
            <a:xfrm>
              <a:off x="2725098" y="1523997"/>
              <a:ext cx="1495153" cy="1197431"/>
              <a:chOff x="2340424" y="1545770"/>
              <a:chExt cx="1495153" cy="1197431"/>
            </a:xfrm>
          </p:grpSpPr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CF9EF4DA-8787-3D74-DE71-8EC83BC2C250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DB1F4A-242B-CDE3-DCC2-06F3690AEFC3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data_002.dat</a:t>
                </a:r>
                <a:endParaRPr lang="LID4096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F7EEC3-BF08-FC03-B72A-A8E1DE848E54}"/>
                </a:ext>
              </a:extLst>
            </p:cNvPr>
            <p:cNvGrpSpPr/>
            <p:nvPr/>
          </p:nvGrpSpPr>
          <p:grpSpPr>
            <a:xfrm>
              <a:off x="3088000" y="2122713"/>
              <a:ext cx="1495153" cy="1197431"/>
              <a:chOff x="2340424" y="1545770"/>
              <a:chExt cx="1495153" cy="1197431"/>
            </a:xfrm>
          </p:grpSpPr>
          <p:sp>
            <p:nvSpPr>
              <p:cNvPr id="9" name="Rectangle: Folded Corner 8">
                <a:extLst>
                  <a:ext uri="{FF2B5EF4-FFF2-40B4-BE49-F238E27FC236}">
                    <a16:creationId xmlns:a16="http://schemas.microsoft.com/office/drawing/2014/main" id="{80D2F76B-4F04-C7D6-9337-1AD428871C7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473A4E-4410-11F9-817F-480305A3901A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data_003.dat</a:t>
                </a:r>
                <a:endParaRPr lang="LID4096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619E6F0-BC3B-E975-805E-A1C8D039772A}"/>
                </a:ext>
              </a:extLst>
            </p:cNvPr>
            <p:cNvGrpSpPr/>
            <p:nvPr/>
          </p:nvGrpSpPr>
          <p:grpSpPr>
            <a:xfrm>
              <a:off x="2645223" y="3386714"/>
              <a:ext cx="1495153" cy="1197431"/>
              <a:chOff x="2340424" y="1545770"/>
              <a:chExt cx="1495153" cy="1197431"/>
            </a:xfrm>
          </p:grpSpPr>
          <p:sp>
            <p:nvSpPr>
              <p:cNvPr id="15" name="Rectangle: Folded Corner 14">
                <a:extLst>
                  <a:ext uri="{FF2B5EF4-FFF2-40B4-BE49-F238E27FC236}">
                    <a16:creationId xmlns:a16="http://schemas.microsoft.com/office/drawing/2014/main" id="{7A11E51A-4160-3647-9F8A-AF8AC376F1E4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27AA5E-E940-D27F-7A57-367C27F8647F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9E386C-FE70-310F-431A-DD6D4F76F1A9}"/>
                </a:ext>
              </a:extLst>
            </p:cNvPr>
            <p:cNvGrpSpPr/>
            <p:nvPr/>
          </p:nvGrpSpPr>
          <p:grpSpPr>
            <a:xfrm>
              <a:off x="1335125" y="1708663"/>
              <a:ext cx="1495153" cy="1197431"/>
              <a:chOff x="2340424" y="1545770"/>
              <a:chExt cx="1495153" cy="1197431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CF4FDBCE-B19E-1A58-682E-22B8833F81B3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96F564-42CC-7B4B-EB82-F45F2874E7E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1150C8-FD60-3009-EC88-DB6F2C3945C5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152C27-575A-1695-A74F-3445189C641A}"/>
              </a:ext>
            </a:extLst>
          </p:cNvPr>
          <p:cNvGrpSpPr/>
          <p:nvPr/>
        </p:nvGrpSpPr>
        <p:grpSpPr>
          <a:xfrm>
            <a:off x="5348015" y="1690688"/>
            <a:ext cx="3293553" cy="3060148"/>
            <a:chOff x="1335125" y="1523997"/>
            <a:chExt cx="3293553" cy="30601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E226D9-E634-316C-C572-B0109637F3C0}"/>
                </a:ext>
              </a:extLst>
            </p:cNvPr>
            <p:cNvGrpSpPr/>
            <p:nvPr/>
          </p:nvGrpSpPr>
          <p:grpSpPr>
            <a:xfrm>
              <a:off x="1897647" y="2954689"/>
              <a:ext cx="1540678" cy="1197431"/>
              <a:chOff x="2340424" y="1545770"/>
              <a:chExt cx="1540678" cy="1197431"/>
            </a:xfrm>
          </p:grpSpPr>
          <p:sp>
            <p:nvSpPr>
              <p:cNvPr id="40" name="Rectangle: Folded Corner 39">
                <a:extLst>
                  <a:ext uri="{FF2B5EF4-FFF2-40B4-BE49-F238E27FC236}">
                    <a16:creationId xmlns:a16="http://schemas.microsoft.com/office/drawing/2014/main" id="{2F79C86C-26C9-ECB5-F353-207027769758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018956-80D4-90AC-CD46-216456D0B38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result_199.txt</a:t>
                </a:r>
                <a:endParaRPr lang="LID4096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8930D6-C257-6719-F093-F9119961C07A}"/>
                </a:ext>
              </a:extLst>
            </p:cNvPr>
            <p:cNvGrpSpPr/>
            <p:nvPr/>
          </p:nvGrpSpPr>
          <p:grpSpPr>
            <a:xfrm>
              <a:off x="2725098" y="1523997"/>
              <a:ext cx="1540678" cy="1197431"/>
              <a:chOff x="2340424" y="1545770"/>
              <a:chExt cx="1540678" cy="1197431"/>
            </a:xfrm>
          </p:grpSpPr>
          <p:sp>
            <p:nvSpPr>
              <p:cNvPr id="38" name="Rectangle: Folded Corner 37">
                <a:extLst>
                  <a:ext uri="{FF2B5EF4-FFF2-40B4-BE49-F238E27FC236}">
                    <a16:creationId xmlns:a16="http://schemas.microsoft.com/office/drawing/2014/main" id="{9D2C14F8-AEA3-4038-060F-C4843935454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70D8C3-27C8-9630-1766-B513A496A53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result_002.txt</a:t>
                </a:r>
                <a:endParaRPr lang="LID4096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2CC249-90AC-56AF-5162-CFD4E4AF70DF}"/>
                </a:ext>
              </a:extLst>
            </p:cNvPr>
            <p:cNvGrpSpPr/>
            <p:nvPr/>
          </p:nvGrpSpPr>
          <p:grpSpPr>
            <a:xfrm>
              <a:off x="3088000" y="2122713"/>
              <a:ext cx="1540678" cy="1197431"/>
              <a:chOff x="2340424" y="1545770"/>
              <a:chExt cx="1540678" cy="1197431"/>
            </a:xfrm>
          </p:grpSpPr>
          <p:sp>
            <p:nvSpPr>
              <p:cNvPr id="36" name="Rectangle: Folded Corner 35">
                <a:extLst>
                  <a:ext uri="{FF2B5EF4-FFF2-40B4-BE49-F238E27FC236}">
                    <a16:creationId xmlns:a16="http://schemas.microsoft.com/office/drawing/2014/main" id="{8641EE75-CD94-06FA-3D27-F09FE7878721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778D18-CA9F-61CF-0DC4-5D4363317BB2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result_003.txt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A8A302-FBD8-C6C4-4A5B-1B86AF7258F1}"/>
                </a:ext>
              </a:extLst>
            </p:cNvPr>
            <p:cNvGrpSpPr/>
            <p:nvPr/>
          </p:nvGrpSpPr>
          <p:grpSpPr>
            <a:xfrm>
              <a:off x="2645223" y="3386714"/>
              <a:ext cx="1540678" cy="1197431"/>
              <a:chOff x="2340424" y="1545770"/>
              <a:chExt cx="1540678" cy="1197431"/>
            </a:xfrm>
          </p:grpSpPr>
          <p:sp>
            <p:nvSpPr>
              <p:cNvPr id="34" name="Rectangle: Folded Corner 33">
                <a:extLst>
                  <a:ext uri="{FF2B5EF4-FFF2-40B4-BE49-F238E27FC236}">
                    <a16:creationId xmlns:a16="http://schemas.microsoft.com/office/drawing/2014/main" id="{158D751A-3BFB-4FBB-BF0B-FAC0D81FEFF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863961-D354-78A0-6B6D-DCD7E1C84AA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0B5CA9-1F3A-1D6D-FD60-235948A497C1}"/>
                </a:ext>
              </a:extLst>
            </p:cNvPr>
            <p:cNvGrpSpPr/>
            <p:nvPr/>
          </p:nvGrpSpPr>
          <p:grpSpPr>
            <a:xfrm>
              <a:off x="1335125" y="1708663"/>
              <a:ext cx="1540678" cy="1197431"/>
              <a:chOff x="2340424" y="1545770"/>
              <a:chExt cx="1540678" cy="1197431"/>
            </a:xfrm>
          </p:grpSpPr>
          <p:sp>
            <p:nvSpPr>
              <p:cNvPr id="32" name="Rectangle: Folded Corner 31">
                <a:extLst>
                  <a:ext uri="{FF2B5EF4-FFF2-40B4-BE49-F238E27FC236}">
                    <a16:creationId xmlns:a16="http://schemas.microsoft.com/office/drawing/2014/main" id="{536A3DE7-E2BC-1220-D597-E59F1F3EDCFC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02E32E-23A5-AD0F-FE22-99C69FCF03EB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AC24EA-3B36-2F9B-50AC-A302D9F314E1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0586CD2-77CE-08CA-9C76-D55235B5E8FB}"/>
              </a:ext>
            </a:extLst>
          </p:cNvPr>
          <p:cNvSpPr/>
          <p:nvPr/>
        </p:nvSpPr>
        <p:spPr>
          <a:xfrm>
            <a:off x="4102753" y="2827896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2520C-0DF2-615A-5EA0-6232E60F0590}"/>
              </a:ext>
            </a:extLst>
          </p:cNvPr>
          <p:cNvSpPr txBox="1"/>
          <p:nvPr/>
        </p:nvSpPr>
        <p:spPr>
          <a:xfrm>
            <a:off x="2282455" y="5070117"/>
            <a:ext cx="5486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data_*.dat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result_*.txt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6BB558-C3C8-DFE7-CFDE-259F1036016C}"/>
              </a:ext>
            </a:extLst>
          </p:cNvPr>
          <p:cNvGrpSpPr/>
          <p:nvPr/>
        </p:nvGrpSpPr>
        <p:grpSpPr>
          <a:xfrm>
            <a:off x="8393135" y="4785045"/>
            <a:ext cx="3485542" cy="1080435"/>
            <a:chOff x="7957705" y="5089846"/>
            <a:chExt cx="3485542" cy="108043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1BF197-86E8-7891-E8F0-AAE49F2029CC}"/>
                </a:ext>
              </a:extLst>
            </p:cNvPr>
            <p:cNvSpPr txBox="1"/>
            <p:nvPr/>
          </p:nvSpPr>
          <p:spPr>
            <a:xfrm>
              <a:off x="8281741" y="5647061"/>
              <a:ext cx="316150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Independent tasks!</a:t>
              </a:r>
              <a:endParaRPr lang="LID4096" sz="2800" dirty="0"/>
            </a:p>
          </p:txBody>
        </p:sp>
        <p:pic>
          <p:nvPicPr>
            <p:cNvPr id="46" name="Graphic 45" descr="Warning with solid fill">
              <a:extLst>
                <a:ext uri="{FF2B5EF4-FFF2-40B4-BE49-F238E27FC236}">
                  <a16:creationId xmlns:a16="http://schemas.microsoft.com/office/drawing/2014/main" id="{FFBF1D6B-5232-670A-1EB7-17DFB4247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7705" y="508984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582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5F77-B93F-715F-88A6-609E416C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arrays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70876-3B45-C4CA-7DE7-8BD8DCB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15D296-9C55-4257-CC12-F748D325920D}"/>
              </a:ext>
            </a:extLst>
          </p:cNvPr>
          <p:cNvGrpSpPr/>
          <p:nvPr/>
        </p:nvGrpSpPr>
        <p:grpSpPr>
          <a:xfrm>
            <a:off x="1026836" y="1616761"/>
            <a:ext cx="10261650" cy="3699215"/>
            <a:chOff x="275722" y="3238731"/>
            <a:chExt cx="10261650" cy="36992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67114C-211F-0CC1-96D6-C6F076B84277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wice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=$(( </a:t>
              </a:r>
              <a:r>
                <a:rPr lang="en-US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$SLURM_ARRAY_TASK_STEP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- 1 ))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id in $(seq </a:t>
              </a:r>
              <a:r>
                <a:rPr lang="en-US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"%03d" $id)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="input/data_${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="output/result_${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}.txt"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./process.py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5CC980-C9B8-0ADD-4587-77C07830484C}"/>
                </a:ext>
              </a:extLst>
            </p:cNvPr>
            <p:cNvSpPr txBox="1"/>
            <p:nvPr/>
          </p:nvSpPr>
          <p:spPr>
            <a:xfrm>
              <a:off x="7998012" y="3238731"/>
              <a:ext cx="2529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Process_batch.slurm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607298-678B-3DC5-7632-53CC9F40B485}"/>
              </a:ext>
            </a:extLst>
          </p:cNvPr>
          <p:cNvSpPr txBox="1"/>
          <p:nvPr/>
        </p:nvSpPr>
        <p:spPr>
          <a:xfrm>
            <a:off x="1026836" y="5595127"/>
            <a:ext cx="1025215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--array=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1-200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process_batch.slurm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87B50-FF6B-D700-EC8E-CFCD8714EB33}"/>
              </a:ext>
            </a:extLst>
          </p:cNvPr>
          <p:cNvSpPr txBox="1"/>
          <p:nvPr/>
        </p:nvSpPr>
        <p:spPr>
          <a:xfrm>
            <a:off x="5441971" y="6183711"/>
            <a:ext cx="4572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1, 51, 101, 151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5A21B-63B7-5EC5-BCD9-5FB44ED54E3A}"/>
              </a:ext>
            </a:extLst>
          </p:cNvPr>
          <p:cNvSpPr txBox="1"/>
          <p:nvPr/>
        </p:nvSpPr>
        <p:spPr>
          <a:xfrm>
            <a:off x="1026836" y="6189576"/>
            <a:ext cx="3680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i="0" dirty="0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== 4</a:t>
            </a:r>
            <a:endParaRPr lang="LID4096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917416-9F95-84AB-01EA-85C3C507E2BA}"/>
              </a:ext>
            </a:extLst>
          </p:cNvPr>
          <p:cNvGrpSpPr/>
          <p:nvPr/>
        </p:nvGrpSpPr>
        <p:grpSpPr>
          <a:xfrm>
            <a:off x="5441971" y="880106"/>
            <a:ext cx="4949070" cy="976646"/>
            <a:chOff x="7272985" y="3505591"/>
            <a:chExt cx="4949070" cy="97664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C365B-8520-10FA-AFBE-68BE0B8CA3CA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7272985" y="3736424"/>
              <a:ext cx="1096862" cy="745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AC5AC8-7D8D-A473-AA73-839F5CD8073C}"/>
                </a:ext>
              </a:extLst>
            </p:cNvPr>
            <p:cNvSpPr txBox="1"/>
            <p:nvPr/>
          </p:nvSpPr>
          <p:spPr>
            <a:xfrm>
              <a:off x="8369847" y="3505591"/>
              <a:ext cx="38522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Resources for individual job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93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278-06E2-6481-9ACD-BBF986D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tasks once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368C-EE7B-921B-73B4-44795997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7368-5569-C7EE-6B6F-75133DF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48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F1C-1725-A270-04DB-08167E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EE8-2ED7-8B4B-DEE9-24AF075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specified time once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352E-82E0-9C29-F68F-195362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66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C08-1BC0-0CF5-51DE-ACCCA32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C33-F7C3-6F4E-6CB7-861DE43C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command to execute task (if installed)</a:t>
            </a:r>
          </a:p>
          <a:p>
            <a:pPr lvl="1"/>
            <a:r>
              <a:rPr lang="en-US" dirty="0"/>
              <a:t>Just once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time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E18-9794-DFC1-5A76-6FF0975C351E}"/>
              </a:ext>
            </a:extLst>
          </p:cNvPr>
          <p:cNvSpPr txBox="1"/>
          <p:nvPr/>
        </p:nvSpPr>
        <p:spPr>
          <a:xfrm>
            <a:off x="439012" y="3678128"/>
            <a:ext cx="10386177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22:00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rsync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-a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vsc30001@login.hpc.kuleuven.be:/data/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/300/vsc30001/results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/home/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/work/       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&lt;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crtl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-d&gt;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A102-A4FD-AB19-CD5D-94AB81B9C169}"/>
              </a:ext>
            </a:extLst>
          </p:cNvPr>
          <p:cNvSpPr txBox="1"/>
          <p:nvPr/>
        </p:nvSpPr>
        <p:spPr>
          <a:xfrm>
            <a:off x="439012" y="5702871"/>
            <a:ext cx="103861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-f copy_results.sh  22:00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6134-A2F9-2DEA-61D1-CCA4E79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0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9B67-0716-3A42-CF9C-08D6967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times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928-9D45-7E81-F238-13E9ED11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HHMM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 YYYY-mm-dd </a:t>
            </a:r>
          </a:p>
          <a:p>
            <a:r>
              <a:rPr lang="en-US" dirty="0"/>
              <a:t>Special 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r>
              <a:rPr lang="en-US" dirty="0"/>
              <a:t>Delta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+ 10 minutes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 + 3 days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70BE-DEF1-2591-3C26-9D3CA14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40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1464</Words>
  <Application>Microsoft Office PowerPoint</Application>
  <PresentationFormat>Widescreen</PresentationFormat>
  <Paragraphs>321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Workflows for HPC</vt:lpstr>
      <vt:lpstr>PowerPoint Presentation</vt:lpstr>
      <vt:lpstr>PowerPoint Presentation</vt:lpstr>
      <vt:lpstr>Typographical conventions I</vt:lpstr>
      <vt:lpstr>Typographical conventions II</vt:lpstr>
      <vt:lpstr>Running tasks once</vt:lpstr>
      <vt:lpstr>Motivation</vt:lpstr>
      <vt:lpstr>Run once on local machine/login node</vt:lpstr>
      <vt:lpstr>at times</vt:lpstr>
      <vt:lpstr>Run once as batch job</vt:lpstr>
      <vt:lpstr>Running tasks regularly</vt:lpstr>
      <vt:lpstr>Motivation</vt:lpstr>
      <vt:lpstr>Run regularly on local machine/login node</vt:lpstr>
      <vt:lpstr>Crontab tasks</vt:lpstr>
      <vt:lpstr>Mail notifications</vt:lpstr>
      <vt:lpstr>Run regularly as batch job</vt:lpstr>
      <vt:lpstr>Chaining jobs</vt:lpstr>
      <vt:lpstr>Motivation</vt:lpstr>
      <vt:lpstr>Problem example</vt:lpstr>
      <vt:lpstr>Solution: job dependencies</vt:lpstr>
      <vt:lpstr>Submit workflow</vt:lpstr>
      <vt:lpstr>More sophisticated example</vt:lpstr>
      <vt:lpstr>Dangling jobs</vt:lpstr>
      <vt:lpstr>Clean up dangling jobs</vt:lpstr>
      <vt:lpstr>Job arrays</vt:lpstr>
      <vt:lpstr>Motivation</vt:lpstr>
      <vt:lpstr>Problem example</vt:lpstr>
      <vt:lpstr>Solution: job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21</cp:revision>
  <dcterms:created xsi:type="dcterms:W3CDTF">2025-01-17T10:10:41Z</dcterms:created>
  <dcterms:modified xsi:type="dcterms:W3CDTF">2025-01-21T13:35:27Z</dcterms:modified>
</cp:coreProperties>
</file>