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597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363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194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18/01/2018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323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304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15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18/01/2018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898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18/01/2018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292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18/01/2018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68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18/01/2018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827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18/01/2018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49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18/01/2018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475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05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924"/>
            <a:ext cx="8229600" cy="1143000"/>
          </a:xfrm>
        </p:spPr>
        <p:txBody>
          <a:bodyPr/>
          <a:lstStyle/>
          <a:p>
            <a:r>
              <a:rPr lang="en-US" dirty="0" smtClean="0"/>
              <a:t>Machine balance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Computation</a:t>
            </a:r>
          </a:p>
          <a:p>
            <a:pPr lvl="1"/>
            <a:r>
              <a:rPr lang="nl-BE" dirty="0" smtClean="0"/>
              <a:t>peak performance</a:t>
            </a:r>
          </a:p>
          <a:p>
            <a:pPr lvl="1"/>
            <a:r>
              <a:rPr lang="nl-BE" dirty="0"/>
              <a:t>d</a:t>
            </a:r>
            <a:r>
              <a:rPr lang="nl-BE" dirty="0" smtClean="0"/>
              <a:t>ouble precision FLOPS/s (FLOating point OPerationS per second)</a:t>
            </a:r>
          </a:p>
          <a:p>
            <a:r>
              <a:rPr lang="nl-BE" dirty="0"/>
              <a:t>Memory </a:t>
            </a:r>
            <a:r>
              <a:rPr lang="nl-BE" dirty="0" smtClean="0"/>
              <a:t>access</a:t>
            </a:r>
          </a:p>
          <a:p>
            <a:pPr lvl="1"/>
            <a:r>
              <a:rPr lang="nl-BE" dirty="0"/>
              <a:t>b</a:t>
            </a:r>
            <a:r>
              <a:rPr lang="nl-BE" dirty="0" smtClean="0"/>
              <a:t>andwidth</a:t>
            </a:r>
          </a:p>
          <a:p>
            <a:pPr lvl="1"/>
            <a:r>
              <a:rPr lang="nl-BE" dirty="0" smtClean="0"/>
              <a:t>Gwords/s per gigawords per second</a:t>
            </a:r>
          </a:p>
          <a:p>
            <a:r>
              <a:rPr lang="nl-BE" dirty="0" smtClean="0"/>
              <a:t>Machine balance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05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number of FLOPS</a:t>
            </a:r>
          </a:p>
          <a:p>
            <a:r>
              <a:rPr lang="en-US" dirty="0" smtClean="0"/>
              <a:t>Memory access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 of word load and store operations</a:t>
            </a:r>
          </a:p>
          <a:p>
            <a:r>
              <a:rPr lang="en-US" dirty="0" smtClean="0"/>
              <a:t>Code balance</a:t>
            </a:r>
          </a:p>
          <a:p>
            <a:endParaRPr lang="en-US" dirty="0"/>
          </a:p>
          <a:p>
            <a:r>
              <a:rPr lang="en-US" dirty="0" smtClean="0"/>
              <a:t>Computational intensity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90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speed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Expected fraction of peak performance</a:t>
                </a:r>
              </a:p>
              <a:p>
                <a:endParaRPr lang="en-US" dirty="0"/>
              </a:p>
              <a:p>
                <a:r>
                  <a:rPr lang="en-US" dirty="0" smtClean="0"/>
                  <a:t>Light speed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&lt; 1: memory bound, i.e., bandwidth limited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= 1: compute bound</a:t>
                </a:r>
              </a:p>
              <a:p>
                <a:r>
                  <a:rPr lang="en-US" dirty="0" smtClean="0"/>
                  <a:t>Expected performance (GFLOPS/s)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0" dirty="0" smtClean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blipFill>
                <a:blip r:embed="rId4"/>
                <a:stretch>
                  <a:fillRect l="-5072" t="-2394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57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660292" cy="4525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Machine balance for dual socket </a:t>
                </a:r>
                <a:r>
                  <a:rPr lang="pt-BR" dirty="0" smtClean="0"/>
                  <a:t>Intel Xeon</a:t>
                </a:r>
                <a:br>
                  <a:rPr lang="pt-BR" dirty="0" smtClean="0"/>
                </a:br>
                <a:r>
                  <a:rPr lang="pt-BR" dirty="0" smtClean="0"/>
                  <a:t>E5-2680v4 </a:t>
                </a:r>
                <a:r>
                  <a:rPr lang="pt-BR" dirty="0"/>
                  <a:t>@ </a:t>
                </a:r>
                <a:r>
                  <a:rPr lang="pt-BR" dirty="0" smtClean="0"/>
                  <a:t>2.40GHz (broadwell, AVX2)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peak performance:</a:t>
                </a:r>
                <a:br>
                  <a:rPr lang="en-US" dirty="0" smtClean="0"/>
                </a:br>
                <a:r>
                  <a:rPr lang="en-US" dirty="0" smtClean="0"/>
                  <a:t>    4 </a:t>
                </a:r>
                <a:r>
                  <a:rPr lang="en-US" dirty="0" err="1" smtClean="0"/>
                  <a:t>dp</a:t>
                </a:r>
                <a:r>
                  <a:rPr lang="en-US" dirty="0" smtClean="0"/>
                  <a:t> </a:t>
                </a:r>
                <a:r>
                  <a:rPr lang="en-US" dirty="0"/>
                  <a:t>×</a:t>
                </a:r>
                <a:r>
                  <a:rPr lang="en-US" dirty="0" smtClean="0"/>
                  <a:t> 2.4∙10</a:t>
                </a:r>
                <a:r>
                  <a:rPr lang="en-US" baseline="30000" dirty="0" smtClean="0"/>
                  <a:t>9</a:t>
                </a:r>
                <a:r>
                  <a:rPr lang="en-US" dirty="0" smtClean="0"/>
                  <a:t> FLOPS/s </a:t>
                </a:r>
                <a:r>
                  <a:rPr lang="en-US" dirty="0"/>
                  <a:t>× </a:t>
                </a:r>
                <a:r>
                  <a:rPr lang="en-US" dirty="0" smtClean="0"/>
                  <a:t>14 </a:t>
                </a:r>
                <a:r>
                  <a:rPr lang="en-US" dirty="0"/>
                  <a:t>× </a:t>
                </a:r>
                <a:r>
                  <a:rPr lang="en-US" dirty="0" smtClean="0"/>
                  <a:t>2</a:t>
                </a:r>
                <a:br>
                  <a:rPr lang="en-US" dirty="0" smtClean="0"/>
                </a:br>
                <a:r>
                  <a:rPr lang="en-US" dirty="0" smtClean="0"/>
                  <a:t>                 = 269 GFLOPS/s</a:t>
                </a:r>
              </a:p>
              <a:p>
                <a:pPr lvl="1"/>
                <a:r>
                  <a:rPr lang="en-US" dirty="0"/>
                  <a:t>m</a:t>
                </a:r>
                <a:r>
                  <a:rPr lang="en-US" dirty="0" smtClean="0"/>
                  <a:t>emory bandwidth: 125 GB/s (vector triad)</a:t>
                </a:r>
              </a:p>
              <a:p>
                <a:pPr lvl="1"/>
                <a:r>
                  <a:rPr lang="en-US" dirty="0" smtClean="0"/>
                  <a:t>Machine balance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m</a:t>
                </a:r>
                <a:r>
                  <a:rPr lang="en-US" dirty="0" smtClean="0"/>
                  <a:t> = 0.46 bytes/FLOP</a:t>
                </a:r>
              </a:p>
              <a:p>
                <a:r>
                  <a:rPr lang="en-US" dirty="0" smtClean="0"/>
                  <a:t>Code balance for vector triad</a:t>
                </a:r>
              </a:p>
              <a:p>
                <a:pPr lvl="1"/>
                <a:r>
                  <a:rPr lang="en-US" dirty="0" smtClean="0"/>
                  <a:t>FLOPS: 1 add + 1 multiply = 1 FLOP</a:t>
                </a:r>
              </a:p>
              <a:p>
                <a:pPr lvl="1"/>
                <a:r>
                  <a:rPr lang="en-US" dirty="0" smtClean="0"/>
                  <a:t>Data transfer: 2 loads + 1 store = 4 transfers</a:t>
                </a:r>
              </a:p>
              <a:p>
                <a:pPr lvl="1"/>
                <a:r>
                  <a:rPr lang="en-US" dirty="0" smtClean="0"/>
                  <a:t>Code balance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c</a:t>
                </a:r>
                <a:r>
                  <a:rPr lang="en-US" i="1" baseline="-25000" dirty="0" smtClean="0"/>
                  <a:t> </a:t>
                </a:r>
                <a:r>
                  <a:rPr lang="en-US" dirty="0" smtClean="0"/>
                  <a:t> = 4 transfers/FLOP</a:t>
                </a:r>
              </a:p>
              <a:p>
                <a:r>
                  <a:rPr lang="en-US" dirty="0" smtClean="0"/>
                  <a:t>Light speed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 smtClean="0"/>
                  <a:t>= 0.11</a:t>
                </a:r>
              </a:p>
              <a:p>
                <a:r>
                  <a:rPr lang="en-US" dirty="0" smtClean="0"/>
                  <a:t>Performance = 31 GFLOPS/s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660292" cy="4525963"/>
              </a:xfrm>
              <a:blipFill>
                <a:blip r:embed="rId2"/>
                <a:stretch>
                  <a:fillRect l="-1281" t="-2561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415325" y="4879022"/>
            <a:ext cx="3631122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b[n], c[n],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s*c[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6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</Words>
  <Application>Microsoft Office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Courier New</vt:lpstr>
      <vt:lpstr>1_Office Theme</vt:lpstr>
      <vt:lpstr>Performance measures</vt:lpstr>
      <vt:lpstr>Machine balance</vt:lpstr>
      <vt:lpstr>Code balance</vt:lpstr>
      <vt:lpstr>Light speed</vt:lpstr>
      <vt:lpstr>Example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measures</dc:title>
  <dc:creator>geertjan.bex@gmail.com</dc:creator>
  <cp:lastModifiedBy>geertjan.bex@gmail.com</cp:lastModifiedBy>
  <cp:revision>14</cp:revision>
  <dcterms:created xsi:type="dcterms:W3CDTF">2018-01-17T18:37:55Z</dcterms:created>
  <dcterms:modified xsi:type="dcterms:W3CDTF">2018-01-18T18:21:20Z</dcterms:modified>
</cp:coreProperties>
</file>