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7" r:id="rId2"/>
    <p:sldId id="337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6" r:id="rId12"/>
    <p:sldId id="267" r:id="rId13"/>
    <p:sldId id="268" r:id="rId14"/>
    <p:sldId id="307" r:id="rId15"/>
    <p:sldId id="269" r:id="rId16"/>
    <p:sldId id="270" r:id="rId17"/>
    <p:sldId id="271" r:id="rId18"/>
    <p:sldId id="272" r:id="rId19"/>
    <p:sldId id="273" r:id="rId20"/>
    <p:sldId id="300" r:id="rId21"/>
    <p:sldId id="301" r:id="rId22"/>
    <p:sldId id="302" r:id="rId23"/>
    <p:sldId id="303" r:id="rId24"/>
    <p:sldId id="275" r:id="rId25"/>
    <p:sldId id="355" r:id="rId26"/>
    <p:sldId id="353" r:id="rId27"/>
    <p:sldId id="346" r:id="rId28"/>
    <p:sldId id="347" r:id="rId29"/>
    <p:sldId id="348" r:id="rId30"/>
    <p:sldId id="349" r:id="rId31"/>
    <p:sldId id="350" r:id="rId32"/>
    <p:sldId id="351" r:id="rId33"/>
    <p:sldId id="356" r:id="rId34"/>
    <p:sldId id="308" r:id="rId35"/>
    <p:sldId id="281" r:id="rId36"/>
    <p:sldId id="332" r:id="rId37"/>
    <p:sldId id="284" r:id="rId38"/>
    <p:sldId id="286" r:id="rId39"/>
    <p:sldId id="294" r:id="rId40"/>
    <p:sldId id="295" r:id="rId41"/>
    <p:sldId id="296" r:id="rId42"/>
    <p:sldId id="297" r:id="rId43"/>
    <p:sldId id="298" r:id="rId44"/>
    <p:sldId id="285" r:id="rId45"/>
    <p:sldId id="299" r:id="rId46"/>
    <p:sldId id="312" r:id="rId47"/>
    <p:sldId id="313" r:id="rId48"/>
    <p:sldId id="314" r:id="rId49"/>
    <p:sldId id="315" r:id="rId50"/>
    <p:sldId id="316" r:id="rId51"/>
    <p:sldId id="317" r:id="rId52"/>
    <p:sldId id="340" r:id="rId53"/>
    <p:sldId id="341" r:id="rId54"/>
    <p:sldId id="318" r:id="rId55"/>
    <p:sldId id="319" r:id="rId56"/>
    <p:sldId id="320" r:id="rId57"/>
    <p:sldId id="322" r:id="rId58"/>
    <p:sldId id="323" r:id="rId59"/>
    <p:sldId id="321" r:id="rId60"/>
    <p:sldId id="325" r:id="rId61"/>
    <p:sldId id="326" r:id="rId62"/>
    <p:sldId id="328" r:id="rId63"/>
    <p:sldId id="354" r:id="rId64"/>
    <p:sldId id="352" r:id="rId65"/>
    <p:sldId id="339" r:id="rId66"/>
    <p:sldId id="333" r:id="rId67"/>
    <p:sldId id="338" r:id="rId68"/>
    <p:sldId id="310" r:id="rId69"/>
    <p:sldId id="280" r:id="rId70"/>
    <p:sldId id="335" r:id="rId71"/>
    <p:sldId id="336" r:id="rId72"/>
    <p:sldId id="343" r:id="rId73"/>
    <p:sldId id="344" r:id="rId74"/>
    <p:sldId id="342" r:id="rId75"/>
    <p:sldId id="345" r:id="rId76"/>
    <p:sldId id="304" r:id="rId77"/>
    <p:sldId id="309" r:id="rId78"/>
    <p:sldId id="311" r:id="rId79"/>
    <p:sldId id="276" r:id="rId80"/>
    <p:sldId id="277" r:id="rId81"/>
    <p:sldId id="278" r:id="rId82"/>
    <p:sldId id="329" r:id="rId83"/>
    <p:sldId id="330" r:id="rId84"/>
    <p:sldId id="331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  <p14:sldId id="35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3" autoAdjust="0"/>
  </p:normalViewPr>
  <p:slideViewPr>
    <p:cSldViewPr>
      <p:cViewPr varScale="1">
        <p:scale>
          <a:sx n="115" d="100"/>
          <a:sy n="115" d="100"/>
        </p:scale>
        <p:origin x="5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0800"/>
        <c:axId val="351357272"/>
      </c:scatterChart>
      <c:valAx>
        <c:axId val="3513608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357272"/>
        <c:crosses val="autoZero"/>
        <c:crossBetween val="midCat"/>
        <c:majorUnit val="4"/>
        <c:minorUnit val="4"/>
      </c:valAx>
      <c:valAx>
        <c:axId val="35135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08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1192"/>
        <c:axId val="351359624"/>
      </c:scatterChart>
      <c:valAx>
        <c:axId val="351361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9624"/>
        <c:crosses val="autoZero"/>
        <c:crossBetween val="midCat"/>
        <c:majorUnit val="4"/>
        <c:minorUnit val="4"/>
      </c:valAx>
      <c:valAx>
        <c:axId val="35135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1192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8840"/>
        <c:axId val="351354920"/>
      </c:scatterChart>
      <c:valAx>
        <c:axId val="351358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920"/>
        <c:crosses val="autoZero"/>
        <c:crossBetween val="midCat"/>
        <c:minorUnit val="4"/>
      </c:valAx>
      <c:valAx>
        <c:axId val="3513549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8840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880"/>
        <c:axId val="351354136"/>
      </c:scatterChart>
      <c:valAx>
        <c:axId val="3513568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136"/>
        <c:crosses val="autoZero"/>
        <c:crossBetween val="midCat"/>
        <c:majorUnit val="4"/>
      </c:valAx>
      <c:valAx>
        <c:axId val="35135413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8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488"/>
        <c:axId val="351358056"/>
      </c:scatterChart>
      <c:valAx>
        <c:axId val="351356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8056"/>
        <c:crosses val="autoZero"/>
        <c:crossBetween val="midCat"/>
        <c:majorUnit val="4"/>
        <c:minorUnit val="4"/>
      </c:valAx>
      <c:valAx>
        <c:axId val="3513580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450B-593C-40DB-B3F8-20591E50182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orker.readthedocs.io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parameter-weaver.readthedocs.io/en/latest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atools.readthedocs.io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4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11" Type="http://schemas.openxmlformats.org/officeDocument/2006/relationships/image" Target="../media/image16.jpeg"/><Relationship Id="rId5" Type="http://schemas.openxmlformats.org/officeDocument/2006/relationships/image" Target="../media/image12.png"/><Relationship Id="rId10" Type="http://schemas.openxmlformats.org/officeDocument/2006/relationships/image" Target="../media/image15.jpeg"/><Relationship Id="rId4" Type="http://schemas.openxmlformats.org/officeDocument/2006/relationships/image" Target="../media/image11.jpeg"/><Relationship Id="rId9" Type="http://schemas.openxmlformats.org/officeDocument/2006/relationships/image" Target="../media/image9.wmf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Preserve data order</a:t>
            </a:r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60848"/>
            <a:ext cx="7558479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-skip_first 1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2891200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63999" y="3429000"/>
            <a:ext cx="1684020" cy="1215067"/>
            <a:chOff x="4263999" y="3429000"/>
            <a:chExt cx="1684020" cy="1215067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3813070"/>
              <a:ext cx="1304011" cy="8309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skip over</a:t>
              </a:r>
            </a:p>
            <a:p>
              <a:r>
                <a:rPr lang="en-US" sz="2400" dirty="0" smtClean="0">
                  <a:solidFill>
                    <a:srgbClr val="0070C0"/>
                  </a:solidFill>
                </a:rPr>
                <a:t>headers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H="1" flipV="1">
              <a:off x="4263999" y="3429000"/>
              <a:ext cx="1032015" cy="3840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for parallel computing</a:t>
            </a:r>
          </a:p>
          <a:p>
            <a:pPr lvl="1"/>
            <a:r>
              <a:rPr lang="en-US" dirty="0" smtClean="0"/>
              <a:t>embarrassingly parallel workloads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Happens a lot</a:t>
            </a:r>
          </a:p>
          <a:p>
            <a:pPr lvl="1"/>
            <a:r>
              <a:rPr lang="en-US" dirty="0" smtClean="0"/>
              <a:t>many scientific domains</a:t>
            </a:r>
          </a:p>
          <a:p>
            <a:r>
              <a:rPr lang="en-US" dirty="0" smtClean="0"/>
              <a:t>Support for pattern</a:t>
            </a:r>
          </a:p>
          <a:p>
            <a:pPr lvl="1"/>
            <a:r>
              <a:rPr lang="en-US" dirty="0" smtClean="0"/>
              <a:t>make it easy to do</a:t>
            </a:r>
          </a:p>
          <a:p>
            <a:pPr lvl="1"/>
            <a:r>
              <a:rPr lang="en-US" dirty="0" smtClean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scenario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 exposes environment variables to work item shell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WORKER_SIZE</a:t>
            </a:r>
            <a:r>
              <a:rPr lang="en-US" dirty="0" smtClean="0"/>
              <a:t>: number of worker processes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WORKER_RANK</a:t>
            </a:r>
            <a:r>
              <a:rPr lang="en-US" dirty="0" smtClean="0"/>
              <a:t>: worker identifier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://worker.readthedocs.io/</a:t>
            </a:r>
            <a:endParaRPr lang="en-US" dirty="0" smtClean="0"/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 smtClean="0"/>
              <a:t>Hold your horses, my C/C++/Fortran/R</a:t>
            </a:r>
          </a:p>
          <a:p>
            <a:r>
              <a:rPr lang="en-US" sz="3600" dirty="0" smtClean="0"/>
              <a:t>program doesn't do command line</a:t>
            </a:r>
          </a:p>
          <a:p>
            <a:r>
              <a:rPr lang="en-US" sz="3600" dirty="0" smtClean="0"/>
              <a:t>arguments, and I hate programming that!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worries, there's an app</a:t>
            </a:r>
          </a:p>
          <a:p>
            <a:r>
              <a:rPr lang="en-US" sz="4400" dirty="0" smtClean="0"/>
              <a:t>for that: </a:t>
            </a:r>
            <a:r>
              <a:rPr lang="en-US" sz="4400" i="1" dirty="0" smtClean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parameter-weaver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Dealing with command line arguments and configuration files is</a:t>
            </a:r>
          </a:p>
          <a:p>
            <a:pPr lvl="1"/>
            <a:r>
              <a:rPr lang="en-US" dirty="0" smtClean="0"/>
              <a:t>boring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fragile</a:t>
            </a:r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takes parameter description file (CSV)</a:t>
            </a:r>
          </a:p>
          <a:p>
            <a:pPr lvl="2"/>
            <a:r>
              <a:rPr lang="en-US" dirty="0" smtClean="0"/>
              <a:t>parameter type/name/default value</a:t>
            </a:r>
          </a:p>
          <a:p>
            <a:pPr lvl="1"/>
            <a:r>
              <a:rPr lang="en-US" dirty="0" smtClean="0"/>
              <a:t>generates data structure/functions to easily access</a:t>
            </a:r>
          </a:p>
          <a:p>
            <a:pPr lvl="2"/>
            <a:r>
              <a:rPr lang="en-US" dirty="0" smtClean="0"/>
              <a:t>command line arguments</a:t>
            </a:r>
          </a:p>
          <a:p>
            <a:pPr lvl="2"/>
            <a:r>
              <a:rPr lang="en-US" dirty="0" smtClean="0"/>
              <a:t>parameters in configuration files</a:t>
            </a:r>
          </a:p>
          <a:p>
            <a:r>
              <a:rPr lang="en-US" dirty="0" smtClean="0"/>
              <a:t>Works for C/C++/Fortran/R</a:t>
            </a:r>
          </a:p>
          <a:p>
            <a:pPr lvl="1"/>
            <a:r>
              <a:rPr lang="en-US" dirty="0" smtClean="0"/>
              <a:t>for Python,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 smtClean="0"/>
              <a:t> in standard library</a:t>
            </a:r>
          </a:p>
          <a:p>
            <a:r>
              <a:rPr lang="en-US" dirty="0" smtClean="0"/>
              <a:t>Code generation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dependencies, no libraries!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Parameter description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generation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all basic types</a:t>
            </a:r>
          </a:p>
          <a:p>
            <a:pPr lvl="1"/>
            <a:r>
              <a:rPr lang="en-US" dirty="0" smtClean="0"/>
              <a:t>C/C++: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have default values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parameter-weaver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parameter-weaver.readthedocs.io/</a:t>
            </a:r>
            <a:r>
              <a:rPr lang="en-US" dirty="0" smtClean="0"/>
              <a:t> </a:t>
            </a:r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C00000"/>
                </a:solidFill>
              </a:rPr>
              <a:t>#work items/#</a:t>
            </a:r>
            <a:r>
              <a:rPr lang="en-US" dirty="0" err="1" smtClean="0">
                <a:solidFill>
                  <a:srgbClr val="C00000"/>
                </a:solidFill>
              </a:rPr>
              <a:t>proc</a:t>
            </a:r>
            <a:r>
              <a:rPr lang="en-US" dirty="0" smtClean="0">
                <a:solidFill>
                  <a:srgbClr val="C0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r>
              <a:rPr lang="en-US" dirty="0" smtClean="0"/>
              <a:t>Work item is multithreaded</a:t>
            </a:r>
          </a:p>
          <a:p>
            <a:pPr lvl="1"/>
            <a:r>
              <a:rPr lang="en-US" dirty="0" smtClean="0"/>
              <a:t>will work, but user </a:t>
            </a:r>
            <a:r>
              <a:rPr lang="en-US" i="1" dirty="0" smtClean="0">
                <a:solidFill>
                  <a:srgbClr val="C00000"/>
                </a:solidFill>
              </a:rPr>
              <a:t>must be careful </a:t>
            </a:r>
            <a:r>
              <a:rPr lang="en-US" dirty="0" smtClean="0"/>
              <a:t>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>
                <a:cs typeface="Courier New" panose="02070309020205020404" pitchFamily="49" charset="0"/>
              </a:rPr>
              <a:t>, in PBS script,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WORKER_NUM_THREADS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worker module only required for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job submission,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aggregation, …,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 smtClean="0"/>
              <a:t>, …</a:t>
            </a:r>
          </a:p>
          <a:p>
            <a:r>
              <a:rPr lang="en-US" dirty="0"/>
              <a:t>N</a:t>
            </a:r>
            <a:r>
              <a:rPr lang="en-US" dirty="0" smtClean="0"/>
              <a:t>o need to load in PBS 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 smtClean="0"/>
              <a:t>minimizes conflicts</a:t>
            </a:r>
          </a:p>
          <a:p>
            <a:pPr lvl="1"/>
            <a:r>
              <a:rPr lang="en-US" dirty="0" smtClean="0"/>
              <a:t>work items run in own Bash shell</a:t>
            </a:r>
          </a:p>
          <a:p>
            <a:r>
              <a:rPr lang="en-US" dirty="0" smtClean="0"/>
              <a:t>However, MPI may be problematic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5837"/>
            <a:ext cx="7213620" cy="1480491"/>
            <a:chOff x="428625" y="3751275"/>
            <a:chExt cx="7213620" cy="1480491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  -l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=00:10:00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403076" y="3751275"/>
              <a:ext cx="123916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5351" cy="1477328"/>
            <a:chOff x="627295" y="4026320"/>
            <a:chExt cx="7585351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8881" cy="1477328"/>
              <a:chOff x="428625" y="3754438"/>
              <a:chExt cx="7218881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440124" y="3769991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30683" cy="1477328"/>
            <a:chOff x="1056116" y="4903802"/>
            <a:chExt cx="7630683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28446" cy="1477328"/>
              <a:chOff x="428625" y="3754438"/>
              <a:chExt cx="7228446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449689" y="3760127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731377" y="384012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>
                <a:solidFill>
                  <a:srgbClr val="00B050"/>
                </a:solidFill>
              </a:rPr>
              <a:t>atools</a:t>
            </a:r>
            <a:r>
              <a:rPr lang="en-US" sz="4400" i="1" dirty="0" smtClean="0">
                <a:solidFill>
                  <a:srgbClr val="00B050"/>
                </a:solidFill>
              </a:rPr>
              <a:t> </a:t>
            </a:r>
            <a:r>
              <a:rPr lang="en-US" sz="4400" i="1" dirty="0" smtClean="0"/>
              <a:t>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-l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=00:15:00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-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-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323528" y="5406315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/1.4.4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528" y="3275573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nodes=2:ppn=20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  -l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=01:20:00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MapReduce?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through scheduler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job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032968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Job dependencies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walltime</a:t>
            </a:r>
            <a:r>
              <a:rPr lang="en-US" dirty="0" smtClean="0">
                <a:cs typeface="Courier New" panose="02070309020205020404" pitchFamily="49" charset="0"/>
              </a:rPr>
              <a:t> is time to complete all work items</a:t>
            </a:r>
            <a:endParaRPr lang="nl-NL" dirty="0" smtClean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4" imgW="1993680" imgH="419040" progId="Equation.3">
                  <p:embed/>
                </p:oleObj>
              </mc:Choice>
              <mc:Fallback>
                <p:oleObj name="Equation" r:id="rId4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is flexible</a:t>
            </a:r>
          </a:p>
          <a:p>
            <a:pPr lvl="1"/>
            <a:r>
              <a:rPr lang="en-US" dirty="0" smtClean="0"/>
              <a:t>tries to determine CSV dialect by reading part of file &amp; analyzing</a:t>
            </a:r>
          </a:p>
          <a:p>
            <a:pPr lvl="1"/>
            <a:r>
              <a:rPr lang="en-US" dirty="0" smtClean="0"/>
              <a:t>default: 1024 bytes</a:t>
            </a:r>
          </a:p>
          <a:p>
            <a:r>
              <a:rPr lang="en-US" dirty="0" smtClean="0"/>
              <a:t>Specify number of bytes to use: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</a:t>
            </a:r>
            <a:r>
              <a:rPr lang="en-US" dirty="0" err="1" smtClean="0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http://atools.readthedocs.io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Remember: limits to number of jobs in </a:t>
            </a:r>
            <a:r>
              <a:rPr lang="en-US" dirty="0" smtClean="0">
                <a:cs typeface="Courier New" panose="02070309020205020404" pitchFamily="49" charset="0"/>
              </a:rPr>
              <a:t>queue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Limit number of concurrent jobs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licenses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27584" y="5038956"/>
            <a:ext cx="6229672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79" y="5586333"/>
            <a:ext cx="2520280" cy="933895"/>
            <a:chOff x="5356047" y="3215193"/>
            <a:chExt cx="2520280" cy="93389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64633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cs typeface="Courier New" pitchFamily="49" charset="0"/>
                </a:rPr>
                <a:t>at most 5 tasks concurrently</a:t>
              </a:r>
              <a:endParaRPr lang="nl-NL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56047" y="3215193"/>
              <a:ext cx="666330" cy="6107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atools</a:t>
            </a:r>
            <a:r>
              <a:rPr lang="en-US" dirty="0" smtClean="0"/>
              <a:t> module required</a:t>
            </a:r>
          </a:p>
          <a:p>
            <a:pPr lvl="1"/>
            <a:r>
              <a:rPr lang="en-US" dirty="0" smtClean="0"/>
              <a:t>in PBS scripts</a:t>
            </a:r>
          </a:p>
          <a:p>
            <a:pPr lvl="1"/>
            <a:r>
              <a:rPr lang="en-US" dirty="0" smtClean="0"/>
              <a:t>for submitting jobs</a:t>
            </a:r>
          </a:p>
          <a:p>
            <a:r>
              <a:rPr lang="en-US" dirty="0" smtClean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 feature set</a:t>
            </a:r>
          </a:p>
          <a:p>
            <a:pPr lvl="1"/>
            <a:r>
              <a:rPr lang="en-US" dirty="0" smtClean="0"/>
              <a:t>resuming jobs/redoing failed items</a:t>
            </a:r>
          </a:p>
          <a:p>
            <a:pPr lvl="1"/>
            <a:r>
              <a:rPr lang="en-US" dirty="0" smtClean="0"/>
              <a:t>data aggregation</a:t>
            </a:r>
          </a:p>
          <a:p>
            <a:pPr lvl="1"/>
            <a:r>
              <a:rPr lang="en-US" dirty="0" smtClean="0"/>
              <a:t>job statistics</a:t>
            </a:r>
          </a:p>
          <a:p>
            <a:r>
              <a:rPr lang="en-US" dirty="0" smtClean="0"/>
              <a:t>Design principle: ease of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/>
                <a:gridCol w="1080120"/>
                <a:gridCol w="9846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atools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core</a:t>
                      </a:r>
                      <a:r>
                        <a:rPr lang="en-US" baseline="0" dirty="0" smtClean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Multi-node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multiple</a:t>
                      </a:r>
                      <a:r>
                        <a:rPr lang="en-US" baseline="0" dirty="0" smtClean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Complimentary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to kill a cluster in one easy step?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Just do </a:t>
            </a:r>
            <a:r>
              <a:rPr lang="en-US" sz="4400" i="1" dirty="0" smtClean="0"/>
              <a:t>massive I/O!</a:t>
            </a:r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 </a:t>
            </a:r>
            <a:r>
              <a:rPr lang="en-US" sz="3600" i="1" dirty="0" smtClean="0"/>
              <a:t>and</a:t>
            </a:r>
            <a:r>
              <a:rPr lang="en-US" sz="3600" dirty="0" smtClean="0"/>
              <a:t> earn the scorn of you fellow users?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 smtClean="0"/>
              <a:t>optimized for reliability</a:t>
            </a:r>
          </a:p>
          <a:p>
            <a:pPr lvl="1"/>
            <a:r>
              <a:rPr lang="en-US" dirty="0" smtClean="0"/>
              <a:t>reasonable bandwidth/IOPS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 smtClean="0"/>
              <a:t>optimized for performance</a:t>
            </a:r>
          </a:p>
          <a:p>
            <a:pPr lvl="1"/>
            <a:r>
              <a:rPr lang="en-US" dirty="0" smtClean="0"/>
              <a:t>high bandwidth</a:t>
            </a:r>
          </a:p>
          <a:p>
            <a:pPr lvl="1"/>
            <a:r>
              <a:rPr lang="en-US" dirty="0" smtClean="0"/>
              <a:t>reasonable 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must be staged in/out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up, everyone suffers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disaster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I/O on many small files</a:t>
            </a:r>
          </a:p>
          <a:p>
            <a:r>
              <a:rPr lang="en-US" dirty="0" smtClean="0"/>
              <a:t>Many small read/write operations</a:t>
            </a:r>
          </a:p>
          <a:p>
            <a:r>
              <a:rPr lang="en-US" dirty="0" smtClean="0"/>
              <a:t>Sophisticated workflows with files as intermediate artefacts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Take I/O into account</a:t>
            </a:r>
            <a:r>
              <a:rPr lang="en-US" dirty="0" smtClean="0"/>
              <a:t> when planning jobs!</a:t>
            </a:r>
          </a:p>
          <a:p>
            <a:r>
              <a:rPr lang="en-US" dirty="0" smtClean="0"/>
              <a:t>Often implemented via I/O redirection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 smtClean="0">
                <a:solidFill>
                  <a:srgbClr val="C00000"/>
                </a:solidFill>
              </a:rPr>
              <a:t>atools</a:t>
            </a:r>
            <a:r>
              <a:rPr lang="en-US" sz="3200" dirty="0" smtClean="0">
                <a:solidFill>
                  <a:srgbClr val="C00000"/>
                </a:solidFill>
              </a:rPr>
              <a:t>!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Meta-data</a:t>
            </a:r>
            <a:br>
              <a:rPr lang="en-US" sz="2000" dirty="0" smtClean="0"/>
            </a:br>
            <a:r>
              <a:rPr lang="en-US" sz="2000" dirty="0" smtClean="0"/>
              <a:t>IOPS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output1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simple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requires parallel file system</a:t>
            </a:r>
          </a:p>
          <a:p>
            <a:pPr lvl="1"/>
            <a:r>
              <a:rPr lang="en-US" dirty="0" smtClean="0"/>
              <a:t>quite fast</a:t>
            </a:r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reasonably easy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redis</a:t>
            </a:r>
            <a:r>
              <a:rPr lang="en-US" dirty="0" smtClean="0"/>
              <a:t> in-memory database</a:t>
            </a:r>
          </a:p>
          <a:p>
            <a:pPr lvl="1"/>
            <a:r>
              <a:rPr lang="en-US" dirty="0" smtClean="0"/>
              <a:t>very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Pretty new: </a:t>
            </a:r>
            <a:r>
              <a:rPr lang="en-US" sz="2400" i="1" dirty="0" smtClean="0"/>
              <a:t>contact support!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 of tools to support your workflow</a:t>
            </a:r>
          </a:p>
          <a:p>
            <a:r>
              <a:rPr lang="en-US" dirty="0" smtClean="0"/>
              <a:t>Designed to make</a:t>
            </a:r>
          </a:p>
          <a:p>
            <a:pPr lvl="1"/>
            <a:r>
              <a:rPr lang="en-US" dirty="0" smtClean="0"/>
              <a:t>simple tasks trivial</a:t>
            </a:r>
          </a:p>
          <a:p>
            <a:pPr lvl="1"/>
            <a:r>
              <a:rPr lang="en-US" dirty="0" smtClean="0"/>
              <a:t>somewhat tricky things easy</a:t>
            </a:r>
          </a:p>
          <a:p>
            <a:pPr lvl="1"/>
            <a:r>
              <a:rPr lang="en-US" dirty="0" smtClean="0"/>
              <a:t>hard stuff doable</a:t>
            </a:r>
          </a:p>
          <a:p>
            <a:r>
              <a:rPr lang="en-US" dirty="0" smtClean="0"/>
              <a:t>Actively supported</a:t>
            </a:r>
          </a:p>
          <a:p>
            <a:r>
              <a:rPr lang="en-US" dirty="0" smtClean="0"/>
              <a:t>Reasonable attempt at documentation</a:t>
            </a:r>
          </a:p>
          <a:p>
            <a:r>
              <a:rPr lang="en-US" dirty="0" smtClean="0"/>
              <a:t>Suggestions &amp; feature requests welcome!</a:t>
            </a:r>
          </a:p>
          <a:p>
            <a:pPr lvl="1"/>
            <a:r>
              <a:rPr lang="en-US" dirty="0" smtClean="0"/>
              <a:t>contact 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://worker.readthedocs.io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://atools.readthedocs.io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github.com/gjbex/datasink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7"/>
              </a:rPr>
              <a:t>http</a:t>
            </a:r>
            <a:r>
              <a:rPr lang="en-US" dirty="0" smtClean="0">
                <a:hlinkClick r:id="rId7"/>
              </a:rPr>
              <a:t>://datasink.readthedocs.io</a:t>
            </a:r>
            <a:r>
              <a:rPr lang="en-US" dirty="0">
                <a:hlinkClick r:id="rId7"/>
              </a:rPr>
              <a:t>/</a:t>
            </a:r>
            <a:endParaRPr lang="en-US" dirty="0" smtClean="0"/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github.com/gjbex/mem_io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9"/>
              </a:rPr>
              <a:t>http</a:t>
            </a:r>
            <a:r>
              <a:rPr lang="en-US" dirty="0" smtClean="0">
                <a:hlinkClick r:id="rId9"/>
              </a:rPr>
              <a:t>://mem_io.readthedocs.io</a:t>
            </a:r>
            <a:r>
              <a:rPr lang="en-US" dirty="0">
                <a:hlinkClick r:id="rId9"/>
              </a:rPr>
              <a:t>/</a:t>
            </a:r>
            <a:endParaRPr lang="en-US" dirty="0" smtClean="0"/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github.com/gjbex/parameter-weaver/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parameter-weaver.readthedocs.org/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46659"/>
            <a:chOff x="1331640" y="3497263"/>
            <a:chExt cx="4392489" cy="1846659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r>
                <a:rPr lang="nl-NL" sz="14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84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3260</Words>
  <Application>Microsoft Office PowerPoint</Application>
  <PresentationFormat>On-screen Show (4:3)</PresentationFormat>
  <Paragraphs>1069</Paragraphs>
  <Slides>84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Arial</vt:lpstr>
      <vt:lpstr>Calibri</vt:lpstr>
      <vt:lpstr>Cambria Math</vt:lpstr>
      <vt:lpstr>Courier New</vt:lpstr>
      <vt:lpstr>Script MT Bold</vt:lpstr>
      <vt:lpstr>Symbol</vt:lpstr>
      <vt:lpstr>Wingdings</vt:lpstr>
      <vt:lpstr>Office Theme</vt:lpstr>
      <vt:lpstr>Equation</vt:lpstr>
      <vt:lpstr>Vergelijking</vt:lpstr>
      <vt:lpstr>worker &amp; atools training session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Non-trivial scenario support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108</cp:revision>
  <dcterms:created xsi:type="dcterms:W3CDTF">2013-02-20T15:39:10Z</dcterms:created>
  <dcterms:modified xsi:type="dcterms:W3CDTF">2017-11-22T09:45:02Z</dcterms:modified>
</cp:coreProperties>
</file>