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7" r:id="rId14"/>
    <p:sldId id="268" r:id="rId15"/>
    <p:sldId id="307" r:id="rId16"/>
    <p:sldId id="269" r:id="rId17"/>
    <p:sldId id="271" r:id="rId18"/>
    <p:sldId id="272" r:id="rId19"/>
    <p:sldId id="273" r:id="rId20"/>
    <p:sldId id="300" r:id="rId21"/>
    <p:sldId id="301" r:id="rId22"/>
    <p:sldId id="302" r:id="rId23"/>
    <p:sldId id="275" r:id="rId24"/>
    <p:sldId id="355" r:id="rId25"/>
    <p:sldId id="353" r:id="rId26"/>
    <p:sldId id="346" r:id="rId27"/>
    <p:sldId id="347" r:id="rId28"/>
    <p:sldId id="348" r:id="rId29"/>
    <p:sldId id="349" r:id="rId30"/>
    <p:sldId id="350" r:id="rId31"/>
    <p:sldId id="351" r:id="rId32"/>
    <p:sldId id="356" r:id="rId33"/>
    <p:sldId id="308" r:id="rId34"/>
    <p:sldId id="281" r:id="rId35"/>
    <p:sldId id="332" r:id="rId36"/>
    <p:sldId id="284" r:id="rId37"/>
    <p:sldId id="286" r:id="rId38"/>
    <p:sldId id="294" r:id="rId39"/>
    <p:sldId id="295" r:id="rId40"/>
    <p:sldId id="296" r:id="rId41"/>
    <p:sldId id="297" r:id="rId42"/>
    <p:sldId id="298" r:id="rId43"/>
    <p:sldId id="285" r:id="rId44"/>
    <p:sldId id="299" r:id="rId45"/>
    <p:sldId id="312" r:id="rId46"/>
    <p:sldId id="313" r:id="rId47"/>
    <p:sldId id="314" r:id="rId48"/>
    <p:sldId id="315" r:id="rId49"/>
    <p:sldId id="316" r:id="rId50"/>
    <p:sldId id="317" r:id="rId51"/>
    <p:sldId id="340" r:id="rId52"/>
    <p:sldId id="341" r:id="rId53"/>
    <p:sldId id="318" r:id="rId54"/>
    <p:sldId id="319" r:id="rId55"/>
    <p:sldId id="320" r:id="rId56"/>
    <p:sldId id="322" r:id="rId57"/>
    <p:sldId id="323" r:id="rId58"/>
    <p:sldId id="321" r:id="rId59"/>
    <p:sldId id="325" r:id="rId60"/>
    <p:sldId id="326" r:id="rId61"/>
    <p:sldId id="328" r:id="rId62"/>
    <p:sldId id="354" r:id="rId63"/>
    <p:sldId id="352" r:id="rId64"/>
    <p:sldId id="339" r:id="rId65"/>
    <p:sldId id="333" r:id="rId66"/>
    <p:sldId id="338" r:id="rId67"/>
    <p:sldId id="310" r:id="rId68"/>
    <p:sldId id="280" r:id="rId69"/>
    <p:sldId id="335" r:id="rId70"/>
    <p:sldId id="336" r:id="rId71"/>
    <p:sldId id="343" r:id="rId72"/>
    <p:sldId id="344" r:id="rId73"/>
    <p:sldId id="342" r:id="rId74"/>
    <p:sldId id="345" r:id="rId75"/>
    <p:sldId id="304" r:id="rId76"/>
    <p:sldId id="309" r:id="rId77"/>
    <p:sldId id="311" r:id="rId78"/>
    <p:sldId id="276" r:id="rId79"/>
    <p:sldId id="277" r:id="rId80"/>
    <p:sldId id="278" r:id="rId81"/>
    <p:sldId id="329" r:id="rId82"/>
    <p:sldId id="330" r:id="rId83"/>
    <p:sldId id="331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1"/>
            <p14:sldId id="272"/>
            <p14:sldId id="273"/>
            <p14:sldId id="300"/>
            <p14:sldId id="301"/>
            <p14:sldId id="302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>
        <p:scale>
          <a:sx n="100" d="100"/>
          <a:sy n="100" d="100"/>
        </p:scale>
        <p:origin x="132" y="-16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2023-10-10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2023-10-10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2023-10-10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2023-10-10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2023-10-10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2023-10-10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2023-10-10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ouLp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I6ZA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NeoB3Q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1.png"/><Relationship Id="rId3" Type="http://schemas.openxmlformats.org/officeDocument/2006/relationships/image" Target="../media/image13.jpe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5.png"/><Relationship Id="rId10" Type="http://schemas.openxmlformats.org/officeDocument/2006/relationships/image" Target="../media/image19.jpeg"/><Relationship Id="rId4" Type="http://schemas.openxmlformats.org/officeDocument/2006/relationships/image" Target="../media/image14.png"/><Relationship Id="rId9" Type="http://schemas.openxmlformats.org/officeDocument/2006/relationships/image" Target="../media/image18.jpe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&amp; </a:t>
            </a:r>
            <a:r>
              <a:rPr lang="en-US" dirty="0" err="1"/>
              <a:t>atools</a:t>
            </a:r>
            <a:br>
              <a:rPr lang="en-US" dirty="0"/>
            </a:br>
            <a:r>
              <a:rPr lang="en-US" dirty="0"/>
              <a:t>training session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>
                <a:solidFill>
                  <a:schemeClr val="tx1"/>
                </a:solidFill>
              </a:rPr>
              <a:t>Geert Jan Bex </a:t>
            </a:r>
            <a:r>
              <a:rPr lang="nl-BE" dirty="0"/>
              <a:t>(</a:t>
            </a:r>
            <a:r>
              <a:rPr lang="nl-BE" dirty="0">
                <a:hlinkClick r:id="rId3"/>
              </a:rPr>
              <a:t>geertjan.bex@uhasselt.be</a:t>
            </a:r>
            <a:r>
              <a:rPr lang="nl-BE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</a:t>
            </a:r>
            <a:r>
              <a:rPr lang="en-US" dirty="0" err="1"/>
              <a:t>Slurm</a:t>
            </a:r>
            <a:r>
              <a:rPr lang="en-US" dirty="0"/>
              <a:t>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err="1"/>
              <a:t>Slurm</a:t>
            </a:r>
            <a:r>
              <a:rPr lang="en-US" sz="3000" dirty="0"/>
              <a:t>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232" y="4581128"/>
            <a:ext cx="8790248" cy="1760676"/>
            <a:chOff x="128212" y="4581128"/>
            <a:chExt cx="8790248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768980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–-nodes=1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-per-node=1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149480" y="4587478"/>
              <a:ext cx="3768980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–-nodes=1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-per-node=1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4" y="4587477"/>
              <a:ext cx="273800" cy="49770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941641" y="4587478"/>
              <a:ext cx="292221" cy="497706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413707" y="4773217"/>
              <a:ext cx="196974" cy="497706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56989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–-array=1-100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slurm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1891" y="2601405"/>
            <a:ext cx="6250429" cy="1754326"/>
            <a:chOff x="2070989" y="2601405"/>
            <a:chExt cx="6250429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6250429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–nodes=1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-per-node=1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"params-$</a:t>
              </a:r>
              <a:r>
                <a:rPr lang="fr-BE" b="0" i="0" dirty="0">
                  <a:solidFill>
                    <a:srgbClr val="46545C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SLURM_ARRAY_TASK_ID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</a:t>
              </a:r>
              <a:r>
                <a:rPr lang="fr-BE" b="0" i="0" dirty="0">
                  <a:solidFill>
                    <a:srgbClr val="46545C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SLURM_ARRAY_TASK_ID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492356" y="2601405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simulates job arrays, i.e.,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542328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18642" y="2986018"/>
            <a:ext cx="7215437" cy="1477328"/>
            <a:chOff x="899592" y="2986018"/>
            <a:chExt cx="7215437" cy="1477328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7215437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–-nodes=1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-per-node=</a:t>
              </a:r>
              <a:r>
                <a:rPr lang="en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</a:t>
              </a:r>
              <a:r>
                <a:rPr lang="fr-BE" b="0" i="0" dirty="0">
                  <a:solidFill>
                    <a:srgbClr val="46545C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SLURM_ARRAY_TASK_ID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fr-BE" b="0" i="0" dirty="0">
                  <a:solidFill>
                    <a:srgbClr val="46545C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SLURM_ARRAY_TASK_ID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528725" y="2986018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MapReduce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MapReduce</a:t>
            </a:r>
            <a:endParaRPr lang="nl-BE" dirty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Solution: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epilog.sh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-data data.csv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Monitoring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summary of a job</a:t>
            </a:r>
          </a:p>
          <a:p>
            <a:endParaRPr lang="en-US" dirty="0"/>
          </a:p>
          <a:p>
            <a:pPr lvl="1"/>
            <a:r>
              <a:rPr lang="en-US" dirty="0"/>
              <a:t>Number of successfully completed items</a:t>
            </a:r>
          </a:p>
          <a:p>
            <a:pPr lvl="1"/>
            <a:r>
              <a:rPr lang="en-US" dirty="0"/>
              <a:t>Number of failed items</a:t>
            </a:r>
          </a:p>
          <a:p>
            <a:r>
              <a:rPr lang="en-US" dirty="0"/>
              <a:t>Monitoring progress of a running job</a:t>
            </a:r>
          </a:p>
          <a:p>
            <a:endParaRPr lang="en-US" dirty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78663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run.slurm.log445948</a:t>
            </a: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786637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-n 60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run.slurm.log445948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limits: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per work item</a:t>
            </a:r>
          </a:p>
          <a:p>
            <a:pPr lvl="1"/>
            <a:r>
              <a:rPr lang="en-US" dirty="0"/>
              <a:t>Avoid spending all </a:t>
            </a:r>
            <a:r>
              <a:rPr lang="en-US" dirty="0" err="1"/>
              <a:t>walltime</a:t>
            </a:r>
            <a:r>
              <a:rPr lang="en-US" dirty="0"/>
              <a:t> on a few work items that (accidentally) run too long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7126498" cy="2585323"/>
            <a:chOff x="1016000" y="3284538"/>
            <a:chExt cx="7126498" cy="2585323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39720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#!/bin/bash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--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=5 –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-per-node=36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--time=04:00:00</a:t>
              </a:r>
            </a:p>
            <a:p>
              <a:pPr eaLnBrk="1" hangingPunct="1"/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convenient that each work item creates file</a:t>
            </a:r>
          </a:p>
          <a:p>
            <a:pPr lvl="1"/>
            <a:r>
              <a:rPr lang="en-US" dirty="0"/>
              <a:t>Files must be combined later</a:t>
            </a:r>
            <a:br>
              <a:rPr lang="en-US" dirty="0"/>
            </a:br>
            <a:r>
              <a:rPr lang="en-US" dirty="0"/>
              <a:t>     = royal pain</a:t>
            </a:r>
          </a:p>
          <a:p>
            <a:pPr lvl="1"/>
            <a:r>
              <a:rPr lang="en-US" dirty="0"/>
              <a:t>File names are based on values in data</a:t>
            </a:r>
          </a:p>
          <a:p>
            <a:r>
              <a:rPr lang="en-US" dirty="0"/>
              <a:t>Example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</a:t>
                </a:r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>
                    <a:latin typeface="Calibri" pitchFamily="34" charset="0"/>
                  </a:rPr>
                  <a:t>-</a:t>
                </a:r>
                <a:r>
                  <a:rPr lang="en-US" dirty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text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 data order</a:t>
            </a:r>
          </a:p>
          <a:p>
            <a:r>
              <a:rPr lang="en-US" dirty="0"/>
              <a:t>Can be done from</a:t>
            </a:r>
          </a:p>
          <a:p>
            <a:pPr lvl="1"/>
            <a:r>
              <a:rPr lang="en-US" dirty="0"/>
              <a:t>worker epilog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-skip_first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headers</a:t>
              </a: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7" y="980728"/>
            <a:ext cx="4093046" cy="409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http://bit.ly/2qouLp2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aggregation: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-output output.txt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pickle </a:t>
            </a:r>
            <a:r>
              <a:rPr lang="en-US" dirty="0" err="1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aggregated data</a:t>
              </a:r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data to add</a:t>
              </a:r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new data to aggregate</a:t>
              </a:r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 aggregated data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load analysis: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important!</a:t>
            </a:r>
          </a:p>
          <a:p>
            <a:pPr lvl="1"/>
            <a:r>
              <a:rPr lang="en-US" dirty="0"/>
              <a:t>do all workers approximately the same amount of work?</a:t>
            </a:r>
          </a:p>
          <a:p>
            <a:pPr lvl="1"/>
            <a:r>
              <a:rPr lang="en-US" dirty="0"/>
              <a:t>easy if all work items take the same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/>
              <a:t> </a:t>
            </a:r>
            <a:r>
              <a:rPr lang="en-US"/>
              <a:t>to analyze </a:t>
            </a:r>
            <a:r>
              <a:rPr lang="en-US" dirty="0"/>
              <a:t>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workers: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7189789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: multiple data sources</a:t>
            </a:r>
            <a:endParaRPr lang="nl-BE" dirty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ergelijking" r:id="rId3" imgW="774364" imgH="291973" progId="Equation.3">
                    <p:embed/>
                  </p:oleObj>
                </mc:Choice>
                <mc:Fallback>
                  <p:oleObj name="Vergelijking" r:id="rId3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295419" cy="1143000"/>
            <a:chOff x="1165083" y="2285992"/>
            <a:chExt cx="1295586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295586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batch.slurm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1" y="5130800"/>
            <a:ext cx="2002728" cy="1155524"/>
            <a:chOff x="2857488" y="5572140"/>
            <a:chExt cx="2002024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2002024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batch.slurm.worker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ergelijking" r:id="rId5" imgW="875920" imgH="215806" progId="Equation.3">
                    <p:embed/>
                  </p:oleObj>
                </mc:Choice>
                <mc:Fallback>
                  <p:oleObj name="Vergelijking" r:id="rId5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498" y="5130800"/>
            <a:ext cx="1405449" cy="1155524"/>
            <a:chOff x="2857488" y="5572140"/>
            <a:chExt cx="1406196" cy="1154974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406196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worker.slurm</a:t>
              </a:r>
              <a:endParaRPr lang="nl-BE" dirty="0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scenario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exposes environment variables to work item shell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/>
              <a:t>: number of worker processes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797152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http://bit.ly/2WI6ZAP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/>
              <a:t>Hold your horses, my C/C++/Fortran/R</a:t>
            </a:r>
          </a:p>
          <a:p>
            <a:r>
              <a:rPr lang="en-US" sz="3600" dirty="0"/>
              <a:t>program doesn't do command line</a:t>
            </a:r>
          </a:p>
          <a:p>
            <a:r>
              <a:rPr lang="en-US" sz="3600" dirty="0"/>
              <a:t>arguments, and I hate programming that!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worries, there's an app</a:t>
            </a:r>
          </a:p>
          <a:p>
            <a:r>
              <a:rPr lang="en-US" sz="4400" dirty="0"/>
              <a:t>for that: </a:t>
            </a:r>
            <a:r>
              <a:rPr lang="en-US" sz="4400" i="1" dirty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parameter-weaver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Dealing with command line arguments and configuration files is</a:t>
            </a:r>
          </a:p>
          <a:p>
            <a:pPr lvl="1"/>
            <a:r>
              <a:rPr lang="en-US" dirty="0"/>
              <a:t>boring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fragile</a:t>
            </a:r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takes parameter description file (CSV)</a:t>
            </a:r>
          </a:p>
          <a:p>
            <a:pPr lvl="2"/>
            <a:r>
              <a:rPr lang="en-US" dirty="0"/>
              <a:t>parameter type/name/default value</a:t>
            </a:r>
          </a:p>
          <a:p>
            <a:pPr lvl="1"/>
            <a:r>
              <a:rPr lang="en-US" dirty="0"/>
              <a:t>generates data structure/functions to easily access</a:t>
            </a:r>
          </a:p>
          <a:p>
            <a:pPr lvl="2"/>
            <a:r>
              <a:rPr lang="en-US" dirty="0"/>
              <a:t>command line arguments</a:t>
            </a:r>
          </a:p>
          <a:p>
            <a:pPr lvl="2"/>
            <a:r>
              <a:rPr lang="en-US" dirty="0"/>
              <a:t>parameters in configuration files</a:t>
            </a:r>
          </a:p>
          <a:p>
            <a:r>
              <a:rPr lang="en-US" dirty="0"/>
              <a:t>Works for C/C++/Fortran/R</a:t>
            </a:r>
          </a:p>
          <a:p>
            <a:pPr lvl="1"/>
            <a:r>
              <a:rPr lang="en-US" dirty="0"/>
              <a:t>for Python,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/>
              <a:t> in standard library</a:t>
            </a:r>
          </a:p>
          <a:p>
            <a:r>
              <a:rPr lang="en-US" dirty="0"/>
              <a:t>Code generation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dependencies, no libraries!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 description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generation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for parallel computing</a:t>
            </a:r>
          </a:p>
          <a:p>
            <a:pPr lvl="1"/>
            <a:r>
              <a:rPr lang="en-US" dirty="0"/>
              <a:t>embarrassingly parallel workloads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Happens a lot</a:t>
            </a:r>
          </a:p>
          <a:p>
            <a:pPr lvl="1"/>
            <a:r>
              <a:rPr lang="en-US" dirty="0"/>
              <a:t>many scientific domains</a:t>
            </a:r>
          </a:p>
          <a:p>
            <a:r>
              <a:rPr lang="en-US" dirty="0"/>
              <a:t>Support for pattern</a:t>
            </a:r>
          </a:p>
          <a:p>
            <a:pPr lvl="1"/>
            <a:r>
              <a:rPr lang="en-US" dirty="0"/>
              <a:t>make it easy to do</a:t>
            </a:r>
          </a:p>
          <a:p>
            <a:pPr lvl="1"/>
            <a:r>
              <a:rPr lang="en-US" dirty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all basic types</a:t>
            </a:r>
          </a:p>
          <a:p>
            <a:pPr lvl="1"/>
            <a:r>
              <a:rPr lang="en-US" dirty="0"/>
              <a:t>C/C++: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have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3083"/>
            <a:ext cx="3528392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parameter-weaver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http://parameter-weaver.readthedocs.io/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http://bit.ly/2NeoB3Q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worker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</a:t>
            </a:r>
            <a:r>
              <a:rPr lang="en-US" dirty="0" err="1">
                <a:solidFill>
                  <a:srgbClr val="C00000"/>
                </a:solidFill>
              </a:rPr>
              <a:t>proc</a:t>
            </a:r>
            <a:r>
              <a:rPr lang="en-US" dirty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/>
              <a:t>Work item is not multithreaded</a:t>
            </a:r>
          </a:p>
          <a:p>
            <a:r>
              <a:rPr lang="en-US" dirty="0"/>
              <a:t>Work item is multithreaded</a:t>
            </a:r>
          </a:p>
          <a:p>
            <a:pPr lvl="1"/>
            <a:r>
              <a:rPr lang="en-US" dirty="0"/>
              <a:t>will work, but user </a:t>
            </a:r>
            <a:r>
              <a:rPr lang="en-US" i="1" dirty="0">
                <a:solidFill>
                  <a:srgbClr val="C00000"/>
                </a:solidFill>
              </a:rPr>
              <a:t>must be careful </a:t>
            </a:r>
            <a:r>
              <a:rPr lang="en-US" dirty="0"/>
              <a:t>to request the right resources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/>
              <a:t>  flag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cs typeface="Courier New" panose="02070309020205020404" pitchFamily="49" charset="0"/>
              </a:rPr>
              <a:t>, in PBS script,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module only required for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job submission,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aggregation, …,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/>
              <a:t>, …</a:t>
            </a:r>
          </a:p>
          <a:p>
            <a:r>
              <a:rPr lang="en-US" dirty="0"/>
              <a:t>No need to load in </a:t>
            </a:r>
            <a:r>
              <a:rPr lang="en-US" dirty="0" err="1"/>
              <a:t>Slurm</a:t>
            </a:r>
            <a:r>
              <a:rPr lang="en-US" dirty="0"/>
              <a:t> script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/>
              <a:t>minimizes conflicts</a:t>
            </a:r>
          </a:p>
          <a:p>
            <a:pPr lvl="1"/>
            <a:r>
              <a:rPr lang="en-US" dirty="0"/>
              <a:t>work items run in own Bash shell</a:t>
            </a:r>
          </a:p>
          <a:p>
            <a:r>
              <a:rPr lang="en-US" dirty="0"/>
              <a:t>However, MPI may be problematic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software uses multithreading automatically, e.g.,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Will use as many threads as there are cores, regardless of system load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cores/node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>
                  <a:solidFill>
                    <a:srgbClr val="FF0000"/>
                  </a:solidFill>
                </a:rPr>
                <a:t> × </a:t>
              </a:r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Oversubscription: </a:t>
            </a:r>
            <a:r>
              <a:rPr lang="en-US" sz="3600" i="1" dirty="0">
                <a:solidFill>
                  <a:srgbClr val="C00000"/>
                </a:solidFill>
              </a:rPr>
              <a:t>very</a:t>
            </a:r>
            <a:r>
              <a:rPr lang="en-US" sz="3600" dirty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62103"/>
            <a:chOff x="2267745" y="2204864"/>
            <a:chExt cx="4752528" cy="2062103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=5 –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-per-node=36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--time=1:00:00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343469" y="2204864"/>
              <a:ext cx="167225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/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However: memory, total time to solution?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So, what about </a:t>
            </a:r>
            <a:r>
              <a:rPr lang="en-US" sz="3600" dirty="0" err="1"/>
              <a:t>OpenMP</a:t>
            </a:r>
            <a:endParaRPr lang="en-US" sz="3600" dirty="0"/>
          </a:p>
          <a:p>
            <a:r>
              <a:rPr lang="en-US" sz="3600" dirty="0"/>
              <a:t>and MPI work items???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worries: </a:t>
            </a:r>
            <a:r>
              <a:rPr lang="en-US" sz="4400" i="1" dirty="0" err="1">
                <a:solidFill>
                  <a:srgbClr val="00B050"/>
                </a:solidFill>
              </a:rPr>
              <a:t>atools</a:t>
            </a:r>
            <a:r>
              <a:rPr lang="en-US" sz="4400" i="1" dirty="0">
                <a:solidFill>
                  <a:srgbClr val="00B050"/>
                </a:solidFill>
              </a:rPr>
              <a:t> </a:t>
            </a:r>
            <a:r>
              <a:rPr lang="en-US" sz="4400" i="1" dirty="0"/>
              <a:t>to the rescue!</a:t>
            </a:r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revisited: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074091" y="4350183"/>
            <a:ext cx="403777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aenv</a:t>
            </a:r>
            <a:endParaRPr lang="nl-BE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203492"/>
            <a:chOff x="428625" y="3751275"/>
            <a:chExt cx="7213620" cy="1203492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--nodes=1 –-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=1 –time=00:10:00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274311"/>
            <a:chOff x="627295" y="4026320"/>
            <a:chExt cx="7585351" cy="127431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200329"/>
              <a:chOff x="428625" y="3754438"/>
              <a:chExt cx="7218881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--nodes=1 –-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=1 –time=00:10:00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200329"/>
            <a:chOff x="1056116" y="4903802"/>
            <a:chExt cx="7630683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200329"/>
              <a:chOff x="428625" y="3754438"/>
              <a:chExt cx="7228446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--nodes=1 –-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=1 –time=00:10:00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single core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445827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186857" cy="16312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>
                    <a:latin typeface="Calibri" pitchFamily="34" charset="0"/>
                  </a:rPr>
                  <a:t>job.pbs</a:t>
                </a: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$PBS_O_WORKDIR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job.pbs.log145485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job.pbs.log145485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job.pbs.log145485)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PBS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PBS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job.pbs.log145485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005444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--t 1-100  </a:t>
            </a:r>
            <a:r>
              <a:rPr lang="en-BE" sz="24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629395" cy="1200329"/>
            <a:chOff x="827584" y="3967896"/>
            <a:chExt cx="7629395" cy="1200329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629012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  --time=01:20:00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35546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–-t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268063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atools</a:t>
            </a:r>
            <a:r>
              <a:rPr lang="en-US" dirty="0"/>
              <a:t>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items </a:t>
            </a:r>
            <a:r>
              <a:rPr lang="en-BE" dirty="0"/>
              <a:t>may need to</a:t>
            </a:r>
            <a:r>
              <a:rPr lang="en-US" dirty="0"/>
              <a:t> use at least a node</a:t>
            </a:r>
          </a:p>
          <a:p>
            <a:pPr lvl="1"/>
            <a:r>
              <a:rPr lang="en-US" dirty="0"/>
              <a:t>no technical reason,</a:t>
            </a:r>
            <a:r>
              <a:rPr lang="en-US" dirty="0">
                <a:solidFill>
                  <a:srgbClr val="FF0000"/>
                </a:solidFill>
              </a:rPr>
              <a:t> just credits</a:t>
            </a:r>
            <a:r>
              <a:rPr lang="en-BE" dirty="0">
                <a:solidFill>
                  <a:srgbClr val="FF0000"/>
                </a:solidFill>
              </a:rPr>
              <a:t>/policies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atools</a:t>
            </a:r>
            <a:r>
              <a:rPr lang="en-US" dirty="0"/>
              <a:t> module required</a:t>
            </a:r>
          </a:p>
          <a:p>
            <a:pPr lvl="1"/>
            <a:r>
              <a:rPr lang="en-US" dirty="0"/>
              <a:t>in PBS scripts</a:t>
            </a:r>
          </a:p>
          <a:p>
            <a:pPr lvl="1"/>
            <a:r>
              <a:rPr lang="en-US" dirty="0"/>
              <a:t>for submitting jobs</a:t>
            </a:r>
          </a:p>
          <a:p>
            <a:r>
              <a:rPr lang="en-US" dirty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versus </a:t>
            </a:r>
            <a:r>
              <a:rPr lang="en-US" dirty="0" err="1"/>
              <a:t>atools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feature set</a:t>
            </a:r>
          </a:p>
          <a:p>
            <a:pPr lvl="1"/>
            <a:r>
              <a:rPr lang="en-US" dirty="0"/>
              <a:t>resuming jobs/redoing failed items</a:t>
            </a:r>
          </a:p>
          <a:p>
            <a:pPr lvl="1"/>
            <a:r>
              <a:rPr lang="en-US" dirty="0"/>
              <a:t>data aggregation</a:t>
            </a:r>
          </a:p>
          <a:p>
            <a:pPr lvl="1"/>
            <a:r>
              <a:rPr lang="en-US" dirty="0"/>
              <a:t>job statistics</a:t>
            </a:r>
          </a:p>
          <a:p>
            <a:r>
              <a:rPr lang="en-US" dirty="0"/>
              <a:t>Design principle: ease of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core</a:t>
                      </a:r>
                      <a:r>
                        <a:rPr lang="en-US" baseline="0" dirty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Multi-node work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Supports multiple</a:t>
                      </a:r>
                      <a:r>
                        <a:rPr lang="en-US" baseline="0" dirty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Complimentary</a:t>
            </a: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kill a cluster in one easy step?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Just do </a:t>
            </a:r>
            <a:r>
              <a:rPr lang="en-US" sz="4400" i="1" dirty="0"/>
              <a:t>massive I/O!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 </a:t>
            </a:r>
            <a:r>
              <a:rPr lang="en-US" sz="3600" i="1" dirty="0"/>
              <a:t>and</a:t>
            </a:r>
            <a:r>
              <a:rPr lang="en-US" sz="3600" dirty="0"/>
              <a:t> earn the scorn of you fellow users?</a:t>
            </a:r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walltime</a:t>
            </a:r>
            <a:r>
              <a:rPr lang="en-US" dirty="0">
                <a:cs typeface="Courier New" panose="02070309020205020404" pitchFamily="49" charset="0"/>
              </a:rPr>
              <a:t> is time to complete all work items</a:t>
            </a:r>
            <a:endParaRPr lang="nl-NL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680" imgH="419040" progId="Equation.3">
                  <p:embed/>
                </p:oleObj>
              </mc:Choice>
              <mc:Fallback>
                <p:oleObj name="Equation" r:id="rId3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/>
              <a:t>optimized for reliability</a:t>
            </a:r>
          </a:p>
          <a:p>
            <a:pPr lvl="1"/>
            <a:r>
              <a:rPr lang="en-US" dirty="0"/>
              <a:t>reasonable bandwidth/IOPS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/>
              <a:t>optimized for performance</a:t>
            </a:r>
          </a:p>
          <a:p>
            <a:pPr lvl="1"/>
            <a:r>
              <a:rPr lang="en-US" dirty="0"/>
              <a:t>high bandwidth</a:t>
            </a:r>
          </a:p>
          <a:p>
            <a:pPr lvl="1"/>
            <a:r>
              <a:rPr lang="en-US" dirty="0"/>
              <a:t>reasonable 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must be staged in/out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up, everyone suffers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for disaster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I/O on many small files</a:t>
            </a:r>
          </a:p>
          <a:p>
            <a:r>
              <a:rPr lang="en-US" dirty="0"/>
              <a:t>Many small read/write operations</a:t>
            </a:r>
          </a:p>
          <a:p>
            <a:r>
              <a:rPr lang="en-US" dirty="0"/>
              <a:t>Sophisticated workflows with files as intermediate artefacts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Take I/O into account</a:t>
            </a:r>
            <a:r>
              <a:rPr lang="en-US" dirty="0"/>
              <a:t> when planning jobs!</a:t>
            </a:r>
          </a:p>
          <a:p>
            <a:r>
              <a:rPr lang="en-US" dirty="0"/>
              <a:t>Often implemented via I/O redirection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>
                <a:solidFill>
                  <a:srgbClr val="C00000"/>
                </a:solidFill>
              </a:rPr>
              <a:t>atools</a:t>
            </a:r>
            <a:r>
              <a:rPr lang="en-US" sz="32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Meta-data</a:t>
            </a:r>
            <a:br>
              <a:rPr lang="en-US" sz="2000" dirty="0"/>
            </a:br>
            <a:r>
              <a:rPr lang="en-US" sz="2000" dirty="0"/>
              <a:t>IOPS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requires parallel file system</a:t>
            </a:r>
          </a:p>
          <a:p>
            <a:pPr lvl="1"/>
            <a:r>
              <a:rPr lang="en-US" dirty="0"/>
              <a:t>quite fast</a:t>
            </a:r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reasonably easy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redis</a:t>
            </a:r>
            <a:r>
              <a:rPr lang="en-US" dirty="0"/>
              <a:t> in-memory database</a:t>
            </a:r>
          </a:p>
          <a:p>
            <a:pPr lvl="1"/>
            <a:r>
              <a:rPr lang="en-US" dirty="0"/>
              <a:t>very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Pretty new: </a:t>
            </a:r>
            <a:r>
              <a:rPr lang="en-US" sz="2400" i="1" dirty="0"/>
              <a:t>contact support!</a:t>
            </a:r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 of tools to support your workflow</a:t>
            </a:r>
          </a:p>
          <a:p>
            <a:r>
              <a:rPr lang="en-US" dirty="0"/>
              <a:t>Designed to make</a:t>
            </a:r>
          </a:p>
          <a:p>
            <a:pPr lvl="1"/>
            <a:r>
              <a:rPr lang="en-US" dirty="0"/>
              <a:t>simple tasks trivial</a:t>
            </a:r>
          </a:p>
          <a:p>
            <a:pPr lvl="1"/>
            <a:r>
              <a:rPr lang="en-US" dirty="0"/>
              <a:t>somewhat tricky things easy</a:t>
            </a:r>
          </a:p>
          <a:p>
            <a:pPr lvl="1"/>
            <a:r>
              <a:rPr lang="en-US" dirty="0"/>
              <a:t>hard stuff doable</a:t>
            </a:r>
          </a:p>
          <a:p>
            <a:r>
              <a:rPr lang="en-US" dirty="0"/>
              <a:t>Actively supported</a:t>
            </a:r>
          </a:p>
          <a:p>
            <a:r>
              <a:rPr lang="en-US" dirty="0"/>
              <a:t>Reasonable attempt at documentation</a:t>
            </a:r>
          </a:p>
          <a:p>
            <a:r>
              <a:rPr lang="en-US" dirty="0"/>
              <a:t>Suggestions &amp; feature requests welcome!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worker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https://github.com/gjbex/worker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http://atools.readthedocs.io/</a:t>
            </a:r>
            <a:endParaRPr lang="en-US" dirty="0"/>
          </a:p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6"/>
              </a:rPr>
              <a:t>https://github.com/gjbex/datasink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7"/>
              </a:rPr>
              <a:t>http://datasink.readthedocs.io/</a:t>
            </a:r>
            <a:endParaRPr lang="en-US" dirty="0"/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website:  </a:t>
            </a:r>
            <a:r>
              <a:rPr lang="en-US" dirty="0">
                <a:hlinkClick r:id="rId8"/>
              </a:rPr>
              <a:t>https://github.com/gjbex/mem_io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9"/>
              </a:rPr>
              <a:t>http://mem_io.readthedocs.io/</a:t>
            </a:r>
            <a:endParaRPr lang="en-US" dirty="0"/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10"/>
              </a:rPr>
              <a:t>https://github.com/gjbex/parameter-weaver/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http://parameter-weaver.readthedocs.org/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worker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Perl 5.x scripts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 generate PBS scripts</a:t>
            </a:r>
          </a:p>
          <a:p>
            <a:r>
              <a:rPr lang="en-US" dirty="0"/>
              <a:t>Back end: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/>
              <a:t> application</a:t>
            </a:r>
          </a:p>
          <a:p>
            <a:pPr lvl="1"/>
            <a:r>
              <a:rPr lang="en-US" dirty="0"/>
              <a:t>C + MPI</a:t>
            </a:r>
          </a:p>
          <a:p>
            <a:pPr lvl="1"/>
            <a:r>
              <a:rPr lang="en-US" dirty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 processing: informally</a:t>
            </a:r>
            <a:endParaRPr lang="nl-BE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7" imgW="126780" imgH="164814" progId="Equation.3">
                  <p:embed/>
                </p:oleObj>
              </mc:Choice>
              <mc:Fallback>
                <p:oleObj name="Vergelijking" r:id="rId7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11" imgW="837836" imgH="177723" progId="Equation.3">
                  <p:embed/>
                </p:oleObj>
              </mc:Choice>
              <mc:Fallback>
                <p:oleObj name="Vergelijking" r:id="rId11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initialization &amp; operation</a:t>
            </a:r>
            <a:endParaRPr lang="nl-BE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</a:t>
            </a:r>
            <a:endParaRPr lang="nl-NL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 is not parallelized</a:t>
            </a:r>
          </a:p>
          <a:p>
            <a:pPr lvl="1"/>
            <a:r>
              <a:rPr lang="en-US" dirty="0"/>
              <a:t>or, not efficiently</a:t>
            </a:r>
          </a:p>
          <a:p>
            <a:pPr eaLnBrk="1" hangingPunct="1"/>
            <a:r>
              <a:rPr lang="en-US" dirty="0"/>
              <a:t>However, some usage </a:t>
            </a:r>
            <a:r>
              <a:rPr lang="en-US" dirty="0" err="1"/>
              <a:t>scenario’s</a:t>
            </a:r>
            <a:r>
              <a:rPr lang="en-US" dirty="0"/>
              <a:t> can be done in parallel, e.g.,</a:t>
            </a:r>
          </a:p>
          <a:p>
            <a:pPr lvl="1" eaLnBrk="1" hangingPunct="1"/>
            <a:r>
              <a:rPr lang="en-US" dirty="0"/>
              <a:t>parameter exploration</a:t>
            </a:r>
            <a:endParaRPr lang="nl-NL" dirty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{(1.3, 5.7), (2.7,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(3.4, 2.1), 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…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 &lt;- c(a, b,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termination</a:t>
            </a:r>
            <a:endParaRPr lang="nl-BE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Bash scripts, wrappers around Python scripts</a:t>
            </a:r>
          </a:p>
          <a:p>
            <a:pPr lvl="1"/>
            <a:r>
              <a:rPr lang="en-US" dirty="0"/>
              <a:t>Bash features in PBS scripts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2.7.x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feature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result of command to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file handle for command input from command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 with worker</a:t>
            </a:r>
            <a:endParaRPr lang="nl-NL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BE" dirty="0"/>
              <a:t>On a cluster</a:t>
            </a:r>
            <a:r>
              <a:rPr lang="en-US" dirty="0"/>
              <a:t>, 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program_pe.slurm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the job:</a:t>
            </a:r>
            <a:endParaRPr lang="nl-NL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 –batch program_pe.pbs  –data data.csv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#SBATCH –name=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#SBATCH –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=2 –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-per-node=36</a:t>
              </a: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#SBATCH --time=1:00:00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047325" y="3497263"/>
              <a:ext cx="167225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4658</Words>
  <Application>Microsoft Office PowerPoint</Application>
  <PresentationFormat>On-screen Show (4:3)</PresentationFormat>
  <Paragraphs>1049</Paragraphs>
  <Slides>83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92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&amp; atools training session</vt:lpstr>
      <vt:lpstr>PowerPoint Presentation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Slurm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133</cp:revision>
  <dcterms:created xsi:type="dcterms:W3CDTF">2013-02-20T15:39:10Z</dcterms:created>
  <dcterms:modified xsi:type="dcterms:W3CDTF">2023-10-10T08:06:20Z</dcterms:modified>
</cp:coreProperties>
</file>