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7" r:id="rId2"/>
    <p:sldId id="357" r:id="rId3"/>
    <p:sldId id="337" r:id="rId4"/>
    <p:sldId id="30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0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300" r:id="rId22"/>
    <p:sldId id="301" r:id="rId23"/>
    <p:sldId id="302" r:id="rId24"/>
    <p:sldId id="303" r:id="rId25"/>
    <p:sldId id="275" r:id="rId26"/>
    <p:sldId id="355" r:id="rId27"/>
    <p:sldId id="353" r:id="rId28"/>
    <p:sldId id="346" r:id="rId29"/>
    <p:sldId id="347" r:id="rId30"/>
    <p:sldId id="348" r:id="rId31"/>
    <p:sldId id="349" r:id="rId32"/>
    <p:sldId id="350" r:id="rId33"/>
    <p:sldId id="351" r:id="rId34"/>
    <p:sldId id="356" r:id="rId35"/>
    <p:sldId id="308" r:id="rId36"/>
    <p:sldId id="281" r:id="rId37"/>
    <p:sldId id="332" r:id="rId38"/>
    <p:sldId id="284" r:id="rId39"/>
    <p:sldId id="286" r:id="rId40"/>
    <p:sldId id="294" r:id="rId41"/>
    <p:sldId id="295" r:id="rId42"/>
    <p:sldId id="296" r:id="rId43"/>
    <p:sldId id="297" r:id="rId44"/>
    <p:sldId id="298" r:id="rId45"/>
    <p:sldId id="285" r:id="rId46"/>
    <p:sldId id="299" r:id="rId47"/>
    <p:sldId id="312" r:id="rId48"/>
    <p:sldId id="313" r:id="rId49"/>
    <p:sldId id="314" r:id="rId50"/>
    <p:sldId id="315" r:id="rId51"/>
    <p:sldId id="316" r:id="rId52"/>
    <p:sldId id="317" r:id="rId53"/>
    <p:sldId id="340" r:id="rId54"/>
    <p:sldId id="341" r:id="rId55"/>
    <p:sldId id="318" r:id="rId56"/>
    <p:sldId id="319" r:id="rId57"/>
    <p:sldId id="320" r:id="rId58"/>
    <p:sldId id="322" r:id="rId59"/>
    <p:sldId id="323" r:id="rId60"/>
    <p:sldId id="321" r:id="rId61"/>
    <p:sldId id="325" r:id="rId62"/>
    <p:sldId id="326" r:id="rId63"/>
    <p:sldId id="328" r:id="rId64"/>
    <p:sldId id="354" r:id="rId65"/>
    <p:sldId id="352" r:id="rId66"/>
    <p:sldId id="339" r:id="rId67"/>
    <p:sldId id="333" r:id="rId68"/>
    <p:sldId id="338" r:id="rId69"/>
    <p:sldId id="310" r:id="rId70"/>
    <p:sldId id="280" r:id="rId71"/>
    <p:sldId id="335" r:id="rId72"/>
    <p:sldId id="336" r:id="rId73"/>
    <p:sldId id="343" r:id="rId74"/>
    <p:sldId id="344" r:id="rId75"/>
    <p:sldId id="342" r:id="rId76"/>
    <p:sldId id="345" r:id="rId77"/>
    <p:sldId id="304" r:id="rId78"/>
    <p:sldId id="309" r:id="rId79"/>
    <p:sldId id="311" r:id="rId80"/>
    <p:sldId id="276" r:id="rId81"/>
    <p:sldId id="277" r:id="rId82"/>
    <p:sldId id="278" r:id="rId83"/>
    <p:sldId id="329" r:id="rId84"/>
    <p:sldId id="330" r:id="rId85"/>
    <p:sldId id="331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37"/>
          </p14:sldIdLst>
        </p14:section>
        <p14:section name="worker" id="{6218294E-E907-441A-8198-6780B12DECEF}">
          <p14:sldIdLst>
            <p14:sldId id="305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woker and MapReduce" id="{EC23BC84-36BF-4347-A5F0-3C8BDD9A6724}">
          <p14:sldIdLst>
            <p14:sldId id="306"/>
            <p14:sldId id="267"/>
            <p14:sldId id="268"/>
          </p14:sldIdLst>
        </p14:section>
        <p14:section name="worker features" id="{9FA9D4A1-7A8E-447F-AC41-D157AFF9C2FD}">
          <p14:sldIdLst>
            <p14:sldId id="307"/>
            <p14:sldId id="269"/>
            <p14:sldId id="270"/>
            <p14:sldId id="271"/>
            <p14:sldId id="272"/>
            <p14:sldId id="273"/>
            <p14:sldId id="300"/>
            <p14:sldId id="301"/>
            <p14:sldId id="302"/>
            <p14:sldId id="303"/>
            <p14:sldId id="275"/>
            <p14:sldId id="355"/>
            <p14:sldId id="353"/>
          </p14:sldIdLst>
        </p14:section>
        <p14:section name="parameter-weaver" id="{5E328FBF-C12B-45C8-B7B8-23CCAF616121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 worker tuning" id="{40E4C22B-A307-4AE2-98BE-44535D974D9E}">
          <p14:sldIdLst>
            <p14:sldId id="308"/>
            <p14:sldId id="281"/>
            <p14:sldId id="332"/>
            <p14:sldId id="284"/>
            <p14:sldId id="286"/>
            <p14:sldId id="294"/>
            <p14:sldId id="295"/>
            <p14:sldId id="296"/>
            <p14:sldId id="297"/>
            <p14:sldId id="298"/>
            <p14:sldId id="285"/>
            <p14:sldId id="299"/>
            <p14:sldId id="312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worker versus atools" id="{F243C118-4748-4D52-808B-08B5C6EC77FE}">
          <p14:sldIdLst>
            <p14:sldId id="310"/>
            <p14:sldId id="280"/>
          </p14:sldIdLst>
        </p14:section>
        <p14:section name="I/O" id="{1EE3DDBF-6EFA-42B2-B65C-145C06CB3F6A}">
          <p14:sldIdLst>
            <p14:sldId id="335"/>
            <p14:sldId id="336"/>
            <p14:sldId id="343"/>
            <p14:sldId id="344"/>
            <p14:sldId id="342"/>
            <p14:sldId id="345"/>
            <p14:sldId id="304"/>
          </p14:sldIdLst>
        </p14:section>
        <p14:section name="Appendices" id="{CA376358-C11A-4EA5-B94D-CA8F0408E18D}">
          <p14:sldIdLst>
            <p14:sldId id="309"/>
            <p14:sldId id="311"/>
            <p14:sldId id="276"/>
            <p14:sldId id="277"/>
            <p14:sldId id="27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13" d="100"/>
          <a:sy n="113" d="100"/>
        </p:scale>
        <p:origin x="11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9T16:33:22.178" idx="1">
    <p:pos x="10" y="10"/>
    <p:text>check with Frank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2020-10-08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569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149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2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6862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1063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345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1537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3927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8099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31754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910413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4056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9757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85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10330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3820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9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6742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51888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99979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2020-10-08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2020-10-08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2020-10-08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2020-10-08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2020-10-08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.readthedocs.io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WI6ZAP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mem_io" TargetMode="External"/><Relationship Id="rId3" Type="http://schemas.openxmlformats.org/officeDocument/2006/relationships/hyperlink" Target="http://worker.readthedocs.io/" TargetMode="External"/><Relationship Id="rId7" Type="http://schemas.openxmlformats.org/officeDocument/2006/relationships/hyperlink" Target="http://datasink.readthedocs.io/" TargetMode="External"/><Relationship Id="rId2" Type="http://schemas.openxmlformats.org/officeDocument/2006/relationships/hyperlink" Target="https://github.com/gjbex/wor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datasink" TargetMode="External"/><Relationship Id="rId11" Type="http://schemas.openxmlformats.org/officeDocument/2006/relationships/hyperlink" Target="http://parameter-weaver.readthedocs.org/en/latest/" TargetMode="External"/><Relationship Id="rId5" Type="http://schemas.openxmlformats.org/officeDocument/2006/relationships/hyperlink" Target="http://atools.readthedocs.io/" TargetMode="External"/><Relationship Id="rId10" Type="http://schemas.openxmlformats.org/officeDocument/2006/relationships/hyperlink" Target="https://github.com/gjbex/parameter-weaver/" TargetMode="External"/><Relationship Id="rId4" Type="http://schemas.openxmlformats.org/officeDocument/2006/relationships/hyperlink" Target="https://github.com/gjbex/atools" TargetMode="External"/><Relationship Id="rId9" Type="http://schemas.openxmlformats.org/officeDocument/2006/relationships/hyperlink" Target="http://mem_io.readthedocs.io/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8.pn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16.png"/><Relationship Id="rId10" Type="http://schemas.openxmlformats.org/officeDocument/2006/relationships/image" Target="../media/image19.jpeg"/><Relationship Id="rId4" Type="http://schemas.openxmlformats.org/officeDocument/2006/relationships/image" Target="../media/image15.jpeg"/><Relationship Id="rId9" Type="http://schemas.openxmlformats.org/officeDocument/2006/relationships/image" Target="../media/image13.wmf"/><Relationship Id="rId14" Type="http://schemas.openxmlformats.org/officeDocument/2006/relationships/image" Target="../media/image2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&amp; </a:t>
            </a:r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–t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simulates job arrays, i.e.,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2279665"/>
            <a:ext cx="459613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9592" y="2986018"/>
            <a:ext cx="5974713" cy="1754326"/>
            <a:chOff x="899592" y="2986018"/>
            <a:chExt cx="5974713" cy="1754326"/>
          </a:xfrm>
        </p:grpSpPr>
        <p:sp>
          <p:nvSpPr>
            <p:cNvPr id="10244" name="TextBox 3"/>
            <p:cNvSpPr txBox="1">
              <a:spLocks noChangeArrowheads="1"/>
            </p:cNvSpPr>
            <p:nvPr/>
          </p:nvSpPr>
          <p:spPr bwMode="auto">
            <a:xfrm>
              <a:off x="899592" y="2986018"/>
              <a:ext cx="5974713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nodes=1:ppn=36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-simulator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parameters-$PBS_ARRAYID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–o result-$PBS_ARRAYID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5480975" y="2986018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4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MapReduce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0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case: MapReduce</a:t>
            </a:r>
            <a:endParaRPr lang="nl-BE" dirty="0"/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2329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49338" y="1143000"/>
            <a:ext cx="2262187" cy="4643438"/>
            <a:chOff x="1049338" y="1143000"/>
            <a:chExt cx="2262187" cy="4643438"/>
          </a:xfrm>
        </p:grpSpPr>
        <p:grpSp>
          <p:nvGrpSpPr>
            <p:cNvPr id="12292" name="Group 8"/>
            <p:cNvGrpSpPr>
              <a:grpSpLocks/>
            </p:cNvGrpSpPr>
            <p:nvPr/>
          </p:nvGrpSpPr>
          <p:grpSpPr bwMode="auto">
            <a:xfrm>
              <a:off x="2230438" y="1143000"/>
              <a:ext cx="1081087" cy="1143000"/>
              <a:chOff x="500034" y="3429000"/>
              <a:chExt cx="1081193" cy="1143008"/>
            </a:xfrm>
          </p:grpSpPr>
          <p:sp>
            <p:nvSpPr>
              <p:cNvPr id="7" name="Folded Corner 6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7" name="TextBox 7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3" name="Group 9"/>
            <p:cNvGrpSpPr>
              <a:grpSpLocks/>
            </p:cNvGrpSpPr>
            <p:nvPr/>
          </p:nvGrpSpPr>
          <p:grpSpPr bwMode="auto">
            <a:xfrm>
              <a:off x="2230438" y="2357438"/>
              <a:ext cx="1081087" cy="1143000"/>
              <a:chOff x="500034" y="3429000"/>
              <a:chExt cx="1081193" cy="1143008"/>
            </a:xfrm>
          </p:grpSpPr>
          <p:sp>
            <p:nvSpPr>
              <p:cNvPr id="11" name="Folded Corner 10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5" name="TextBox 11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294" name="Group 12"/>
            <p:cNvGrpSpPr>
              <a:grpSpLocks/>
            </p:cNvGrpSpPr>
            <p:nvPr/>
          </p:nvGrpSpPr>
          <p:grpSpPr bwMode="auto">
            <a:xfrm>
              <a:off x="2230438" y="4643438"/>
              <a:ext cx="1081087" cy="1143000"/>
              <a:chOff x="500034" y="3429000"/>
              <a:chExt cx="108119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790574" y="3857628"/>
                <a:ext cx="500112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3" name="TextBox 14"/>
              <p:cNvSpPr txBox="1">
                <a:spLocks noChangeArrowheads="1"/>
              </p:cNvSpPr>
              <p:nvPr/>
            </p:nvSpPr>
            <p:spPr bwMode="auto">
              <a:xfrm>
                <a:off x="500034" y="3429000"/>
                <a:ext cx="1081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295" name="TextBox 15"/>
            <p:cNvSpPr txBox="1">
              <a:spLocks noChangeArrowheads="1"/>
            </p:cNvSpPr>
            <p:nvPr/>
          </p:nvSpPr>
          <p:spPr bwMode="auto">
            <a:xfrm rot="-5400000">
              <a:off x="2425700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4" idx="3"/>
              <a:endCxn id="7" idx="1"/>
            </p:cNvCxnSpPr>
            <p:nvPr/>
          </p:nvCxnSpPr>
          <p:spPr>
            <a:xfrm flipV="1">
              <a:off x="1049338" y="1928813"/>
              <a:ext cx="1471612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4" idx="3"/>
              <a:endCxn id="11" idx="1"/>
            </p:cNvCxnSpPr>
            <p:nvPr/>
          </p:nvCxnSpPr>
          <p:spPr>
            <a:xfrm flipV="1">
              <a:off x="1049338" y="3143250"/>
              <a:ext cx="1471612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4" idx="3"/>
              <a:endCxn id="14" idx="1"/>
            </p:cNvCxnSpPr>
            <p:nvPr/>
          </p:nvCxnSpPr>
          <p:spPr>
            <a:xfrm>
              <a:off x="1049338" y="3643313"/>
              <a:ext cx="1471612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054725" y="1928813"/>
            <a:ext cx="2517775" cy="3500437"/>
            <a:chOff x="6054725" y="1928813"/>
            <a:chExt cx="2517775" cy="3500437"/>
          </a:xfrm>
        </p:grpSpPr>
        <p:grpSp>
          <p:nvGrpSpPr>
            <p:cNvPr id="12296" name="Group 19"/>
            <p:cNvGrpSpPr>
              <a:grpSpLocks/>
            </p:cNvGrpSpPr>
            <p:nvPr/>
          </p:nvGrpSpPr>
          <p:grpSpPr bwMode="auto">
            <a:xfrm>
              <a:off x="7546975" y="2857500"/>
              <a:ext cx="1025525" cy="1143000"/>
              <a:chOff x="2165335" y="5143512"/>
              <a:chExt cx="1025409" cy="1143008"/>
            </a:xfrm>
          </p:grpSpPr>
          <p:sp>
            <p:nvSpPr>
              <p:cNvPr id="18" name="Folded Corner 17"/>
              <p:cNvSpPr/>
              <p:nvPr/>
            </p:nvSpPr>
            <p:spPr>
              <a:xfrm>
                <a:off x="2427243" y="5572140"/>
                <a:ext cx="501593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21" name="TextBox 18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254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</a:t>
                </a:r>
                <a:endParaRPr lang="nl-BE">
                  <a:latin typeface="Calibri" pitchFamily="34" charset="0"/>
                </a:endParaRPr>
              </a:p>
            </p:txBody>
          </p:sp>
        </p:grpSp>
        <p:cxnSp>
          <p:nvCxnSpPr>
            <p:cNvPr id="47" name="Straight Arrow Connector 46"/>
            <p:cNvCxnSpPr>
              <a:stCxn id="34" idx="3"/>
              <a:endCxn id="18" idx="1"/>
            </p:cNvCxnSpPr>
            <p:nvPr/>
          </p:nvCxnSpPr>
          <p:spPr>
            <a:xfrm>
              <a:off x="6054725" y="1928813"/>
              <a:ext cx="1755775" cy="1714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37" idx="3"/>
              <a:endCxn id="18" idx="1"/>
            </p:cNvCxnSpPr>
            <p:nvPr/>
          </p:nvCxnSpPr>
          <p:spPr>
            <a:xfrm>
              <a:off x="6054725" y="3143250"/>
              <a:ext cx="1755775" cy="500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0" idx="3"/>
              <a:endCxn id="18" idx="1"/>
            </p:cNvCxnSpPr>
            <p:nvPr/>
          </p:nvCxnSpPr>
          <p:spPr>
            <a:xfrm flipV="1">
              <a:off x="6054725" y="3643313"/>
              <a:ext cx="1755775" cy="1785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3929063" y="1143000"/>
            <a:ext cx="2476500" cy="4643438"/>
            <a:chOff x="3929063" y="1143000"/>
            <a:chExt cx="2476500" cy="4643438"/>
          </a:xfrm>
        </p:grpSpPr>
        <p:grpSp>
          <p:nvGrpSpPr>
            <p:cNvPr id="12300" name="Group 42"/>
            <p:cNvGrpSpPr>
              <a:grpSpLocks/>
            </p:cNvGrpSpPr>
            <p:nvPr/>
          </p:nvGrpSpPr>
          <p:grpSpPr bwMode="auto">
            <a:xfrm>
              <a:off x="5205413" y="1143000"/>
              <a:ext cx="1200150" cy="1143000"/>
              <a:chOff x="5205319" y="1142984"/>
              <a:chExt cx="1200137" cy="1143008"/>
            </a:xfrm>
          </p:grpSpPr>
          <p:sp>
            <p:nvSpPr>
              <p:cNvPr id="34" name="Folded Corner 33"/>
              <p:cNvSpPr/>
              <p:nvPr/>
            </p:nvSpPr>
            <p:spPr>
              <a:xfrm>
                <a:off x="5554565" y="1571612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9" name="TextBox 34"/>
              <p:cNvSpPr txBox="1">
                <a:spLocks noChangeArrowheads="1"/>
              </p:cNvSpPr>
              <p:nvPr/>
            </p:nvSpPr>
            <p:spPr bwMode="auto">
              <a:xfrm>
                <a:off x="5205319" y="1142984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result.txt.1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1" name="Group 43"/>
            <p:cNvGrpSpPr>
              <a:grpSpLocks/>
            </p:cNvGrpSpPr>
            <p:nvPr/>
          </p:nvGrpSpPr>
          <p:grpSpPr bwMode="auto">
            <a:xfrm>
              <a:off x="5205413" y="2357438"/>
              <a:ext cx="1200150" cy="1143000"/>
              <a:chOff x="5205319" y="2643182"/>
              <a:chExt cx="1200137" cy="1143008"/>
            </a:xfrm>
          </p:grpSpPr>
          <p:sp>
            <p:nvSpPr>
              <p:cNvPr id="37" name="Folded Corner 36"/>
              <p:cNvSpPr/>
              <p:nvPr/>
            </p:nvSpPr>
            <p:spPr>
              <a:xfrm>
                <a:off x="5554565" y="3071810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7" name="TextBox 37"/>
              <p:cNvSpPr txBox="1">
                <a:spLocks noChangeArrowheads="1"/>
              </p:cNvSpPr>
              <p:nvPr/>
            </p:nvSpPr>
            <p:spPr bwMode="auto">
              <a:xfrm>
                <a:off x="5205319" y="2643182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result.txt.2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2302" name="Group 44"/>
            <p:cNvGrpSpPr>
              <a:grpSpLocks/>
            </p:cNvGrpSpPr>
            <p:nvPr/>
          </p:nvGrpSpPr>
          <p:grpSpPr bwMode="auto">
            <a:xfrm>
              <a:off x="5205413" y="4643438"/>
              <a:ext cx="1200150" cy="1143000"/>
              <a:chOff x="5205319" y="5000636"/>
              <a:chExt cx="1200137" cy="1143008"/>
            </a:xfrm>
          </p:grpSpPr>
          <p:sp>
            <p:nvSpPr>
              <p:cNvPr id="40" name="Folded Corner 39"/>
              <p:cNvSpPr/>
              <p:nvPr/>
            </p:nvSpPr>
            <p:spPr>
              <a:xfrm>
                <a:off x="5554565" y="5429264"/>
                <a:ext cx="501645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2315" name="TextBox 40"/>
              <p:cNvSpPr txBox="1">
                <a:spLocks noChangeArrowheads="1"/>
              </p:cNvSpPr>
              <p:nvPr/>
            </p:nvSpPr>
            <p:spPr bwMode="auto">
              <a:xfrm>
                <a:off x="5205319" y="5000636"/>
                <a:ext cx="120013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result.txt.7</a:t>
                </a:r>
                <a:endParaRPr lang="nl-BE">
                  <a:latin typeface="Calibri" pitchFamily="34" charset="0"/>
                </a:endParaRPr>
              </a:p>
            </p:txBody>
          </p:sp>
        </p:grpSp>
        <p:sp>
          <p:nvSpPr>
            <p:cNvPr id="12303" name="TextBox 41"/>
            <p:cNvSpPr txBox="1">
              <a:spLocks noChangeArrowheads="1"/>
            </p:cNvSpPr>
            <p:nvPr/>
          </p:nvSpPr>
          <p:spPr bwMode="auto">
            <a:xfrm rot="-5400000">
              <a:off x="5426075" y="3857626"/>
              <a:ext cx="503237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latin typeface="Calibri" pitchFamily="34" charset="0"/>
                </a:rPr>
                <a:t>…</a:t>
              </a:r>
              <a:endParaRPr lang="nl-BE" sz="3600">
                <a:latin typeface="Calibri" pitchFamily="34" charset="0"/>
              </a:endParaRPr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3929063" y="1714500"/>
              <a:ext cx="785812" cy="35718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3" name="Right Arrow 52"/>
            <p:cNvSpPr/>
            <p:nvPr/>
          </p:nvSpPr>
          <p:spPr>
            <a:xfrm>
              <a:off x="3929063" y="2928938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3929063" y="5357813"/>
              <a:ext cx="785812" cy="35718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0063" y="5857875"/>
            <a:ext cx="5214937" cy="788988"/>
            <a:chOff x="500063" y="5857875"/>
            <a:chExt cx="5214937" cy="788988"/>
          </a:xfrm>
        </p:grpSpPr>
        <p:sp>
          <p:nvSpPr>
            <p:cNvPr id="12310" name="TextBox 54"/>
            <p:cNvSpPr txBox="1">
              <a:spLocks noChangeArrowheads="1"/>
            </p:cNvSpPr>
            <p:nvPr/>
          </p:nvSpPr>
          <p:spPr bwMode="auto">
            <a:xfrm>
              <a:off x="2571750" y="6000750"/>
              <a:ext cx="1016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 dirty="0">
                  <a:solidFill>
                    <a:srgbClr val="FF0000"/>
                  </a:solidFill>
                  <a:latin typeface="Calibri" pitchFamily="34" charset="0"/>
                </a:rPr>
                <a:t>map</a:t>
              </a:r>
              <a:endParaRPr lang="nl-BE" sz="360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" name="Left Brace 56"/>
            <p:cNvSpPr/>
            <p:nvPr/>
          </p:nvSpPr>
          <p:spPr>
            <a:xfrm rot="16200000">
              <a:off x="2964657" y="3393281"/>
              <a:ext cx="285750" cy="5214937"/>
            </a:xfrm>
            <a:prstGeom prst="leftBrace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57875" y="5857875"/>
            <a:ext cx="2643188" cy="785813"/>
            <a:chOff x="5857875" y="5857875"/>
            <a:chExt cx="2643188" cy="785813"/>
          </a:xfrm>
        </p:grpSpPr>
        <p:sp>
          <p:nvSpPr>
            <p:cNvPr id="12311" name="TextBox 55"/>
            <p:cNvSpPr txBox="1">
              <a:spLocks noChangeArrowheads="1"/>
            </p:cNvSpPr>
            <p:nvPr/>
          </p:nvSpPr>
          <p:spPr bwMode="auto">
            <a:xfrm>
              <a:off x="6357938" y="5997575"/>
              <a:ext cx="14763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600">
                  <a:solidFill>
                    <a:srgbClr val="92D050"/>
                  </a:solidFill>
                  <a:latin typeface="Calibri" pitchFamily="34" charset="0"/>
                </a:rPr>
                <a:t>reduce</a:t>
              </a:r>
              <a:endParaRPr lang="nl-BE" sz="3600">
                <a:solidFill>
                  <a:srgbClr val="92D050"/>
                </a:solidFill>
                <a:latin typeface="Calibri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6200000">
              <a:off x="7036594" y="4679156"/>
              <a:ext cx="285750" cy="2643188"/>
            </a:xfrm>
            <a:prstGeom prst="leftBrace">
              <a:avLst/>
            </a:prstGeom>
            <a:ln w="19050">
              <a:solidFill>
                <a:srgbClr val="92D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>
                <a:solidFill>
                  <a:srgbClr val="92D050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46835" y="2854325"/>
            <a:ext cx="5325665" cy="1143000"/>
            <a:chOff x="3437335" y="1393825"/>
            <a:chExt cx="5325665" cy="1143000"/>
          </a:xfrm>
        </p:grpSpPr>
        <p:sp>
          <p:nvSpPr>
            <p:cNvPr id="48" name="Folded Corner 47"/>
            <p:cNvSpPr/>
            <p:nvPr/>
          </p:nvSpPr>
          <p:spPr bwMode="auto">
            <a:xfrm>
              <a:off x="7999413" y="1822450"/>
              <a:ext cx="501650" cy="71437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50" name="TextBox 18"/>
            <p:cNvSpPr txBox="1">
              <a:spLocks noChangeArrowheads="1"/>
            </p:cNvSpPr>
            <p:nvPr/>
          </p:nvSpPr>
          <p:spPr bwMode="auto">
            <a:xfrm>
              <a:off x="7737475" y="1393825"/>
              <a:ext cx="1025525" cy="36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  <p:sp>
          <p:nvSpPr>
            <p:cNvPr id="55" name="Right Arrow 54"/>
            <p:cNvSpPr/>
            <p:nvPr/>
          </p:nvSpPr>
          <p:spPr>
            <a:xfrm>
              <a:off x="3437335" y="2000251"/>
              <a:ext cx="1955006" cy="357187"/>
            </a:xfrm>
            <a:prstGeom prst="rightArrow">
              <a:avLst/>
            </a:prstGeom>
            <a:solidFill>
              <a:schemeClr val="tx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91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Solution: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-prolog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-epilog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357188" y="2857500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230438" y="1143000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230438" y="2357438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230438" y="4214813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425700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546975" y="2857500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049338" y="1928813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049338" y="3143250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049338" y="3643313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205413" y="1143000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205413" y="2357438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205413" y="4214813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426075" y="357187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054725" y="1928813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054725" y="3143250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054725" y="3643313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3929063" y="1714500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3929063" y="292893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929063" y="4929188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443663" y="3286125"/>
            <a:ext cx="1027112" cy="1143000"/>
            <a:chOff x="2165335" y="5143512"/>
            <a:chExt cx="1027845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78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epilog.sh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274070" y="3262247"/>
            <a:ext cx="1057275" cy="1143000"/>
            <a:chOff x="2165335" y="5143512"/>
            <a:chExt cx="1057790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5779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prolog.sh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14750" y="1143000"/>
            <a:ext cx="977900" cy="4286250"/>
            <a:chOff x="3714750" y="1143000"/>
            <a:chExt cx="977900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0" y="1143000"/>
              <a:ext cx="977900" cy="1143000"/>
              <a:chOff x="2165335" y="5143512"/>
              <a:chExt cx="978025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0" y="2357438"/>
              <a:ext cx="977900" cy="1143000"/>
              <a:chOff x="2165335" y="5143512"/>
              <a:chExt cx="978025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0" y="4286250"/>
              <a:ext cx="977900" cy="1143000"/>
              <a:chOff x="2165335" y="5143512"/>
              <a:chExt cx="978025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978025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batch.sh</a:t>
                </a:r>
                <a:endParaRPr lang="nl-BE">
                  <a:latin typeface="Calibri" pitchFamily="34" charset="0"/>
                </a:endParaRPr>
              </a:p>
            </p:txBody>
          </p:sp>
        </p:grpSp>
      </p:grpSp>
      <p:sp>
        <p:nvSpPr>
          <p:cNvPr id="13340" name="TextBox 70"/>
          <p:cNvSpPr txBox="1">
            <a:spLocks noChangeArrowheads="1"/>
          </p:cNvSpPr>
          <p:nvPr/>
        </p:nvSpPr>
        <p:spPr bwMode="auto">
          <a:xfrm>
            <a:off x="424069" y="5524368"/>
            <a:ext cx="8295861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–prolog prolog.sh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–batch batch.sh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–epilog epilog.sh</a:t>
            </a:r>
            <a:endParaRPr lang="nl-BE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1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Monitoring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summary of a job</a:t>
            </a:r>
          </a:p>
          <a:p>
            <a:endParaRPr lang="en-US" dirty="0"/>
          </a:p>
          <a:p>
            <a:pPr lvl="1"/>
            <a:r>
              <a:rPr lang="en-US" dirty="0"/>
              <a:t>Number of successfully completed items</a:t>
            </a:r>
          </a:p>
          <a:p>
            <a:pPr lvl="1"/>
            <a:r>
              <a:rPr lang="en-US" dirty="0"/>
              <a:t>Number of failed items</a:t>
            </a:r>
          </a:p>
          <a:p>
            <a:r>
              <a:rPr lang="en-US" dirty="0"/>
              <a:t>Monitoring progress of a running job</a:t>
            </a:r>
          </a:p>
          <a:p>
            <a:endParaRPr lang="en-US" dirty="0"/>
          </a:p>
        </p:txBody>
      </p:sp>
      <p:sp>
        <p:nvSpPr>
          <p:cNvPr id="14340" name="TextBox 70"/>
          <p:cNvSpPr txBox="1">
            <a:spLocks noChangeArrowheads="1"/>
          </p:cNvSpPr>
          <p:nvPr/>
        </p:nvSpPr>
        <p:spPr bwMode="auto">
          <a:xfrm>
            <a:off x="1601787" y="2204864"/>
            <a:ext cx="608371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wsummarize  run.pbs.log445948</a:t>
            </a:r>
          </a:p>
        </p:txBody>
      </p:sp>
      <p:sp>
        <p:nvSpPr>
          <p:cNvPr id="14341" name="TextBox 70"/>
          <p:cNvSpPr txBox="1">
            <a:spLocks noChangeArrowheads="1"/>
          </p:cNvSpPr>
          <p:nvPr/>
        </p:nvSpPr>
        <p:spPr bwMode="auto">
          <a:xfrm>
            <a:off x="1595639" y="4437112"/>
            <a:ext cx="6083717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watch  -n 60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run.pbs.log445948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6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 animBg="1"/>
      <p:bldP spid="143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Resuming a job that hit the </a:t>
            </a:r>
            <a:r>
              <a:rPr lang="en-US" dirty="0" err="1"/>
              <a:t>walltime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Redoing failed work items</a:t>
            </a:r>
            <a:endParaRPr lang="nl-BE" dirty="0"/>
          </a:p>
        </p:txBody>
      </p:sp>
      <p:sp>
        <p:nvSpPr>
          <p:cNvPr id="15364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=1:30:00  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445948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539750" y="4005064"/>
            <a:ext cx="84802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wresume  -jobid 445948  -retry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  <p:bldP spid="15364" grpId="0" animBg="1"/>
      <p:bldP spid="153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limits: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timedrun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per work item</a:t>
            </a:r>
          </a:p>
          <a:p>
            <a:pPr lvl="1"/>
            <a:r>
              <a:rPr lang="en-US" dirty="0"/>
              <a:t>Avoid spending all </a:t>
            </a:r>
            <a:r>
              <a:rPr lang="en-US" dirty="0" err="1"/>
              <a:t>walltime</a:t>
            </a:r>
            <a:r>
              <a:rPr lang="en-US" dirty="0"/>
              <a:t> on a few work items that (accidentally) run too long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16000" y="3284538"/>
            <a:ext cx="6940550" cy="3140075"/>
            <a:chOff x="1016000" y="3284538"/>
            <a:chExt cx="6940550" cy="3140075"/>
          </a:xfrm>
        </p:grpSpPr>
        <p:sp>
          <p:nvSpPr>
            <p:cNvPr id="16388" name="TextBox 3"/>
            <p:cNvSpPr txBox="1">
              <a:spLocks noChangeArrowheads="1"/>
            </p:cNvSpPr>
            <p:nvPr/>
          </p:nvSpPr>
          <p:spPr bwMode="auto">
            <a:xfrm>
              <a:off x="1016000" y="3284538"/>
              <a:ext cx="6940550" cy="31400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#!/bin/bash -l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nodes=5:ppn=36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#PBS -l walltime=04:00:00</a:t>
              </a:r>
            </a:p>
            <a:p>
              <a:pPr eaLnBrk="1" hangingPunct="1"/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r>
                <a:rPr lang="nl-BE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timedrun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nl-BE" dirty="0">
                  <a:latin typeface="Courier New" pitchFamily="49" charset="0"/>
                  <a:cs typeface="Courier New" pitchFamily="49" charset="0"/>
                </a:rPr>
              </a:br>
              <a:endParaRPr lang="nl-BE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BE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timedrun</a:t>
              </a:r>
              <a:r>
                <a:rPr lang="nl-BE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-t 00:20:00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-test  -t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temperature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-p $</a:t>
              </a:r>
              <a:r>
                <a:rPr lang="nl-BE" dirty="0" err="1">
                  <a:latin typeface="Courier New" pitchFamily="49" charset="0"/>
                  <a:cs typeface="Courier New" pitchFamily="49" charset="0"/>
                </a:rPr>
                <a:t>pressure</a:t>
              </a:r>
              <a:r>
                <a:rPr lang="nl-BE" dirty="0">
                  <a:latin typeface="Courier New" pitchFamily="49" charset="0"/>
                  <a:cs typeface="Courier New" pitchFamily="49" charset="0"/>
                </a:rPr>
                <a:t>    \</a:t>
              </a:r>
            </a:p>
            <a:p>
              <a:pPr eaLnBrk="1" hangingPunct="1"/>
              <a:r>
                <a:rPr lang="nl-BE" dirty="0">
                  <a:latin typeface="Courier New" pitchFamily="49" charset="0"/>
                  <a:cs typeface="Courier New" pitchFamily="49" charset="0"/>
                </a:rPr>
                <a:t>                                -v $volume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6191323" y="3284538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time_limitied.pbs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909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convenient that each work item creates file</a:t>
            </a:r>
          </a:p>
          <a:p>
            <a:pPr lvl="1"/>
            <a:r>
              <a:rPr lang="en-US" dirty="0"/>
              <a:t>Files must be combined later</a:t>
            </a:r>
            <a:br>
              <a:rPr lang="en-US" dirty="0"/>
            </a:br>
            <a:r>
              <a:rPr lang="en-US" dirty="0"/>
              <a:t>     = royal pain</a:t>
            </a:r>
          </a:p>
          <a:p>
            <a:pPr lvl="1"/>
            <a:r>
              <a:rPr lang="en-US" dirty="0"/>
              <a:t>File names are based on values in data</a:t>
            </a:r>
          </a:p>
          <a:p>
            <a:r>
              <a:rPr lang="en-US" dirty="0"/>
              <a:t>Example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157145" y="4437112"/>
            <a:ext cx="3943247" cy="2304256"/>
            <a:chOff x="3851920" y="4437112"/>
            <a:chExt cx="3943247" cy="23042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851920" y="5599079"/>
              <a:ext cx="93610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364088" y="4437112"/>
              <a:ext cx="2431077" cy="453835"/>
              <a:chOff x="5554663" y="4730849"/>
              <a:chExt cx="3158097" cy="714375"/>
            </a:xfrm>
          </p:grpSpPr>
          <p:sp>
            <p:nvSpPr>
              <p:cNvPr id="9" name="Folded Corner 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8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</a:t>
                </a:r>
                <a:r>
                  <a:rPr lang="en-US" dirty="0">
                    <a:solidFill>
                      <a:srgbClr val="FF0000"/>
                    </a:solidFill>
                    <a:latin typeface="Calibri" pitchFamily="34" charset="0"/>
                  </a:rPr>
                  <a:t>1.3</a:t>
                </a:r>
                <a:r>
                  <a:rPr lang="en-US" dirty="0">
                    <a:latin typeface="Calibri" pitchFamily="34" charset="0"/>
                  </a:rPr>
                  <a:t>-</a:t>
                </a:r>
                <a:r>
                  <a:rPr lang="en-US" dirty="0">
                    <a:solidFill>
                      <a:srgbClr val="00B050"/>
                    </a:solidFill>
                    <a:latin typeface="Calibri" pitchFamily="34" charset="0"/>
                  </a:rPr>
                  <a:t>5.7</a:t>
                </a:r>
                <a:r>
                  <a:rPr lang="en-US" dirty="0">
                    <a:latin typeface="Calibri" pitchFamily="34" charset="0"/>
                  </a:rPr>
                  <a:t>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364088" y="4991389"/>
              <a:ext cx="2431077" cy="453835"/>
              <a:chOff x="5554663" y="4730849"/>
              <a:chExt cx="3158098" cy="714375"/>
            </a:xfrm>
          </p:grpSpPr>
          <p:sp>
            <p:nvSpPr>
              <p:cNvPr id="16" name="Folded Corner 15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output-2.7-1.4.txt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64090" y="5855485"/>
              <a:ext cx="2431077" cy="453835"/>
              <a:chOff x="5554663" y="4730849"/>
              <a:chExt cx="3158098" cy="714375"/>
            </a:xfrm>
          </p:grpSpPr>
          <p:sp>
            <p:nvSpPr>
              <p:cNvPr id="19" name="Folded Corner 18"/>
              <p:cNvSpPr/>
              <p:nvPr/>
            </p:nvSpPr>
            <p:spPr bwMode="auto">
              <a:xfrm>
                <a:off x="5554663" y="4730849"/>
                <a:ext cx="501650" cy="714375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TextBox 34"/>
              <p:cNvSpPr txBox="1">
                <a:spLocks noChangeArrowheads="1"/>
              </p:cNvSpPr>
              <p:nvPr/>
            </p:nvSpPr>
            <p:spPr bwMode="auto">
              <a:xfrm>
                <a:off x="6300192" y="4808883"/>
                <a:ext cx="2412569" cy="581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alibri" pitchFamily="34" charset="0"/>
                  </a:rPr>
                  <a:t>output-4.1-3.8.txt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sp>
          <p:nvSpPr>
            <p:cNvPr id="21" name="Left Brace 20"/>
            <p:cNvSpPr/>
            <p:nvPr/>
          </p:nvSpPr>
          <p:spPr>
            <a:xfrm>
              <a:off x="4932040" y="4437112"/>
              <a:ext cx="288032" cy="2304256"/>
            </a:xfrm>
            <a:prstGeom prst="leftBrac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5491391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6346195"/>
              <a:ext cx="461665" cy="32316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24898" y="4910104"/>
            <a:ext cx="2016224" cy="1377950"/>
            <a:chOff x="1619673" y="4910104"/>
            <a:chExt cx="2016224" cy="1377950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1619673" y="4910104"/>
              <a:ext cx="2016224" cy="137795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2707438" y="4910104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5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text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Preserve data order</a:t>
            </a:r>
          </a:p>
          <a:p>
            <a:r>
              <a:rPr lang="en-US" dirty="0"/>
              <a:t>Can be done from</a:t>
            </a:r>
          </a:p>
          <a:p>
            <a:pPr lvl="1"/>
            <a:r>
              <a:rPr lang="en-US" dirty="0"/>
              <a:t>worker epilog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-epilog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Command line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60848"/>
            <a:ext cx="7558479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wcat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-pattern output-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[%a%]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[%b%]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-output output.csv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-skip_first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36096" y="2891200"/>
            <a:ext cx="2298303" cy="2314054"/>
            <a:chOff x="5796136" y="3140968"/>
            <a:chExt cx="2298303" cy="23140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948264" y="4077072"/>
              <a:ext cx="1146175" cy="13779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1.3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796136" y="3140968"/>
              <a:ext cx="1224136" cy="864096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876256" y="3140968"/>
              <a:ext cx="720080" cy="864096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263999" y="3429000"/>
            <a:ext cx="1684020" cy="1215067"/>
            <a:chOff x="4263999" y="3429000"/>
            <a:chExt cx="1684020" cy="1215067"/>
          </a:xfrm>
        </p:grpSpPr>
        <p:sp>
          <p:nvSpPr>
            <p:cNvPr id="9" name="TextBox 8"/>
            <p:cNvSpPr txBox="1"/>
            <p:nvPr/>
          </p:nvSpPr>
          <p:spPr>
            <a:xfrm>
              <a:off x="4644008" y="3813070"/>
              <a:ext cx="1304011" cy="83099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skip over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headers</a:t>
              </a:r>
            </a:p>
          </p:txBody>
        </p: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H="1" flipV="1">
              <a:off x="4263999" y="3429000"/>
              <a:ext cx="1032015" cy="38407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1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aggregation: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8111516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wreduce  –data data.csv       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-pattern output-[%a%]-[%b%].txt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-reductor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-output output.txt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Python pickle </a:t>
            </a:r>
            <a:r>
              <a:rPr lang="en-US" dirty="0" err="1"/>
              <a:t>reductor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74965" y="1323168"/>
            <a:ext cx="8579296" cy="5047536"/>
            <a:chOff x="545424" y="3497263"/>
            <a:chExt cx="8579296" cy="504753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45424" y="3497263"/>
              <a:ext cx="8579296" cy="5047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argparse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pickle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ArgumentParser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(description='create new pickle file from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    'two existing files')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('old', help='name of aggregation pickle file')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arg_parser.add_argument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('new', help='name of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pickel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file to add to '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                           'aggregation')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options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arg_parser.parse_args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options.new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rb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pickle.load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for word, count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new_data.iteritems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if word in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+=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else: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[word] = count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options.old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'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wb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') as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pickle.dump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old_data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old_file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17337" y="3497263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redactor.py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0072" y="3789040"/>
            <a:ext cx="2983002" cy="543523"/>
            <a:chOff x="5436096" y="3749573"/>
            <a:chExt cx="2983002" cy="543523"/>
          </a:xfrm>
        </p:grpSpPr>
        <p:sp>
          <p:nvSpPr>
            <p:cNvPr id="7" name="Right Brace 6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0425" y="3749573"/>
              <a:ext cx="21786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aggregated data</a:t>
              </a:r>
            </a:p>
          </p:txBody>
        </p:sp>
        <p:cxnSp>
          <p:nvCxnSpPr>
            <p:cNvPr id="10" name="Straight Connector 9"/>
            <p:cNvCxnSpPr>
              <a:stCxn id="8" idx="1"/>
              <a:endCxn id="7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20072" y="4338890"/>
            <a:ext cx="2538522" cy="440820"/>
            <a:chOff x="5436096" y="3852276"/>
            <a:chExt cx="2538522" cy="440820"/>
          </a:xfrm>
        </p:grpSpPr>
        <p:sp>
          <p:nvSpPr>
            <p:cNvPr id="13" name="Right Brace 12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0425" y="3852276"/>
              <a:ext cx="17341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read data to add</a:t>
              </a:r>
            </a:p>
          </p:txBody>
        </p:sp>
        <p:cxnSp>
          <p:nvCxnSpPr>
            <p:cNvPr id="15" name="Straight Connector 14"/>
            <p:cNvCxnSpPr>
              <a:stCxn id="14" idx="1"/>
              <a:endCxn id="13" idx="1"/>
            </p:cNvCxnSpPr>
            <p:nvPr/>
          </p:nvCxnSpPr>
          <p:spPr>
            <a:xfrm flipH="1">
              <a:off x="5603557" y="4036942"/>
              <a:ext cx="636868" cy="76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20072" y="4818380"/>
            <a:ext cx="3493976" cy="1009859"/>
            <a:chOff x="5436096" y="3933055"/>
            <a:chExt cx="3493976" cy="1009859"/>
          </a:xfrm>
        </p:grpSpPr>
        <p:sp>
          <p:nvSpPr>
            <p:cNvPr id="17" name="Right Brace 16"/>
            <p:cNvSpPr/>
            <p:nvPr/>
          </p:nvSpPr>
          <p:spPr>
            <a:xfrm>
              <a:off x="5436096" y="3933055"/>
              <a:ext cx="167461" cy="100985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40425" y="4093464"/>
              <a:ext cx="26896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new data to aggregate</a:t>
              </a:r>
            </a:p>
          </p:txBody>
        </p:sp>
        <p:cxnSp>
          <p:nvCxnSpPr>
            <p:cNvPr id="19" name="Straight Connector 18"/>
            <p:cNvCxnSpPr>
              <a:stCxn id="18" idx="1"/>
              <a:endCxn id="17" idx="1"/>
            </p:cNvCxnSpPr>
            <p:nvPr/>
          </p:nvCxnSpPr>
          <p:spPr>
            <a:xfrm flipH="1">
              <a:off x="5603557" y="4278130"/>
              <a:ext cx="636868" cy="159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220072" y="5730805"/>
            <a:ext cx="3046033" cy="543523"/>
            <a:chOff x="5436096" y="3749573"/>
            <a:chExt cx="3046033" cy="543523"/>
          </a:xfrm>
        </p:grpSpPr>
        <p:sp>
          <p:nvSpPr>
            <p:cNvPr id="22" name="Right Brace 21"/>
            <p:cNvSpPr/>
            <p:nvPr/>
          </p:nvSpPr>
          <p:spPr>
            <a:xfrm>
              <a:off x="5436096" y="3933056"/>
              <a:ext cx="167461" cy="36004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40425" y="3749573"/>
              <a:ext cx="2241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write aggregated data</a:t>
              </a:r>
            </a:p>
          </p:txBody>
        </p:sp>
        <p:cxnSp>
          <p:nvCxnSpPr>
            <p:cNvPr id="24" name="Straight Connector 23"/>
            <p:cNvCxnSpPr>
              <a:stCxn id="23" idx="1"/>
              <a:endCxn id="22" idx="1"/>
            </p:cNvCxnSpPr>
            <p:nvPr/>
          </p:nvCxnSpPr>
          <p:spPr>
            <a:xfrm flipH="1">
              <a:off x="5603557" y="3934239"/>
              <a:ext cx="636868" cy="1788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85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load analysis: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important!</a:t>
            </a:r>
          </a:p>
          <a:p>
            <a:pPr lvl="1"/>
            <a:r>
              <a:rPr lang="en-US" dirty="0"/>
              <a:t>do all workers approximately the same amount of work?</a:t>
            </a:r>
          </a:p>
          <a:p>
            <a:pPr lvl="1"/>
            <a:r>
              <a:rPr lang="en-US" dirty="0"/>
              <a:t>easy if all work items take the same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wload</a:t>
            </a:r>
            <a:r>
              <a:rPr lang="en-US" dirty="0"/>
              <a:t> </a:t>
            </a:r>
            <a:r>
              <a:rPr lang="en-US"/>
              <a:t>to analyze </a:t>
            </a:r>
            <a:r>
              <a:rPr lang="en-US" dirty="0"/>
              <a:t>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workitems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workers: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-workers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5084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179 slaves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-l nodes=5:ppn=36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-master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180 cores</a:t>
            </a:r>
          </a:p>
          <a:p>
            <a:pPr lvl="2"/>
            <a:r>
              <a:rPr lang="en-US" dirty="0"/>
              <a:t>1 master</a:t>
            </a:r>
          </a:p>
          <a:p>
            <a:pPr lvl="2"/>
            <a:r>
              <a:rPr lang="en-US" dirty="0"/>
              <a:t>180 slaves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3348" y="3052994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179 work items concurrently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4941168"/>
            <a:ext cx="5354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 executes 180 work items concurrently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768648"/>
            <a:ext cx="454887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default: violates MPI standard!</a:t>
            </a:r>
          </a:p>
        </p:txBody>
      </p:sp>
    </p:spTree>
    <p:extLst>
      <p:ext uri="{BB962C8B-B14F-4D97-AF65-F5344CB8AC3E}">
        <p14:creationId xmlns:p14="http://schemas.microsoft.com/office/powerpoint/2010/main" val="22311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: multiple data sources</a:t>
            </a:r>
            <a:endParaRPr lang="nl-BE" dirty="0"/>
          </a:p>
        </p:txBody>
      </p:sp>
      <p:grpSp>
        <p:nvGrpSpPr>
          <p:cNvPr id="18435" name="Group 19"/>
          <p:cNvGrpSpPr>
            <a:grpSpLocks/>
          </p:cNvGrpSpPr>
          <p:nvPr/>
        </p:nvGrpSpPr>
        <p:grpSpPr bwMode="auto">
          <a:xfrm>
            <a:off x="4192588" y="1214438"/>
            <a:ext cx="2571750" cy="1143000"/>
            <a:chOff x="4572000" y="2071678"/>
            <a:chExt cx="2571768" cy="1143008"/>
          </a:xfrm>
        </p:grpSpPr>
        <p:grpSp>
          <p:nvGrpSpPr>
            <p:cNvPr id="18460" name="Group 11"/>
            <p:cNvGrpSpPr>
              <a:grpSpLocks/>
            </p:cNvGrpSpPr>
            <p:nvPr/>
          </p:nvGrpSpPr>
          <p:grpSpPr bwMode="auto">
            <a:xfrm>
              <a:off x="4572000" y="2071678"/>
              <a:ext cx="678263" cy="1143008"/>
              <a:chOff x="4572000" y="2071678"/>
              <a:chExt cx="678263" cy="1143008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4643438" y="2500306"/>
                <a:ext cx="500067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9" name="TextBox 8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1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1" name="Group 12"/>
            <p:cNvGrpSpPr>
              <a:grpSpLocks/>
            </p:cNvGrpSpPr>
            <p:nvPr/>
          </p:nvGrpSpPr>
          <p:grpSpPr bwMode="auto">
            <a:xfrm>
              <a:off x="5214942" y="2071678"/>
              <a:ext cx="678263" cy="1143008"/>
              <a:chOff x="4572000" y="2071678"/>
              <a:chExt cx="678263" cy="114300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643438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7" name="TextBox 14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baseline="-25000">
                    <a:latin typeface="Calibri" pitchFamily="34" charset="0"/>
                  </a:rPr>
                  <a:t>2</a:t>
                </a:r>
                <a:endParaRPr lang="nl-BE" baseline="-25000">
                  <a:latin typeface="Calibri" pitchFamily="34" charset="0"/>
                </a:endParaRPr>
              </a:p>
            </p:txBody>
          </p:sp>
        </p:grpSp>
        <p:grpSp>
          <p:nvGrpSpPr>
            <p:cNvPr id="18462" name="Group 15"/>
            <p:cNvGrpSpPr>
              <a:grpSpLocks/>
            </p:cNvGrpSpPr>
            <p:nvPr/>
          </p:nvGrpSpPr>
          <p:grpSpPr bwMode="auto">
            <a:xfrm>
              <a:off x="6465505" y="2071678"/>
              <a:ext cx="678263" cy="1143008"/>
              <a:chOff x="4572000" y="2071678"/>
              <a:chExt cx="678263" cy="114300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4643834" y="2500306"/>
                <a:ext cx="50006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8465" name="TextBox 17"/>
              <p:cNvSpPr txBox="1">
                <a:spLocks noChangeArrowheads="1"/>
              </p:cNvSpPr>
              <p:nvPr/>
            </p:nvSpPr>
            <p:spPr bwMode="auto">
              <a:xfrm>
                <a:off x="4572000" y="2071678"/>
                <a:ext cx="6782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Calibri" pitchFamily="34" charset="0"/>
                  </a:rPr>
                  <a:t>data</a:t>
                </a:r>
                <a:r>
                  <a:rPr lang="en-US" i="1" baseline="-25000">
                    <a:latin typeface="Calibri" pitchFamily="34" charset="0"/>
                  </a:rPr>
                  <a:t>n</a:t>
                </a:r>
                <a:endParaRPr lang="nl-BE" i="1" baseline="-25000">
                  <a:latin typeface="Calibri" pitchFamily="34" charset="0"/>
                </a:endParaRPr>
              </a:p>
            </p:txBody>
          </p:sp>
        </p:grpSp>
        <p:sp>
          <p:nvSpPr>
            <p:cNvPr id="18463" name="TextBox 18"/>
            <p:cNvSpPr txBox="1">
              <a:spLocks noChangeArrowheads="1"/>
            </p:cNvSpPr>
            <p:nvPr/>
          </p:nvSpPr>
          <p:spPr bwMode="auto">
            <a:xfrm>
              <a:off x="6072198" y="2643182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…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8436" name="Group 51"/>
          <p:cNvGrpSpPr>
            <a:grpSpLocks/>
          </p:cNvGrpSpPr>
          <p:nvPr/>
        </p:nvGrpSpPr>
        <p:grpSpPr bwMode="auto">
          <a:xfrm>
            <a:off x="6907213" y="1639888"/>
            <a:ext cx="1666875" cy="574675"/>
            <a:chOff x="6906553" y="1639876"/>
            <a:chExt cx="1667816" cy="574678"/>
          </a:xfrm>
        </p:grpSpPr>
        <p:cxnSp>
          <p:nvCxnSpPr>
            <p:cNvPr id="22" name="Straight Arrow Connector 21"/>
            <p:cNvCxnSpPr/>
            <p:nvPr/>
          </p:nvCxnSpPr>
          <p:spPr>
            <a:xfrm rot="5400000">
              <a:off x="6657314" y="1893877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9" name="Object 16"/>
            <p:cNvGraphicFramePr>
              <a:graphicFrameLocks noChangeAspect="1"/>
            </p:cNvGraphicFramePr>
            <p:nvPr/>
          </p:nvGraphicFramePr>
          <p:xfrm>
            <a:off x="7050223" y="1639876"/>
            <a:ext cx="1524146" cy="574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6" name="Vergelijking" r:id="rId4" imgW="774364" imgH="291973" progId="Equation.3">
                    <p:embed/>
                  </p:oleObj>
                </mc:Choice>
                <mc:Fallback>
                  <p:oleObj name="Vergelijking" r:id="rId4" imgW="774364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0223" y="1639876"/>
                          <a:ext cx="1524146" cy="574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oup 26"/>
          <p:cNvGrpSpPr>
            <a:grpSpLocks/>
          </p:cNvGrpSpPr>
          <p:nvPr/>
        </p:nvGrpSpPr>
        <p:grpSpPr bwMode="auto">
          <a:xfrm>
            <a:off x="642937" y="2889250"/>
            <a:ext cx="1098699" cy="1143000"/>
            <a:chOff x="1165083" y="2285992"/>
            <a:chExt cx="1098840" cy="1143008"/>
          </a:xfrm>
        </p:grpSpPr>
        <p:sp>
          <p:nvSpPr>
            <p:cNvPr id="3" name="Folded Corner 2"/>
            <p:cNvSpPr/>
            <p:nvPr/>
          </p:nvSpPr>
          <p:spPr>
            <a:xfrm>
              <a:off x="1357195" y="2714620"/>
              <a:ext cx="50012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7" name="TextBox 25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1098840" cy="369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</a:t>
              </a:r>
              <a:endParaRPr lang="nl-BE" dirty="0">
                <a:latin typeface="Calibri" pitchFamily="34" charset="0"/>
              </a:endParaRPr>
            </a:p>
          </p:txBody>
        </p:sp>
      </p:grpSp>
      <p:sp>
        <p:nvSpPr>
          <p:cNvPr id="18438" name="TextBox 27"/>
          <p:cNvSpPr txBox="1">
            <a:spLocks noChangeArrowheads="1"/>
          </p:cNvSpPr>
          <p:nvPr/>
        </p:nvSpPr>
        <p:spPr bwMode="auto">
          <a:xfrm>
            <a:off x="2478088" y="1857375"/>
            <a:ext cx="72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-t 1-</a:t>
            </a:r>
            <a:r>
              <a:rPr lang="en-US" i="1">
                <a:latin typeface="Calibri" pitchFamily="34" charset="0"/>
              </a:rPr>
              <a:t>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2978150" y="3071813"/>
            <a:ext cx="1057275" cy="121602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templ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engine</a:t>
            </a:r>
            <a:endParaRPr lang="nl-BE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1335088" y="3675063"/>
            <a:ext cx="1643062" cy="4762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438" idx="2"/>
            <a:endCxn id="29" idx="1"/>
          </p:cNvCxnSpPr>
          <p:nvPr/>
        </p:nvCxnSpPr>
        <p:spPr>
          <a:xfrm rot="16200000" flipH="1">
            <a:off x="2750344" y="2315369"/>
            <a:ext cx="844550" cy="6683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29" idx="4"/>
          </p:cNvCxnSpPr>
          <p:nvPr/>
        </p:nvCxnSpPr>
        <p:spPr>
          <a:xfrm rot="5400000">
            <a:off x="3613944" y="2778919"/>
            <a:ext cx="1322387" cy="4794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endCxn id="29" idx="4"/>
          </p:cNvCxnSpPr>
          <p:nvPr/>
        </p:nvCxnSpPr>
        <p:spPr>
          <a:xfrm rot="5400000">
            <a:off x="3935413" y="2457450"/>
            <a:ext cx="1322387" cy="1122363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endCxn id="29" idx="4"/>
          </p:cNvCxnSpPr>
          <p:nvPr/>
        </p:nvCxnSpPr>
        <p:spPr>
          <a:xfrm rot="5400000">
            <a:off x="4560094" y="1832769"/>
            <a:ext cx="1322387" cy="2371725"/>
          </a:xfrm>
          <a:prstGeom prst="bent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45" name="Group 45"/>
          <p:cNvGrpSpPr>
            <a:grpSpLocks/>
          </p:cNvGrpSpPr>
          <p:nvPr/>
        </p:nvGrpSpPr>
        <p:grpSpPr bwMode="auto">
          <a:xfrm>
            <a:off x="3721100" y="5130800"/>
            <a:ext cx="1806007" cy="1155524"/>
            <a:chOff x="2857488" y="5572140"/>
            <a:chExt cx="1805373" cy="1154974"/>
          </a:xfrm>
        </p:grpSpPr>
        <p:sp>
          <p:nvSpPr>
            <p:cNvPr id="44" name="Folded Corner 43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5" name="TextBox 44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805373" cy="369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batch.pbs.worker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8446" name="Group 52"/>
          <p:cNvGrpSpPr>
            <a:grpSpLocks/>
          </p:cNvGrpSpPr>
          <p:nvPr/>
        </p:nvGrpSpPr>
        <p:grpSpPr bwMode="auto">
          <a:xfrm>
            <a:off x="5078413" y="5132388"/>
            <a:ext cx="1916112" cy="714375"/>
            <a:chOff x="4785520" y="4858554"/>
            <a:chExt cx="1916905" cy="714380"/>
          </a:xfrm>
        </p:grpSpPr>
        <p:cxnSp>
          <p:nvCxnSpPr>
            <p:cNvPr id="50" name="Straight Arrow Connector 49"/>
            <p:cNvCxnSpPr/>
            <p:nvPr/>
          </p:nvCxnSpPr>
          <p:spPr>
            <a:xfrm rot="5400000">
              <a:off x="4429124" y="5214950"/>
              <a:ext cx="71438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978400" y="5000636"/>
            <a:ext cx="1724025" cy="423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7" name="Vergelijking" r:id="rId6" imgW="875920" imgH="215806" progId="Equation.3">
                    <p:embed/>
                  </p:oleObj>
                </mc:Choice>
                <mc:Fallback>
                  <p:oleObj name="Vergelijking" r:id="rId6" imgW="875920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400" y="5000636"/>
                          <a:ext cx="1724025" cy="423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" name="Group 53"/>
          <p:cNvGrpSpPr>
            <a:grpSpLocks/>
          </p:cNvGrpSpPr>
          <p:nvPr/>
        </p:nvGrpSpPr>
        <p:grpSpPr bwMode="auto">
          <a:xfrm>
            <a:off x="1714500" y="5130800"/>
            <a:ext cx="1208088" cy="1155700"/>
            <a:chOff x="2857488" y="5572140"/>
            <a:chExt cx="1208729" cy="1155150"/>
          </a:xfrm>
        </p:grpSpPr>
        <p:sp>
          <p:nvSpPr>
            <p:cNvPr id="55" name="Folded Corner 54"/>
            <p:cNvSpPr/>
            <p:nvPr/>
          </p:nvSpPr>
          <p:spPr>
            <a:xfrm>
              <a:off x="3335580" y="5572140"/>
              <a:ext cx="500327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8451" name="TextBox 55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2087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worker.pbs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58" name="Elbow Connector 57"/>
          <p:cNvCxnSpPr>
            <a:stCxn id="29" idx="3"/>
            <a:endCxn id="55" idx="0"/>
          </p:cNvCxnSpPr>
          <p:nvPr/>
        </p:nvCxnSpPr>
        <p:spPr>
          <a:xfrm rot="5400000">
            <a:off x="2553495" y="4177506"/>
            <a:ext cx="842962" cy="10636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3"/>
            <a:endCxn id="44" idx="0"/>
          </p:cNvCxnSpPr>
          <p:nvPr/>
        </p:nvCxnSpPr>
        <p:spPr>
          <a:xfrm rot="16200000" flipH="1">
            <a:off x="3556001" y="4238625"/>
            <a:ext cx="842962" cy="9413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scenario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exposes environment variables to work item shell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WORKER_SIZE</a:t>
            </a:r>
            <a:r>
              <a:rPr lang="en-US" dirty="0"/>
              <a:t>: number of worker processes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WORKER_RANK</a:t>
            </a:r>
            <a:r>
              <a:rPr lang="en-US" dirty="0"/>
              <a:t>: worker identifier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212976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392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http://bit.ly/2WI6ZAP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201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26044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42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53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2140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worker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</a:t>
            </a:r>
            <a:r>
              <a:rPr lang="en-US" dirty="0" err="1">
                <a:solidFill>
                  <a:srgbClr val="C00000"/>
                </a:solidFill>
              </a:rPr>
              <a:t>proc</a:t>
            </a:r>
            <a:r>
              <a:rPr lang="en-US" dirty="0">
                <a:solidFill>
                  <a:srgbClr val="C00000"/>
                </a:solidFill>
              </a:rPr>
              <a:t>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/>
              <a:t>Work item is not multithreaded</a:t>
            </a:r>
          </a:p>
          <a:p>
            <a:r>
              <a:rPr lang="en-US" dirty="0"/>
              <a:t>Work item is multithreaded</a:t>
            </a:r>
          </a:p>
          <a:p>
            <a:pPr lvl="1"/>
            <a:r>
              <a:rPr lang="en-US" dirty="0"/>
              <a:t>will work, but user </a:t>
            </a:r>
            <a:r>
              <a:rPr lang="en-US" i="1" dirty="0">
                <a:solidFill>
                  <a:srgbClr val="C00000"/>
                </a:solidFill>
              </a:rPr>
              <a:t>must be careful </a:t>
            </a:r>
            <a:r>
              <a:rPr lang="en-US" dirty="0"/>
              <a:t>to request the right resources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–threaded &lt;n&gt;</a:t>
            </a:r>
            <a:r>
              <a:rPr lang="en-US" dirty="0"/>
              <a:t>  flag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cs typeface="Courier New" panose="02070309020205020404" pitchFamily="49" charset="0"/>
              </a:rPr>
              <a:t>, in PBS script,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WORKER_NUM_THREADS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dragons: licensing!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worker module only required for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job submission,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aggregation, …,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wreduce</a:t>
            </a:r>
            <a:r>
              <a:rPr lang="en-US" dirty="0"/>
              <a:t>, …</a:t>
            </a:r>
          </a:p>
          <a:p>
            <a:r>
              <a:rPr lang="en-US" dirty="0"/>
              <a:t>No need to load in PBS script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</a:p>
          <a:p>
            <a:pPr lvl="1"/>
            <a:r>
              <a:rPr lang="en-US" dirty="0"/>
              <a:t>minimizes conflicts</a:t>
            </a:r>
          </a:p>
          <a:p>
            <a:pPr lvl="1"/>
            <a:r>
              <a:rPr lang="en-US" dirty="0"/>
              <a:t>work items run in own Bash shell</a:t>
            </a:r>
          </a:p>
          <a:p>
            <a:r>
              <a:rPr lang="en-US" dirty="0"/>
              <a:t>However, MPI may be problematic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mpi4py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&amp; multithreading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software uses multithreading automatically, e.g.,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Will use as many threads as there are cores, regardless of system load</a:t>
            </a:r>
          </a:p>
          <a:p>
            <a:pPr lvl="1"/>
            <a:r>
              <a:rPr lang="en-US" dirty="0"/>
              <a:t>20 cores/node</a:t>
            </a:r>
          </a:p>
          <a:p>
            <a:pPr lvl="1"/>
            <a:r>
              <a:rPr lang="en-US" dirty="0"/>
              <a:t>20 work items/node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499992" y="4869160"/>
            <a:ext cx="4509380" cy="792088"/>
            <a:chOff x="4716016" y="4869160"/>
            <a:chExt cx="4509380" cy="792088"/>
          </a:xfrm>
        </p:grpSpPr>
        <p:sp>
          <p:nvSpPr>
            <p:cNvPr id="4" name="Right Brace 3"/>
            <p:cNvSpPr/>
            <p:nvPr/>
          </p:nvSpPr>
          <p:spPr>
            <a:xfrm>
              <a:off x="4716016" y="4869160"/>
              <a:ext cx="144016" cy="79208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4048" y="4942909"/>
              <a:ext cx="4221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FF0000"/>
                  </a:solidFill>
                </a:rPr>
                <a:t>20 × 20</a:t>
              </a:r>
              <a:r>
                <a:rPr lang="en-US" sz="3600" dirty="0"/>
                <a:t> threads/node</a:t>
              </a:r>
              <a:endParaRPr lang="nl-BE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34645" y="5908234"/>
            <a:ext cx="68187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Oversubscription: </a:t>
            </a:r>
            <a:r>
              <a:rPr lang="en-US" sz="3600" i="1" dirty="0">
                <a:solidFill>
                  <a:srgbClr val="C00000"/>
                </a:solidFill>
              </a:rPr>
              <a:t>very</a:t>
            </a:r>
            <a:r>
              <a:rPr lang="en-US" sz="3600" dirty="0">
                <a:solidFill>
                  <a:srgbClr val="C00000"/>
                </a:solidFill>
              </a:rPr>
              <a:t> inefficient!!!</a:t>
            </a:r>
            <a:endParaRPr lang="nl-BE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67745" y="2204864"/>
            <a:ext cx="4752528" cy="2554545"/>
            <a:chOff x="2267745" y="2204864"/>
            <a:chExt cx="4752528" cy="2554545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554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-N 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my-pe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#PBS -l walltime=1:00:00,nodes=5:ppn=36</a:t>
              </a:r>
              <a:endParaRPr lang="nl-NL" sz="16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533969" y="2204864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10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0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0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65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1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18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47582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So, what about </a:t>
            </a:r>
            <a:r>
              <a:rPr lang="en-US" sz="3600" dirty="0" err="1"/>
              <a:t>OpenMP</a:t>
            </a:r>
            <a:endParaRPr lang="en-US" sz="3600" dirty="0"/>
          </a:p>
          <a:p>
            <a:r>
              <a:rPr lang="en-US" sz="3600" dirty="0"/>
              <a:t>and MPI work items???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76452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worries: </a:t>
            </a:r>
            <a:r>
              <a:rPr lang="en-US" sz="4400" i="1" dirty="0" err="1">
                <a:solidFill>
                  <a:srgbClr val="00B050"/>
                </a:solidFill>
              </a:rPr>
              <a:t>atools</a:t>
            </a:r>
            <a:r>
              <a:rPr lang="en-US" sz="4400" i="1" dirty="0">
                <a:solidFill>
                  <a:srgbClr val="00B050"/>
                </a:solidFill>
              </a:rPr>
              <a:t> </a:t>
            </a:r>
            <a:r>
              <a:rPr lang="en-US" sz="4400" i="1" dirty="0"/>
              <a:t>to the rescue!</a:t>
            </a:r>
          </a:p>
        </p:txBody>
      </p:sp>
    </p:spTree>
    <p:extLst>
      <p:ext uri="{BB962C8B-B14F-4D97-AF65-F5344CB8AC3E}">
        <p14:creationId xmlns:p14="http://schemas.microsoft.com/office/powerpoint/2010/main" val="8359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revisited: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44820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5837"/>
            <a:ext cx="7213620" cy="1480491"/>
            <a:chOff x="428625" y="3751275"/>
            <a:chExt cx="7213620" cy="1480491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nodes=1:ppn=1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403076" y="3751275"/>
              <a:ext cx="123916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5351" cy="1477328"/>
            <a:chOff x="627295" y="4026320"/>
            <a:chExt cx="7585351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8881" cy="1477328"/>
              <a:chOff x="428625" y="3754438"/>
              <a:chExt cx="7218881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440124" y="3769991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job_030.pbs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30683" cy="1477328"/>
            <a:chOff x="1056116" y="4903802"/>
            <a:chExt cx="7630683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28446" cy="1477328"/>
              <a:chOff x="428625" y="3754438"/>
              <a:chExt cx="7228446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nodes=1:ppn=1 -l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=00:10:00</a:t>
                </a: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449689" y="3760127"/>
                <a:ext cx="1207382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 rot="20014377">
            <a:off x="4731377" y="3840123"/>
            <a:ext cx="4084067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single core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7746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/1.4.4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worker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224221" y="5591382"/>
            <a:ext cx="7491153" cy="4619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–data data.csv  –batch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24222" y="3789747"/>
            <a:ext cx="7491153" cy="1477328"/>
            <a:chOff x="827584" y="3967896"/>
            <a:chExt cx="7491153" cy="1477328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3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nodes=5:ppn=36  -l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=01:20:00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894731"/>
              </p:ext>
            </p:extLst>
          </p:nvPr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3452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 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374135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821098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wload  –workers 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should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walltime</a:t>
            </a:r>
            <a:r>
              <a:rPr lang="en-US" dirty="0">
                <a:cs typeface="Courier New" panose="02070309020205020404" pitchFamily="49" charset="0"/>
              </a:rPr>
              <a:t> is time to complete all work items</a:t>
            </a:r>
            <a:endParaRPr lang="nl-NL" dirty="0"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253161"/>
              </p:ext>
            </p:extLst>
          </p:nvPr>
        </p:nvGraphicFramePr>
        <p:xfrm>
          <a:off x="2027238" y="4652963"/>
          <a:ext cx="47974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4" imgW="1993680" imgH="419040" progId="Equation.3">
                  <p:embed/>
                </p:oleObj>
              </mc:Choice>
              <mc:Fallback>
                <p:oleObj name="Equation" r:id="rId4" imgW="19936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238" y="4652963"/>
                        <a:ext cx="4797425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88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 versus </a:t>
            </a:r>
            <a:r>
              <a:rPr lang="en-US" dirty="0" err="1"/>
              <a:t>atools</a:t>
            </a:r>
            <a:endParaRPr lang="nl-B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feature set</a:t>
            </a:r>
          </a:p>
          <a:p>
            <a:pPr lvl="1"/>
            <a:r>
              <a:rPr lang="en-US" dirty="0"/>
              <a:t>resuming jobs/redoing failed items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job statistics</a:t>
            </a:r>
          </a:p>
          <a:p>
            <a:r>
              <a:rPr lang="en-US" dirty="0"/>
              <a:t>Design principle: ease of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88765"/>
              </p:ext>
            </p:extLst>
          </p:nvPr>
        </p:nvGraphicFramePr>
        <p:xfrm>
          <a:off x="457200" y="149579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atools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core</a:t>
                      </a:r>
                      <a:r>
                        <a:rPr lang="en-US" baseline="0" dirty="0"/>
                        <a:t> work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$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multithreaded work items/node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Multi-node work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Supports multiple</a:t>
                      </a:r>
                      <a:r>
                        <a:rPr lang="en-US" baseline="0" dirty="0"/>
                        <a:t> schedulers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9420760">
            <a:off x="6484846" y="2377481"/>
            <a:ext cx="211109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Complimentary</a:t>
            </a:r>
          </a:p>
        </p:txBody>
      </p:sp>
    </p:spTree>
    <p:extLst>
      <p:ext uri="{BB962C8B-B14F-4D97-AF65-F5344CB8AC3E}">
        <p14:creationId xmlns:p14="http://schemas.microsoft.com/office/powerpoint/2010/main" val="1376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</a:p>
          <a:p>
            <a:pPr lvl="1"/>
            <a:r>
              <a:rPr lang="en-US" dirty="0"/>
              <a:t>optimized for reliability</a:t>
            </a:r>
          </a:p>
          <a:p>
            <a:pPr lvl="1"/>
            <a:r>
              <a:rPr lang="en-US" dirty="0"/>
              <a:t>reasonable bandwidth/IOPS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</a:t>
            </a:r>
          </a:p>
          <a:p>
            <a:pPr lvl="1"/>
            <a:r>
              <a:rPr lang="en-US" dirty="0"/>
              <a:t>optimized for performance</a:t>
            </a:r>
          </a:p>
          <a:p>
            <a:pPr lvl="1"/>
            <a:r>
              <a:rPr lang="en-US" dirty="0"/>
              <a:t>high bandwidth</a:t>
            </a:r>
          </a:p>
          <a:p>
            <a:pPr lvl="1"/>
            <a:r>
              <a:rPr lang="en-US" dirty="0"/>
              <a:t>reasonable IOPS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$VSC_SCRATCH_NODE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reasonable bandwidth/IOPS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data must be staged in/out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80112" y="1844824"/>
            <a:ext cx="3111019" cy="2664296"/>
            <a:chOff x="5724128" y="2060848"/>
            <a:chExt cx="3111019" cy="2664296"/>
          </a:xfrm>
        </p:grpSpPr>
        <p:sp>
          <p:nvSpPr>
            <p:cNvPr id="5" name="Right Brace 4"/>
            <p:cNvSpPr/>
            <p:nvPr/>
          </p:nvSpPr>
          <p:spPr>
            <a:xfrm>
              <a:off x="5724128" y="2060848"/>
              <a:ext cx="216024" cy="2664296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09849" y="2792831"/>
              <a:ext cx="27252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shared file system: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if one users messes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up, everyone suffers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72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https://github.com/gjbex/worker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http://worker.readthedocs.io/</a:t>
            </a:r>
            <a:endParaRPr lang="en-US" dirty="0"/>
          </a:p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6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8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10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11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worker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40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Perl 5.x scripts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dirty="0"/>
              <a:t> generate PBS scripts</a:t>
            </a:r>
          </a:p>
          <a:p>
            <a:r>
              <a:rPr lang="en-US" dirty="0"/>
              <a:t>Back end: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worker</a:t>
            </a:r>
            <a:r>
              <a:rPr lang="en-US" dirty="0"/>
              <a:t> application</a:t>
            </a:r>
          </a:p>
          <a:p>
            <a:pPr lvl="1"/>
            <a:r>
              <a:rPr lang="en-US" dirty="0"/>
              <a:t>C + MPI</a:t>
            </a:r>
          </a:p>
          <a:p>
            <a:pPr lvl="1"/>
            <a:r>
              <a:rPr lang="en-US" dirty="0"/>
              <a:t>can be used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6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62058" y="4241747"/>
            <a:ext cx="4471987" cy="1570317"/>
            <a:chOff x="1471613" y="4646333"/>
            <a:chExt cx="4471987" cy="1570317"/>
          </a:xfrm>
        </p:grpSpPr>
        <p:sp>
          <p:nvSpPr>
            <p:cNvPr id="7177" name="Text Box 6"/>
            <p:cNvSpPr txBox="1">
              <a:spLocks noChangeArrowheads="1"/>
            </p:cNvSpPr>
            <p:nvPr/>
          </p:nvSpPr>
          <p:spPr bwMode="auto">
            <a:xfrm>
              <a:off x="1471613" y="4648200"/>
              <a:ext cx="4471987" cy="156845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(TRUE)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b &lt;-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as.double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[2])</a:t>
              </a:r>
            </a:p>
            <a:p>
              <a:pPr eaLnBrk="1" hangingPunct="1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result &lt;- c(a, b,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print(result)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922167" y="4646333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</a:t>
            </a:r>
            <a:endParaRPr lang="nl-NL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 is not parallelized</a:t>
            </a:r>
          </a:p>
          <a:p>
            <a:pPr lvl="1"/>
            <a:r>
              <a:rPr lang="en-US" dirty="0"/>
              <a:t>or, not efficiently</a:t>
            </a:r>
          </a:p>
          <a:p>
            <a:pPr eaLnBrk="1" hangingPunct="1"/>
            <a:r>
              <a:rPr lang="en-US" dirty="0"/>
              <a:t>However, some usage </a:t>
            </a:r>
            <a:r>
              <a:rPr lang="en-US" dirty="0" err="1"/>
              <a:t>scenario’s</a:t>
            </a:r>
            <a:r>
              <a:rPr lang="en-US" dirty="0"/>
              <a:t> can be done in parallel, e.g.,</a:t>
            </a:r>
          </a:p>
          <a:p>
            <a:pPr lvl="1" eaLnBrk="1" hangingPunct="1"/>
            <a:r>
              <a:rPr lang="en-US" dirty="0"/>
              <a:t>parameter exploration</a:t>
            </a:r>
            <a:endParaRPr lang="nl-NL" dirty="0"/>
          </a:p>
        </p:txBody>
      </p:sp>
      <p:pic>
        <p:nvPicPr>
          <p:cNvPr id="9220" name="Picture 4" descr="MPj043316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554163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MPj0433160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3276600"/>
            <a:ext cx="731837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9955" y="4241747"/>
            <a:ext cx="4042411" cy="2554545"/>
            <a:chOff x="209955" y="4241747"/>
            <a:chExt cx="4042411" cy="2554545"/>
          </a:xfrm>
        </p:grpSpPr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09955" y="4241747"/>
              <a:ext cx="4042411" cy="255454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(a, b) in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{(1.3, 5.7), (2.7, 1.4),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(3.4, 2.1), (4.1, 3.8),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…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{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 &lt;- c(a, b,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soph_func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 + b))</a:t>
              </a:r>
            </a:p>
            <a:p>
              <a:pPr eaLnBrk="1" hangingPunct="1"/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 }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2952010" y="6519293"/>
              <a:ext cx="1300356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program-</a:t>
              </a:r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pe.r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226" name="Picture 10" descr="MCj0439820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787456"/>
            <a:ext cx="73183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5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 processing: informally</a:t>
            </a:r>
            <a:endParaRPr lang="nl-BE"/>
          </a:p>
        </p:txBody>
      </p:sp>
      <p:sp>
        <p:nvSpPr>
          <p:cNvPr id="3" name="Can 2"/>
          <p:cNvSpPr/>
          <p:nvPr/>
        </p:nvSpPr>
        <p:spPr>
          <a:xfrm>
            <a:off x="571500" y="3284538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master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3800475" y="1643063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slave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800475" y="4498975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slave</a:t>
            </a:r>
            <a:r>
              <a:rPr lang="en-US" i="1" baseline="-25000" dirty="0" err="1">
                <a:solidFill>
                  <a:schemeClr val="tx1"/>
                </a:solidFill>
              </a:rPr>
              <a:t>S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4143375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314325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143500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286375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6429375" y="2286000"/>
            <a:ext cx="2244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queries for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6429375" y="2714625"/>
            <a:ext cx="1951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6429375" y="3143250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slave notifies on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>
                <a:latin typeface="Calibri" pitchFamily="34" charset="0"/>
              </a:rPr>
              <a:t>for more work</a:t>
            </a:r>
            <a:endParaRPr lang="nl-BE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6429375" y="4059238"/>
            <a:ext cx="1887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latin typeface="Calibri" pitchFamily="34" charset="0"/>
              </a:rPr>
              <a:t>master sends stop</a:t>
            </a:r>
            <a:endParaRPr lang="nl-BE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720725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519" y="5501482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214313" y="5389563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6" name="Vergelijking" r:id="rId8" imgW="126780" imgH="164814" progId="Equation.3">
                  <p:embed/>
                </p:oleObj>
              </mc:Choice>
              <mc:Fallback>
                <p:oleObj name="Vergelijking" r:id="rId8" imgW="126780" imgH="1648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389563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5357813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aphicFrame>
        <p:nvGraphicFramePr>
          <p:cNvPr id="19486" name="Object 53"/>
          <p:cNvGraphicFramePr>
            <a:graphicFrameLocks noChangeAspect="1"/>
          </p:cNvGraphicFramePr>
          <p:nvPr/>
        </p:nvGraphicFramePr>
        <p:xfrm>
          <a:off x="5916613" y="5078413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7" name="Vergelijking" r:id="rId12" imgW="837836" imgH="177723" progId="Equation.3">
                  <p:embed/>
                </p:oleObj>
              </mc:Choice>
              <mc:Fallback>
                <p:oleObj name="Vergelijking" r:id="rId12" imgW="83783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5078413"/>
                        <a:ext cx="16557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1750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1714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1714500" y="4500563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214563" y="3429000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4214019" y="5787231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TextBox 62"/>
          <p:cNvSpPr txBox="1">
            <a:spLocks noChangeArrowheads="1"/>
          </p:cNvSpPr>
          <p:nvPr/>
        </p:nvSpPr>
        <p:spPr bwMode="auto">
          <a:xfrm>
            <a:off x="3857625" y="5426075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initialization &amp; operation</a:t>
            </a:r>
            <a:endParaRPr lang="nl-BE"/>
          </a:p>
        </p:txBody>
      </p:sp>
      <p:cxnSp>
        <p:nvCxnSpPr>
          <p:cNvPr id="4" name="Straight Connector 3"/>
          <p:cNvCxnSpPr>
            <a:stCxn id="20486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6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0488" idx="2"/>
          </p:cNvCxnSpPr>
          <p:nvPr/>
        </p:nvCxnSpPr>
        <p:spPr>
          <a:xfrm rot="16200000" flipH="1">
            <a:off x="47783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0490" idx="2"/>
          </p:cNvCxnSpPr>
          <p:nvPr/>
        </p:nvCxnSpPr>
        <p:spPr>
          <a:xfrm rot="16200000" flipH="1">
            <a:off x="-650874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643438" y="1714500"/>
            <a:ext cx="2714625" cy="7874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2" name="TextBox 13"/>
          <p:cNvSpPr txBox="1">
            <a:spLocks noChangeArrowheads="1"/>
          </p:cNvSpPr>
          <p:nvPr/>
        </p:nvSpPr>
        <p:spPr bwMode="auto">
          <a:xfrm>
            <a:off x="557212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493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2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5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7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0800000">
            <a:off x="1928813" y="1928813"/>
            <a:ext cx="2714625" cy="15716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9" name="TextBox 25"/>
          <p:cNvSpPr txBox="1">
            <a:spLocks noChangeArrowheads="1"/>
          </p:cNvSpPr>
          <p:nvPr/>
        </p:nvSpPr>
        <p:spPr bwMode="auto">
          <a:xfrm>
            <a:off x="2643188" y="20716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ready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28813" y="401478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1" name="TextBox 35"/>
          <p:cNvSpPr txBox="1">
            <a:spLocks noChangeArrowheads="1"/>
          </p:cNvSpPr>
          <p:nvPr/>
        </p:nvSpPr>
        <p:spPr bwMode="auto">
          <a:xfrm>
            <a:off x="2428875" y="3714750"/>
            <a:ext cx="1666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scriptSize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928813" y="4300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TextBox 37"/>
          <p:cNvSpPr txBox="1">
            <a:spLocks noChangeArrowheads="1"/>
          </p:cNvSpPr>
          <p:nvPr/>
        </p:nvSpPr>
        <p:spPr bwMode="auto">
          <a:xfrm>
            <a:off x="2803525" y="4000500"/>
            <a:ext cx="696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script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5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>
            <a:off x="4490244" y="3785394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7" name="TextBox 43"/>
          <p:cNvSpPr txBox="1">
            <a:spLocks noChangeArrowheads="1"/>
          </p:cNvSpPr>
          <p:nvPr/>
        </p:nvSpPr>
        <p:spPr bwMode="auto">
          <a:xfrm>
            <a:off x="4775200" y="3424238"/>
            <a:ext cx="654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4082257" y="2070894"/>
            <a:ext cx="85725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9" name="TextBox 45"/>
          <p:cNvSpPr txBox="1">
            <a:spLocks noChangeArrowheads="1"/>
          </p:cNvSpPr>
          <p:nvPr/>
        </p:nvSpPr>
        <p:spPr bwMode="auto">
          <a:xfrm>
            <a:off x="3709988" y="1857375"/>
            <a:ext cx="790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prolog</a:t>
            </a:r>
            <a:endParaRPr lang="nl-BE" i="1">
              <a:latin typeface="Calibri" pitchFamily="34" charset="0"/>
            </a:endParaRPr>
          </a:p>
        </p:txBody>
      </p:sp>
      <p:grpSp>
        <p:nvGrpSpPr>
          <p:cNvPr id="20510" name="Group 55"/>
          <p:cNvGrpSpPr>
            <a:grpSpLocks/>
          </p:cNvGrpSpPr>
          <p:nvPr/>
        </p:nvGrpSpPr>
        <p:grpSpPr bwMode="auto">
          <a:xfrm>
            <a:off x="4643438" y="5773738"/>
            <a:ext cx="2714625" cy="655637"/>
            <a:chOff x="4643438" y="2773915"/>
            <a:chExt cx="2714644" cy="6550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57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0" name="TextBox 59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472281" y="5501482"/>
            <a:ext cx="242887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TextBox 64"/>
          <p:cNvSpPr txBox="1">
            <a:spLocks noChangeArrowheads="1"/>
          </p:cNvSpPr>
          <p:nvPr/>
        </p:nvSpPr>
        <p:spPr bwMode="auto">
          <a:xfrm>
            <a:off x="257175" y="5130800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4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7323137" y="6621463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6" name="TextBox 73"/>
          <p:cNvSpPr txBox="1">
            <a:spLocks noChangeArrowheads="1"/>
          </p:cNvSpPr>
          <p:nvPr/>
        </p:nvSpPr>
        <p:spPr bwMode="auto">
          <a:xfrm>
            <a:off x="7645400" y="641667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0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 rot="5400000">
            <a:off x="3894138" y="6108700"/>
            <a:ext cx="1214438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TextBox 62"/>
          <p:cNvSpPr txBox="1">
            <a:spLocks noChangeArrowheads="1"/>
          </p:cNvSpPr>
          <p:nvPr/>
        </p:nvSpPr>
        <p:spPr bwMode="auto">
          <a:xfrm>
            <a:off x="3714750" y="5857875"/>
            <a:ext cx="757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epilog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worker: termination</a:t>
            </a:r>
            <a:endParaRPr lang="nl-BE"/>
          </a:p>
        </p:txBody>
      </p:sp>
      <p:cxnSp>
        <p:nvCxnSpPr>
          <p:cNvPr id="4" name="Straight Connector 3"/>
          <p:cNvCxnSpPr>
            <a:stCxn id="21510" idx="2"/>
          </p:cNvCxnSpPr>
          <p:nvPr/>
        </p:nvCxnSpPr>
        <p:spPr>
          <a:xfrm rot="16200000" flipH="1">
            <a:off x="2085976" y="4157662"/>
            <a:ext cx="5110162" cy="4763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0" name="TextBox 4"/>
          <p:cNvSpPr txBox="1">
            <a:spLocks noChangeArrowheads="1"/>
          </p:cNvSpPr>
          <p:nvPr/>
        </p:nvSpPr>
        <p:spPr bwMode="auto">
          <a:xfrm>
            <a:off x="4110038" y="1143000"/>
            <a:ext cx="1055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master</a:t>
            </a:r>
            <a:endParaRPr lang="nl-BE" sz="2400">
              <a:latin typeface="Calibri" pitchFamily="34" charset="0"/>
            </a:endParaRPr>
          </a:p>
        </p:txBody>
      </p:sp>
      <p:cxnSp>
        <p:nvCxnSpPr>
          <p:cNvPr id="8" name="Straight Connector 7"/>
          <p:cNvCxnSpPr>
            <a:stCxn id="21512" idx="2"/>
          </p:cNvCxnSpPr>
          <p:nvPr/>
        </p:nvCxnSpPr>
        <p:spPr>
          <a:xfrm rot="5400000">
            <a:off x="5383212" y="3552826"/>
            <a:ext cx="38957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8"/>
          <p:cNvSpPr txBox="1">
            <a:spLocks noChangeArrowheads="1"/>
          </p:cNvSpPr>
          <p:nvPr/>
        </p:nvSpPr>
        <p:spPr bwMode="auto">
          <a:xfrm>
            <a:off x="687387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2</a:t>
            </a:r>
            <a:endParaRPr lang="nl-BE" sz="2400" baseline="-25000"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21514" idx="2"/>
          </p:cNvCxnSpPr>
          <p:nvPr/>
        </p:nvCxnSpPr>
        <p:spPr>
          <a:xfrm rot="5400000">
            <a:off x="811212" y="2695576"/>
            <a:ext cx="2181225" cy="0"/>
          </a:xfrm>
          <a:prstGeom prst="line">
            <a:avLst/>
          </a:prstGeom>
          <a:ln w="31750">
            <a:solidFill>
              <a:schemeClr val="tx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0"/>
          <p:cNvSpPr txBox="1">
            <a:spLocks noChangeArrowheads="1"/>
          </p:cNvSpPr>
          <p:nvPr/>
        </p:nvSpPr>
        <p:spPr bwMode="auto">
          <a:xfrm>
            <a:off x="1444625" y="1143000"/>
            <a:ext cx="91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alibri" pitchFamily="34" charset="0"/>
              </a:rPr>
              <a:t>slave</a:t>
            </a:r>
            <a:r>
              <a:rPr lang="en-US" sz="2400" baseline="-25000">
                <a:latin typeface="Calibri" pitchFamily="34" charset="0"/>
              </a:rPr>
              <a:t>1</a:t>
            </a:r>
            <a:endParaRPr lang="nl-BE" sz="2400" baseline="-25000">
              <a:latin typeface="Calibri" pitchFamily="34" charset="0"/>
            </a:endParaRPr>
          </a:p>
        </p:txBody>
      </p:sp>
      <p:grpSp>
        <p:nvGrpSpPr>
          <p:cNvPr id="21515" name="Group 54"/>
          <p:cNvGrpSpPr>
            <a:grpSpLocks/>
          </p:cNvGrpSpPr>
          <p:nvPr/>
        </p:nvGrpSpPr>
        <p:grpSpPr bwMode="auto">
          <a:xfrm>
            <a:off x="4643438" y="2773363"/>
            <a:ext cx="2714625" cy="655637"/>
            <a:chOff x="4643438" y="2773915"/>
            <a:chExt cx="2714644" cy="65508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643438" y="3073699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1" name="TextBox 16"/>
            <p:cNvSpPr txBox="1">
              <a:spLocks noChangeArrowheads="1"/>
            </p:cNvSpPr>
            <p:nvPr/>
          </p:nvSpPr>
          <p:spPr bwMode="auto">
            <a:xfrm>
              <a:off x="5143504" y="2773915"/>
              <a:ext cx="1666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jobID, scriptSize</a:t>
              </a:r>
              <a:endParaRPr lang="nl-BE" i="1">
                <a:latin typeface="Calibri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643438" y="3359208"/>
              <a:ext cx="271464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43" name="TextBox 18"/>
            <p:cNvSpPr txBox="1">
              <a:spLocks noChangeArrowheads="1"/>
            </p:cNvSpPr>
            <p:nvPr/>
          </p:nvSpPr>
          <p:spPr bwMode="auto">
            <a:xfrm>
              <a:off x="5518473" y="3059667"/>
              <a:ext cx="69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Calibri" pitchFamily="34" charset="0"/>
                </a:rPr>
                <a:t>script</a:t>
              </a:r>
              <a:endParaRPr lang="nl-BE" i="1">
                <a:latin typeface="Calibri" pitchFamily="34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4643438" y="5086350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7" name="TextBox 20"/>
          <p:cNvSpPr txBox="1">
            <a:spLocks noChangeArrowheads="1"/>
          </p:cNvSpPr>
          <p:nvPr/>
        </p:nvSpPr>
        <p:spPr bwMode="auto">
          <a:xfrm>
            <a:off x="5000625" y="4786313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6715125" y="4214813"/>
            <a:ext cx="1716087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23"/>
          <p:cNvSpPr txBox="1">
            <a:spLocks noChangeArrowheads="1"/>
          </p:cNvSpPr>
          <p:nvPr/>
        </p:nvSpPr>
        <p:spPr bwMode="auto">
          <a:xfrm>
            <a:off x="7643813" y="3987800"/>
            <a:ext cx="1385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4214019" y="2785269"/>
            <a:ext cx="571500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1" name="TextBox 41"/>
          <p:cNvSpPr txBox="1">
            <a:spLocks noChangeArrowheads="1"/>
          </p:cNvSpPr>
          <p:nvPr/>
        </p:nvSpPr>
        <p:spPr bwMode="auto">
          <a:xfrm>
            <a:off x="3857625" y="2425700"/>
            <a:ext cx="6540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read</a:t>
            </a:r>
          </a:p>
          <a:p>
            <a:pPr eaLnBrk="1" hangingPunct="1"/>
            <a:r>
              <a:rPr lang="en-US" i="1">
                <a:latin typeface="Calibri" pitchFamily="34" charset="0"/>
              </a:rPr>
              <a:t>work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1292226" y="2035175"/>
            <a:ext cx="785812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3" name="TextBox 64"/>
          <p:cNvSpPr txBox="1">
            <a:spLocks noChangeArrowheads="1"/>
          </p:cNvSpPr>
          <p:nvPr/>
        </p:nvSpPr>
        <p:spPr bwMode="auto">
          <a:xfrm>
            <a:off x="257175" y="1773238"/>
            <a:ext cx="138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5400000">
            <a:off x="4285457" y="5288756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TextBox 67"/>
          <p:cNvSpPr txBox="1">
            <a:spLocks noChangeArrowheads="1"/>
          </p:cNvSpPr>
          <p:nvPr/>
        </p:nvSpPr>
        <p:spPr bwMode="auto">
          <a:xfrm>
            <a:off x="3929063" y="5000625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0800000">
            <a:off x="4643438" y="20859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7" name="TextBox 47"/>
          <p:cNvSpPr txBox="1">
            <a:spLocks noChangeArrowheads="1"/>
          </p:cNvSpPr>
          <p:nvPr/>
        </p:nvSpPr>
        <p:spPr bwMode="auto">
          <a:xfrm>
            <a:off x="5000625" y="178593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4284663" y="22875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9" name="TextBox 49"/>
          <p:cNvSpPr txBox="1">
            <a:spLocks noChangeArrowheads="1"/>
          </p:cNvSpPr>
          <p:nvPr/>
        </p:nvSpPr>
        <p:spPr bwMode="auto">
          <a:xfrm>
            <a:off x="3929063" y="2058988"/>
            <a:ext cx="474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5400000">
            <a:off x="7358856" y="1856582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1" name="TextBox 51"/>
          <p:cNvSpPr txBox="1">
            <a:spLocks noChangeArrowheads="1"/>
          </p:cNvSpPr>
          <p:nvPr/>
        </p:nvSpPr>
        <p:spPr bwMode="auto">
          <a:xfrm>
            <a:off x="7645400" y="1571625"/>
            <a:ext cx="1385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computation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1928813" y="2430463"/>
            <a:ext cx="2714625" cy="9985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5"/>
          <p:cNvSpPr txBox="1">
            <a:spLocks noChangeArrowheads="1"/>
          </p:cNvSpPr>
          <p:nvPr/>
        </p:nvSpPr>
        <p:spPr bwMode="auto">
          <a:xfrm>
            <a:off x="2143125" y="3000375"/>
            <a:ext cx="178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jobID, existStatus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570413" y="364013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5" name="TextBox 68"/>
          <p:cNvSpPr txBox="1">
            <a:spLocks noChangeArrowheads="1"/>
          </p:cNvSpPr>
          <p:nvPr/>
        </p:nvSpPr>
        <p:spPr bwMode="auto">
          <a:xfrm>
            <a:off x="4786313" y="3429000"/>
            <a:ext cx="474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log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rot="10800000">
            <a:off x="1928813" y="3800475"/>
            <a:ext cx="2714625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7" name="TextBox 70"/>
          <p:cNvSpPr txBox="1">
            <a:spLocks noChangeArrowheads="1"/>
          </p:cNvSpPr>
          <p:nvPr/>
        </p:nvSpPr>
        <p:spPr bwMode="auto">
          <a:xfrm>
            <a:off x="2679700" y="3500438"/>
            <a:ext cx="110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4643438" y="5443538"/>
            <a:ext cx="2714625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TextBox 76"/>
          <p:cNvSpPr txBox="1">
            <a:spLocks noChangeArrowheads="1"/>
          </p:cNvSpPr>
          <p:nvPr/>
        </p:nvSpPr>
        <p:spPr bwMode="auto">
          <a:xfrm>
            <a:off x="5394325" y="5143500"/>
            <a:ext cx="110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i="1">
                <a:latin typeface="Calibri" pitchFamily="34" charset="0"/>
              </a:rPr>
              <a:t>terminate</a:t>
            </a:r>
            <a:endParaRPr lang="nl-BE" i="1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72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running R with worker</a:t>
            </a:r>
            <a:endParaRPr lang="nl-NL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R on your own computer: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For thinking, 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program_pe.pbs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dirty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Run the job:</a:t>
            </a:r>
            <a:endParaRPr lang="nl-NL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893721" y="2108968"/>
            <a:ext cx="5125121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  1.3  5.7 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3721" y="5949280"/>
            <a:ext cx="5125121" cy="52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</a:t>
            </a:r>
            <a:endParaRPr lang="nl-NL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wsub  –batch program_pe.pbs  –data data.csv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93721" y="3517434"/>
            <a:ext cx="4392489" cy="1846659"/>
            <a:chOff x="1331640" y="3497263"/>
            <a:chExt cx="4392489" cy="1846659"/>
          </a:xfrm>
        </p:grpSpPr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331640" y="3497263"/>
              <a:ext cx="4392489" cy="18466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-N program_pe</a:t>
              </a: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#PBS -l walltime=1:00:00,nodes=2:ppn=36</a:t>
              </a:r>
              <a:endParaRPr lang="nl-NL" sz="1400" dirty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cd $PBS_O_WORKDIR</a:t>
              </a:r>
            </a:p>
            <a:p>
              <a:r>
                <a:rPr lang="nl-NL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4237825" y="3497263"/>
              <a:ext cx="1486304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19705" y="3517434"/>
            <a:ext cx="2133600" cy="1384995"/>
            <a:chOff x="6012160" y="3497263"/>
            <a:chExt cx="2133600" cy="1384995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6012160" y="3497263"/>
              <a:ext cx="2133600" cy="13849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  </a:t>
              </a:r>
              <a:r>
                <a:rPr lang="en-US" sz="14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1.3, 5.7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2.7, 1.4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3.4, 2.1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4.1, 3.8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nl-NL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7217301" y="3497263"/>
              <a:ext cx="928459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data.csv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4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8197" grpId="0" animBg="1"/>
      <p:bldP spid="102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4808</Words>
  <Application>Microsoft Office PowerPoint</Application>
  <PresentationFormat>On-screen Show (4:3)</PresentationFormat>
  <Paragraphs>1074</Paragraphs>
  <Slides>85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Equation</vt:lpstr>
      <vt:lpstr>Vergelijking</vt:lpstr>
      <vt:lpstr>worker &amp; atools training session</vt:lpstr>
      <vt:lpstr>PowerPoint Presentation</vt:lpstr>
      <vt:lpstr>Introduction</vt:lpstr>
      <vt:lpstr>Scenario: parameter exploration</vt:lpstr>
      <vt:lpstr>Use case: parameter exploration  </vt:lpstr>
      <vt:lpstr>Solution: worker with -data</vt:lpstr>
      <vt:lpstr>Data exploration: steps</vt:lpstr>
      <vt:lpstr>Example: running R</vt:lpstr>
      <vt:lpstr>Example: running R with worker</vt:lpstr>
      <vt:lpstr>Use case: Torque job arrays</vt:lpstr>
      <vt:lpstr>Solution: worker with –t </vt:lpstr>
      <vt:lpstr>Scenario: MapReduce</vt:lpstr>
      <vt:lpstr>Use case: MapReduce</vt:lpstr>
      <vt:lpstr>Solution: -prolog &amp; -epilog</vt:lpstr>
      <vt:lpstr>worker features</vt:lpstr>
      <vt:lpstr>Monitoring jobs: wsummarize</vt:lpstr>
      <vt:lpstr>Resuming jobs: wresume</vt:lpstr>
      <vt:lpstr>Time limits: timedrun</vt:lpstr>
      <vt:lpstr>Data aggregation</vt:lpstr>
      <vt:lpstr>Aggregating text files: wcat</vt:lpstr>
      <vt:lpstr>Non-trivial aggregation: wreduce</vt:lpstr>
      <vt:lpstr>Example Python pickle reductor</vt:lpstr>
      <vt:lpstr>Work load analysis: wload</vt:lpstr>
      <vt:lpstr>Load balance</vt:lpstr>
      <vt:lpstr>wsub: multiple data sources</vt:lpstr>
      <vt:lpstr>Non-trivial scenario support</vt:lpstr>
      <vt:lpstr>Help on worker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worker tuning</vt:lpstr>
      <vt:lpstr>How to use worker well?</vt:lpstr>
      <vt:lpstr>worker &amp; conflicts</vt:lpstr>
      <vt:lpstr>worker &amp; multithreading</vt:lpstr>
      <vt:lpstr>Controlling number of threads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PowerPoint Presentation</vt:lpstr>
      <vt:lpstr>Scenario revisited: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atools tuning</vt:lpstr>
      <vt:lpstr>How to use atools well?</vt:lpstr>
      <vt:lpstr>atools &amp; conflicts</vt:lpstr>
      <vt:lpstr>Comparison</vt:lpstr>
      <vt:lpstr>worker versus atools</vt:lpstr>
      <vt:lpstr>PowerPoint Presentation</vt:lpstr>
      <vt:lpstr>File system refresher</vt:lpstr>
      <vt:lpstr>Scenarios for disaster</vt:lpstr>
      <vt:lpstr>Tools to help</vt:lpstr>
      <vt:lpstr>Conclusions</vt:lpstr>
      <vt:lpstr>Conclusions</vt:lpstr>
      <vt:lpstr>References</vt:lpstr>
      <vt:lpstr>Appendix: worker implementation</vt:lpstr>
      <vt:lpstr>worker implementation</vt:lpstr>
      <vt:lpstr>worker processing: informally</vt:lpstr>
      <vt:lpstr>worker: initialization &amp; operation</vt:lpstr>
      <vt:lpstr>worker: termination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118</cp:revision>
  <dcterms:created xsi:type="dcterms:W3CDTF">2013-02-20T15:39:10Z</dcterms:created>
  <dcterms:modified xsi:type="dcterms:W3CDTF">2020-10-08T15:07:26Z</dcterms:modified>
</cp:coreProperties>
</file>