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7" r:id="rId2"/>
    <p:sldId id="357" r:id="rId3"/>
    <p:sldId id="337" r:id="rId4"/>
    <p:sldId id="30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06" r:id="rId13"/>
    <p:sldId id="267" r:id="rId14"/>
    <p:sldId id="268" r:id="rId15"/>
    <p:sldId id="307" r:id="rId16"/>
    <p:sldId id="269" r:id="rId17"/>
    <p:sldId id="270" r:id="rId18"/>
    <p:sldId id="271" r:id="rId19"/>
    <p:sldId id="272" r:id="rId20"/>
    <p:sldId id="273" r:id="rId21"/>
    <p:sldId id="300" r:id="rId22"/>
    <p:sldId id="301" r:id="rId23"/>
    <p:sldId id="302" r:id="rId24"/>
    <p:sldId id="303" r:id="rId25"/>
    <p:sldId id="275" r:id="rId26"/>
    <p:sldId id="355" r:id="rId27"/>
    <p:sldId id="353" r:id="rId28"/>
    <p:sldId id="346" r:id="rId29"/>
    <p:sldId id="347" r:id="rId30"/>
    <p:sldId id="348" r:id="rId31"/>
    <p:sldId id="349" r:id="rId32"/>
    <p:sldId id="350" r:id="rId33"/>
    <p:sldId id="351" r:id="rId34"/>
    <p:sldId id="356" r:id="rId35"/>
    <p:sldId id="308" r:id="rId36"/>
    <p:sldId id="281" r:id="rId37"/>
    <p:sldId id="332" r:id="rId38"/>
    <p:sldId id="284" r:id="rId39"/>
    <p:sldId id="286" r:id="rId40"/>
    <p:sldId id="294" r:id="rId41"/>
    <p:sldId id="295" r:id="rId42"/>
    <p:sldId id="296" r:id="rId43"/>
    <p:sldId id="297" r:id="rId44"/>
    <p:sldId id="298" r:id="rId45"/>
    <p:sldId id="285" r:id="rId46"/>
    <p:sldId id="299" r:id="rId47"/>
    <p:sldId id="312" r:id="rId48"/>
    <p:sldId id="313" r:id="rId49"/>
    <p:sldId id="314" r:id="rId50"/>
    <p:sldId id="315" r:id="rId51"/>
    <p:sldId id="316" r:id="rId52"/>
    <p:sldId id="317" r:id="rId53"/>
    <p:sldId id="340" r:id="rId54"/>
    <p:sldId id="341" r:id="rId55"/>
    <p:sldId id="318" r:id="rId56"/>
    <p:sldId id="319" r:id="rId57"/>
    <p:sldId id="320" r:id="rId58"/>
    <p:sldId id="322" r:id="rId59"/>
    <p:sldId id="323" r:id="rId60"/>
    <p:sldId id="321" r:id="rId61"/>
    <p:sldId id="325" r:id="rId62"/>
    <p:sldId id="326" r:id="rId63"/>
    <p:sldId id="328" r:id="rId64"/>
    <p:sldId id="354" r:id="rId65"/>
    <p:sldId id="352" r:id="rId66"/>
    <p:sldId id="339" r:id="rId67"/>
    <p:sldId id="333" r:id="rId68"/>
    <p:sldId id="338" r:id="rId69"/>
    <p:sldId id="310" r:id="rId70"/>
    <p:sldId id="280" r:id="rId71"/>
    <p:sldId id="335" r:id="rId72"/>
    <p:sldId id="336" r:id="rId73"/>
    <p:sldId id="343" r:id="rId74"/>
    <p:sldId id="344" r:id="rId75"/>
    <p:sldId id="342" r:id="rId76"/>
    <p:sldId id="345" r:id="rId77"/>
    <p:sldId id="304" r:id="rId78"/>
    <p:sldId id="309" r:id="rId79"/>
    <p:sldId id="311" r:id="rId80"/>
    <p:sldId id="276" r:id="rId81"/>
    <p:sldId id="277" r:id="rId82"/>
    <p:sldId id="278" r:id="rId83"/>
    <p:sldId id="329" r:id="rId84"/>
    <p:sldId id="330" r:id="rId85"/>
    <p:sldId id="331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DB51DD-5ACA-4EFB-84EA-35023374257F}">
          <p14:sldIdLst>
            <p14:sldId id="257"/>
            <p14:sldId id="357"/>
            <p14:sldId id="337"/>
          </p14:sldIdLst>
        </p14:section>
        <p14:section name="worker" id="{6218294E-E907-441A-8198-6780B12DECEF}">
          <p14:sldIdLst>
            <p14:sldId id="305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woker and MapReduce" id="{EC23BC84-36BF-4347-A5F0-3C8BDD9A6724}">
          <p14:sldIdLst>
            <p14:sldId id="306"/>
            <p14:sldId id="267"/>
            <p14:sldId id="268"/>
          </p14:sldIdLst>
        </p14:section>
        <p14:section name="worker features" id="{9FA9D4A1-7A8E-447F-AC41-D157AFF9C2FD}">
          <p14:sldIdLst>
            <p14:sldId id="307"/>
            <p14:sldId id="269"/>
            <p14:sldId id="270"/>
            <p14:sldId id="271"/>
            <p14:sldId id="272"/>
            <p14:sldId id="273"/>
            <p14:sldId id="300"/>
            <p14:sldId id="301"/>
            <p14:sldId id="302"/>
            <p14:sldId id="303"/>
            <p14:sldId id="275"/>
            <p14:sldId id="355"/>
            <p14:sldId id="353"/>
          </p14:sldIdLst>
        </p14:section>
        <p14:section name="parameter-weaver" id="{5E328FBF-C12B-45C8-B7B8-23CCAF616121}">
          <p14:sldIdLst>
            <p14:sldId id="346"/>
            <p14:sldId id="347"/>
            <p14:sldId id="348"/>
            <p14:sldId id="349"/>
            <p14:sldId id="350"/>
            <p14:sldId id="351"/>
            <p14:sldId id="356"/>
          </p14:sldIdLst>
        </p14:section>
        <p14:section name=" worker tuning" id="{40E4C22B-A307-4AE2-98BE-44535D974D9E}">
          <p14:sldIdLst>
            <p14:sldId id="308"/>
            <p14:sldId id="281"/>
            <p14:sldId id="332"/>
            <p14:sldId id="284"/>
            <p14:sldId id="286"/>
            <p14:sldId id="294"/>
            <p14:sldId id="295"/>
            <p14:sldId id="296"/>
            <p14:sldId id="297"/>
            <p14:sldId id="298"/>
            <p14:sldId id="285"/>
            <p14:sldId id="299"/>
            <p14:sldId id="312"/>
          </p14:sldIdLst>
        </p14:section>
        <p14:section name="atools" id="{4EBA814D-8AEA-4C75-9511-4C84730B1EBE}">
          <p14:sldIdLst>
            <p14:sldId id="313"/>
            <p14:sldId id="314"/>
            <p14:sldId id="315"/>
            <p14:sldId id="316"/>
            <p14:sldId id="317"/>
            <p14:sldId id="340"/>
            <p14:sldId id="341"/>
          </p14:sldIdLst>
        </p14:section>
        <p14:section name="atools features" id="{B3CCB6E2-A3D4-46D2-98AB-978DC1C65CAB}">
          <p14:sldIdLst>
            <p14:sldId id="318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atools tuning" id="{DC591AD2-99DF-42C2-963E-4BFE120C2B9E}">
          <p14:sldIdLst>
            <p14:sldId id="339"/>
            <p14:sldId id="333"/>
            <p14:sldId id="338"/>
          </p14:sldIdLst>
        </p14:section>
        <p14:section name="worker versus atools" id="{F243C118-4748-4D52-808B-08B5C6EC77FE}">
          <p14:sldIdLst>
            <p14:sldId id="310"/>
            <p14:sldId id="280"/>
          </p14:sldIdLst>
        </p14:section>
        <p14:section name="I/O" id="{1EE3DDBF-6EFA-42B2-B65C-145C06CB3F6A}">
          <p14:sldIdLst>
            <p14:sldId id="335"/>
            <p14:sldId id="336"/>
            <p14:sldId id="343"/>
            <p14:sldId id="344"/>
            <p14:sldId id="342"/>
            <p14:sldId id="345"/>
            <p14:sldId id="304"/>
          </p14:sldIdLst>
        </p14:section>
        <p14:section name="Appendices" id="{CA376358-C11A-4EA5-B94D-CA8F0408E18D}">
          <p14:sldIdLst>
            <p14:sldId id="309"/>
            <p14:sldId id="311"/>
            <p14:sldId id="276"/>
            <p14:sldId id="277"/>
            <p14:sldId id="27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43" autoAdjust="0"/>
  </p:normalViewPr>
  <p:slideViewPr>
    <p:cSldViewPr>
      <p:cViewPr varScale="1">
        <p:scale>
          <a:sx n="110" d="100"/>
          <a:sy n="110" d="100"/>
        </p:scale>
        <p:origin x="63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04-4F80-B1DD-5041DD2BE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60800"/>
        <c:axId val="351357272"/>
      </c:scatterChart>
      <c:valAx>
        <c:axId val="351360800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51357272"/>
        <c:crosses val="autoZero"/>
        <c:crossBetween val="midCat"/>
        <c:majorUnit val="4"/>
        <c:minorUnit val="4"/>
      </c:valAx>
      <c:valAx>
        <c:axId val="351357272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60800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3A9-47A3-A0DE-1F7890D3F210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3A9-47A3-A0DE-1F7890D3F210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3A9-47A3-A0DE-1F7890D3F210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3A9-47A3-A0DE-1F7890D3F2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61192"/>
        <c:axId val="351359624"/>
      </c:scatterChart>
      <c:valAx>
        <c:axId val="35136119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9624"/>
        <c:crosses val="autoZero"/>
        <c:crossBetween val="midCat"/>
        <c:majorUnit val="4"/>
        <c:minorUnit val="4"/>
      </c:valAx>
      <c:valAx>
        <c:axId val="351359624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61192"/>
        <c:crosses val="autoZero"/>
        <c:crossBetween val="midCat"/>
        <c:majorUnit val="4"/>
        <c:minorUnit val="4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37-46FC-B088-BD2FABFDEEAB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637-46FC-B088-BD2FABFDEE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8840"/>
        <c:axId val="351354920"/>
      </c:scatterChart>
      <c:valAx>
        <c:axId val="35135884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4920"/>
        <c:crosses val="autoZero"/>
        <c:crossBetween val="midCat"/>
        <c:minorUnit val="4"/>
      </c:valAx>
      <c:valAx>
        <c:axId val="351354920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8840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4A6-4491-9067-AC809BA2D9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6880"/>
        <c:axId val="351354136"/>
      </c:scatterChart>
      <c:valAx>
        <c:axId val="35135688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4136"/>
        <c:crosses val="autoZero"/>
        <c:crossBetween val="midCat"/>
        <c:majorUnit val="4"/>
      </c:valAx>
      <c:valAx>
        <c:axId val="351354136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688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BD-44D8-8D69-70719D501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6488"/>
        <c:axId val="351358056"/>
      </c:scatterChart>
      <c:valAx>
        <c:axId val="35135648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8056"/>
        <c:crosses val="autoZero"/>
        <c:crossBetween val="midCat"/>
        <c:majorUnit val="4"/>
        <c:minorUnit val="4"/>
      </c:valAx>
      <c:valAx>
        <c:axId val="351358056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64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2019-11-04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7450B-593C-40DB-B3F8-20591E50182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28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963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502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2019-11-04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2019-11-04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2019-11-04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2019-11-04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2019-11-04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2019-11-04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2019-11-04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2019-11-04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2019-11-04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2019-11-04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2019-11-04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2019-11-04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qouLp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orker.readthedocs.io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WI6ZAP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io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NeoB3Q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jbex/mem_io" TargetMode="External"/><Relationship Id="rId3" Type="http://schemas.openxmlformats.org/officeDocument/2006/relationships/hyperlink" Target="http://worker.readthedocs.io/" TargetMode="External"/><Relationship Id="rId7" Type="http://schemas.openxmlformats.org/officeDocument/2006/relationships/hyperlink" Target="http://datasink.readthedocs.io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jbex/datasink" TargetMode="External"/><Relationship Id="rId11" Type="http://schemas.openxmlformats.org/officeDocument/2006/relationships/hyperlink" Target="http://parameter-weaver.readthedocs.org/en/latest/" TargetMode="External"/><Relationship Id="rId5" Type="http://schemas.openxmlformats.org/officeDocument/2006/relationships/hyperlink" Target="http://atools.readthedocs.io/" TargetMode="External"/><Relationship Id="rId10" Type="http://schemas.openxmlformats.org/officeDocument/2006/relationships/hyperlink" Target="https://github.com/gjbex/parameter-weaver/" TargetMode="External"/><Relationship Id="rId4" Type="http://schemas.openxmlformats.org/officeDocument/2006/relationships/hyperlink" Target="https://github.com/gjbex/atools" TargetMode="External"/><Relationship Id="rId9" Type="http://schemas.openxmlformats.org/officeDocument/2006/relationships/hyperlink" Target="http://mem_io.readthedocs.io/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8.png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png"/><Relationship Id="rId11" Type="http://schemas.openxmlformats.org/officeDocument/2006/relationships/image" Target="../media/image20.jpeg"/><Relationship Id="rId5" Type="http://schemas.openxmlformats.org/officeDocument/2006/relationships/image" Target="../media/image16.png"/><Relationship Id="rId10" Type="http://schemas.openxmlformats.org/officeDocument/2006/relationships/image" Target="../media/image19.jpeg"/><Relationship Id="rId4" Type="http://schemas.openxmlformats.org/officeDocument/2006/relationships/image" Target="../media/image15.jpeg"/><Relationship Id="rId9" Type="http://schemas.openxmlformats.org/officeDocument/2006/relationships/image" Target="../media/image13.wmf"/><Relationship Id="rId14" Type="http://schemas.openxmlformats.org/officeDocument/2006/relationships/image" Target="../media/image21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orker &amp; </a:t>
            </a:r>
            <a:r>
              <a:rPr lang="en-US" dirty="0" err="1" smtClean="0"/>
              <a:t>atools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training session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 CC BY 4.0,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case: 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dirty="0" smtClean="0"/>
              <a:t> </a:t>
            </a:r>
            <a:endParaRPr lang="nl-BE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simulates job arrays, i.e.,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459613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nodes=1:ppn=36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MapReduce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case: MapReduce</a:t>
            </a:r>
            <a:endParaRPr lang="nl-BE" dirty="0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dirty="0" smtClean="0"/>
              <a:t> 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 smtClean="0"/>
              <a:t>Monitoring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summary of a job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successfully completed items</a:t>
            </a:r>
          </a:p>
          <a:p>
            <a:pPr lvl="1"/>
            <a:r>
              <a:rPr lang="en-US" dirty="0" smtClean="0"/>
              <a:t>Number of failed items</a:t>
            </a:r>
          </a:p>
          <a:p>
            <a:r>
              <a:rPr lang="en-US" dirty="0" smtClean="0"/>
              <a:t>Monitoring progress of a running job</a:t>
            </a:r>
          </a:p>
          <a:p>
            <a:endParaRPr lang="en-US" dirty="0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-n 60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Resuming a job that hit the </a:t>
            </a:r>
            <a:r>
              <a:rPr lang="en-US" dirty="0" err="1" smtClean="0"/>
              <a:t>walltime</a:t>
            </a:r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Redoing failed work items</a:t>
            </a:r>
            <a:endParaRPr lang="nl-BE" dirty="0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ime limits: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timedrun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per work item</a:t>
            </a:r>
          </a:p>
          <a:p>
            <a:pPr lvl="1"/>
            <a:r>
              <a:rPr lang="en-US" dirty="0" smtClean="0"/>
              <a:t>Avoid spending all </a:t>
            </a:r>
            <a:r>
              <a:rPr lang="en-US" dirty="0" err="1" smtClean="0"/>
              <a:t>walltime</a:t>
            </a:r>
            <a:r>
              <a:rPr lang="en-US" dirty="0" smtClean="0"/>
              <a:t> on a few work items that (accidentally) run too long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#!/bin/bash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nodes=5:ppn=36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77" y="980728"/>
            <a:ext cx="4093046" cy="40930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6835" y="5445224"/>
            <a:ext cx="4748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3"/>
              </a:rPr>
              <a:t>http://</a:t>
            </a:r>
            <a:r>
              <a:rPr lang="en-US" sz="4000" dirty="0" smtClean="0">
                <a:hlinkClick r:id="rId3"/>
              </a:rPr>
              <a:t>bit.ly/2qouLp2</a:t>
            </a:r>
            <a:r>
              <a:rPr lang="en-US" sz="4000" dirty="0" smtClean="0"/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0737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ggregating text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Preserve data order</a:t>
            </a:r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orker epilog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 smtClean="0"/>
              <a:t> option)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60848"/>
            <a:ext cx="7558479" cy="156966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wcat  –data data.csv   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-output output.csv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-skip_first 1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36096" y="2891200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263999" y="3429000"/>
            <a:ext cx="1684020" cy="1215067"/>
            <a:chOff x="4263999" y="3429000"/>
            <a:chExt cx="1684020" cy="1215067"/>
          </a:xfrm>
        </p:grpSpPr>
        <p:sp>
          <p:nvSpPr>
            <p:cNvPr id="9" name="TextBox 8"/>
            <p:cNvSpPr txBox="1"/>
            <p:nvPr/>
          </p:nvSpPr>
          <p:spPr>
            <a:xfrm>
              <a:off x="4644008" y="3813070"/>
              <a:ext cx="1304011" cy="83099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skip over</a:t>
              </a:r>
            </a:p>
            <a:p>
              <a:r>
                <a:rPr lang="en-US" sz="2400" dirty="0" smtClean="0">
                  <a:solidFill>
                    <a:srgbClr val="0070C0"/>
                  </a:solidFill>
                </a:rPr>
                <a:t>headers</a:t>
              </a:r>
              <a:endParaRPr lang="en-US" sz="24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9" idx="0"/>
            </p:cNvCxnSpPr>
            <p:nvPr/>
          </p:nvCxnSpPr>
          <p:spPr>
            <a:xfrm flipH="1" flipV="1">
              <a:off x="4263999" y="3429000"/>
              <a:ext cx="1032015" cy="38407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aggregation: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wreduce  –data data.csv   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Python pickle </a:t>
            </a:r>
            <a:r>
              <a:rPr lang="en-US" dirty="0" err="1" smtClean="0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aggregated data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data to add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new data to aggregate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aggregated data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load analysis: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important!</a:t>
            </a:r>
          </a:p>
          <a:p>
            <a:pPr lvl="1"/>
            <a:r>
              <a:rPr lang="en-US" dirty="0" smtClean="0"/>
              <a:t>do all workers approximately the same amount of work?</a:t>
            </a:r>
          </a:p>
          <a:p>
            <a:pPr lvl="1"/>
            <a:r>
              <a:rPr lang="en-US" dirty="0" smtClean="0"/>
              <a:t>easy if all work items take the same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 smtClean="0"/>
              <a:t> </a:t>
            </a:r>
            <a:r>
              <a:rPr lang="en-US" smtClean="0"/>
              <a:t>to analyze </a:t>
            </a:r>
            <a:r>
              <a:rPr lang="en-US" dirty="0" smtClean="0"/>
              <a:t>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workers: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nodes=5:ppn=36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180 </a:t>
            </a:r>
            <a:r>
              <a:rPr lang="en-US" dirty="0" smtClean="0"/>
              <a:t>cores</a:t>
            </a:r>
          </a:p>
          <a:p>
            <a:pPr lvl="2"/>
            <a:r>
              <a:rPr lang="en-US" dirty="0" smtClean="0"/>
              <a:t>1 master</a:t>
            </a:r>
          </a:p>
          <a:p>
            <a:pPr lvl="2"/>
            <a:r>
              <a:rPr lang="en-US" dirty="0" smtClean="0"/>
              <a:t>17</a:t>
            </a:r>
            <a:r>
              <a:rPr lang="en-US" dirty="0" smtClean="0"/>
              <a:t>9 </a:t>
            </a:r>
            <a:r>
              <a:rPr lang="en-US" dirty="0" smtClean="0"/>
              <a:t>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nodes=5:ppn=36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180 </a:t>
            </a:r>
            <a:r>
              <a:rPr lang="en-US" dirty="0"/>
              <a:t>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 smtClean="0"/>
              <a:t>180 </a:t>
            </a:r>
            <a:r>
              <a:rPr lang="en-US" dirty="0" smtClean="0"/>
              <a:t>slaves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</a:t>
            </a:r>
            <a:r>
              <a:rPr lang="en-US" sz="2400" dirty="0" smtClean="0">
                <a:sym typeface="Symbol" panose="05050102010706020507" pitchFamily="18" charset="2"/>
              </a:rPr>
              <a:t>179 </a:t>
            </a:r>
            <a:r>
              <a:rPr lang="en-US" sz="2400" dirty="0" smtClean="0">
                <a:sym typeface="Symbol" panose="05050102010706020507" pitchFamily="18" charset="2"/>
              </a:rPr>
              <a:t>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</a:t>
            </a:r>
            <a:r>
              <a:rPr lang="en-US" sz="2400" dirty="0" smtClean="0">
                <a:sym typeface="Symbol" panose="05050102010706020507" pitchFamily="18" charset="2"/>
              </a:rPr>
              <a:t>180 </a:t>
            </a:r>
            <a:r>
              <a:rPr lang="en-US" sz="2400" dirty="0" smtClean="0">
                <a:sym typeface="Symbol" panose="05050102010706020507" pitchFamily="18" charset="2"/>
              </a:rPr>
              <a:t>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default: violates MPI standard!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: multiple data sources</a:t>
            </a:r>
            <a:endParaRPr lang="nl-BE" dirty="0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7" y="2889250"/>
            <a:ext cx="1098699" cy="1143000"/>
            <a:chOff x="1165083" y="2285992"/>
            <a:chExt cx="1098840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1098840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</a:t>
              </a:r>
              <a:endParaRPr lang="nl-BE" dirty="0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806007" cy="1155524"/>
            <a:chOff x="2857488" y="5572140"/>
            <a:chExt cx="1805373" cy="1154974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805373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batch.pbs.worker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scenario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worker exposes environment variables to work item shell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WORKER_SIZE</a:t>
            </a:r>
            <a:r>
              <a:rPr lang="en-US" dirty="0" smtClean="0"/>
              <a:t>: number of worker processes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WORKER_RANK</a:t>
            </a:r>
            <a:r>
              <a:rPr lang="en-US" dirty="0" smtClean="0"/>
              <a:t>: worker identifier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8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212976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on 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documentation</a:t>
            </a:r>
            <a:br>
              <a:rPr lang="en-US" dirty="0" smtClean="0"/>
            </a:br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://worker.readthedocs.io/</a:t>
            </a:r>
            <a:endParaRPr lang="en-US" dirty="0" smtClean="0"/>
          </a:p>
          <a:p>
            <a:r>
              <a:rPr lang="en-US" dirty="0" smtClean="0"/>
              <a:t>Each command has help,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4797152"/>
            <a:ext cx="392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</a:t>
            </a:r>
            <a:r>
              <a:rPr lang="en-US" sz="3200" dirty="0" smtClean="0">
                <a:hlinkClick r:id="rId4"/>
              </a:rPr>
              <a:t>bit.ly/2WI6ZAP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8201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79358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600" dirty="0" smtClean="0"/>
              <a:t>Hold your horses, my C/C++/Fortran/R</a:t>
            </a:r>
          </a:p>
          <a:p>
            <a:r>
              <a:rPr lang="en-US" sz="3600" dirty="0" smtClean="0"/>
              <a:t>program doesn't do command line</a:t>
            </a:r>
          </a:p>
          <a:p>
            <a:r>
              <a:rPr lang="en-US" sz="3600" dirty="0" smtClean="0"/>
              <a:t>arguments, and I hate programming that!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10951" y="4509120"/>
            <a:ext cx="64614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No worries, there's an app</a:t>
            </a:r>
          </a:p>
          <a:p>
            <a:r>
              <a:rPr lang="en-US" sz="4400" dirty="0" smtClean="0"/>
              <a:t>for that: </a:t>
            </a:r>
            <a:r>
              <a:rPr lang="en-US" sz="4400" i="1" dirty="0" smtClean="0">
                <a:solidFill>
                  <a:srgbClr val="00B050"/>
                </a:solidFill>
              </a:rPr>
              <a:t>parameter-weaver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26044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parameter-weaver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0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Patterns for parallel computing</a:t>
            </a:r>
          </a:p>
          <a:p>
            <a:pPr lvl="1"/>
            <a:r>
              <a:rPr lang="en-US" dirty="0" smtClean="0"/>
              <a:t>embarrassingly parallel workloads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Happens a lot</a:t>
            </a:r>
          </a:p>
          <a:p>
            <a:pPr lvl="1"/>
            <a:r>
              <a:rPr lang="en-US" dirty="0" smtClean="0"/>
              <a:t>many scientific domains</a:t>
            </a:r>
          </a:p>
          <a:p>
            <a:r>
              <a:rPr lang="en-US" dirty="0" smtClean="0"/>
              <a:t>Support for pattern</a:t>
            </a:r>
          </a:p>
          <a:p>
            <a:pPr lvl="1"/>
            <a:r>
              <a:rPr lang="en-US" dirty="0" smtClean="0"/>
              <a:t>make it easy to do</a:t>
            </a:r>
          </a:p>
          <a:p>
            <a:pPr lvl="1"/>
            <a:r>
              <a:rPr lang="en-US" dirty="0" smtClean="0"/>
              <a:t>do the bookkeeping for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2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Dealing with command line arguments and configuration files is</a:t>
            </a:r>
          </a:p>
          <a:p>
            <a:pPr lvl="1"/>
            <a:r>
              <a:rPr lang="en-US" dirty="0" smtClean="0"/>
              <a:t>boring</a:t>
            </a:r>
          </a:p>
          <a:p>
            <a:pPr lvl="1"/>
            <a:r>
              <a:rPr lang="en-US" dirty="0" smtClean="0"/>
              <a:t>error prone</a:t>
            </a:r>
          </a:p>
          <a:p>
            <a:pPr lvl="1"/>
            <a:r>
              <a:rPr lang="en-US" dirty="0" smtClean="0"/>
              <a:t>fragile</a:t>
            </a:r>
          </a:p>
          <a:p>
            <a:r>
              <a:rPr lang="en-US" dirty="0" smtClean="0"/>
              <a:t>parameter-weaver</a:t>
            </a:r>
          </a:p>
          <a:p>
            <a:pPr lvl="1"/>
            <a:r>
              <a:rPr lang="en-US" dirty="0" smtClean="0"/>
              <a:t>takes parameter description file (CSV)</a:t>
            </a:r>
          </a:p>
          <a:p>
            <a:pPr lvl="2"/>
            <a:r>
              <a:rPr lang="en-US" dirty="0" smtClean="0"/>
              <a:t>parameter type/name/default value</a:t>
            </a:r>
          </a:p>
          <a:p>
            <a:pPr lvl="1"/>
            <a:r>
              <a:rPr lang="en-US" dirty="0" smtClean="0"/>
              <a:t>generates data structure/functions to easily access</a:t>
            </a:r>
          </a:p>
          <a:p>
            <a:pPr lvl="2"/>
            <a:r>
              <a:rPr lang="en-US" dirty="0" smtClean="0"/>
              <a:t>command line arguments</a:t>
            </a:r>
          </a:p>
          <a:p>
            <a:pPr lvl="2"/>
            <a:r>
              <a:rPr lang="en-US" dirty="0" smtClean="0"/>
              <a:t>parameters in configuration files</a:t>
            </a:r>
          </a:p>
          <a:p>
            <a:r>
              <a:rPr lang="en-US" dirty="0" smtClean="0"/>
              <a:t>Works for C/C++/Fortran/R</a:t>
            </a:r>
          </a:p>
          <a:p>
            <a:pPr lvl="1"/>
            <a:r>
              <a:rPr lang="en-US" dirty="0" smtClean="0"/>
              <a:t>for Python,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r>
              <a:rPr lang="en-US" dirty="0" smtClean="0"/>
              <a:t> in standard library</a:t>
            </a:r>
          </a:p>
          <a:p>
            <a:r>
              <a:rPr lang="en-US" dirty="0" smtClean="0"/>
              <a:t>Code generation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no dependencies, no libraries!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example: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Parameter description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Code generation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cl_params.c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cl_params.h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cl_params_aux.c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cl_params_aux.h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40012" y="2068869"/>
            <a:ext cx="5908252" cy="1169551"/>
            <a:chOff x="2237508" y="3497263"/>
            <a:chExt cx="5908252" cy="1169551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237508" y="3497263"/>
              <a:ext cx="5908252" cy="11695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rank	2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max_nr_points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delta_nr_points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bucket_size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verbose	0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7022472" y="4389815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params.txt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0"/>
          <p:cNvSpPr txBox="1">
            <a:spLocks noChangeArrowheads="1"/>
          </p:cNvSpPr>
          <p:nvPr/>
        </p:nvSpPr>
        <p:spPr bwMode="auto">
          <a:xfrm>
            <a:off x="1040012" y="3822139"/>
            <a:ext cx="5899372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parameter-weaver</a:t>
            </a:r>
          </a:p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weave  –l C  -d params.txt</a:t>
            </a:r>
            <a:endParaRPr lang="en-US" sz="2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example: code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27584" y="2348880"/>
            <a:ext cx="6874549" cy="3323987"/>
            <a:chOff x="2250170" y="3497263"/>
            <a:chExt cx="6874549" cy="332398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250170" y="3497263"/>
              <a:ext cx="6874549" cy="33239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cl_params.h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4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initCL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parseCL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params.verbose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dumpCL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stderr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"# ",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tree_spatial_dims_alloc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&amp;center, &amp;extent);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finalizeCL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return 0;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8010311" y="3497263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overhead.c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42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all basic types</a:t>
            </a:r>
          </a:p>
          <a:p>
            <a:pPr lvl="1"/>
            <a:r>
              <a:rPr lang="en-US" dirty="0" smtClean="0"/>
              <a:t>C/C++: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=…)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Parameters can be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on command line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configuration file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Parameters have default values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5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93083"/>
            <a:ext cx="3528392" cy="35283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on parameter-weaver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documentation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parameter-weaver.readthedocs.io/</a:t>
            </a:r>
            <a:r>
              <a:rPr lang="en-US" dirty="0" smtClean="0"/>
              <a:t> </a:t>
            </a:r>
          </a:p>
          <a:p>
            <a:r>
              <a:rPr lang="en-US" dirty="0" smtClean="0"/>
              <a:t>Each command has help,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797152"/>
            <a:ext cx="3996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</a:t>
            </a:r>
            <a:r>
              <a:rPr lang="en-US" sz="3200" dirty="0" smtClean="0">
                <a:hlinkClick r:id="rId4"/>
              </a:rPr>
              <a:t>bit.ly/2NeoB3Q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1214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worker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C00000"/>
                </a:solidFill>
              </a:rPr>
              <a:t>#work items/#</a:t>
            </a:r>
            <a:r>
              <a:rPr lang="en-US" dirty="0" err="1" smtClean="0">
                <a:solidFill>
                  <a:srgbClr val="C00000"/>
                </a:solidFill>
              </a:rPr>
              <a:t>proc</a:t>
            </a:r>
            <a:r>
              <a:rPr lang="en-US" dirty="0" smtClean="0">
                <a:solidFill>
                  <a:srgbClr val="C0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time(work item) &gt; 1 minute</a:t>
            </a:r>
          </a:p>
          <a:p>
            <a:r>
              <a:rPr lang="en-US" dirty="0" smtClean="0"/>
              <a:t>Work item is not multithreaded</a:t>
            </a:r>
          </a:p>
          <a:p>
            <a:r>
              <a:rPr lang="en-US" dirty="0" smtClean="0"/>
              <a:t>Work item is multithreaded</a:t>
            </a:r>
          </a:p>
          <a:p>
            <a:pPr lvl="1"/>
            <a:r>
              <a:rPr lang="en-US" dirty="0" smtClean="0"/>
              <a:t>will work, but user </a:t>
            </a:r>
            <a:r>
              <a:rPr lang="en-US" i="1" dirty="0" smtClean="0">
                <a:solidFill>
                  <a:srgbClr val="C00000"/>
                </a:solidFill>
              </a:rPr>
              <a:t>must be careful </a:t>
            </a:r>
            <a:r>
              <a:rPr lang="en-US" dirty="0" smtClean="0"/>
              <a:t>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 smtClean="0"/>
              <a:t> 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>
                <a:cs typeface="Courier New" panose="02070309020205020404" pitchFamily="49" charset="0"/>
              </a:rPr>
              <a:t>, in PBS script,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WORKER_NUM_THREADS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There be dragons: licensing!</a:t>
            </a: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&amp;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worker module only required for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job submission,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data aggregation, …,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r>
              <a:rPr lang="en-US" dirty="0" smtClean="0"/>
              <a:t>, …</a:t>
            </a:r>
          </a:p>
          <a:p>
            <a:r>
              <a:rPr lang="en-US" dirty="0"/>
              <a:t>N</a:t>
            </a:r>
            <a:r>
              <a:rPr lang="en-US" dirty="0" smtClean="0"/>
              <a:t>o need to load in PBS script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purge</a:t>
            </a:r>
          </a:p>
          <a:p>
            <a:pPr lvl="1"/>
            <a:r>
              <a:rPr lang="en-US" dirty="0" smtClean="0"/>
              <a:t>minimizes conflicts</a:t>
            </a:r>
          </a:p>
          <a:p>
            <a:pPr lvl="1"/>
            <a:r>
              <a:rPr lang="en-US" dirty="0" smtClean="0"/>
              <a:t>work items run in own Bash shell</a:t>
            </a:r>
          </a:p>
          <a:p>
            <a:r>
              <a:rPr lang="en-US" dirty="0" smtClean="0"/>
              <a:t>However, MPI may be problematic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mpi4py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automatically, e.g.,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Oversubscription: </a:t>
            </a:r>
            <a:r>
              <a:rPr lang="en-US" sz="3600" i="1" dirty="0" smtClean="0">
                <a:solidFill>
                  <a:srgbClr val="C00000"/>
                </a:solidFill>
              </a:rPr>
              <a:t>very</a:t>
            </a:r>
            <a:r>
              <a:rPr lang="en-US" sz="3600" dirty="0" smtClean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R,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554545"/>
            <a:chOff x="2267745" y="2204864"/>
            <a:chExt cx="4752528" cy="255454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55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walltime=1:00:00,nodes=5:ppn=36</a:t>
              </a:r>
              <a:endParaRPr lang="nl-NL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3" y="2420888"/>
            <a:ext cx="4788023" cy="2972073"/>
            <a:chOff x="4139953" y="2780928"/>
            <a:chExt cx="4788023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0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89256" y="5722937"/>
            <a:ext cx="71654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However: memory, total time to solution?</a:t>
            </a:r>
            <a:endParaRPr lang="en-US" sz="32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4758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So, what about </a:t>
            </a:r>
            <a:r>
              <a:rPr lang="en-US" sz="3600" dirty="0" err="1" smtClean="0"/>
              <a:t>OpenMP</a:t>
            </a:r>
            <a:endParaRPr lang="en-US" sz="3600" dirty="0"/>
          </a:p>
          <a:p>
            <a:r>
              <a:rPr lang="en-US" sz="3600" dirty="0" smtClean="0"/>
              <a:t>and MPI work items???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7645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No worries: </a:t>
            </a:r>
            <a:r>
              <a:rPr lang="en-US" sz="4400" i="1" dirty="0" err="1" smtClean="0">
                <a:solidFill>
                  <a:srgbClr val="00B050"/>
                </a:solidFill>
              </a:rPr>
              <a:t>atools</a:t>
            </a:r>
            <a:r>
              <a:rPr lang="en-US" sz="4400" i="1" dirty="0" smtClean="0">
                <a:solidFill>
                  <a:srgbClr val="00B050"/>
                </a:solidFill>
              </a:rPr>
              <a:t> </a:t>
            </a:r>
            <a:r>
              <a:rPr lang="en-US" sz="4400" i="1" dirty="0" smtClean="0"/>
              <a:t>to the rescue!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83594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revisited: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case: parameter exploration  </a:t>
            </a:r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nodes=2:ppn=36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-l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=00:15:00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nodes=2:ppn=36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-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nodes=2:ppn=36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-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4997948" y="4350183"/>
            <a:ext cx="419005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Many multimode computations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case: parameter exploration  </a:t>
            </a:r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5837"/>
            <a:ext cx="7213620" cy="1480491"/>
            <a:chOff x="428625" y="3751275"/>
            <a:chExt cx="7213620" cy="1480491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  -l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=00:10:00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403076" y="3751275"/>
              <a:ext cx="123916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5351" cy="1477328"/>
            <a:chOff x="627295" y="4026320"/>
            <a:chExt cx="7585351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8881" cy="1477328"/>
              <a:chOff x="428625" y="3754438"/>
              <a:chExt cx="7218881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nodes=1:ppn=1 -l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=00:10:00</a:t>
                </a: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440124" y="3769991"/>
                <a:ext cx="1207382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job_030.pbs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30683" cy="1477328"/>
            <a:chOff x="1056116" y="4903802"/>
            <a:chExt cx="7630683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28446" cy="1477328"/>
              <a:chOff x="428625" y="3754438"/>
              <a:chExt cx="7228446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nodes=1:ppn=1 -l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=00:10:00</a:t>
                </a: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449689" y="3760127"/>
                <a:ext cx="1207382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" name="TextBox 1"/>
          <p:cNvSpPr txBox="1"/>
          <p:nvPr/>
        </p:nvSpPr>
        <p:spPr>
          <a:xfrm rot="20014377">
            <a:off x="4731377" y="3840123"/>
            <a:ext cx="4084067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Many single core computations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aenv</a:t>
            </a:r>
            <a:endParaRPr lang="nl-BE" dirty="0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323528" y="5406315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/1.4.4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3528" y="3275573"/>
            <a:ext cx="7491153" cy="2031325"/>
            <a:chOff x="827584" y="3967896"/>
            <a:chExt cx="7491153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nodes=2:ppn=36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28296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pPr lvl="1"/>
            <a:r>
              <a:rPr lang="en-US" dirty="0" smtClean="0"/>
              <a:t>add line to initialize parameters: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dirty="0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-t …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nodes=2:ppn=36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nodes=2:ppn=36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nodes=2:ppn=36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6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MapReduce?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Supported through scheduler</a:t>
            </a:r>
            <a:br>
              <a:rPr lang="en-US" dirty="0" smtClean="0"/>
            </a:br>
            <a:r>
              <a:rPr lang="en-US" dirty="0" smtClean="0"/>
              <a:t>              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smtClean="0"/>
              <a:t>job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2924944"/>
            <a:ext cx="8032968" cy="163121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prolog.pbs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epilog.pbs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Job dependencies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533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406402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406402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406402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601664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722939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225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225302" y="3413026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225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381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381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381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602039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230689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230689" y="3413026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230689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4105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4105027" y="319871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4105027" y="519896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619628" y="3555901"/>
            <a:ext cx="1148520" cy="1143000"/>
            <a:chOff x="2165335" y="5143512"/>
            <a:chExt cx="114933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4933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epilog.pbs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450037" y="3532023"/>
            <a:ext cx="1178464" cy="1143000"/>
            <a:chOff x="2165335" y="5143512"/>
            <a:chExt cx="1179037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79037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prolog.pbs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90716" y="1412776"/>
            <a:ext cx="872803" cy="4286250"/>
            <a:chOff x="3714752" y="1143000"/>
            <a:chExt cx="872803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2" y="1143000"/>
              <a:ext cx="872803" cy="1143000"/>
              <a:chOff x="2165335" y="5143512"/>
              <a:chExt cx="872914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2" y="2357438"/>
              <a:ext cx="872803" cy="1143000"/>
              <a:chOff x="2165335" y="5143512"/>
              <a:chExt cx="872914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2" y="4286250"/>
              <a:ext cx="872803" cy="1143000"/>
              <a:chOff x="2165335" y="5143512"/>
              <a:chExt cx="872914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2195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4870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 smtClean="0"/>
              <a:t>Logging</a:t>
            </a:r>
            <a:endParaRPr lang="nl-BE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Logging for</a:t>
            </a:r>
          </a:p>
          <a:p>
            <a:pPr lvl="1"/>
            <a:r>
              <a:rPr lang="en-US" dirty="0" smtClean="0"/>
              <a:t>bookkeeping: success/failures?</a:t>
            </a:r>
          </a:p>
          <a:p>
            <a:pPr lvl="1"/>
            <a:r>
              <a:rPr lang="en-US" dirty="0" smtClean="0"/>
              <a:t>redo failures</a:t>
            </a:r>
          </a:p>
          <a:p>
            <a:pPr lvl="1"/>
            <a:r>
              <a:rPr lang="en-US" dirty="0" smtClean="0"/>
              <a:t>performance analysis</a:t>
            </a:r>
          </a:p>
          <a:p>
            <a:r>
              <a:rPr lang="en-US" dirty="0" smtClean="0"/>
              <a:t>Scheduler provides logs</a:t>
            </a:r>
          </a:p>
          <a:p>
            <a:pPr lvl="1"/>
            <a:r>
              <a:rPr lang="en-US" dirty="0" smtClean="0"/>
              <a:t>inconvenient</a:t>
            </a:r>
          </a:p>
          <a:p>
            <a:pPr lvl="1"/>
            <a:r>
              <a:rPr lang="en-US" dirty="0" smtClean="0"/>
              <a:t>not always user-accessible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568" y="1772816"/>
            <a:ext cx="7491153" cy="2585323"/>
            <a:chOff x="827584" y="3967896"/>
            <a:chExt cx="7491153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nodes=2:ppn=36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PBS_O_WORKDIR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$pressure  –t $temperature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humidity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11:47:46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by r1i1n3 at 2016-09-02 11:47:46: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11:47:47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016558" y="6194850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job.pbs.log145485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running or finished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job.pbs.log145485  \</a:t>
            </a:r>
            <a:b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again</a:t>
            </a:r>
            <a:endParaRPr lang="nl-BE" dirty="0" smtClean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Resume a job that hit the </a:t>
            </a:r>
            <a:r>
              <a:rPr lang="en-US" dirty="0" err="1" smtClean="0"/>
              <a:t>walltime</a:t>
            </a:r>
            <a:endParaRPr lang="en-US" dirty="0" smtClean="0"/>
          </a:p>
          <a:p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 failed work items</a:t>
            </a:r>
            <a:endParaRPr lang="nl-BE" dirty="0" smtClean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07505" y="4639684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--redo)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07505" y="2276689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  \  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-l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-data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nodes=5:ppn=36 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-l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=01:20:00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PBS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adapt PBS file for </a:t>
            </a:r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logging and 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647663" y="2780928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647663" y="438757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aggregations: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Takes care of</a:t>
            </a:r>
          </a:p>
          <a:p>
            <a:pPr lvl="1"/>
            <a:r>
              <a:rPr lang="en-US" dirty="0" smtClean="0"/>
              <a:t>missing files (failed items)</a:t>
            </a:r>
          </a:p>
          <a:p>
            <a:pPr lvl="1"/>
            <a:r>
              <a:rPr lang="en-US" dirty="0" smtClean="0"/>
              <a:t>incomplete data (failed items), use</a:t>
            </a:r>
            <a:br>
              <a:rPr lang="en-US" dirty="0" smtClean="0"/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  --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correct order</a:t>
            </a:r>
          </a:p>
          <a:p>
            <a:r>
              <a:rPr lang="en-US" dirty="0" smtClean="0"/>
              <a:t>For CSV,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1"/>
            <a:r>
              <a:rPr lang="en-US" dirty="0" smtClean="0"/>
              <a:t>single column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1988840"/>
            <a:ext cx="7374135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areduce  --t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{t}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40152" y="2708920"/>
            <a:ext cx="2520280" cy="656897"/>
            <a:chOff x="5356047" y="3215192"/>
            <a:chExt cx="2520280" cy="656897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5356047" y="3215192"/>
              <a:ext cx="666330" cy="4722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Non-trivial aggregations: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  <a:p>
            <a:pPr marL="971550" lvl="1" indent="-457200"/>
            <a:r>
              <a:rPr lang="en-US" dirty="0" smtClean="0"/>
              <a:t>extra argument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7374135" cy="193899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reduce  –-t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 output.bin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statistics: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mostly taken care of by  scheduler, but</a:t>
            </a:r>
          </a:p>
          <a:p>
            <a:pPr lvl="1"/>
            <a:r>
              <a:rPr lang="en-US" dirty="0" smtClean="0"/>
              <a:t>do all jobs approximately the same amount of work?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 smtClean="0"/>
              <a:t> to analyze 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nodes: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is flexible</a:t>
            </a:r>
          </a:p>
          <a:p>
            <a:pPr lvl="1"/>
            <a:r>
              <a:rPr lang="en-US" dirty="0" smtClean="0"/>
              <a:t>tries to determine CSV dialect by reading part of file &amp; analyzing</a:t>
            </a:r>
          </a:p>
          <a:p>
            <a:pPr lvl="1"/>
            <a:r>
              <a:rPr lang="en-US" dirty="0" smtClean="0"/>
              <a:t>default: 1024 bytes</a:t>
            </a:r>
          </a:p>
          <a:p>
            <a:r>
              <a:rPr lang="en-US" dirty="0" smtClean="0"/>
              <a:t>Specify number of bytes to use: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on </a:t>
            </a:r>
            <a:r>
              <a:rPr lang="en-US" dirty="0" err="1" smtClean="0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documentation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http://atools.readthedocs.io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Each command has help,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797152"/>
            <a:ext cx="3905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</a:t>
            </a:r>
            <a:r>
              <a:rPr lang="en-US" sz="3200" dirty="0" smtClean="0">
                <a:hlinkClick r:id="rId4"/>
              </a:rPr>
              <a:t>bit.ly/2qh9kGK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atools</a:t>
            </a:r>
            <a:r>
              <a:rPr lang="en-US" dirty="0" smtClean="0"/>
              <a:t>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items should use at least a node</a:t>
            </a:r>
          </a:p>
          <a:p>
            <a:pPr lvl="1"/>
            <a:r>
              <a:rPr lang="en-US" dirty="0" smtClean="0"/>
              <a:t>no technical reason,</a:t>
            </a:r>
            <a:r>
              <a:rPr lang="en-US" dirty="0" smtClean="0">
                <a:solidFill>
                  <a:srgbClr val="FF0000"/>
                </a:solidFill>
              </a:rPr>
              <a:t> just credits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Remember: limits to number of jobs in queue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Limit number of concurrent jobs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licenses</a:t>
            </a: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827584" y="5038956"/>
            <a:ext cx="6229672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%5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292079" y="5586333"/>
            <a:ext cx="2520280" cy="933895"/>
            <a:chOff x="5356047" y="3215193"/>
            <a:chExt cx="2520280" cy="933895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646331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cs typeface="Courier New" pitchFamily="49" charset="0"/>
                </a:rPr>
                <a:t>at most 5 tasks concurrently</a:t>
              </a:r>
              <a:endParaRPr lang="nl-NL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56047" y="3215193"/>
              <a:ext cx="666330" cy="61073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43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&amp;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atools</a:t>
            </a:r>
            <a:r>
              <a:rPr lang="en-US" dirty="0" smtClean="0"/>
              <a:t> module required</a:t>
            </a:r>
          </a:p>
          <a:p>
            <a:pPr lvl="1"/>
            <a:r>
              <a:rPr lang="en-US" dirty="0" smtClean="0"/>
              <a:t>in PBS scripts</a:t>
            </a:r>
          </a:p>
          <a:p>
            <a:pPr lvl="1"/>
            <a:r>
              <a:rPr lang="en-US" dirty="0" smtClean="0"/>
              <a:t>for submitting jobs</a:t>
            </a:r>
          </a:p>
          <a:p>
            <a:r>
              <a:rPr lang="en-US" dirty="0" smtClean="0"/>
              <a:t>However, conflicts avoided by wrapper scripts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dirty="0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walltime</a:t>
            </a:r>
            <a:r>
              <a:rPr lang="en-US" dirty="0" smtClean="0">
                <a:cs typeface="Courier New" panose="02070309020205020404" pitchFamily="49" charset="0"/>
              </a:rPr>
              <a:t> is time to complete all work items</a:t>
            </a:r>
            <a:endParaRPr lang="nl-NL" dirty="0" smtClean="0"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253161"/>
              </p:ext>
            </p:extLst>
          </p:nvPr>
        </p:nvGraphicFramePr>
        <p:xfrm>
          <a:off x="2027238" y="4652963"/>
          <a:ext cx="47974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4" imgW="1993680" imgH="419040" progId="Equation.3">
                  <p:embed/>
                </p:oleObj>
              </mc:Choice>
              <mc:Fallback>
                <p:oleObj name="Equation" r:id="rId4" imgW="19936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7238" y="4652963"/>
                        <a:ext cx="4797425" cy="100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worker versus </a:t>
            </a:r>
            <a:r>
              <a:rPr lang="en-US" dirty="0" err="1" smtClean="0"/>
              <a:t>atools</a:t>
            </a:r>
            <a:endParaRPr lang="nl-BE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Common feature set</a:t>
            </a:r>
          </a:p>
          <a:p>
            <a:pPr lvl="1"/>
            <a:r>
              <a:rPr lang="en-US" dirty="0" smtClean="0"/>
              <a:t>resuming jobs/redoing failed items</a:t>
            </a:r>
          </a:p>
          <a:p>
            <a:pPr lvl="1"/>
            <a:r>
              <a:rPr lang="en-US" dirty="0" smtClean="0"/>
              <a:t>data aggregation</a:t>
            </a:r>
          </a:p>
          <a:p>
            <a:pPr lvl="1"/>
            <a:r>
              <a:rPr lang="en-US" dirty="0" smtClean="0"/>
              <a:t>job statistics</a:t>
            </a:r>
          </a:p>
          <a:p>
            <a:r>
              <a:rPr lang="en-US" dirty="0" smtClean="0"/>
              <a:t>Design principle: ease of use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88765"/>
              </p:ext>
            </p:extLst>
          </p:nvPr>
        </p:nvGraphicFramePr>
        <p:xfrm>
          <a:off x="457200" y="149579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atools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core</a:t>
                      </a:r>
                      <a:r>
                        <a:rPr lang="en-US" baseline="0" dirty="0" smtClean="0"/>
                        <a:t>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$$$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multithreaded work items/node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$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multithreaded work items/node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Multi-node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 multiple</a:t>
                      </a:r>
                      <a:r>
                        <a:rPr lang="en-US" baseline="0" dirty="0" smtClean="0"/>
                        <a:t> schedulers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9420760">
            <a:off x="6484846" y="2377481"/>
            <a:ext cx="211109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Complimentary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2023106"/>
            <a:ext cx="718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How to kill a cluster in one easy step?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4786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Just do </a:t>
            </a:r>
            <a:r>
              <a:rPr lang="en-US" sz="4400" i="1" dirty="0" smtClean="0"/>
              <a:t>massive I/O!</a:t>
            </a:r>
            <a:endParaRPr lang="en-US" sz="4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2708920"/>
            <a:ext cx="7954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 </a:t>
            </a:r>
            <a:r>
              <a:rPr lang="en-US" sz="3600" i="1" dirty="0" smtClean="0"/>
              <a:t>and</a:t>
            </a:r>
            <a:r>
              <a:rPr lang="en-US" sz="3600" dirty="0" smtClean="0"/>
              <a:t> earn the scorn of you fellow users?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7787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</a:p>
          <a:p>
            <a:pPr lvl="1"/>
            <a:r>
              <a:rPr lang="en-US" dirty="0" smtClean="0"/>
              <a:t>optimized for reliability</a:t>
            </a:r>
          </a:p>
          <a:p>
            <a:pPr lvl="1"/>
            <a:r>
              <a:rPr lang="en-US" dirty="0" smtClean="0"/>
              <a:t>reasonable bandwidth/IOPS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$VSC_SCRATCH</a:t>
            </a:r>
          </a:p>
          <a:p>
            <a:pPr lvl="1"/>
            <a:r>
              <a:rPr lang="en-US" dirty="0" smtClean="0"/>
              <a:t>optimized for performance</a:t>
            </a:r>
          </a:p>
          <a:p>
            <a:pPr lvl="1"/>
            <a:r>
              <a:rPr lang="en-US" dirty="0" smtClean="0"/>
              <a:t>high bandwidth</a:t>
            </a:r>
          </a:p>
          <a:p>
            <a:pPr lvl="1"/>
            <a:r>
              <a:rPr lang="en-US" dirty="0" smtClean="0"/>
              <a:t>reasonable IOPS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$VSC_SCRATCH_NODE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reasonable bandwidth/IOPS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data must be staged in/out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80112" y="1844824"/>
            <a:ext cx="3111019" cy="2664296"/>
            <a:chOff x="5724128" y="2060848"/>
            <a:chExt cx="3111019" cy="2664296"/>
          </a:xfrm>
        </p:grpSpPr>
        <p:sp>
          <p:nvSpPr>
            <p:cNvPr id="5" name="Right Brace 4"/>
            <p:cNvSpPr/>
            <p:nvPr/>
          </p:nvSpPr>
          <p:spPr>
            <a:xfrm>
              <a:off x="5724128" y="2060848"/>
              <a:ext cx="216024" cy="2664296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09849" y="2792831"/>
              <a:ext cx="27252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shared file system:</a:t>
              </a:r>
            </a:p>
            <a:p>
              <a:r>
                <a:rPr lang="en-US" sz="2400" dirty="0" smtClean="0">
                  <a:solidFill>
                    <a:srgbClr val="C00000"/>
                  </a:solidFill>
                </a:rPr>
                <a:t>if one users messes</a:t>
              </a:r>
            </a:p>
            <a:p>
              <a:r>
                <a:rPr lang="en-US" sz="2400" dirty="0" smtClean="0">
                  <a:solidFill>
                    <a:srgbClr val="C00000"/>
                  </a:solidFill>
                </a:rPr>
                <a:t>up, everyone suffers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2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for disaster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I/O on many small files</a:t>
            </a:r>
          </a:p>
          <a:p>
            <a:r>
              <a:rPr lang="en-US" dirty="0" smtClean="0"/>
              <a:t>Many small read/write operations</a:t>
            </a:r>
          </a:p>
          <a:p>
            <a:r>
              <a:rPr lang="en-US" dirty="0" smtClean="0"/>
              <a:t>Sophisticated workflows with files as intermediate artefacts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Take I/O into account</a:t>
            </a:r>
            <a:r>
              <a:rPr lang="en-US" dirty="0" smtClean="0"/>
              <a:t> when planning jobs!</a:t>
            </a:r>
          </a:p>
          <a:p>
            <a:r>
              <a:rPr lang="en-US" dirty="0" smtClean="0"/>
              <a:t>Often implemented via I/O redirection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8805" y="3513057"/>
            <a:ext cx="62630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Exacerbated by using worker/</a:t>
            </a:r>
            <a:r>
              <a:rPr lang="en-US" sz="3200" dirty="0" err="1" smtClean="0">
                <a:solidFill>
                  <a:srgbClr val="C00000"/>
                </a:solidFill>
              </a:rPr>
              <a:t>atools</a:t>
            </a:r>
            <a:r>
              <a:rPr lang="en-US" sz="3200" dirty="0" smtClean="0">
                <a:solidFill>
                  <a:srgbClr val="C00000"/>
                </a:solidFill>
              </a:rPr>
              <a:t>!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7667" y="1683168"/>
            <a:ext cx="12791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Meta-data</a:t>
            </a:r>
            <a:br>
              <a:rPr lang="en-US" sz="2000" dirty="0" smtClean="0"/>
            </a:br>
            <a:r>
              <a:rPr lang="en-US" sz="2000" dirty="0" smtClean="0"/>
              <a:t>IOPS</a:t>
            </a:r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1115616" y="5211759"/>
            <a:ext cx="6848401" cy="1477328"/>
            <a:chOff x="1470336" y="3967896"/>
            <a:chExt cx="6848401" cy="1477328"/>
          </a:xfrm>
        </p:grpSpPr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1470336" y="3967896"/>
              <a:ext cx="684840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tool1 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 input1 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output1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tool2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output2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tool3  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</a:t>
              </a:r>
              <a:r>
                <a:rPr lang="en-US" b="1" dirty="0" err="1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output2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output1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output3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47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datasink</a:t>
            </a:r>
            <a:endParaRPr lang="en-US" dirty="0" smtClean="0"/>
          </a:p>
          <a:p>
            <a:pPr lvl="1"/>
            <a:r>
              <a:rPr lang="en-US" dirty="0" smtClean="0"/>
              <a:t>simple to use</a:t>
            </a:r>
          </a:p>
          <a:p>
            <a:pPr lvl="1"/>
            <a:r>
              <a:rPr lang="en-US" dirty="0" smtClean="0"/>
              <a:t>based on Bash shell I/O redirection</a:t>
            </a:r>
          </a:p>
          <a:p>
            <a:pPr lvl="1"/>
            <a:r>
              <a:rPr lang="en-US" dirty="0" smtClean="0"/>
              <a:t>requires parallel file system</a:t>
            </a:r>
          </a:p>
          <a:p>
            <a:pPr lvl="1"/>
            <a:r>
              <a:rPr lang="en-US" dirty="0" smtClean="0"/>
              <a:t>quite fast</a:t>
            </a:r>
          </a:p>
          <a:p>
            <a:r>
              <a:rPr lang="en-US" dirty="0" err="1" smtClean="0"/>
              <a:t>mem_io</a:t>
            </a:r>
            <a:endParaRPr lang="en-US" dirty="0" smtClean="0"/>
          </a:p>
          <a:p>
            <a:pPr lvl="1"/>
            <a:r>
              <a:rPr lang="en-US" dirty="0" smtClean="0"/>
              <a:t>reasonably easy to use</a:t>
            </a:r>
          </a:p>
          <a:p>
            <a:pPr lvl="1"/>
            <a:r>
              <a:rPr lang="en-US" dirty="0" smtClean="0"/>
              <a:t>based on Bash shell I/O redirection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redis</a:t>
            </a:r>
            <a:r>
              <a:rPr lang="en-US" dirty="0" smtClean="0"/>
              <a:t> in-memory database</a:t>
            </a:r>
          </a:p>
          <a:p>
            <a:pPr lvl="1"/>
            <a:r>
              <a:rPr lang="en-US" dirty="0" smtClean="0"/>
              <a:t>very 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38933" y="3632348"/>
            <a:ext cx="37674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Pretty new: </a:t>
            </a:r>
            <a:r>
              <a:rPr lang="en-US" sz="2400" i="1" dirty="0" smtClean="0"/>
              <a:t>contact support!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329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3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Lot of tools to support your workflow</a:t>
            </a:r>
          </a:p>
          <a:p>
            <a:r>
              <a:rPr lang="en-US" dirty="0" smtClean="0"/>
              <a:t>Designed to make</a:t>
            </a:r>
          </a:p>
          <a:p>
            <a:pPr lvl="1"/>
            <a:r>
              <a:rPr lang="en-US" dirty="0" smtClean="0"/>
              <a:t>simple tasks trivial</a:t>
            </a:r>
          </a:p>
          <a:p>
            <a:pPr lvl="1"/>
            <a:r>
              <a:rPr lang="en-US" dirty="0" smtClean="0"/>
              <a:t>somewhat tricky things easy</a:t>
            </a:r>
          </a:p>
          <a:p>
            <a:pPr lvl="1"/>
            <a:r>
              <a:rPr lang="en-US" dirty="0" smtClean="0"/>
              <a:t>hard stuff doable</a:t>
            </a:r>
          </a:p>
          <a:p>
            <a:r>
              <a:rPr lang="en-US" dirty="0" smtClean="0"/>
              <a:t>Actively supported</a:t>
            </a:r>
          </a:p>
          <a:p>
            <a:r>
              <a:rPr lang="en-US" dirty="0" smtClean="0"/>
              <a:t>Reasonable attempt at documentation</a:t>
            </a:r>
          </a:p>
          <a:p>
            <a:r>
              <a:rPr lang="en-US" dirty="0" smtClean="0"/>
              <a:t>Suggestions &amp; feature requests welcome!</a:t>
            </a:r>
          </a:p>
          <a:p>
            <a:pPr lvl="1"/>
            <a:r>
              <a:rPr lang="en-US" dirty="0" smtClean="0"/>
              <a:t>contact 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worker</a:t>
            </a:r>
          </a:p>
          <a:p>
            <a:pPr lvl="1"/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github.com/gjbex/worker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://worker.readthedocs.io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://github.com/gjbex/atools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://atools.readthedocs.io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err="1" smtClean="0"/>
              <a:t>datasink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github.com/gjbex/datasink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>
                <a:hlinkClick r:id="rId7"/>
              </a:rPr>
              <a:t>http</a:t>
            </a:r>
            <a:r>
              <a:rPr lang="en-US" dirty="0" smtClean="0">
                <a:hlinkClick r:id="rId7"/>
              </a:rPr>
              <a:t>://datasink.readthedocs.io</a:t>
            </a:r>
            <a:r>
              <a:rPr lang="en-US" dirty="0">
                <a:hlinkClick r:id="rId7"/>
              </a:rPr>
              <a:t>/</a:t>
            </a:r>
            <a:endParaRPr lang="en-US" dirty="0" smtClean="0"/>
          </a:p>
          <a:p>
            <a:r>
              <a:rPr lang="en-US" dirty="0" err="1" smtClean="0"/>
              <a:t>mem_io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/>
              <a:t> </a:t>
            </a: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github.com/gjbex/mem_io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>
                <a:hlinkClick r:id="rId9"/>
              </a:rPr>
              <a:t>http</a:t>
            </a:r>
            <a:r>
              <a:rPr lang="en-US" dirty="0" smtClean="0">
                <a:hlinkClick r:id="rId9"/>
              </a:rPr>
              <a:t>://mem_io.readthedocs.io</a:t>
            </a:r>
            <a:r>
              <a:rPr lang="en-US" dirty="0">
                <a:hlinkClick r:id="rId9"/>
              </a:rPr>
              <a:t>/</a:t>
            </a:r>
            <a:endParaRPr lang="en-US" dirty="0" smtClean="0"/>
          </a:p>
          <a:p>
            <a:r>
              <a:rPr lang="en-US" dirty="0" smtClean="0"/>
              <a:t>parameter-weaver</a:t>
            </a:r>
          </a:p>
          <a:p>
            <a:pPr lvl="1"/>
            <a:r>
              <a:rPr lang="en-US" dirty="0" smtClean="0"/>
              <a:t>website: </a:t>
            </a:r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github.com/gjbex/parameter-weaver/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11"/>
              </a:rPr>
              <a:t>http://</a:t>
            </a:r>
            <a:r>
              <a:rPr lang="en-US" dirty="0" smtClean="0">
                <a:hlinkClick r:id="rId11"/>
              </a:rPr>
              <a:t>parameter-weaver.readthedocs.org/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worker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Perl 5.x scripts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 generate PBS scripts</a:t>
            </a:r>
          </a:p>
          <a:p>
            <a:r>
              <a:rPr lang="en-US" dirty="0" smtClean="0"/>
              <a:t>Back end: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dirty="0" smtClean="0"/>
              <a:t> application</a:t>
            </a:r>
          </a:p>
          <a:p>
            <a:pPr lvl="1"/>
            <a:r>
              <a:rPr lang="en-US" dirty="0" smtClean="0"/>
              <a:t>C + MPI</a:t>
            </a:r>
          </a:p>
          <a:p>
            <a:pPr lvl="1"/>
            <a:r>
              <a:rPr lang="en-US" dirty="0" smtClean="0"/>
              <a:t>can be used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running R</a:t>
            </a:r>
            <a:endParaRPr lang="nl-NL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not parallelized</a:t>
            </a:r>
          </a:p>
          <a:p>
            <a:pPr lvl="1"/>
            <a:r>
              <a:rPr lang="en-US" dirty="0" smtClean="0"/>
              <a:t>or, not efficiently</a:t>
            </a:r>
          </a:p>
          <a:p>
            <a:pPr eaLnBrk="1" hangingPunct="1"/>
            <a:r>
              <a:rPr lang="en-US" dirty="0" smtClean="0"/>
              <a:t>However, some usage </a:t>
            </a:r>
            <a:r>
              <a:rPr lang="en-US" dirty="0" err="1" smtClean="0"/>
              <a:t>scenario’s</a:t>
            </a:r>
            <a:r>
              <a:rPr lang="en-US" dirty="0" smtClean="0"/>
              <a:t> can be done in parallel, e.g.,</a:t>
            </a:r>
          </a:p>
          <a:p>
            <a:pPr lvl="1" eaLnBrk="1" hangingPunct="1"/>
            <a:r>
              <a:rPr lang="en-US" dirty="0" smtClean="0"/>
              <a:t>parameter exploration</a:t>
            </a:r>
            <a:endParaRPr lang="nl-NL" dirty="0" smtClean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{(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1.3, 5.7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3.4, 2.1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&lt;- c(a, b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8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</a:t>
            </a:r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</a:p>
          <a:p>
            <a:pPr lvl="1"/>
            <a:r>
              <a:rPr lang="en-US" dirty="0" smtClean="0"/>
              <a:t>Bash scripts, wrappers around Python scripts</a:t>
            </a:r>
          </a:p>
          <a:p>
            <a:pPr lvl="1"/>
            <a:r>
              <a:rPr lang="en-US" dirty="0" smtClean="0"/>
              <a:t>Bash features in PBS scripts</a:t>
            </a:r>
          </a:p>
          <a:p>
            <a:r>
              <a:rPr lang="en-US" dirty="0" smtClean="0"/>
              <a:t>Back end</a:t>
            </a:r>
          </a:p>
          <a:p>
            <a:pPr lvl="1"/>
            <a:r>
              <a:rPr lang="en-US" dirty="0" smtClean="0"/>
              <a:t>Python 2.7.x scripts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78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feature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Assigning result of command to variable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Creating file handle for command input from command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85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971601" y="2276689"/>
            <a:ext cx="7344815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1601" y="4532927"/>
            <a:ext cx="7344815" cy="1200329"/>
            <a:chOff x="973922" y="3967896"/>
            <a:chExt cx="7344815" cy="1200329"/>
          </a:xfrm>
        </p:grpSpPr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973922" y="3967896"/>
              <a:ext cx="7344814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6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running R with worker</a:t>
            </a:r>
            <a:endParaRPr lang="nl-NL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thinking, 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the job:</a:t>
            </a:r>
            <a:endParaRPr lang="nl-NL" dirty="0" smtClean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worker/1.6.7-intel-2015a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batch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program_pe.pbs  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–data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46659"/>
            <a:chOff x="1331640" y="3497263"/>
            <a:chExt cx="4392489" cy="1846659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466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program_pe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walltime=1:00:00,nodes=2:ppn=36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r>
                <a:rPr lang="nl-NL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3275</Words>
  <Application>Microsoft Office PowerPoint</Application>
  <PresentationFormat>On-screen Show (4:3)</PresentationFormat>
  <Paragraphs>1074</Paragraphs>
  <Slides>85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85</vt:i4>
      </vt:variant>
    </vt:vector>
  </HeadingPairs>
  <TitlesOfParts>
    <vt:vector size="95" baseType="lpstr">
      <vt:lpstr>Arial</vt:lpstr>
      <vt:lpstr>Calibri</vt:lpstr>
      <vt:lpstr>Cambria Math</vt:lpstr>
      <vt:lpstr>Courier New</vt:lpstr>
      <vt:lpstr>Script MT Bold</vt:lpstr>
      <vt:lpstr>Symbol</vt:lpstr>
      <vt:lpstr>Wingdings</vt:lpstr>
      <vt:lpstr>Office Theme</vt:lpstr>
      <vt:lpstr>Equation</vt:lpstr>
      <vt:lpstr>Vergelijking</vt:lpstr>
      <vt:lpstr>worker &amp; atools training session</vt:lpstr>
      <vt:lpstr>PowerPoint Presentation</vt:lpstr>
      <vt:lpstr>Introduction</vt:lpstr>
      <vt:lpstr>Scenario: parameter exploration</vt:lpstr>
      <vt:lpstr>Use case: parameter exploration  </vt:lpstr>
      <vt:lpstr>Solution: worker with -data</vt:lpstr>
      <vt:lpstr>Data exploration: steps</vt:lpstr>
      <vt:lpstr>Example: running R</vt:lpstr>
      <vt:lpstr>Example: running R with worker</vt:lpstr>
      <vt:lpstr>Use case: Torque job arrays</vt:lpstr>
      <vt:lpstr>Solution: worker with –t </vt:lpstr>
      <vt:lpstr>Scenario: MapReduce</vt:lpstr>
      <vt:lpstr>Use case: MapReduce</vt:lpstr>
      <vt:lpstr>Solution: -prolog &amp; -epilog</vt:lpstr>
      <vt:lpstr>worker features</vt:lpstr>
      <vt:lpstr>Monitoring jobs: wsummarize</vt:lpstr>
      <vt:lpstr>Resuming jobs: wresume</vt:lpstr>
      <vt:lpstr>Time limits: timedrun</vt:lpstr>
      <vt:lpstr>Data aggregation</vt:lpstr>
      <vt:lpstr>Aggregating text files: wcat</vt:lpstr>
      <vt:lpstr>Non-trivial aggregation: wreduce</vt:lpstr>
      <vt:lpstr>Example Python pickle reductor</vt:lpstr>
      <vt:lpstr>Work load analysis: wload</vt:lpstr>
      <vt:lpstr>Load balance</vt:lpstr>
      <vt:lpstr>wsub: multiple data sources</vt:lpstr>
      <vt:lpstr>Non-trivial scenario support</vt:lpstr>
      <vt:lpstr>Help on worker</vt:lpstr>
      <vt:lpstr>PowerPoint Presentation</vt:lpstr>
      <vt:lpstr>Interlude: parameter-weaver</vt:lpstr>
      <vt:lpstr>Motivation</vt:lpstr>
      <vt:lpstr>C example: code generation</vt:lpstr>
      <vt:lpstr>C example: code use</vt:lpstr>
      <vt:lpstr>Features</vt:lpstr>
      <vt:lpstr>Help on parameter-weaver</vt:lpstr>
      <vt:lpstr>worker tuning</vt:lpstr>
      <vt:lpstr>How to use worker well?</vt:lpstr>
      <vt:lpstr>worker &amp; conflicts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PowerPoint Presentation</vt:lpstr>
      <vt:lpstr>Scenario revisited: parameter exploration</vt:lpstr>
      <vt:lpstr>Use case: parameter exploration  </vt:lpstr>
      <vt:lpstr>Solution: aenv</vt:lpstr>
      <vt:lpstr>Data exploration: steps</vt:lpstr>
      <vt:lpstr>Torque job arrays</vt:lpstr>
      <vt:lpstr>And MapReduce?</vt:lpstr>
      <vt:lpstr>Job dependencies</vt:lpstr>
      <vt:lpstr>atools features</vt:lpstr>
      <vt:lpstr>Logging</vt:lpstr>
      <vt:lpstr>Logging: alog</vt:lpstr>
      <vt:lpstr>Monitoring: arange</vt:lpstr>
      <vt:lpstr>Resuming jobs: arange again</vt:lpstr>
      <vt:lpstr>Adapting PBS files: acreate</vt:lpstr>
      <vt:lpstr>Simple aggregations: areduce</vt:lpstr>
      <vt:lpstr>Non-trivial aggregations: areduce</vt:lpstr>
      <vt:lpstr>Job statistics: aload</vt:lpstr>
      <vt:lpstr>CSV formats</vt:lpstr>
      <vt:lpstr>Help on atools</vt:lpstr>
      <vt:lpstr>atools tuning</vt:lpstr>
      <vt:lpstr>How to use atools well?</vt:lpstr>
      <vt:lpstr>atools &amp; conflicts</vt:lpstr>
      <vt:lpstr>Comparison</vt:lpstr>
      <vt:lpstr>worker versus atools</vt:lpstr>
      <vt:lpstr>PowerPoint Presentation</vt:lpstr>
      <vt:lpstr>File system refresher</vt:lpstr>
      <vt:lpstr>Scenarios for disaster</vt:lpstr>
      <vt:lpstr>Tools to help</vt:lpstr>
      <vt:lpstr>Conclusions</vt:lpstr>
      <vt:lpstr>Conclusions</vt:lpstr>
      <vt:lpstr>References</vt:lpstr>
      <vt:lpstr>Appendix: worker implementation</vt:lpstr>
      <vt:lpstr>worker implementation</vt:lpstr>
      <vt:lpstr>worker processing: informally</vt:lpstr>
      <vt:lpstr>worker: initialization &amp; operation</vt:lpstr>
      <vt:lpstr>worker: termination</vt:lpstr>
      <vt:lpstr>Appendix: atools implementation</vt:lpstr>
      <vt:lpstr>atools implementation</vt:lpstr>
      <vt:lpstr>Bash feature refresher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114</cp:revision>
  <dcterms:created xsi:type="dcterms:W3CDTF">2013-02-20T15:39:10Z</dcterms:created>
  <dcterms:modified xsi:type="dcterms:W3CDTF">2019-11-04T16:44:29Z</dcterms:modified>
</cp:coreProperties>
</file>