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7" r:id="rId2"/>
    <p:sldId id="357" r:id="rId3"/>
    <p:sldId id="337" r:id="rId4"/>
    <p:sldId id="30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6" r:id="rId13"/>
    <p:sldId id="267" r:id="rId14"/>
    <p:sldId id="268" r:id="rId15"/>
    <p:sldId id="307" r:id="rId16"/>
    <p:sldId id="269" r:id="rId17"/>
    <p:sldId id="270" r:id="rId18"/>
    <p:sldId id="271" r:id="rId19"/>
    <p:sldId id="272" r:id="rId20"/>
    <p:sldId id="273" r:id="rId21"/>
    <p:sldId id="300" r:id="rId22"/>
    <p:sldId id="301" r:id="rId23"/>
    <p:sldId id="302" r:id="rId24"/>
    <p:sldId id="303" r:id="rId25"/>
    <p:sldId id="275" r:id="rId26"/>
    <p:sldId id="355" r:id="rId27"/>
    <p:sldId id="353" r:id="rId28"/>
    <p:sldId id="346" r:id="rId29"/>
    <p:sldId id="347" r:id="rId30"/>
    <p:sldId id="348" r:id="rId31"/>
    <p:sldId id="349" r:id="rId32"/>
    <p:sldId id="350" r:id="rId33"/>
    <p:sldId id="351" r:id="rId34"/>
    <p:sldId id="356" r:id="rId35"/>
    <p:sldId id="308" r:id="rId36"/>
    <p:sldId id="281" r:id="rId37"/>
    <p:sldId id="332" r:id="rId38"/>
    <p:sldId id="284" r:id="rId39"/>
    <p:sldId id="286" r:id="rId40"/>
    <p:sldId id="294" r:id="rId41"/>
    <p:sldId id="295" r:id="rId42"/>
    <p:sldId id="296" r:id="rId43"/>
    <p:sldId id="297" r:id="rId44"/>
    <p:sldId id="298" r:id="rId45"/>
    <p:sldId id="285" r:id="rId46"/>
    <p:sldId id="299" r:id="rId47"/>
    <p:sldId id="312" r:id="rId48"/>
    <p:sldId id="313" r:id="rId49"/>
    <p:sldId id="314" r:id="rId50"/>
    <p:sldId id="315" r:id="rId51"/>
    <p:sldId id="316" r:id="rId52"/>
    <p:sldId id="317" r:id="rId53"/>
    <p:sldId id="340" r:id="rId54"/>
    <p:sldId id="341" r:id="rId55"/>
    <p:sldId id="318" r:id="rId56"/>
    <p:sldId id="319" r:id="rId57"/>
    <p:sldId id="320" r:id="rId58"/>
    <p:sldId id="322" r:id="rId59"/>
    <p:sldId id="323" r:id="rId60"/>
    <p:sldId id="321" r:id="rId61"/>
    <p:sldId id="325" r:id="rId62"/>
    <p:sldId id="326" r:id="rId63"/>
    <p:sldId id="328" r:id="rId64"/>
    <p:sldId id="354" r:id="rId65"/>
    <p:sldId id="352" r:id="rId66"/>
    <p:sldId id="339" r:id="rId67"/>
    <p:sldId id="333" r:id="rId68"/>
    <p:sldId id="338" r:id="rId69"/>
    <p:sldId id="310" r:id="rId70"/>
    <p:sldId id="280" r:id="rId71"/>
    <p:sldId id="335" r:id="rId72"/>
    <p:sldId id="336" r:id="rId73"/>
    <p:sldId id="343" r:id="rId74"/>
    <p:sldId id="344" r:id="rId75"/>
    <p:sldId id="342" r:id="rId76"/>
    <p:sldId id="345" r:id="rId77"/>
    <p:sldId id="304" r:id="rId78"/>
    <p:sldId id="309" r:id="rId79"/>
    <p:sldId id="311" r:id="rId80"/>
    <p:sldId id="276" r:id="rId81"/>
    <p:sldId id="277" r:id="rId82"/>
    <p:sldId id="278" r:id="rId83"/>
    <p:sldId id="329" r:id="rId84"/>
    <p:sldId id="330" r:id="rId85"/>
    <p:sldId id="331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  <p14:sldId id="355"/>
            <p14:sldId id="353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  <p14:sldId id="356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3" autoAdjust="0"/>
  </p:normalViewPr>
  <p:slideViewPr>
    <p:cSldViewPr>
      <p:cViewPr varScale="1">
        <p:scale>
          <a:sx n="113" d="100"/>
          <a:sy n="113" d="100"/>
        </p:scale>
        <p:origin x="11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04-4F80-B1DD-5041DD2BE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0800"/>
        <c:axId val="351357272"/>
      </c:scatterChart>
      <c:valAx>
        <c:axId val="35136080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1357272"/>
        <c:crosses val="autoZero"/>
        <c:crossBetween val="midCat"/>
        <c:majorUnit val="4"/>
        <c:minorUnit val="4"/>
      </c:valAx>
      <c:valAx>
        <c:axId val="3513572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080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A9-47A3-A0DE-1F7890D3F21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A9-47A3-A0DE-1F7890D3F210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3A9-47A3-A0DE-1F7890D3F210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3A9-47A3-A0DE-1F7890D3F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1192"/>
        <c:axId val="351359624"/>
      </c:scatterChart>
      <c:valAx>
        <c:axId val="3513611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9624"/>
        <c:crosses val="autoZero"/>
        <c:crossBetween val="midCat"/>
        <c:majorUnit val="4"/>
        <c:minorUnit val="4"/>
      </c:valAx>
      <c:valAx>
        <c:axId val="3513596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119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37-46FC-B088-BD2FABFDEEAB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37-46FC-B088-BD2FABFDE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8840"/>
        <c:axId val="351354920"/>
      </c:scatterChart>
      <c:valAx>
        <c:axId val="3513588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920"/>
        <c:crosses val="autoZero"/>
        <c:crossBetween val="midCat"/>
        <c:minorUnit val="4"/>
      </c:valAx>
      <c:valAx>
        <c:axId val="35135492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884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A6-4491-9067-AC809BA2D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880"/>
        <c:axId val="351354136"/>
      </c:scatterChart>
      <c:valAx>
        <c:axId val="3513568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136"/>
        <c:crosses val="autoZero"/>
        <c:crossBetween val="midCat"/>
        <c:majorUnit val="4"/>
      </c:valAx>
      <c:valAx>
        <c:axId val="35135413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8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D-44D8-8D69-70719D501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488"/>
        <c:axId val="351358056"/>
      </c:scatterChart>
      <c:valAx>
        <c:axId val="3513564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8056"/>
        <c:crosses val="autoZero"/>
        <c:crossBetween val="midCat"/>
        <c:majorUnit val="4"/>
        <c:minorUnit val="4"/>
      </c:valAx>
      <c:valAx>
        <c:axId val="35135805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2020-10-13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450B-593C-40DB-B3F8-20591E50182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2020-10-13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2020-10-13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2020-10-13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2020-10-13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2020-10-13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2020-10-13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2020-10-13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2020-10-13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2020-10-13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2020-10-13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2020-10-13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2020-10-13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qouLp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WI6ZA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NeoB3Q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8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11" Type="http://schemas.openxmlformats.org/officeDocument/2006/relationships/image" Target="../media/image20.jpeg"/><Relationship Id="rId5" Type="http://schemas.openxmlformats.org/officeDocument/2006/relationships/image" Target="../media/image16.png"/><Relationship Id="rId10" Type="http://schemas.openxmlformats.org/officeDocument/2006/relationships/image" Target="../media/image19.jpeg"/><Relationship Id="rId4" Type="http://schemas.openxmlformats.org/officeDocument/2006/relationships/image" Target="../media/image15.jpeg"/><Relationship Id="rId9" Type="http://schemas.openxmlformats.org/officeDocument/2006/relationships/image" Target="../media/image13.wmf"/><Relationship Id="rId14" Type="http://schemas.openxmlformats.org/officeDocument/2006/relationships/image" Target="../media/image21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&amp; </a:t>
            </a:r>
            <a:r>
              <a:rPr lang="en-US" dirty="0" err="1"/>
              <a:t>atools</a:t>
            </a:r>
            <a:br>
              <a:rPr lang="en-US" dirty="0"/>
            </a:br>
            <a:r>
              <a:rPr lang="en-US" dirty="0"/>
              <a:t>training session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>
                <a:solidFill>
                  <a:schemeClr val="tx1"/>
                </a:solidFill>
              </a:rPr>
              <a:t>Geert Jan Bex </a:t>
            </a:r>
            <a:r>
              <a:rPr lang="nl-BE" dirty="0"/>
              <a:t>(</a:t>
            </a:r>
            <a:r>
              <a:rPr lang="nl-BE" dirty="0">
                <a:hlinkClick r:id="rId3"/>
              </a:rPr>
              <a:t>geertjan.bex@uhasselt.be</a:t>
            </a:r>
            <a:r>
              <a:rPr lang="nl-BE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simulates job arrays, i.e.,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54232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</a:t>
              </a:r>
              <a:r>
                <a:rPr lang="en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result-$PBS_ARRAYID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MapReduce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MapReduce</a:t>
            </a:r>
            <a:endParaRPr lang="nl-BE" dirty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Solution: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/>
              <a:t> &amp;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Monitoring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summary of a job</a:t>
            </a:r>
          </a:p>
          <a:p>
            <a:endParaRPr lang="en-US" dirty="0"/>
          </a:p>
          <a:p>
            <a:pPr lvl="1"/>
            <a:r>
              <a:rPr lang="en-US" dirty="0"/>
              <a:t>Number of successfully completed items</a:t>
            </a:r>
          </a:p>
          <a:p>
            <a:pPr lvl="1"/>
            <a:r>
              <a:rPr lang="en-US" dirty="0"/>
              <a:t>Number of failed items</a:t>
            </a:r>
          </a:p>
          <a:p>
            <a:r>
              <a:rPr lang="en-US" dirty="0"/>
              <a:t>Monitoring progress of a running job</a:t>
            </a:r>
          </a:p>
          <a:p>
            <a:endParaRPr lang="en-US" dirty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-n 60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Resuming a job that hit the </a:t>
            </a:r>
            <a:r>
              <a:rPr lang="en-US" dirty="0" err="1"/>
              <a:t>walltime</a:t>
            </a:r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Redoing failed work items</a:t>
            </a:r>
            <a:endParaRPr lang="nl-BE" dirty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limits: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per work item</a:t>
            </a:r>
          </a:p>
          <a:p>
            <a:pPr lvl="1"/>
            <a:r>
              <a:rPr lang="en-US" dirty="0"/>
              <a:t>Avoid spending all </a:t>
            </a:r>
            <a:r>
              <a:rPr lang="en-US" dirty="0" err="1"/>
              <a:t>walltime</a:t>
            </a:r>
            <a:r>
              <a:rPr lang="en-US" dirty="0"/>
              <a:t> on a few work items that (accidentally) run too long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#!/bin/bash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nodes=5:ppn=36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convenient that each work item creates file</a:t>
            </a:r>
          </a:p>
          <a:p>
            <a:pPr lvl="1"/>
            <a:r>
              <a:rPr lang="en-US" dirty="0"/>
              <a:t>Files must be combined later</a:t>
            </a:r>
            <a:br>
              <a:rPr lang="en-US" dirty="0"/>
            </a:br>
            <a:r>
              <a:rPr lang="en-US" dirty="0"/>
              <a:t>     = royal pain</a:t>
            </a:r>
          </a:p>
          <a:p>
            <a:pPr lvl="1"/>
            <a:r>
              <a:rPr lang="en-US" dirty="0"/>
              <a:t>File names are based on values in data</a:t>
            </a:r>
          </a:p>
          <a:p>
            <a:r>
              <a:rPr lang="en-US" dirty="0"/>
              <a:t>Example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</a:t>
                </a:r>
                <a:r>
                  <a:rPr lang="en-US" dirty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>
                    <a:latin typeface="Calibri" pitchFamily="34" charset="0"/>
                  </a:rPr>
                  <a:t>-</a:t>
                </a:r>
                <a:r>
                  <a:rPr lang="en-US" dirty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77" y="980728"/>
            <a:ext cx="4093046" cy="4093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http://bit.ly/2qouLp2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37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text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Preserve data order</a:t>
            </a:r>
          </a:p>
          <a:p>
            <a:r>
              <a:rPr lang="en-US" dirty="0"/>
              <a:t>Can be done from</a:t>
            </a:r>
          </a:p>
          <a:p>
            <a:pPr lvl="1"/>
            <a:r>
              <a:rPr lang="en-US" dirty="0"/>
              <a:t>worker epilog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/>
              <a:t> option)</a:t>
            </a:r>
          </a:p>
          <a:p>
            <a:pPr lvl="1"/>
            <a:r>
              <a:rPr lang="en-US" dirty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60848"/>
            <a:ext cx="7558479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-output output.csv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-skip_first 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36096" y="2891200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63999" y="3429000"/>
            <a:ext cx="1684020" cy="1215067"/>
            <a:chOff x="4263999" y="3429000"/>
            <a:chExt cx="1684020" cy="1215067"/>
          </a:xfrm>
        </p:grpSpPr>
        <p:sp>
          <p:nvSpPr>
            <p:cNvPr id="9" name="TextBox 8"/>
            <p:cNvSpPr txBox="1"/>
            <p:nvPr/>
          </p:nvSpPr>
          <p:spPr>
            <a:xfrm>
              <a:off x="4644008" y="3813070"/>
              <a:ext cx="1304011" cy="83099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skip over</a:t>
              </a:r>
            </a:p>
            <a:p>
              <a:r>
                <a:rPr lang="en-US" sz="2400" dirty="0">
                  <a:solidFill>
                    <a:srgbClr val="0070C0"/>
                  </a:solidFill>
                </a:rPr>
                <a:t>headers</a:t>
              </a:r>
            </a:p>
          </p:txBody>
        </p: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H="1" flipV="1">
              <a:off x="4263999" y="3429000"/>
              <a:ext cx="1032015" cy="38407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aggregation: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wreduce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-output output.txt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Python pickle </a:t>
            </a:r>
            <a:r>
              <a:rPr lang="en-US" dirty="0" err="1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aggregated data</a:t>
              </a:r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data to add</a:t>
              </a:r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new data to aggregate</a:t>
              </a:r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 aggregated data</a:t>
              </a:r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load analysis: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important!</a:t>
            </a:r>
          </a:p>
          <a:p>
            <a:pPr lvl="1"/>
            <a:r>
              <a:rPr lang="en-US" dirty="0"/>
              <a:t>do all workers approximately the same amount of work?</a:t>
            </a:r>
          </a:p>
          <a:p>
            <a:pPr lvl="1"/>
            <a:r>
              <a:rPr lang="en-US" dirty="0"/>
              <a:t>easy if all work items take the same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/>
              <a:t> </a:t>
            </a:r>
            <a:r>
              <a:rPr lang="en-US"/>
              <a:t>to analyze </a:t>
            </a:r>
            <a:r>
              <a:rPr lang="en-US" dirty="0"/>
              <a:t>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workers: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nodes=5:ppn=36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180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/>
              <a:t>179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nodes=5:ppn=36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180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/>
              <a:t>180 slaves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 executes 179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 executes 180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default: violates MPI standard!</a:t>
            </a:r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: multiple data sources</a:t>
            </a:r>
            <a:endParaRPr lang="nl-BE" dirty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6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scenario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exposes environment variables to work item shell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WORKER_SIZE</a:t>
            </a:r>
            <a:r>
              <a:rPr lang="en-US" dirty="0"/>
              <a:t>: number of worker processes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WORKER_RANK</a:t>
            </a:r>
            <a:r>
              <a:rPr lang="en-US" dirty="0"/>
              <a:t>: worker identifier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3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12976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4797152"/>
            <a:ext cx="392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http://bit.ly/2WI6ZAP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01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/>
              <a:t>Hold your horses, my C/C++/Fortran/R</a:t>
            </a:r>
          </a:p>
          <a:p>
            <a:r>
              <a:rPr lang="en-US" sz="3600" dirty="0"/>
              <a:t>program doesn't do command line</a:t>
            </a:r>
          </a:p>
          <a:p>
            <a:r>
              <a:rPr lang="en-US" sz="3600" dirty="0"/>
              <a:t>arguments, and I hate programming that!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worries, there's an app</a:t>
            </a:r>
          </a:p>
          <a:p>
            <a:r>
              <a:rPr lang="en-US" sz="4400" dirty="0"/>
              <a:t>for that: </a:t>
            </a:r>
            <a:r>
              <a:rPr lang="en-US" sz="4400" i="1" dirty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parameter-weaver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for parallel computing</a:t>
            </a:r>
          </a:p>
          <a:p>
            <a:pPr lvl="1"/>
            <a:r>
              <a:rPr lang="en-US" dirty="0"/>
              <a:t>embarrassingly parallel workloads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Happens a lot</a:t>
            </a:r>
          </a:p>
          <a:p>
            <a:pPr lvl="1"/>
            <a:r>
              <a:rPr lang="en-US" dirty="0"/>
              <a:t>many scientific domains</a:t>
            </a:r>
          </a:p>
          <a:p>
            <a:r>
              <a:rPr lang="en-US" dirty="0"/>
              <a:t>Support for pattern</a:t>
            </a:r>
          </a:p>
          <a:p>
            <a:pPr lvl="1"/>
            <a:r>
              <a:rPr lang="en-US" dirty="0"/>
              <a:t>make it easy to do</a:t>
            </a:r>
          </a:p>
          <a:p>
            <a:pPr lvl="1"/>
            <a:r>
              <a:rPr lang="en-US" dirty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Dealing with command line arguments and configuration files is</a:t>
            </a:r>
          </a:p>
          <a:p>
            <a:pPr lvl="1"/>
            <a:r>
              <a:rPr lang="en-US" dirty="0"/>
              <a:t>boring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fragile</a:t>
            </a:r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takes parameter description file (CSV)</a:t>
            </a:r>
          </a:p>
          <a:p>
            <a:pPr lvl="2"/>
            <a:r>
              <a:rPr lang="en-US" dirty="0"/>
              <a:t>parameter type/name/default value</a:t>
            </a:r>
          </a:p>
          <a:p>
            <a:pPr lvl="1"/>
            <a:r>
              <a:rPr lang="en-US" dirty="0"/>
              <a:t>generates data structure/functions to easily access</a:t>
            </a:r>
          </a:p>
          <a:p>
            <a:pPr lvl="2"/>
            <a:r>
              <a:rPr lang="en-US" dirty="0"/>
              <a:t>command line arguments</a:t>
            </a:r>
          </a:p>
          <a:p>
            <a:pPr lvl="2"/>
            <a:r>
              <a:rPr lang="en-US" dirty="0"/>
              <a:t>parameters in configuration files</a:t>
            </a:r>
          </a:p>
          <a:p>
            <a:r>
              <a:rPr lang="en-US" dirty="0"/>
              <a:t>Works for C/C++/Fortran/R</a:t>
            </a:r>
          </a:p>
          <a:p>
            <a:pPr lvl="1"/>
            <a:r>
              <a:rPr lang="en-US" dirty="0"/>
              <a:t>for Python,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/>
              <a:t> in standard library</a:t>
            </a:r>
          </a:p>
          <a:p>
            <a:r>
              <a:rPr lang="en-US" dirty="0"/>
              <a:t>Code generation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dependencies, no libraries!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Parameter description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generation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all basic types</a:t>
            </a:r>
          </a:p>
          <a:p>
            <a:pPr lvl="1"/>
            <a:r>
              <a:rPr lang="en-US" dirty="0"/>
              <a:t>C/C++: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/>
              <a:t>Fortran: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have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93083"/>
            <a:ext cx="3528392" cy="3528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parameter-weaver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http://parameter-weaver.readthedocs.io/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96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http://bit.ly/2NeoB3Q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2140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worker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work items, i.e., </a:t>
            </a:r>
            <a:r>
              <a:rPr lang="en-US" dirty="0">
                <a:solidFill>
                  <a:srgbClr val="C00000"/>
                </a:solidFill>
              </a:rPr>
              <a:t>#work items/#</a:t>
            </a:r>
            <a:r>
              <a:rPr lang="en-US" dirty="0" err="1">
                <a:solidFill>
                  <a:srgbClr val="C00000"/>
                </a:solidFill>
              </a:rPr>
              <a:t>proc</a:t>
            </a:r>
            <a:r>
              <a:rPr lang="en-US" dirty="0">
                <a:solidFill>
                  <a:srgbClr val="C00000"/>
                </a:solidFill>
              </a:rPr>
              <a:t> &gt;&gt; 1</a:t>
            </a:r>
          </a:p>
          <a:p>
            <a:r>
              <a:rPr lang="en-US" dirty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/>
              <a:t>Work item is not multithreaded</a:t>
            </a:r>
          </a:p>
          <a:p>
            <a:r>
              <a:rPr lang="en-US" dirty="0"/>
              <a:t>Work item is multithreaded</a:t>
            </a:r>
          </a:p>
          <a:p>
            <a:pPr lvl="1"/>
            <a:r>
              <a:rPr lang="en-US" dirty="0"/>
              <a:t>will work, but user </a:t>
            </a:r>
            <a:r>
              <a:rPr lang="en-US" i="1" dirty="0">
                <a:solidFill>
                  <a:srgbClr val="C00000"/>
                </a:solidFill>
              </a:rPr>
              <a:t>must be careful </a:t>
            </a:r>
            <a:r>
              <a:rPr lang="en-US" dirty="0"/>
              <a:t>to request the right resources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/>
              <a:t>  flag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>
                <a:cs typeface="Courier New" panose="02070309020205020404" pitchFamily="49" charset="0"/>
              </a:rPr>
              <a:t>, in PBS script,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WORKER_NUM_THREADS</a:t>
            </a:r>
          </a:p>
          <a:p>
            <a:r>
              <a:rPr lang="en-US" dirty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worker module only required for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job submission,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aggregation, …,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/>
              <a:t>, …</a:t>
            </a:r>
          </a:p>
          <a:p>
            <a:r>
              <a:rPr lang="en-US" dirty="0"/>
              <a:t>No need to load in PBS script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/>
              <a:t>minimizes conflicts</a:t>
            </a:r>
          </a:p>
          <a:p>
            <a:pPr lvl="1"/>
            <a:r>
              <a:rPr lang="en-US" dirty="0"/>
              <a:t>work items run in own Bash shell</a:t>
            </a:r>
          </a:p>
          <a:p>
            <a:r>
              <a:rPr lang="en-US" dirty="0"/>
              <a:t>However, MPI may be problematic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software uses multithreading automatically, e.g.,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Will use as many threads as there are cores, regardless of system load</a:t>
            </a:r>
          </a:p>
          <a:p>
            <a:pPr lvl="1"/>
            <a:r>
              <a:rPr lang="en-BE" dirty="0"/>
              <a:t>36</a:t>
            </a:r>
            <a:r>
              <a:rPr lang="en-US" dirty="0"/>
              <a:t> cores/node</a:t>
            </a:r>
          </a:p>
          <a:p>
            <a:pPr lvl="1"/>
            <a:r>
              <a:rPr lang="en-BE" dirty="0"/>
              <a:t>36</a:t>
            </a:r>
            <a:r>
              <a:rPr lang="en-US" dirty="0"/>
              <a:t>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3600" dirty="0">
                  <a:solidFill>
                    <a:srgbClr val="FF0000"/>
                  </a:solidFill>
                </a:rPr>
                <a:t>36</a:t>
              </a:r>
              <a:r>
                <a:rPr lang="en-US" sz="3600" dirty="0">
                  <a:solidFill>
                    <a:srgbClr val="FF0000"/>
                  </a:solidFill>
                </a:rPr>
                <a:t> × </a:t>
              </a:r>
              <a:r>
                <a:rPr lang="en-BE" sz="3600" dirty="0">
                  <a:solidFill>
                    <a:srgbClr val="FF0000"/>
                  </a:solidFill>
                </a:rPr>
                <a:t>36</a:t>
              </a:r>
              <a:r>
                <a:rPr lang="en-US" sz="3600" dirty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Oversubscription: </a:t>
            </a:r>
            <a:r>
              <a:rPr lang="en-US" sz="3600" i="1" dirty="0">
                <a:solidFill>
                  <a:srgbClr val="C00000"/>
                </a:solidFill>
              </a:rPr>
              <a:t>very</a:t>
            </a:r>
            <a:r>
              <a:rPr lang="en-US" sz="3600" dirty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walltime=1:00:00,nodes=5:ppn=36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/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However: memory, total time to solution?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So, what about </a:t>
            </a:r>
            <a:r>
              <a:rPr lang="en-US" sz="3600" dirty="0" err="1"/>
              <a:t>OpenMP</a:t>
            </a:r>
            <a:endParaRPr lang="en-US" sz="3600" dirty="0"/>
          </a:p>
          <a:p>
            <a:r>
              <a:rPr lang="en-US" sz="3600" dirty="0"/>
              <a:t>and MPI work items???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worries: </a:t>
            </a:r>
            <a:r>
              <a:rPr lang="en-US" sz="4400" i="1" dirty="0" err="1">
                <a:solidFill>
                  <a:srgbClr val="00B050"/>
                </a:solidFill>
              </a:rPr>
              <a:t>atools</a:t>
            </a:r>
            <a:r>
              <a:rPr lang="en-US" sz="4400" i="1" dirty="0">
                <a:solidFill>
                  <a:srgbClr val="00B050"/>
                </a:solidFill>
              </a:rPr>
              <a:t> </a:t>
            </a:r>
            <a:r>
              <a:rPr lang="en-US" sz="4400" i="1" dirty="0"/>
              <a:t>to the rescue!</a:t>
            </a:r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revisited: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074091" y="4350183"/>
            <a:ext cx="4037772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5837"/>
            <a:ext cx="7213620" cy="1480491"/>
            <a:chOff x="428625" y="3751275"/>
            <a:chExt cx="7213620" cy="1480491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403076" y="3751275"/>
              <a:ext cx="123916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5351" cy="1477328"/>
            <a:chOff x="627295" y="4026320"/>
            <a:chExt cx="7585351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8881" cy="1477328"/>
              <a:chOff x="428625" y="3754438"/>
              <a:chExt cx="7218881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440124" y="3769991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job_030.pbs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30683" cy="1477328"/>
            <a:chOff x="1056116" y="4903802"/>
            <a:chExt cx="7630683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28446" cy="1477328"/>
              <a:chOff x="428625" y="3754438"/>
              <a:chExt cx="7228446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449689" y="3760127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4731377" y="384012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single core computations</a:t>
            </a: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aenv</a:t>
            </a:r>
            <a:endParaRPr lang="nl-BE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323528" y="5406315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528" y="3275573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186857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>
                    <a:latin typeface="Calibri" pitchFamily="34" charset="0"/>
                  </a:rPr>
                  <a:t>job.pbs</a:t>
                </a: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/1.4.4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$PBS_O_WORKDIR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job.pbs.log145485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job.pbs.log145485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job.pbs.log145485)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nodes=5:ppn=36  -l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=01:20:00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PBS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PBS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005444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--t 1-100  </a:t>
            </a:r>
            <a:r>
              <a:rPr lang="en-BE" sz="24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–-t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700544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–workers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05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atools</a:t>
            </a:r>
            <a:r>
              <a:rPr lang="en-US" dirty="0"/>
              <a:t>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items </a:t>
            </a:r>
            <a:r>
              <a:rPr lang="en-BE" dirty="0"/>
              <a:t>may need to</a:t>
            </a:r>
            <a:r>
              <a:rPr lang="en-US" dirty="0"/>
              <a:t> use at least a node</a:t>
            </a:r>
          </a:p>
          <a:p>
            <a:pPr lvl="1"/>
            <a:r>
              <a:rPr lang="en-US" dirty="0"/>
              <a:t>no technical reason,</a:t>
            </a:r>
            <a:r>
              <a:rPr lang="en-US" dirty="0">
                <a:solidFill>
                  <a:srgbClr val="FF0000"/>
                </a:solidFill>
              </a:rPr>
              <a:t> just credits</a:t>
            </a:r>
            <a:r>
              <a:rPr lang="en-BE" dirty="0">
                <a:solidFill>
                  <a:srgbClr val="FF0000"/>
                </a:solidFill>
              </a:rPr>
              <a:t>/policies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>
                <a:cs typeface="Courier New" panose="02070309020205020404" pitchFamily="49" charset="0"/>
              </a:rPr>
              <a:t>Remember: limits to number of jobs in queue</a:t>
            </a:r>
          </a:p>
          <a:p>
            <a:r>
              <a:rPr lang="en-US" dirty="0">
                <a:cs typeface="Courier New" panose="02070309020205020404" pitchFamily="49" charset="0"/>
              </a:rPr>
              <a:t>Limit number of concurrent jobs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licenses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27584" y="5038956"/>
            <a:ext cx="6229672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%5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79" y="5586333"/>
            <a:ext cx="2520280" cy="933895"/>
            <a:chOff x="5356047" y="3215193"/>
            <a:chExt cx="2520280" cy="933895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64633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cs typeface="Courier New" pitchFamily="49" charset="0"/>
                </a:rPr>
                <a:t>at most 5 tasks concurrently</a:t>
              </a:r>
              <a:endParaRPr lang="nl-NL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56047" y="3215193"/>
              <a:ext cx="666330" cy="6107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atools</a:t>
            </a:r>
            <a:r>
              <a:rPr lang="en-US" dirty="0"/>
              <a:t> module required</a:t>
            </a:r>
          </a:p>
          <a:p>
            <a:pPr lvl="1"/>
            <a:r>
              <a:rPr lang="en-US" dirty="0"/>
              <a:t>in PBS scripts</a:t>
            </a:r>
          </a:p>
          <a:p>
            <a:pPr lvl="1"/>
            <a:r>
              <a:rPr lang="en-US" dirty="0"/>
              <a:t>for submitting jobs</a:t>
            </a:r>
          </a:p>
          <a:p>
            <a:r>
              <a:rPr lang="en-US" dirty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walltime</a:t>
            </a:r>
            <a:r>
              <a:rPr lang="en-US" dirty="0">
                <a:cs typeface="Courier New" panose="02070309020205020404" pitchFamily="49" charset="0"/>
              </a:rPr>
              <a:t> is time to complete all work items</a:t>
            </a:r>
            <a:endParaRPr lang="nl-NL" dirty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53161"/>
              </p:ext>
            </p:extLst>
          </p:nvPr>
        </p:nvGraphicFramePr>
        <p:xfrm>
          <a:off x="2027238" y="4652963"/>
          <a:ext cx="4797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4" imgW="1993680" imgH="419040" progId="Equation.3">
                  <p:embed/>
                </p:oleObj>
              </mc:Choice>
              <mc:Fallback>
                <p:oleObj name="Equation" r:id="rId4" imgW="1993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238" y="4652963"/>
                        <a:ext cx="4797425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versus </a:t>
            </a:r>
            <a:r>
              <a:rPr lang="en-US" dirty="0" err="1"/>
              <a:t>atools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Common feature set</a:t>
            </a:r>
          </a:p>
          <a:p>
            <a:pPr lvl="1"/>
            <a:r>
              <a:rPr lang="en-US" dirty="0"/>
              <a:t>resuming jobs/redoing failed items</a:t>
            </a:r>
          </a:p>
          <a:p>
            <a:pPr lvl="1"/>
            <a:r>
              <a:rPr lang="en-US" dirty="0"/>
              <a:t>data aggregation</a:t>
            </a:r>
          </a:p>
          <a:p>
            <a:pPr lvl="1"/>
            <a:r>
              <a:rPr lang="en-US" dirty="0"/>
              <a:t>job statistics</a:t>
            </a:r>
          </a:p>
          <a:p>
            <a:r>
              <a:rPr lang="en-US" dirty="0"/>
              <a:t>Design principle: ease of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atools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core</a:t>
                      </a:r>
                      <a:r>
                        <a:rPr lang="en-US" baseline="0" dirty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Multi-node work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Supports multiple</a:t>
                      </a:r>
                      <a:r>
                        <a:rPr lang="en-US" baseline="0" dirty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Complimentary</a:t>
            </a: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to kill a cluster in one easy step?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Just do </a:t>
            </a:r>
            <a:r>
              <a:rPr lang="en-US" sz="4400" i="1" dirty="0"/>
              <a:t>massive I/O!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 </a:t>
            </a:r>
            <a:r>
              <a:rPr lang="en-US" sz="3600" i="1" dirty="0"/>
              <a:t>and</a:t>
            </a:r>
            <a:r>
              <a:rPr lang="en-US" sz="3600" dirty="0"/>
              <a:t> earn the scorn of you fellow users?</a:t>
            </a:r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/>
              <a:t>optimized for reliability</a:t>
            </a:r>
          </a:p>
          <a:p>
            <a:pPr lvl="1"/>
            <a:r>
              <a:rPr lang="en-US" dirty="0"/>
              <a:t>reasonable bandwidth/IOPS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/>
              <a:t>optimized for performance</a:t>
            </a:r>
          </a:p>
          <a:p>
            <a:pPr lvl="1"/>
            <a:r>
              <a:rPr lang="en-US" dirty="0"/>
              <a:t>high bandwidth</a:t>
            </a:r>
          </a:p>
          <a:p>
            <a:pPr lvl="1"/>
            <a:r>
              <a:rPr lang="en-US" dirty="0"/>
              <a:t>reasonable 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must be staged in/out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up, everyone suffers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for disaster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I/O on many small files</a:t>
            </a:r>
          </a:p>
          <a:p>
            <a:r>
              <a:rPr lang="en-US" dirty="0"/>
              <a:t>Many small read/write operations</a:t>
            </a:r>
          </a:p>
          <a:p>
            <a:r>
              <a:rPr lang="en-US" dirty="0"/>
              <a:t>Sophisticated workflows with files as intermediate artefacts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Take I/O into account</a:t>
            </a:r>
            <a:r>
              <a:rPr lang="en-US" dirty="0"/>
              <a:t> when planning jobs!</a:t>
            </a:r>
          </a:p>
          <a:p>
            <a:r>
              <a:rPr lang="en-US" dirty="0"/>
              <a:t>Often implemented via I/O redirection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>
                <a:solidFill>
                  <a:srgbClr val="C00000"/>
                </a:solidFill>
              </a:rPr>
              <a:t>atools</a:t>
            </a:r>
            <a:r>
              <a:rPr lang="en-US" sz="32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Meta-data</a:t>
            </a:r>
            <a:br>
              <a:rPr lang="en-US" sz="2000" dirty="0"/>
            </a:br>
            <a:r>
              <a:rPr lang="en-US" sz="2000" dirty="0"/>
              <a:t>IOPS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requires parallel file system</a:t>
            </a:r>
          </a:p>
          <a:p>
            <a:pPr lvl="1"/>
            <a:r>
              <a:rPr lang="en-US" dirty="0"/>
              <a:t>quite fast</a:t>
            </a:r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reasonably easy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redis</a:t>
            </a:r>
            <a:r>
              <a:rPr lang="en-US" dirty="0"/>
              <a:t> in-memory database</a:t>
            </a:r>
          </a:p>
          <a:p>
            <a:pPr lvl="1"/>
            <a:r>
              <a:rPr lang="en-US" dirty="0"/>
              <a:t>very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Pretty new: </a:t>
            </a:r>
            <a:r>
              <a:rPr lang="en-US" sz="2400" i="1" dirty="0"/>
              <a:t>contact support!</a:t>
            </a:r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Lot of tools to support your workflow</a:t>
            </a:r>
          </a:p>
          <a:p>
            <a:r>
              <a:rPr lang="en-US" dirty="0"/>
              <a:t>Designed to make</a:t>
            </a:r>
          </a:p>
          <a:p>
            <a:pPr lvl="1"/>
            <a:r>
              <a:rPr lang="en-US" dirty="0"/>
              <a:t>simple tasks trivial</a:t>
            </a:r>
          </a:p>
          <a:p>
            <a:pPr lvl="1"/>
            <a:r>
              <a:rPr lang="en-US" dirty="0"/>
              <a:t>somewhat tricky things easy</a:t>
            </a:r>
          </a:p>
          <a:p>
            <a:pPr lvl="1"/>
            <a:r>
              <a:rPr lang="en-US" dirty="0"/>
              <a:t>hard stuff doable</a:t>
            </a:r>
          </a:p>
          <a:p>
            <a:r>
              <a:rPr lang="en-US" dirty="0"/>
              <a:t>Actively supported</a:t>
            </a:r>
          </a:p>
          <a:p>
            <a:r>
              <a:rPr lang="en-US" dirty="0"/>
              <a:t>Reasonable attempt at documentation</a:t>
            </a:r>
          </a:p>
          <a:p>
            <a:r>
              <a:rPr lang="en-US" dirty="0"/>
              <a:t>Suggestions &amp; feature requests welcome!</a:t>
            </a:r>
          </a:p>
          <a:p>
            <a:pPr lvl="1"/>
            <a:r>
              <a:rPr lang="en-US" dirty="0"/>
              <a:t>contact 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worker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https://github.com/gjbex/worker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4"/>
              </a:rPr>
              <a:t>https://github.com/gjbex/atools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5"/>
              </a:rPr>
              <a:t>http://atools.readthedocs.io/</a:t>
            </a:r>
            <a:endParaRPr lang="en-US" dirty="0"/>
          </a:p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6"/>
              </a:rPr>
              <a:t>https://github.com/gjbex/datasink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7"/>
              </a:rPr>
              <a:t>http://datasink.readthedocs.io/</a:t>
            </a:r>
            <a:endParaRPr lang="en-US" dirty="0"/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website:  </a:t>
            </a:r>
            <a:r>
              <a:rPr lang="en-US" dirty="0">
                <a:hlinkClick r:id="rId8"/>
              </a:rPr>
              <a:t>https://github.com/gjbex/mem_io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9"/>
              </a:rPr>
              <a:t>http://mem_io.readthedocs.io/</a:t>
            </a:r>
            <a:endParaRPr lang="en-US" dirty="0"/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10"/>
              </a:rPr>
              <a:t>https://github.com/gjbex/parameter-weaver/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http://parameter-weaver.readthedocs.org/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worker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Perl 5.x scripts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 generate PBS scripts</a:t>
            </a:r>
          </a:p>
          <a:p>
            <a:r>
              <a:rPr lang="en-US" dirty="0"/>
              <a:t>Back end: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/>
              <a:t> application</a:t>
            </a:r>
          </a:p>
          <a:p>
            <a:pPr lvl="1"/>
            <a:r>
              <a:rPr lang="en-US" dirty="0"/>
              <a:t>C + MPI</a:t>
            </a:r>
          </a:p>
          <a:p>
            <a:pPr lvl="1"/>
            <a:r>
              <a:rPr lang="en-US" dirty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</a:t>
            </a:r>
            <a:endParaRPr lang="nl-NL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 is not parallelized</a:t>
            </a:r>
          </a:p>
          <a:p>
            <a:pPr lvl="1"/>
            <a:r>
              <a:rPr lang="en-US" dirty="0"/>
              <a:t>or, not efficiently</a:t>
            </a:r>
          </a:p>
          <a:p>
            <a:pPr eaLnBrk="1" hangingPunct="1"/>
            <a:r>
              <a:rPr lang="en-US" dirty="0"/>
              <a:t>However, some usage </a:t>
            </a:r>
            <a:r>
              <a:rPr lang="en-US" dirty="0" err="1"/>
              <a:t>scenario’s</a:t>
            </a:r>
            <a:r>
              <a:rPr lang="en-US" dirty="0"/>
              <a:t> can be done in parallel, e.g.,</a:t>
            </a:r>
          </a:p>
          <a:p>
            <a:pPr lvl="1" eaLnBrk="1" hangingPunct="1"/>
            <a:r>
              <a:rPr lang="en-US" dirty="0"/>
              <a:t>parameter exploration</a:t>
            </a:r>
            <a:endParaRPr lang="nl-NL" dirty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{(1.3, 5.7), (2.7,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(3.4, 2.1), 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…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res &lt;- c(a, b,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 processing: informally</a:t>
            </a:r>
            <a:endParaRPr lang="nl-BE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initialization &amp; operation</a:t>
            </a:r>
            <a:endParaRPr lang="nl-BE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termination</a:t>
            </a:r>
            <a:endParaRPr lang="nl-BE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Bash scripts, wrappers around Python scripts</a:t>
            </a:r>
          </a:p>
          <a:p>
            <a:pPr lvl="1"/>
            <a:r>
              <a:rPr lang="en-US" dirty="0"/>
              <a:t>Bash features in PBS scripts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Python 2.7.x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feature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result of command to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file handle for command input from command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 with worker</a:t>
            </a:r>
            <a:endParaRPr lang="nl-NL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BE" dirty="0"/>
              <a:t>On a cluster</a:t>
            </a:r>
            <a:r>
              <a:rPr lang="en-US" dirty="0"/>
              <a:t>, 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the job:</a:t>
            </a:r>
            <a:endParaRPr lang="nl-NL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worker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 –batch program_pe.pbs  –data data.csv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46659"/>
            <a:chOff x="1331640" y="3497263"/>
            <a:chExt cx="4392489" cy="1846659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program_pe</a:t>
              </a: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walltime=1:00:00,nodes=2:ppn=36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r>
                <a:rPr lang="nl-NL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4814</Words>
  <Application>Microsoft Office PowerPoint</Application>
  <PresentationFormat>On-screen Show (4:3)</PresentationFormat>
  <Paragraphs>1074</Paragraphs>
  <Slides>85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94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&amp; atools training session</vt:lpstr>
      <vt:lpstr>PowerPoint Presentation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Non-trivial scenario support</vt:lpstr>
      <vt:lpstr>Help on worker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Help on parameter-weaver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125</cp:revision>
  <dcterms:created xsi:type="dcterms:W3CDTF">2013-02-20T15:39:10Z</dcterms:created>
  <dcterms:modified xsi:type="dcterms:W3CDTF">2020-10-13T13:39:30Z</dcterms:modified>
</cp:coreProperties>
</file>