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693400" cy="7556500"/>
  <p:notesSz cx="106934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63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1" i="0">
                <a:solidFill>
                  <a:srgbClr val="C131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rgbClr val="C131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rgbClr val="C131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rgbClr val="C131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680" y="420680"/>
            <a:ext cx="9917118" cy="55806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99650" y="1120293"/>
            <a:ext cx="9566910" cy="16510"/>
          </a:xfrm>
          <a:custGeom>
            <a:avLst/>
            <a:gdLst/>
            <a:ahLst/>
            <a:cxnLst/>
            <a:rect l="l" t="t" r="r" b="b"/>
            <a:pathLst>
              <a:path w="9566910" h="16509">
                <a:moveTo>
                  <a:pt x="9566797" y="16270"/>
                </a:moveTo>
                <a:lnTo>
                  <a:pt x="0" y="16270"/>
                </a:lnTo>
                <a:lnTo>
                  <a:pt x="0" y="0"/>
                </a:lnTo>
                <a:lnTo>
                  <a:pt x="9566797" y="0"/>
                </a:lnTo>
                <a:lnTo>
                  <a:pt x="9566797" y="16270"/>
                </a:lnTo>
                <a:close/>
              </a:path>
            </a:pathLst>
          </a:custGeom>
          <a:solidFill>
            <a:srgbClr val="C131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6950" y="603221"/>
            <a:ext cx="5963284" cy="435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1" i="0">
                <a:solidFill>
                  <a:srgbClr val="C131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3220" y="3759613"/>
            <a:ext cx="5768340" cy="1861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930" y="610930"/>
            <a:ext cx="9726930" cy="5473700"/>
            <a:chOff x="610930" y="610930"/>
            <a:chExt cx="9726930" cy="5473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930" y="610930"/>
              <a:ext cx="9726868" cy="547365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10930" y="610930"/>
              <a:ext cx="9726930" cy="5473700"/>
            </a:xfrm>
            <a:custGeom>
              <a:avLst/>
              <a:gdLst/>
              <a:ahLst/>
              <a:cxnLst/>
              <a:rect l="l" t="t" r="r" b="b"/>
              <a:pathLst>
                <a:path w="9726930" h="5473700">
                  <a:moveTo>
                    <a:pt x="9726868" y="5473654"/>
                  </a:moveTo>
                  <a:lnTo>
                    <a:pt x="0" y="5473654"/>
                  </a:lnTo>
                  <a:lnTo>
                    <a:pt x="0" y="0"/>
                  </a:lnTo>
                  <a:lnTo>
                    <a:pt x="9726868" y="0"/>
                  </a:lnTo>
                  <a:lnTo>
                    <a:pt x="9726868" y="5473654"/>
                  </a:lnTo>
                  <a:close/>
                </a:path>
              </a:pathLst>
            </a:custGeom>
            <a:solidFill>
              <a:srgbClr val="0000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93855" y="2313734"/>
            <a:ext cx="2976245" cy="619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900" spc="509" dirty="0">
                <a:solidFill>
                  <a:srgbClr val="FFFFFF"/>
                </a:solidFill>
              </a:rPr>
              <a:t>ShineSync</a:t>
            </a:r>
            <a:endParaRPr sz="3900"/>
          </a:p>
        </p:txBody>
      </p:sp>
      <p:sp>
        <p:nvSpPr>
          <p:cNvPr id="6" name="object 6"/>
          <p:cNvSpPr txBox="1"/>
          <p:nvPr/>
        </p:nvSpPr>
        <p:spPr>
          <a:xfrm>
            <a:off x="1623543" y="4215949"/>
            <a:ext cx="7317105" cy="871219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25"/>
              </a:spcBef>
            </a:pPr>
            <a:r>
              <a:rPr sz="2000" b="1" spc="254" dirty="0">
                <a:solidFill>
                  <a:srgbClr val="FFFFFF"/>
                </a:solidFill>
                <a:latin typeface="Trebuchet MS"/>
                <a:cs typeface="Trebuchet MS"/>
              </a:rPr>
              <a:t>Venture</a:t>
            </a:r>
            <a:r>
              <a:rPr sz="2000" b="1" spc="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229" dirty="0">
                <a:solidFill>
                  <a:srgbClr val="FFFFFF"/>
                </a:solidFill>
                <a:latin typeface="Trebuchet MS"/>
                <a:cs typeface="Trebuchet MS"/>
              </a:rPr>
              <a:t>Viability</a:t>
            </a:r>
            <a:r>
              <a:rPr sz="2000" b="1" spc="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285" dirty="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endParaRPr sz="20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930"/>
              </a:spcBef>
            </a:pPr>
            <a:r>
              <a:rPr sz="2000" spc="220" dirty="0">
                <a:solidFill>
                  <a:srgbClr val="FFFFFF"/>
                </a:solidFill>
                <a:latin typeface="Trebuchet MS"/>
                <a:cs typeface="Trebuchet MS"/>
              </a:rPr>
              <a:t>Caraga</a:t>
            </a:r>
            <a:r>
              <a:rPr sz="2000" spc="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85" dirty="0">
                <a:solidFill>
                  <a:srgbClr val="FFFFFF"/>
                </a:solidFill>
                <a:latin typeface="Trebuchet MS"/>
                <a:cs typeface="Trebuchet MS"/>
              </a:rPr>
              <a:t>State </a:t>
            </a:r>
            <a:r>
              <a:rPr sz="2000" spc="150" dirty="0">
                <a:solidFill>
                  <a:srgbClr val="FFFFFF"/>
                </a:solidFill>
                <a:latin typeface="Trebuchet MS"/>
                <a:cs typeface="Trebuchet MS"/>
              </a:rPr>
              <a:t>University,</a:t>
            </a:r>
            <a:r>
              <a:rPr sz="2000" spc="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15" dirty="0">
                <a:solidFill>
                  <a:srgbClr val="FFFFFF"/>
                </a:solidFill>
                <a:latin typeface="Trebuchet MS"/>
                <a:cs typeface="Trebuchet MS"/>
              </a:rPr>
              <a:t>Butuan</a:t>
            </a:r>
            <a:r>
              <a:rPr sz="2000" spc="140" dirty="0">
                <a:solidFill>
                  <a:srgbClr val="FFFFFF"/>
                </a:solidFill>
                <a:latin typeface="Trebuchet MS"/>
                <a:cs typeface="Trebuchet MS"/>
              </a:rPr>
              <a:t> City</a:t>
            </a:r>
            <a:r>
              <a:rPr sz="2000" spc="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20" dirty="0">
                <a:solidFill>
                  <a:srgbClr val="FFFFFF"/>
                </a:solidFill>
                <a:latin typeface="Trebuchet MS"/>
                <a:cs typeface="Trebuchet MS"/>
              </a:rPr>
              <a:t>Mindanao</a:t>
            </a:r>
            <a:r>
              <a:rPr sz="2000" spc="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64513" y="642847"/>
            <a:ext cx="797908" cy="4149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spc="285" dirty="0"/>
              <a:t>Current</a:t>
            </a:r>
            <a:r>
              <a:rPr sz="2700" spc="250" dirty="0"/>
              <a:t> </a:t>
            </a:r>
            <a:r>
              <a:rPr sz="2700" spc="280" dirty="0"/>
              <a:t>Alternatives</a:t>
            </a:r>
            <a:endParaRPr sz="2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2946" y="632191"/>
            <a:ext cx="813503" cy="42302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706624" y="1421289"/>
            <a:ext cx="756920" cy="756920"/>
            <a:chOff x="2706624" y="1421289"/>
            <a:chExt cx="756920" cy="756920"/>
          </a:xfrm>
        </p:grpSpPr>
        <p:sp>
          <p:nvSpPr>
            <p:cNvPr id="5" name="object 5"/>
            <p:cNvSpPr/>
            <p:nvPr/>
          </p:nvSpPr>
          <p:spPr>
            <a:xfrm>
              <a:off x="2706624" y="1421289"/>
              <a:ext cx="756920" cy="756920"/>
            </a:xfrm>
            <a:custGeom>
              <a:avLst/>
              <a:gdLst/>
              <a:ahLst/>
              <a:cxnLst/>
              <a:rect l="l" t="t" r="r" b="b"/>
              <a:pathLst>
                <a:path w="756920" h="756919">
                  <a:moveTo>
                    <a:pt x="378278" y="756557"/>
                  </a:moveTo>
                  <a:lnTo>
                    <a:pt x="330828" y="753610"/>
                  </a:lnTo>
                  <a:lnTo>
                    <a:pt x="285137" y="745004"/>
                  </a:lnTo>
                  <a:lnTo>
                    <a:pt x="241559" y="731095"/>
                  </a:lnTo>
                  <a:lnTo>
                    <a:pt x="200448" y="712236"/>
                  </a:lnTo>
                  <a:lnTo>
                    <a:pt x="162160" y="688782"/>
                  </a:lnTo>
                  <a:lnTo>
                    <a:pt x="127049" y="661088"/>
                  </a:lnTo>
                  <a:lnTo>
                    <a:pt x="95469" y="629508"/>
                  </a:lnTo>
                  <a:lnTo>
                    <a:pt x="67775" y="594397"/>
                  </a:lnTo>
                  <a:lnTo>
                    <a:pt x="44321" y="556108"/>
                  </a:lnTo>
                  <a:lnTo>
                    <a:pt x="25462" y="514998"/>
                  </a:lnTo>
                  <a:lnTo>
                    <a:pt x="11553" y="471420"/>
                  </a:lnTo>
                  <a:lnTo>
                    <a:pt x="2947" y="425729"/>
                  </a:lnTo>
                  <a:lnTo>
                    <a:pt x="0" y="378278"/>
                  </a:lnTo>
                  <a:lnTo>
                    <a:pt x="2947" y="330828"/>
                  </a:lnTo>
                  <a:lnTo>
                    <a:pt x="11553" y="285137"/>
                  </a:lnTo>
                  <a:lnTo>
                    <a:pt x="25462" y="241559"/>
                  </a:lnTo>
                  <a:lnTo>
                    <a:pt x="44321" y="200448"/>
                  </a:lnTo>
                  <a:lnTo>
                    <a:pt x="67775" y="162160"/>
                  </a:lnTo>
                  <a:lnTo>
                    <a:pt x="95469" y="127049"/>
                  </a:lnTo>
                  <a:lnTo>
                    <a:pt x="127049" y="95469"/>
                  </a:lnTo>
                  <a:lnTo>
                    <a:pt x="162160" y="67775"/>
                  </a:lnTo>
                  <a:lnTo>
                    <a:pt x="200448" y="44321"/>
                  </a:lnTo>
                  <a:lnTo>
                    <a:pt x="241559" y="25462"/>
                  </a:lnTo>
                  <a:lnTo>
                    <a:pt x="285137" y="11553"/>
                  </a:lnTo>
                  <a:lnTo>
                    <a:pt x="330828" y="2947"/>
                  </a:lnTo>
                  <a:lnTo>
                    <a:pt x="378278" y="0"/>
                  </a:lnTo>
                  <a:lnTo>
                    <a:pt x="425729" y="2947"/>
                  </a:lnTo>
                  <a:lnTo>
                    <a:pt x="471420" y="11553"/>
                  </a:lnTo>
                  <a:lnTo>
                    <a:pt x="514998" y="25462"/>
                  </a:lnTo>
                  <a:lnTo>
                    <a:pt x="556108" y="44321"/>
                  </a:lnTo>
                  <a:lnTo>
                    <a:pt x="594397" y="67775"/>
                  </a:lnTo>
                  <a:lnTo>
                    <a:pt x="629508" y="95469"/>
                  </a:lnTo>
                  <a:lnTo>
                    <a:pt x="661088" y="127049"/>
                  </a:lnTo>
                  <a:lnTo>
                    <a:pt x="688782" y="162160"/>
                  </a:lnTo>
                  <a:lnTo>
                    <a:pt x="712236" y="200448"/>
                  </a:lnTo>
                  <a:lnTo>
                    <a:pt x="731095" y="241559"/>
                  </a:lnTo>
                  <a:lnTo>
                    <a:pt x="745004" y="285137"/>
                  </a:lnTo>
                  <a:lnTo>
                    <a:pt x="753610" y="330828"/>
                  </a:lnTo>
                  <a:lnTo>
                    <a:pt x="756557" y="378278"/>
                  </a:lnTo>
                  <a:lnTo>
                    <a:pt x="753610" y="425729"/>
                  </a:lnTo>
                  <a:lnTo>
                    <a:pt x="745004" y="471420"/>
                  </a:lnTo>
                  <a:lnTo>
                    <a:pt x="731095" y="514998"/>
                  </a:lnTo>
                  <a:lnTo>
                    <a:pt x="712236" y="556108"/>
                  </a:lnTo>
                  <a:lnTo>
                    <a:pt x="688782" y="594397"/>
                  </a:lnTo>
                  <a:lnTo>
                    <a:pt x="661088" y="629508"/>
                  </a:lnTo>
                  <a:lnTo>
                    <a:pt x="629508" y="661088"/>
                  </a:lnTo>
                  <a:lnTo>
                    <a:pt x="594397" y="688782"/>
                  </a:lnTo>
                  <a:lnTo>
                    <a:pt x="556108" y="712236"/>
                  </a:lnTo>
                  <a:lnTo>
                    <a:pt x="514998" y="731095"/>
                  </a:lnTo>
                  <a:lnTo>
                    <a:pt x="471420" y="745004"/>
                  </a:lnTo>
                  <a:lnTo>
                    <a:pt x="425729" y="753610"/>
                  </a:lnTo>
                  <a:lnTo>
                    <a:pt x="378278" y="756557"/>
                  </a:lnTo>
                  <a:close/>
                </a:path>
              </a:pathLst>
            </a:custGeom>
            <a:solidFill>
              <a:srgbClr val="BE2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71704" y="1486369"/>
              <a:ext cx="596643" cy="60439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09972" y="2303442"/>
            <a:ext cx="4095115" cy="13436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200" dirty="0">
                <a:latin typeface="Trebuchet MS"/>
                <a:cs typeface="Trebuchet MS"/>
              </a:rPr>
              <a:t>Current</a:t>
            </a:r>
            <a:r>
              <a:rPr sz="1500" b="1" spc="135" dirty="0">
                <a:latin typeface="Trebuchet MS"/>
                <a:cs typeface="Trebuchet MS"/>
              </a:rPr>
              <a:t> </a:t>
            </a:r>
            <a:r>
              <a:rPr sz="1500" b="1" spc="190" dirty="0">
                <a:latin typeface="Trebuchet MS"/>
                <a:cs typeface="Trebuchet MS"/>
              </a:rPr>
              <a:t>Alternatives</a:t>
            </a:r>
            <a:endParaRPr sz="1500">
              <a:latin typeface="Trebuchet MS"/>
              <a:cs typeface="Trebuchet MS"/>
            </a:endParaRPr>
          </a:p>
          <a:p>
            <a:pPr marL="12700" marR="5080">
              <a:lnSpc>
                <a:spcPts val="1410"/>
              </a:lnSpc>
              <a:spcBef>
                <a:spcPts val="1520"/>
              </a:spcBef>
            </a:pPr>
            <a:r>
              <a:rPr sz="1250" spc="165" dirty="0">
                <a:latin typeface="Trebuchet MS"/>
                <a:cs typeface="Trebuchet MS"/>
              </a:rPr>
              <a:t>Books</a:t>
            </a:r>
            <a:r>
              <a:rPr sz="1250" spc="85" dirty="0">
                <a:latin typeface="Trebuchet MS"/>
                <a:cs typeface="Trebuchet MS"/>
              </a:rPr>
              <a:t> </a:t>
            </a:r>
            <a:r>
              <a:rPr sz="1250" spc="100" dirty="0">
                <a:latin typeface="Trebuchet MS"/>
                <a:cs typeface="Trebuchet MS"/>
              </a:rPr>
              <a:t>family-</a:t>
            </a:r>
            <a:r>
              <a:rPr sz="1250" spc="105" dirty="0">
                <a:latin typeface="Trebuchet MS"/>
                <a:cs typeface="Trebuchet MS"/>
              </a:rPr>
              <a:t>friendly</a:t>
            </a:r>
            <a:r>
              <a:rPr sz="1250" spc="125" dirty="0">
                <a:latin typeface="Trebuchet MS"/>
                <a:cs typeface="Trebuchet MS"/>
              </a:rPr>
              <a:t> </a:t>
            </a:r>
            <a:r>
              <a:rPr sz="1250" spc="100" dirty="0">
                <a:latin typeface="Trebuchet MS"/>
                <a:cs typeface="Trebuchet MS"/>
              </a:rPr>
              <a:t>car </a:t>
            </a:r>
            <a:r>
              <a:rPr sz="1250" spc="145" dirty="0">
                <a:latin typeface="Trebuchet MS"/>
                <a:cs typeface="Trebuchet MS"/>
              </a:rPr>
              <a:t>wash</a:t>
            </a:r>
            <a:r>
              <a:rPr sz="1250" spc="135" dirty="0">
                <a:latin typeface="Trebuchet MS"/>
                <a:cs typeface="Trebuchet MS"/>
              </a:rPr>
              <a:t> </a:t>
            </a:r>
            <a:r>
              <a:rPr sz="1250" spc="125" dirty="0">
                <a:latin typeface="Trebuchet MS"/>
                <a:cs typeface="Trebuchet MS"/>
              </a:rPr>
              <a:t>services</a:t>
            </a:r>
            <a:r>
              <a:rPr sz="1250" spc="90" dirty="0">
                <a:latin typeface="Trebuchet MS"/>
                <a:cs typeface="Trebuchet MS"/>
              </a:rPr>
              <a:t> </a:t>
            </a:r>
            <a:r>
              <a:rPr sz="1250" spc="75" dirty="0">
                <a:latin typeface="Trebuchet MS"/>
                <a:cs typeface="Trebuchet MS"/>
              </a:rPr>
              <a:t>that </a:t>
            </a:r>
            <a:r>
              <a:rPr sz="1250" spc="65" dirty="0">
                <a:latin typeface="Trebuchet MS"/>
                <a:cs typeface="Trebuchet MS"/>
              </a:rPr>
              <a:t>offer</a:t>
            </a:r>
            <a:r>
              <a:rPr sz="1250" spc="105" dirty="0">
                <a:latin typeface="Trebuchet MS"/>
                <a:cs typeface="Trebuchet MS"/>
              </a:rPr>
              <a:t> </a:t>
            </a:r>
            <a:r>
              <a:rPr sz="1250" spc="110" dirty="0">
                <a:latin typeface="Trebuchet MS"/>
                <a:cs typeface="Trebuchet MS"/>
              </a:rPr>
              <a:t>pick-</a:t>
            </a:r>
            <a:r>
              <a:rPr sz="1250" spc="150" dirty="0">
                <a:latin typeface="Trebuchet MS"/>
                <a:cs typeface="Trebuchet MS"/>
              </a:rPr>
              <a:t>up</a:t>
            </a:r>
            <a:r>
              <a:rPr sz="1250" spc="145" dirty="0">
                <a:latin typeface="Trebuchet MS"/>
                <a:cs typeface="Trebuchet MS"/>
              </a:rPr>
              <a:t> and</a:t>
            </a:r>
            <a:r>
              <a:rPr sz="1250" spc="140" dirty="0">
                <a:latin typeface="Trebuchet MS"/>
                <a:cs typeface="Trebuchet MS"/>
              </a:rPr>
              <a:t> </a:t>
            </a:r>
            <a:r>
              <a:rPr sz="1250" spc="110" dirty="0">
                <a:latin typeface="Trebuchet MS"/>
                <a:cs typeface="Trebuchet MS"/>
              </a:rPr>
              <a:t>drop-</a:t>
            </a:r>
            <a:r>
              <a:rPr sz="1250" dirty="0">
                <a:latin typeface="Trebuchet MS"/>
                <a:cs typeface="Trebuchet MS"/>
              </a:rPr>
              <a:t>off.</a:t>
            </a:r>
            <a:r>
              <a:rPr sz="1250" spc="100" dirty="0">
                <a:latin typeface="Trebuchet MS"/>
                <a:cs typeface="Trebuchet MS"/>
              </a:rPr>
              <a:t> </a:t>
            </a:r>
            <a:r>
              <a:rPr sz="1250" spc="105" dirty="0">
                <a:latin typeface="Trebuchet MS"/>
                <a:cs typeface="Trebuchet MS"/>
              </a:rPr>
              <a:t>Utilizes</a:t>
            </a:r>
            <a:r>
              <a:rPr sz="1250" spc="95" dirty="0">
                <a:latin typeface="Trebuchet MS"/>
                <a:cs typeface="Trebuchet MS"/>
              </a:rPr>
              <a:t> </a:t>
            </a:r>
            <a:r>
              <a:rPr sz="1250" spc="90" dirty="0">
                <a:latin typeface="Trebuchet MS"/>
                <a:cs typeface="Trebuchet MS"/>
              </a:rPr>
              <a:t>local</a:t>
            </a:r>
            <a:r>
              <a:rPr sz="1250" spc="155" dirty="0">
                <a:latin typeface="Trebuchet MS"/>
                <a:cs typeface="Trebuchet MS"/>
              </a:rPr>
              <a:t> </a:t>
            </a:r>
            <a:r>
              <a:rPr sz="1250" spc="75" dirty="0">
                <a:latin typeface="Trebuchet MS"/>
                <a:cs typeface="Trebuchet MS"/>
              </a:rPr>
              <a:t>car </a:t>
            </a:r>
            <a:r>
              <a:rPr sz="1250" spc="145" dirty="0">
                <a:latin typeface="Trebuchet MS"/>
                <a:cs typeface="Trebuchet MS"/>
              </a:rPr>
              <a:t>wash</a:t>
            </a:r>
            <a:r>
              <a:rPr sz="1250" spc="125" dirty="0">
                <a:latin typeface="Trebuchet MS"/>
                <a:cs typeface="Trebuchet MS"/>
              </a:rPr>
              <a:t> </a:t>
            </a:r>
            <a:r>
              <a:rPr sz="1250" spc="130" dirty="0">
                <a:latin typeface="Trebuchet MS"/>
                <a:cs typeface="Trebuchet MS"/>
              </a:rPr>
              <a:t>promotions</a:t>
            </a:r>
            <a:r>
              <a:rPr sz="1250" spc="80" dirty="0">
                <a:latin typeface="Trebuchet MS"/>
                <a:cs typeface="Trebuchet MS"/>
              </a:rPr>
              <a:t> </a:t>
            </a:r>
            <a:r>
              <a:rPr sz="1250" spc="135" dirty="0">
                <a:latin typeface="Trebuchet MS"/>
                <a:cs typeface="Trebuchet MS"/>
              </a:rPr>
              <a:t>shared</a:t>
            </a:r>
            <a:r>
              <a:rPr sz="1250" spc="125" dirty="0">
                <a:latin typeface="Trebuchet MS"/>
                <a:cs typeface="Trebuchet MS"/>
              </a:rPr>
              <a:t> </a:t>
            </a:r>
            <a:r>
              <a:rPr sz="1250" spc="90" dirty="0">
                <a:latin typeface="Trebuchet MS"/>
                <a:cs typeface="Trebuchet MS"/>
              </a:rPr>
              <a:t>in</a:t>
            </a:r>
            <a:r>
              <a:rPr sz="1250" spc="130" dirty="0">
                <a:latin typeface="Trebuchet MS"/>
                <a:cs typeface="Trebuchet MS"/>
              </a:rPr>
              <a:t> </a:t>
            </a:r>
            <a:r>
              <a:rPr sz="1250" spc="114" dirty="0">
                <a:latin typeface="Trebuchet MS"/>
                <a:cs typeface="Trebuchet MS"/>
              </a:rPr>
              <a:t>parent </a:t>
            </a:r>
            <a:r>
              <a:rPr sz="1250" spc="160" dirty="0">
                <a:latin typeface="Trebuchet MS"/>
                <a:cs typeface="Trebuchet MS"/>
              </a:rPr>
              <a:t>groups</a:t>
            </a:r>
            <a:r>
              <a:rPr sz="1250" spc="80" dirty="0">
                <a:latin typeface="Trebuchet MS"/>
                <a:cs typeface="Trebuchet MS"/>
              </a:rPr>
              <a:t> </a:t>
            </a:r>
            <a:r>
              <a:rPr sz="1250" spc="100" dirty="0">
                <a:latin typeface="Trebuchet MS"/>
                <a:cs typeface="Trebuchet MS"/>
              </a:rPr>
              <a:t>on </a:t>
            </a:r>
            <a:r>
              <a:rPr sz="1250" spc="105" dirty="0">
                <a:latin typeface="Trebuchet MS"/>
                <a:cs typeface="Trebuchet MS"/>
              </a:rPr>
              <a:t>social</a:t>
            </a:r>
            <a:r>
              <a:rPr sz="1250" spc="135" dirty="0">
                <a:latin typeface="Trebuchet MS"/>
                <a:cs typeface="Trebuchet MS"/>
              </a:rPr>
              <a:t> </a:t>
            </a:r>
            <a:r>
              <a:rPr sz="1250" spc="110" dirty="0">
                <a:latin typeface="Trebuchet MS"/>
                <a:cs typeface="Trebuchet MS"/>
              </a:rPr>
              <a:t>media.</a:t>
            </a:r>
            <a:r>
              <a:rPr sz="1250" spc="85" dirty="0">
                <a:latin typeface="Trebuchet MS"/>
                <a:cs typeface="Trebuchet MS"/>
              </a:rPr>
              <a:t> </a:t>
            </a:r>
            <a:r>
              <a:rPr sz="1250" spc="140" dirty="0">
                <a:latin typeface="Trebuchet MS"/>
                <a:cs typeface="Trebuchet MS"/>
              </a:rPr>
              <a:t>Delegates</a:t>
            </a:r>
            <a:r>
              <a:rPr sz="1250" spc="80" dirty="0">
                <a:latin typeface="Trebuchet MS"/>
                <a:cs typeface="Trebuchet MS"/>
              </a:rPr>
              <a:t> </a:t>
            </a:r>
            <a:r>
              <a:rPr sz="1250" spc="100" dirty="0">
                <a:latin typeface="Trebuchet MS"/>
                <a:cs typeface="Trebuchet MS"/>
              </a:rPr>
              <a:t>car</a:t>
            </a:r>
            <a:r>
              <a:rPr sz="1250" spc="95" dirty="0">
                <a:latin typeface="Trebuchet MS"/>
                <a:cs typeface="Trebuchet MS"/>
              </a:rPr>
              <a:t> </a:t>
            </a:r>
            <a:r>
              <a:rPr sz="1250" spc="135" dirty="0">
                <a:latin typeface="Trebuchet MS"/>
                <a:cs typeface="Trebuchet MS"/>
              </a:rPr>
              <a:t>maintenance</a:t>
            </a:r>
            <a:r>
              <a:rPr sz="1250" spc="90" dirty="0">
                <a:latin typeface="Trebuchet MS"/>
                <a:cs typeface="Trebuchet MS"/>
              </a:rPr>
              <a:t> </a:t>
            </a:r>
            <a:r>
              <a:rPr sz="1250" spc="125" dirty="0">
                <a:latin typeface="Trebuchet MS"/>
                <a:cs typeface="Trebuchet MS"/>
              </a:rPr>
              <a:t>tasks </a:t>
            </a:r>
            <a:r>
              <a:rPr sz="1250" spc="80" dirty="0">
                <a:latin typeface="Trebuchet MS"/>
                <a:cs typeface="Trebuchet MS"/>
              </a:rPr>
              <a:t>to</a:t>
            </a:r>
            <a:r>
              <a:rPr sz="1250" spc="90" dirty="0">
                <a:latin typeface="Trebuchet MS"/>
                <a:cs typeface="Trebuchet MS"/>
              </a:rPr>
              <a:t> </a:t>
            </a:r>
            <a:r>
              <a:rPr sz="1250" spc="105" dirty="0">
                <a:latin typeface="Trebuchet MS"/>
                <a:cs typeface="Trebuchet MS"/>
              </a:rPr>
              <a:t>family</a:t>
            </a:r>
            <a:r>
              <a:rPr sz="1250" spc="120" dirty="0">
                <a:latin typeface="Trebuchet MS"/>
                <a:cs typeface="Trebuchet MS"/>
              </a:rPr>
              <a:t> </a:t>
            </a:r>
            <a:r>
              <a:rPr sz="1250" spc="150" dirty="0">
                <a:latin typeface="Trebuchet MS"/>
                <a:cs typeface="Trebuchet MS"/>
              </a:rPr>
              <a:t>members</a:t>
            </a:r>
            <a:r>
              <a:rPr sz="1250" spc="80" dirty="0">
                <a:latin typeface="Trebuchet MS"/>
                <a:cs typeface="Trebuchet MS"/>
              </a:rPr>
              <a:t> </a:t>
            </a:r>
            <a:r>
              <a:rPr sz="1250" spc="85" dirty="0">
                <a:latin typeface="Trebuchet MS"/>
                <a:cs typeface="Trebuchet MS"/>
              </a:rPr>
              <a:t>or</a:t>
            </a:r>
            <a:r>
              <a:rPr sz="1250" spc="90" dirty="0">
                <a:latin typeface="Trebuchet MS"/>
                <a:cs typeface="Trebuchet MS"/>
              </a:rPr>
              <a:t> </a:t>
            </a:r>
            <a:r>
              <a:rPr sz="1250" spc="120" dirty="0">
                <a:latin typeface="Trebuchet MS"/>
                <a:cs typeface="Trebuchet MS"/>
              </a:rPr>
              <a:t>hires</a:t>
            </a:r>
            <a:r>
              <a:rPr sz="1250" spc="85" dirty="0">
                <a:latin typeface="Trebuchet MS"/>
                <a:cs typeface="Trebuchet MS"/>
              </a:rPr>
              <a:t> </a:t>
            </a:r>
            <a:r>
              <a:rPr sz="1250" spc="120" dirty="0">
                <a:latin typeface="Trebuchet MS"/>
                <a:cs typeface="Trebuchet MS"/>
              </a:rPr>
              <a:t>help</a:t>
            </a:r>
            <a:r>
              <a:rPr sz="1250" spc="130" dirty="0">
                <a:latin typeface="Trebuchet MS"/>
                <a:cs typeface="Trebuchet MS"/>
              </a:rPr>
              <a:t> </a:t>
            </a:r>
            <a:r>
              <a:rPr sz="1250" spc="140" dirty="0">
                <a:latin typeface="Trebuchet MS"/>
                <a:cs typeface="Trebuchet MS"/>
              </a:rPr>
              <a:t>when</a:t>
            </a:r>
            <a:r>
              <a:rPr sz="1250" spc="125" dirty="0">
                <a:latin typeface="Trebuchet MS"/>
                <a:cs typeface="Trebuchet MS"/>
              </a:rPr>
              <a:t> </a:t>
            </a:r>
            <a:r>
              <a:rPr sz="1250" spc="110" dirty="0">
                <a:latin typeface="Trebuchet MS"/>
                <a:cs typeface="Trebuchet MS"/>
              </a:rPr>
              <a:t>needed.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237837" y="1421289"/>
            <a:ext cx="756920" cy="756920"/>
            <a:chOff x="7237837" y="1421289"/>
            <a:chExt cx="756920" cy="756920"/>
          </a:xfrm>
        </p:grpSpPr>
        <p:sp>
          <p:nvSpPr>
            <p:cNvPr id="9" name="object 9"/>
            <p:cNvSpPr/>
            <p:nvPr/>
          </p:nvSpPr>
          <p:spPr>
            <a:xfrm>
              <a:off x="7237837" y="1421289"/>
              <a:ext cx="756920" cy="756920"/>
            </a:xfrm>
            <a:custGeom>
              <a:avLst/>
              <a:gdLst/>
              <a:ahLst/>
              <a:cxnLst/>
              <a:rect l="l" t="t" r="r" b="b"/>
              <a:pathLst>
                <a:path w="756920" h="756919">
                  <a:moveTo>
                    <a:pt x="378278" y="756557"/>
                  </a:moveTo>
                  <a:lnTo>
                    <a:pt x="330828" y="753610"/>
                  </a:lnTo>
                  <a:lnTo>
                    <a:pt x="285137" y="745004"/>
                  </a:lnTo>
                  <a:lnTo>
                    <a:pt x="241559" y="731095"/>
                  </a:lnTo>
                  <a:lnTo>
                    <a:pt x="200448" y="712236"/>
                  </a:lnTo>
                  <a:lnTo>
                    <a:pt x="162160" y="688782"/>
                  </a:lnTo>
                  <a:lnTo>
                    <a:pt x="127049" y="661088"/>
                  </a:lnTo>
                  <a:lnTo>
                    <a:pt x="95469" y="629508"/>
                  </a:lnTo>
                  <a:lnTo>
                    <a:pt x="67775" y="594397"/>
                  </a:lnTo>
                  <a:lnTo>
                    <a:pt x="44321" y="556108"/>
                  </a:lnTo>
                  <a:lnTo>
                    <a:pt x="25462" y="514998"/>
                  </a:lnTo>
                  <a:lnTo>
                    <a:pt x="11553" y="471420"/>
                  </a:lnTo>
                  <a:lnTo>
                    <a:pt x="2947" y="425729"/>
                  </a:lnTo>
                  <a:lnTo>
                    <a:pt x="0" y="378278"/>
                  </a:lnTo>
                  <a:lnTo>
                    <a:pt x="2947" y="330828"/>
                  </a:lnTo>
                  <a:lnTo>
                    <a:pt x="11553" y="285137"/>
                  </a:lnTo>
                  <a:lnTo>
                    <a:pt x="25462" y="241559"/>
                  </a:lnTo>
                  <a:lnTo>
                    <a:pt x="44321" y="200448"/>
                  </a:lnTo>
                  <a:lnTo>
                    <a:pt x="67775" y="162160"/>
                  </a:lnTo>
                  <a:lnTo>
                    <a:pt x="95469" y="127049"/>
                  </a:lnTo>
                  <a:lnTo>
                    <a:pt x="127049" y="95469"/>
                  </a:lnTo>
                  <a:lnTo>
                    <a:pt x="162160" y="67775"/>
                  </a:lnTo>
                  <a:lnTo>
                    <a:pt x="200448" y="44321"/>
                  </a:lnTo>
                  <a:lnTo>
                    <a:pt x="241559" y="25462"/>
                  </a:lnTo>
                  <a:lnTo>
                    <a:pt x="285137" y="11553"/>
                  </a:lnTo>
                  <a:lnTo>
                    <a:pt x="330828" y="2947"/>
                  </a:lnTo>
                  <a:lnTo>
                    <a:pt x="378278" y="0"/>
                  </a:lnTo>
                  <a:lnTo>
                    <a:pt x="425729" y="2947"/>
                  </a:lnTo>
                  <a:lnTo>
                    <a:pt x="471420" y="11553"/>
                  </a:lnTo>
                  <a:lnTo>
                    <a:pt x="514998" y="25462"/>
                  </a:lnTo>
                  <a:lnTo>
                    <a:pt x="556109" y="44321"/>
                  </a:lnTo>
                  <a:lnTo>
                    <a:pt x="594397" y="67775"/>
                  </a:lnTo>
                  <a:lnTo>
                    <a:pt x="629508" y="95469"/>
                  </a:lnTo>
                  <a:lnTo>
                    <a:pt x="661088" y="127049"/>
                  </a:lnTo>
                  <a:lnTo>
                    <a:pt x="688782" y="162160"/>
                  </a:lnTo>
                  <a:lnTo>
                    <a:pt x="712236" y="200448"/>
                  </a:lnTo>
                  <a:lnTo>
                    <a:pt x="731095" y="241559"/>
                  </a:lnTo>
                  <a:lnTo>
                    <a:pt x="745004" y="285137"/>
                  </a:lnTo>
                  <a:lnTo>
                    <a:pt x="753610" y="330828"/>
                  </a:lnTo>
                  <a:lnTo>
                    <a:pt x="756557" y="378278"/>
                  </a:lnTo>
                  <a:lnTo>
                    <a:pt x="753610" y="425729"/>
                  </a:lnTo>
                  <a:lnTo>
                    <a:pt x="745004" y="471420"/>
                  </a:lnTo>
                  <a:lnTo>
                    <a:pt x="731095" y="514998"/>
                  </a:lnTo>
                  <a:lnTo>
                    <a:pt x="712236" y="556108"/>
                  </a:lnTo>
                  <a:lnTo>
                    <a:pt x="688782" y="594397"/>
                  </a:lnTo>
                  <a:lnTo>
                    <a:pt x="661088" y="629508"/>
                  </a:lnTo>
                  <a:lnTo>
                    <a:pt x="629508" y="661088"/>
                  </a:lnTo>
                  <a:lnTo>
                    <a:pt x="594397" y="688782"/>
                  </a:lnTo>
                  <a:lnTo>
                    <a:pt x="556109" y="712236"/>
                  </a:lnTo>
                  <a:lnTo>
                    <a:pt x="514998" y="731095"/>
                  </a:lnTo>
                  <a:lnTo>
                    <a:pt x="471420" y="745004"/>
                  </a:lnTo>
                  <a:lnTo>
                    <a:pt x="425729" y="753610"/>
                  </a:lnTo>
                  <a:lnTo>
                    <a:pt x="378278" y="756557"/>
                  </a:lnTo>
                  <a:close/>
                </a:path>
              </a:pathLst>
            </a:custGeom>
            <a:solidFill>
              <a:srgbClr val="BE2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43593" y="1567719"/>
              <a:ext cx="545047" cy="46369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533050" y="2303442"/>
            <a:ext cx="4041140" cy="1522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265" dirty="0">
                <a:latin typeface="Trebuchet MS"/>
                <a:cs typeface="Trebuchet MS"/>
              </a:rPr>
              <a:t>Gaps</a:t>
            </a:r>
            <a:r>
              <a:rPr sz="1500" b="1" spc="140" dirty="0">
                <a:latin typeface="Trebuchet MS"/>
                <a:cs typeface="Trebuchet MS"/>
              </a:rPr>
              <a:t> </a:t>
            </a:r>
            <a:r>
              <a:rPr sz="1500" b="1" spc="155" dirty="0">
                <a:latin typeface="Trebuchet MS"/>
                <a:cs typeface="Trebuchet MS"/>
              </a:rPr>
              <a:t>in</a:t>
            </a:r>
            <a:r>
              <a:rPr sz="1500" b="1" spc="150" dirty="0">
                <a:latin typeface="Trebuchet MS"/>
                <a:cs typeface="Trebuchet MS"/>
              </a:rPr>
              <a:t> </a:t>
            </a:r>
            <a:r>
              <a:rPr sz="1500" b="1" spc="200" dirty="0">
                <a:latin typeface="Trebuchet MS"/>
                <a:cs typeface="Trebuchet MS"/>
              </a:rPr>
              <a:t>Current</a:t>
            </a:r>
            <a:r>
              <a:rPr sz="1500" b="1" spc="130" dirty="0">
                <a:latin typeface="Trebuchet MS"/>
                <a:cs typeface="Trebuchet MS"/>
              </a:rPr>
              <a:t> </a:t>
            </a:r>
            <a:r>
              <a:rPr sz="1500" b="1" spc="190" dirty="0">
                <a:latin typeface="Trebuchet MS"/>
                <a:cs typeface="Trebuchet MS"/>
              </a:rPr>
              <a:t>Alternatives</a:t>
            </a:r>
            <a:endParaRPr sz="1500">
              <a:latin typeface="Trebuchet MS"/>
              <a:cs typeface="Trebuchet MS"/>
            </a:endParaRPr>
          </a:p>
          <a:p>
            <a:pPr marL="12700" marR="5080">
              <a:lnSpc>
                <a:spcPts val="1410"/>
              </a:lnSpc>
              <a:spcBef>
                <a:spcPts val="1520"/>
              </a:spcBef>
            </a:pPr>
            <a:r>
              <a:rPr sz="1250" spc="175" dirty="0">
                <a:latin typeface="Trebuchet MS"/>
                <a:cs typeface="Trebuchet MS"/>
              </a:rPr>
              <a:t>Many</a:t>
            </a:r>
            <a:r>
              <a:rPr sz="1250" spc="114" dirty="0">
                <a:latin typeface="Trebuchet MS"/>
                <a:cs typeface="Trebuchet MS"/>
              </a:rPr>
              <a:t> </a:t>
            </a:r>
            <a:r>
              <a:rPr sz="1250" spc="100" dirty="0">
                <a:latin typeface="Trebuchet MS"/>
                <a:cs typeface="Trebuchet MS"/>
              </a:rPr>
              <a:t>car</a:t>
            </a:r>
            <a:r>
              <a:rPr sz="1250" spc="90" dirty="0">
                <a:latin typeface="Trebuchet MS"/>
                <a:cs typeface="Trebuchet MS"/>
              </a:rPr>
              <a:t> </a:t>
            </a:r>
            <a:r>
              <a:rPr sz="1250" spc="145" dirty="0">
                <a:latin typeface="Trebuchet MS"/>
                <a:cs typeface="Trebuchet MS"/>
              </a:rPr>
              <a:t>wash</a:t>
            </a:r>
            <a:r>
              <a:rPr sz="1250" spc="125" dirty="0">
                <a:latin typeface="Trebuchet MS"/>
                <a:cs typeface="Trebuchet MS"/>
              </a:rPr>
              <a:t> services</a:t>
            </a:r>
            <a:r>
              <a:rPr sz="1250" spc="80" dirty="0">
                <a:latin typeface="Trebuchet MS"/>
                <a:cs typeface="Trebuchet MS"/>
              </a:rPr>
              <a:t> </a:t>
            </a:r>
            <a:r>
              <a:rPr sz="1250" spc="140" dirty="0">
                <a:latin typeface="Trebuchet MS"/>
                <a:cs typeface="Trebuchet MS"/>
              </a:rPr>
              <a:t>do</a:t>
            </a:r>
            <a:r>
              <a:rPr sz="1250" spc="90" dirty="0">
                <a:latin typeface="Trebuchet MS"/>
                <a:cs typeface="Trebuchet MS"/>
              </a:rPr>
              <a:t> </a:t>
            </a:r>
            <a:r>
              <a:rPr sz="1250" spc="105" dirty="0">
                <a:latin typeface="Trebuchet MS"/>
                <a:cs typeface="Trebuchet MS"/>
              </a:rPr>
              <a:t>not</a:t>
            </a:r>
            <a:r>
              <a:rPr sz="1250" spc="120" dirty="0">
                <a:latin typeface="Trebuchet MS"/>
                <a:cs typeface="Trebuchet MS"/>
              </a:rPr>
              <a:t> </a:t>
            </a:r>
            <a:r>
              <a:rPr sz="1250" spc="130" dirty="0">
                <a:latin typeface="Trebuchet MS"/>
                <a:cs typeface="Trebuchet MS"/>
              </a:rPr>
              <a:t>accommodate </a:t>
            </a:r>
            <a:r>
              <a:rPr sz="1250" spc="105" dirty="0">
                <a:latin typeface="Trebuchet MS"/>
                <a:cs typeface="Trebuchet MS"/>
              </a:rPr>
              <a:t>family</a:t>
            </a:r>
            <a:r>
              <a:rPr sz="1250" spc="125" dirty="0">
                <a:latin typeface="Trebuchet MS"/>
                <a:cs typeface="Trebuchet MS"/>
              </a:rPr>
              <a:t> schedules,</a:t>
            </a:r>
            <a:r>
              <a:rPr sz="1250" spc="90" dirty="0">
                <a:latin typeface="Trebuchet MS"/>
                <a:cs typeface="Trebuchet MS"/>
              </a:rPr>
              <a:t> </a:t>
            </a:r>
            <a:r>
              <a:rPr sz="1250" spc="130" dirty="0">
                <a:latin typeface="Trebuchet MS"/>
                <a:cs typeface="Trebuchet MS"/>
              </a:rPr>
              <a:t>leading</a:t>
            </a:r>
            <a:r>
              <a:rPr sz="1250" spc="135" dirty="0">
                <a:latin typeface="Trebuchet MS"/>
                <a:cs typeface="Trebuchet MS"/>
              </a:rPr>
              <a:t> </a:t>
            </a:r>
            <a:r>
              <a:rPr sz="1250" spc="80" dirty="0">
                <a:latin typeface="Trebuchet MS"/>
                <a:cs typeface="Trebuchet MS"/>
              </a:rPr>
              <a:t>to</a:t>
            </a:r>
            <a:r>
              <a:rPr sz="1250" spc="105" dirty="0">
                <a:latin typeface="Trebuchet MS"/>
                <a:cs typeface="Trebuchet MS"/>
              </a:rPr>
              <a:t> </a:t>
            </a:r>
            <a:r>
              <a:rPr sz="1250" spc="114" dirty="0">
                <a:latin typeface="Trebuchet MS"/>
                <a:cs typeface="Trebuchet MS"/>
              </a:rPr>
              <a:t>inconvenience. </a:t>
            </a:r>
            <a:r>
              <a:rPr sz="1250" spc="120" dirty="0">
                <a:latin typeface="Trebuchet MS"/>
                <a:cs typeface="Trebuchet MS"/>
              </a:rPr>
              <a:t>Lack</a:t>
            </a:r>
            <a:r>
              <a:rPr sz="1250" spc="125" dirty="0">
                <a:latin typeface="Trebuchet MS"/>
                <a:cs typeface="Trebuchet MS"/>
              </a:rPr>
              <a:t> </a:t>
            </a:r>
            <a:r>
              <a:rPr sz="1250" spc="55" dirty="0">
                <a:latin typeface="Trebuchet MS"/>
                <a:cs typeface="Trebuchet MS"/>
              </a:rPr>
              <a:t>of</a:t>
            </a:r>
            <a:r>
              <a:rPr sz="1250" spc="100" dirty="0">
                <a:latin typeface="Trebuchet MS"/>
                <a:cs typeface="Trebuchet MS"/>
              </a:rPr>
              <a:t> </a:t>
            </a:r>
            <a:r>
              <a:rPr sz="1250" spc="120" dirty="0">
                <a:latin typeface="Trebuchet MS"/>
                <a:cs typeface="Trebuchet MS"/>
              </a:rPr>
              <a:t>transparent</a:t>
            </a:r>
            <a:r>
              <a:rPr sz="1250" spc="114" dirty="0">
                <a:latin typeface="Trebuchet MS"/>
                <a:cs typeface="Trebuchet MS"/>
              </a:rPr>
              <a:t> </a:t>
            </a:r>
            <a:r>
              <a:rPr sz="1250" spc="120" dirty="0">
                <a:latin typeface="Trebuchet MS"/>
                <a:cs typeface="Trebuchet MS"/>
              </a:rPr>
              <a:t>pricing</a:t>
            </a:r>
            <a:r>
              <a:rPr sz="1250" spc="125" dirty="0">
                <a:latin typeface="Trebuchet MS"/>
                <a:cs typeface="Trebuchet MS"/>
              </a:rPr>
              <a:t> </a:t>
            </a:r>
            <a:r>
              <a:rPr sz="1250" spc="145" dirty="0">
                <a:latin typeface="Trebuchet MS"/>
                <a:cs typeface="Trebuchet MS"/>
              </a:rPr>
              <a:t>and</a:t>
            </a:r>
            <a:r>
              <a:rPr sz="1250" spc="125" dirty="0">
                <a:latin typeface="Trebuchet MS"/>
                <a:cs typeface="Trebuchet MS"/>
              </a:rPr>
              <a:t> </a:t>
            </a:r>
            <a:r>
              <a:rPr sz="1250" spc="140" dirty="0">
                <a:latin typeface="Trebuchet MS"/>
                <a:cs typeface="Trebuchet MS"/>
              </a:rPr>
              <a:t>hidden</a:t>
            </a:r>
            <a:r>
              <a:rPr sz="1250" spc="125" dirty="0">
                <a:latin typeface="Trebuchet MS"/>
                <a:cs typeface="Trebuchet MS"/>
              </a:rPr>
              <a:t> </a:t>
            </a:r>
            <a:r>
              <a:rPr sz="1250" spc="85" dirty="0">
                <a:latin typeface="Trebuchet MS"/>
                <a:cs typeface="Trebuchet MS"/>
              </a:rPr>
              <a:t>fees </a:t>
            </a:r>
            <a:r>
              <a:rPr sz="1250" spc="145" dirty="0">
                <a:latin typeface="Trebuchet MS"/>
                <a:cs typeface="Trebuchet MS"/>
              </a:rPr>
              <a:t>cause</a:t>
            </a:r>
            <a:r>
              <a:rPr sz="1250" spc="90" dirty="0">
                <a:latin typeface="Trebuchet MS"/>
                <a:cs typeface="Trebuchet MS"/>
              </a:rPr>
              <a:t> frustration.</a:t>
            </a:r>
            <a:r>
              <a:rPr sz="1250" spc="85" dirty="0">
                <a:latin typeface="Trebuchet MS"/>
                <a:cs typeface="Trebuchet MS"/>
              </a:rPr>
              <a:t> </a:t>
            </a:r>
            <a:r>
              <a:rPr sz="1250" spc="105" dirty="0">
                <a:latin typeface="Trebuchet MS"/>
                <a:cs typeface="Trebuchet MS"/>
              </a:rPr>
              <a:t>Limited</a:t>
            </a:r>
            <a:r>
              <a:rPr sz="1250" spc="130" dirty="0">
                <a:latin typeface="Trebuchet MS"/>
                <a:cs typeface="Trebuchet MS"/>
              </a:rPr>
              <a:t> </a:t>
            </a:r>
            <a:r>
              <a:rPr sz="1250" spc="95" dirty="0">
                <a:latin typeface="Trebuchet MS"/>
                <a:cs typeface="Trebuchet MS"/>
              </a:rPr>
              <a:t>eco-</a:t>
            </a:r>
            <a:r>
              <a:rPr sz="1250" spc="105" dirty="0">
                <a:latin typeface="Trebuchet MS"/>
                <a:cs typeface="Trebuchet MS"/>
              </a:rPr>
              <a:t>friendly</a:t>
            </a:r>
            <a:r>
              <a:rPr sz="1250" spc="120" dirty="0">
                <a:latin typeface="Trebuchet MS"/>
                <a:cs typeface="Trebuchet MS"/>
              </a:rPr>
              <a:t> </a:t>
            </a:r>
            <a:r>
              <a:rPr sz="1250" spc="114" dirty="0">
                <a:latin typeface="Trebuchet MS"/>
                <a:cs typeface="Trebuchet MS"/>
              </a:rPr>
              <a:t>options </a:t>
            </a:r>
            <a:r>
              <a:rPr sz="1250" spc="95" dirty="0">
                <a:latin typeface="Trebuchet MS"/>
                <a:cs typeface="Trebuchet MS"/>
              </a:rPr>
              <a:t>that</a:t>
            </a:r>
            <a:r>
              <a:rPr sz="1250" spc="114" dirty="0">
                <a:latin typeface="Trebuchet MS"/>
                <a:cs typeface="Trebuchet MS"/>
              </a:rPr>
              <a:t> meet</a:t>
            </a:r>
            <a:r>
              <a:rPr sz="1250" spc="120" dirty="0">
                <a:latin typeface="Trebuchet MS"/>
                <a:cs typeface="Trebuchet MS"/>
              </a:rPr>
              <a:t> both</a:t>
            </a:r>
            <a:r>
              <a:rPr sz="1250" spc="130" dirty="0">
                <a:latin typeface="Trebuchet MS"/>
                <a:cs typeface="Trebuchet MS"/>
              </a:rPr>
              <a:t> </a:t>
            </a:r>
            <a:r>
              <a:rPr sz="1250" spc="125" dirty="0">
                <a:latin typeface="Trebuchet MS"/>
                <a:cs typeface="Trebuchet MS"/>
              </a:rPr>
              <a:t>cleanliness</a:t>
            </a:r>
            <a:r>
              <a:rPr sz="1250" spc="85" dirty="0">
                <a:latin typeface="Trebuchet MS"/>
                <a:cs typeface="Trebuchet MS"/>
              </a:rPr>
              <a:t> </a:t>
            </a:r>
            <a:r>
              <a:rPr sz="1250" spc="145" dirty="0">
                <a:latin typeface="Trebuchet MS"/>
                <a:cs typeface="Trebuchet MS"/>
              </a:rPr>
              <a:t>and</a:t>
            </a:r>
            <a:r>
              <a:rPr sz="1250" spc="130" dirty="0">
                <a:latin typeface="Trebuchet MS"/>
                <a:cs typeface="Trebuchet MS"/>
              </a:rPr>
              <a:t> </a:t>
            </a:r>
            <a:r>
              <a:rPr sz="1250" spc="105" dirty="0">
                <a:latin typeface="Trebuchet MS"/>
                <a:cs typeface="Trebuchet MS"/>
              </a:rPr>
              <a:t>family</a:t>
            </a:r>
            <a:r>
              <a:rPr sz="1250" spc="120" dirty="0">
                <a:latin typeface="Trebuchet MS"/>
                <a:cs typeface="Trebuchet MS"/>
              </a:rPr>
              <a:t> </a:t>
            </a:r>
            <a:r>
              <a:rPr sz="1250" spc="105" dirty="0">
                <a:latin typeface="Trebuchet MS"/>
                <a:cs typeface="Trebuchet MS"/>
              </a:rPr>
              <a:t>health </a:t>
            </a:r>
            <a:r>
              <a:rPr sz="1250" spc="114" dirty="0">
                <a:latin typeface="Trebuchet MS"/>
                <a:cs typeface="Trebuchet MS"/>
              </a:rPr>
              <a:t>standards.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58644" y="2698489"/>
            <a:ext cx="16510" cy="1220470"/>
          </a:xfrm>
          <a:custGeom>
            <a:avLst/>
            <a:gdLst/>
            <a:ahLst/>
            <a:cxnLst/>
            <a:rect l="l" t="t" r="r" b="b"/>
            <a:pathLst>
              <a:path w="16510" h="1220470">
                <a:moveTo>
                  <a:pt x="16270" y="1220254"/>
                </a:moveTo>
                <a:lnTo>
                  <a:pt x="0" y="1220254"/>
                </a:lnTo>
                <a:lnTo>
                  <a:pt x="0" y="0"/>
                </a:lnTo>
                <a:lnTo>
                  <a:pt x="16270" y="0"/>
                </a:lnTo>
                <a:lnTo>
                  <a:pt x="16270" y="1220254"/>
                </a:lnTo>
                <a:close/>
              </a:path>
            </a:pathLst>
          </a:custGeom>
          <a:solidFill>
            <a:srgbClr val="C1312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spc="325" dirty="0"/>
              <a:t>Problem</a:t>
            </a:r>
            <a:r>
              <a:rPr sz="2700" spc="260" dirty="0"/>
              <a:t> </a:t>
            </a:r>
            <a:r>
              <a:rPr sz="2700" spc="285" dirty="0"/>
              <a:t>Validation</a:t>
            </a:r>
            <a:r>
              <a:rPr sz="2700" spc="254" dirty="0"/>
              <a:t> </a:t>
            </a:r>
            <a:r>
              <a:rPr sz="2700" spc="345" dirty="0"/>
              <a:t>(GOOTB)</a:t>
            </a:r>
            <a:endParaRPr sz="2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2946" y="632191"/>
            <a:ext cx="813503" cy="42302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99650" y="1396884"/>
            <a:ext cx="5581015" cy="3254375"/>
            <a:chOff x="599650" y="1396884"/>
            <a:chExt cx="5581015" cy="3254375"/>
          </a:xfrm>
        </p:grpSpPr>
        <p:sp>
          <p:nvSpPr>
            <p:cNvPr id="5" name="object 5"/>
            <p:cNvSpPr/>
            <p:nvPr/>
          </p:nvSpPr>
          <p:spPr>
            <a:xfrm>
              <a:off x="599650" y="1396884"/>
              <a:ext cx="5581015" cy="3254375"/>
            </a:xfrm>
            <a:custGeom>
              <a:avLst/>
              <a:gdLst/>
              <a:ahLst/>
              <a:cxnLst/>
              <a:rect l="l" t="t" r="r" b="b"/>
              <a:pathLst>
                <a:path w="5581015" h="3254375">
                  <a:moveTo>
                    <a:pt x="5580632" y="3254012"/>
                  </a:moveTo>
                  <a:lnTo>
                    <a:pt x="0" y="3254012"/>
                  </a:lnTo>
                  <a:lnTo>
                    <a:pt x="0" y="0"/>
                  </a:lnTo>
                  <a:lnTo>
                    <a:pt x="5580632" y="0"/>
                  </a:lnTo>
                  <a:lnTo>
                    <a:pt x="5580632" y="3254012"/>
                  </a:lnTo>
                  <a:close/>
                </a:path>
              </a:pathLst>
            </a:custGeom>
            <a:solidFill>
              <a:srgbClr val="BE2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9650" y="2088361"/>
              <a:ext cx="5581015" cy="16510"/>
            </a:xfrm>
            <a:custGeom>
              <a:avLst/>
              <a:gdLst/>
              <a:ahLst/>
              <a:cxnLst/>
              <a:rect l="l" t="t" r="r" b="b"/>
              <a:pathLst>
                <a:path w="5581015" h="16510">
                  <a:moveTo>
                    <a:pt x="5580632" y="16270"/>
                  </a:moveTo>
                  <a:lnTo>
                    <a:pt x="0" y="16270"/>
                  </a:lnTo>
                  <a:lnTo>
                    <a:pt x="0" y="0"/>
                  </a:lnTo>
                  <a:lnTo>
                    <a:pt x="5580632" y="0"/>
                  </a:lnTo>
                  <a:lnTo>
                    <a:pt x="5580632" y="16270"/>
                  </a:lnTo>
                  <a:close/>
                </a:path>
              </a:pathLst>
            </a:custGeom>
            <a:solidFill>
              <a:srgbClr val="F16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9650" y="1396884"/>
            <a:ext cx="5581015" cy="691515"/>
          </a:xfrm>
          <a:prstGeom prst="rect">
            <a:avLst/>
          </a:prstGeom>
          <a:solidFill>
            <a:srgbClr val="BE2025"/>
          </a:solidFill>
        </p:spPr>
        <p:txBody>
          <a:bodyPr vert="horz" wrap="square" lIns="0" tIns="125095" rIns="0" bIns="0" rtlCol="0">
            <a:spAutoFit/>
          </a:bodyPr>
          <a:lstStyle/>
          <a:p>
            <a:pPr marL="2109470" marR="462915" indent="-1639570">
              <a:lnSpc>
                <a:spcPts val="1730"/>
              </a:lnSpc>
              <a:spcBef>
                <a:spcPts val="985"/>
              </a:spcBef>
            </a:pPr>
            <a:r>
              <a:rPr sz="1500" b="1" spc="180" dirty="0">
                <a:solidFill>
                  <a:srgbClr val="FFFFFF"/>
                </a:solidFill>
                <a:latin typeface="Trebuchet MS"/>
                <a:cs typeface="Trebuchet MS"/>
              </a:rPr>
              <a:t>Partial</a:t>
            </a:r>
            <a:r>
              <a:rPr sz="1500" b="1" spc="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b="1" spc="170" dirty="0">
                <a:solidFill>
                  <a:srgbClr val="FFFFFF"/>
                </a:solidFill>
                <a:latin typeface="Trebuchet MS"/>
                <a:cs typeface="Trebuchet MS"/>
              </a:rPr>
              <a:t>List</a:t>
            </a:r>
            <a:r>
              <a:rPr sz="1500" b="1" spc="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b="1" spc="16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500" b="1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b="1" spc="185" dirty="0">
                <a:solidFill>
                  <a:srgbClr val="FFFFFF"/>
                </a:solidFill>
                <a:latin typeface="Trebuchet MS"/>
                <a:cs typeface="Trebuchet MS"/>
              </a:rPr>
              <a:t>Potential</a:t>
            </a:r>
            <a:r>
              <a:rPr sz="1500" b="1" spc="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b="1" spc="210" dirty="0">
                <a:solidFill>
                  <a:srgbClr val="FFFFFF"/>
                </a:solidFill>
                <a:latin typeface="Trebuchet MS"/>
                <a:cs typeface="Trebuchet MS"/>
              </a:rPr>
              <a:t>Customers/Users </a:t>
            </a:r>
            <a:r>
              <a:rPr sz="1500" b="1" spc="190" dirty="0">
                <a:solidFill>
                  <a:srgbClr val="FFFFFF"/>
                </a:solidFill>
                <a:latin typeface="Trebuchet MS"/>
                <a:cs typeface="Trebuchet MS"/>
              </a:rPr>
              <a:t>Interviewed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8500" y="2158230"/>
            <a:ext cx="5029200" cy="251992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400" b="1" spc="204" dirty="0">
                <a:solidFill>
                  <a:srgbClr val="FFFFFF"/>
                </a:solidFill>
                <a:latin typeface="Trebuchet MS"/>
                <a:cs typeface="Trebuchet MS"/>
              </a:rPr>
              <a:t>Name: </a:t>
            </a:r>
            <a:r>
              <a:rPr sz="1400" spc="155" dirty="0">
                <a:solidFill>
                  <a:srgbClr val="FFFFFF"/>
                </a:solidFill>
                <a:latin typeface="Trebuchet MS"/>
                <a:cs typeface="Trebuchet MS"/>
              </a:rPr>
              <a:t>Ana</a:t>
            </a:r>
            <a:r>
              <a:rPr sz="1400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40" dirty="0">
                <a:solidFill>
                  <a:srgbClr val="FFFFFF"/>
                </a:solidFill>
                <a:latin typeface="Trebuchet MS"/>
                <a:cs typeface="Trebuchet MS"/>
              </a:rPr>
              <a:t>Reyes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r>
              <a:rPr sz="1400" b="1" spc="195" dirty="0">
                <a:solidFill>
                  <a:srgbClr val="FFFFFF"/>
                </a:solidFill>
                <a:latin typeface="Trebuchet MS"/>
                <a:cs typeface="Trebuchet MS"/>
              </a:rPr>
              <a:t>Occupation:</a:t>
            </a:r>
            <a:r>
              <a:rPr sz="1400" b="1" spc="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sz="1400" spc="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45" dirty="0">
                <a:solidFill>
                  <a:srgbClr val="FFFFFF"/>
                </a:solidFill>
                <a:latin typeface="Trebuchet MS"/>
                <a:cs typeface="Trebuchet MS"/>
              </a:rPr>
              <a:t>Manager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1400" b="1" spc="204" dirty="0">
                <a:solidFill>
                  <a:srgbClr val="FFFFFF"/>
                </a:solidFill>
                <a:latin typeface="Trebuchet MS"/>
                <a:cs typeface="Trebuchet MS"/>
              </a:rPr>
              <a:t>Name:</a:t>
            </a:r>
            <a:r>
              <a:rPr sz="1400" b="1" spc="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35" dirty="0">
                <a:solidFill>
                  <a:srgbClr val="FFFFFF"/>
                </a:solidFill>
                <a:latin typeface="Trebuchet MS"/>
                <a:cs typeface="Trebuchet MS"/>
              </a:rPr>
              <a:t>Marco</a:t>
            </a:r>
            <a:r>
              <a:rPr sz="1400" spc="105" dirty="0">
                <a:solidFill>
                  <a:srgbClr val="FFFFFF"/>
                </a:solidFill>
                <a:latin typeface="Trebuchet MS"/>
                <a:cs typeface="Trebuchet MS"/>
              </a:rPr>
              <a:t> Villanueva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r>
              <a:rPr sz="1400" b="1" spc="195" dirty="0">
                <a:solidFill>
                  <a:srgbClr val="FFFFFF"/>
                </a:solidFill>
                <a:latin typeface="Trebuchet MS"/>
                <a:cs typeface="Trebuchet MS"/>
              </a:rPr>
              <a:t>Occupation:</a:t>
            </a:r>
            <a:r>
              <a:rPr sz="1400" b="1" spc="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45" dirty="0">
                <a:solidFill>
                  <a:srgbClr val="FFFFFF"/>
                </a:solidFill>
                <a:latin typeface="Trebuchet MS"/>
                <a:cs typeface="Trebuchet MS"/>
              </a:rPr>
              <a:t>Sales</a:t>
            </a:r>
            <a:r>
              <a:rPr sz="1400" spc="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20" dirty="0">
                <a:solidFill>
                  <a:srgbClr val="FFFFFF"/>
                </a:solidFill>
                <a:latin typeface="Trebuchet MS"/>
                <a:cs typeface="Trebuchet MS"/>
              </a:rPr>
              <a:t>Executiv</a:t>
            </a:r>
            <a:r>
              <a:rPr lang="en-US" sz="1400" spc="1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50"/>
              </a:spcBef>
            </a:pP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1400" b="1" spc="204" dirty="0">
                <a:solidFill>
                  <a:srgbClr val="FFFFFF"/>
                </a:solidFill>
                <a:latin typeface="Trebuchet MS"/>
                <a:cs typeface="Trebuchet MS"/>
              </a:rPr>
              <a:t>Name: </a:t>
            </a:r>
            <a:r>
              <a:rPr sz="1400" spc="80" dirty="0">
                <a:solidFill>
                  <a:srgbClr val="FFFFFF"/>
                </a:solidFill>
                <a:latin typeface="Trebuchet MS"/>
                <a:cs typeface="Trebuchet MS"/>
              </a:rPr>
              <a:t>Ariel</a:t>
            </a:r>
            <a:r>
              <a:rPr sz="1400" spc="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55" dirty="0">
                <a:solidFill>
                  <a:srgbClr val="FFFFFF"/>
                </a:solidFill>
                <a:latin typeface="Trebuchet MS"/>
                <a:cs typeface="Trebuchet MS"/>
              </a:rPr>
              <a:t>Ramos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r>
              <a:rPr sz="1400" b="1" spc="195" dirty="0">
                <a:solidFill>
                  <a:srgbClr val="FFFFFF"/>
                </a:solidFill>
                <a:latin typeface="Trebuchet MS"/>
                <a:cs typeface="Trebuchet MS"/>
              </a:rPr>
              <a:t>Occupation: </a:t>
            </a:r>
            <a:r>
              <a:rPr sz="1400" spc="160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1400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30" dirty="0">
                <a:solidFill>
                  <a:srgbClr val="FFFFFF"/>
                </a:solidFill>
                <a:latin typeface="Trebuchet MS"/>
                <a:cs typeface="Trebuchet MS"/>
              </a:rPr>
              <a:t>Owner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40604" y="1396884"/>
            <a:ext cx="3726179" cy="3000821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0668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840"/>
              </a:spcBef>
            </a:pPr>
            <a:r>
              <a:rPr sz="1400" b="1" spc="204" dirty="0">
                <a:solidFill>
                  <a:srgbClr val="F16629"/>
                </a:solidFill>
                <a:latin typeface="Trebuchet MS"/>
                <a:cs typeface="Trebuchet MS"/>
              </a:rPr>
              <a:t>Problem</a:t>
            </a:r>
            <a:r>
              <a:rPr sz="1400" b="1" spc="195" dirty="0">
                <a:solidFill>
                  <a:srgbClr val="F16629"/>
                </a:solidFill>
                <a:latin typeface="Trebuchet MS"/>
                <a:cs typeface="Trebuchet MS"/>
              </a:rPr>
              <a:t> </a:t>
            </a:r>
            <a:r>
              <a:rPr sz="1400" b="1" spc="180" dirty="0">
                <a:solidFill>
                  <a:srgbClr val="F16629"/>
                </a:solidFill>
                <a:latin typeface="Trebuchet MS"/>
                <a:cs typeface="Trebuchet MS"/>
              </a:rPr>
              <a:t>Validation</a:t>
            </a:r>
            <a:endParaRPr sz="1400" dirty="0">
              <a:latin typeface="Trebuchet MS"/>
              <a:cs typeface="Trebuchet MS"/>
            </a:endParaRPr>
          </a:p>
          <a:p>
            <a:pPr marL="133350" marR="1232535">
              <a:lnSpc>
                <a:spcPts val="1540"/>
              </a:lnSpc>
              <a:spcBef>
                <a:spcPts val="1115"/>
              </a:spcBef>
            </a:pPr>
            <a:r>
              <a:rPr sz="1400" b="1" spc="130" dirty="0">
                <a:latin typeface="Trebuchet MS"/>
                <a:cs typeface="Trebuchet MS"/>
              </a:rPr>
              <a:t>Total</a:t>
            </a:r>
            <a:r>
              <a:rPr sz="1400" b="1" spc="215" dirty="0">
                <a:latin typeface="Trebuchet MS"/>
                <a:cs typeface="Trebuchet MS"/>
              </a:rPr>
              <a:t> </a:t>
            </a:r>
            <a:r>
              <a:rPr sz="1400" b="1" spc="190" dirty="0">
                <a:latin typeface="Trebuchet MS"/>
                <a:cs typeface="Trebuchet MS"/>
              </a:rPr>
              <a:t>customers/users </a:t>
            </a:r>
            <a:r>
              <a:rPr sz="1400" b="1" spc="170" dirty="0">
                <a:latin typeface="Trebuchet MS"/>
                <a:cs typeface="Trebuchet MS"/>
              </a:rPr>
              <a:t>interviewed:</a:t>
            </a:r>
            <a:endParaRPr sz="1400" dirty="0">
              <a:latin typeface="Trebuchet MS"/>
              <a:cs typeface="Trebuchet MS"/>
            </a:endParaRPr>
          </a:p>
          <a:p>
            <a:pPr marL="133350" marR="1734820">
              <a:lnSpc>
                <a:spcPts val="1540"/>
              </a:lnSpc>
              <a:spcBef>
                <a:spcPts val="250"/>
              </a:spcBef>
            </a:pPr>
            <a:r>
              <a:rPr sz="1400" spc="80" dirty="0">
                <a:latin typeface="Trebuchet MS"/>
                <a:cs typeface="Trebuchet MS"/>
              </a:rPr>
              <a:t>In-</a:t>
            </a:r>
            <a:r>
              <a:rPr sz="1400" spc="114" dirty="0">
                <a:latin typeface="Trebuchet MS"/>
                <a:cs typeface="Trebuchet MS"/>
              </a:rPr>
              <a:t>person:</a:t>
            </a:r>
            <a:r>
              <a:rPr sz="1400" spc="110" dirty="0">
                <a:latin typeface="Trebuchet MS"/>
                <a:cs typeface="Trebuchet MS"/>
              </a:rPr>
              <a:t> </a:t>
            </a:r>
            <a:r>
              <a:rPr sz="1400" spc="125" dirty="0">
                <a:latin typeface="Trebuchet MS"/>
                <a:cs typeface="Trebuchet MS"/>
              </a:rPr>
              <a:t>5 </a:t>
            </a:r>
            <a:r>
              <a:rPr sz="1400" spc="13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Virtually:</a:t>
            </a:r>
            <a:r>
              <a:rPr sz="1400" spc="105" dirty="0">
                <a:latin typeface="Trebuchet MS"/>
                <a:cs typeface="Trebuchet MS"/>
              </a:rPr>
              <a:t> </a:t>
            </a:r>
            <a:r>
              <a:rPr sz="1400" spc="125" dirty="0">
                <a:latin typeface="Trebuchet MS"/>
                <a:cs typeface="Trebuchet MS"/>
              </a:rPr>
              <a:t>0</a:t>
            </a:r>
            <a:endParaRPr sz="1400" dirty="0">
              <a:latin typeface="Trebuchet MS"/>
              <a:cs typeface="Trebuchet MS"/>
            </a:endParaRPr>
          </a:p>
          <a:p>
            <a:pPr marL="133350" marR="157480">
              <a:lnSpc>
                <a:spcPts val="1600"/>
              </a:lnSpc>
              <a:spcBef>
                <a:spcPts val="1230"/>
              </a:spcBef>
            </a:pPr>
            <a:r>
              <a:rPr sz="1400" b="1" spc="130" dirty="0">
                <a:latin typeface="Trebuchet MS"/>
                <a:cs typeface="Trebuchet MS"/>
              </a:rPr>
              <a:t>Total</a:t>
            </a:r>
            <a:r>
              <a:rPr sz="1400" b="1" spc="229" dirty="0">
                <a:latin typeface="Trebuchet MS"/>
                <a:cs typeface="Trebuchet MS"/>
              </a:rPr>
              <a:t> </a:t>
            </a:r>
            <a:r>
              <a:rPr sz="1400" b="1" spc="200" dirty="0">
                <a:latin typeface="Trebuchet MS"/>
                <a:cs typeface="Trebuchet MS"/>
              </a:rPr>
              <a:t>customers/users</a:t>
            </a:r>
            <a:r>
              <a:rPr sz="1400" b="1" spc="195" dirty="0">
                <a:latin typeface="Trebuchet MS"/>
                <a:cs typeface="Trebuchet MS"/>
              </a:rPr>
              <a:t> </a:t>
            </a:r>
            <a:r>
              <a:rPr sz="1400" b="1" spc="155" dirty="0">
                <a:latin typeface="Trebuchet MS"/>
                <a:cs typeface="Trebuchet MS"/>
              </a:rPr>
              <a:t>for</a:t>
            </a:r>
            <a:r>
              <a:rPr sz="1400" b="1" spc="220" dirty="0">
                <a:latin typeface="Trebuchet MS"/>
                <a:cs typeface="Trebuchet MS"/>
              </a:rPr>
              <a:t> </a:t>
            </a:r>
            <a:r>
              <a:rPr sz="1400" b="1" spc="210" dirty="0">
                <a:latin typeface="Trebuchet MS"/>
                <a:cs typeface="Trebuchet MS"/>
              </a:rPr>
              <a:t>whom </a:t>
            </a:r>
            <a:r>
              <a:rPr sz="1400" b="1" spc="200" dirty="0">
                <a:latin typeface="Trebuchet MS"/>
                <a:cs typeface="Trebuchet MS"/>
              </a:rPr>
              <a:t>this</a:t>
            </a:r>
            <a:r>
              <a:rPr sz="1400" b="1" spc="180" dirty="0">
                <a:latin typeface="Trebuchet MS"/>
                <a:cs typeface="Trebuchet MS"/>
              </a:rPr>
              <a:t> </a:t>
            </a:r>
            <a:r>
              <a:rPr sz="1400" b="1" spc="204" dirty="0">
                <a:latin typeface="Trebuchet MS"/>
                <a:cs typeface="Trebuchet MS"/>
              </a:rPr>
              <a:t>problem</a:t>
            </a:r>
            <a:r>
              <a:rPr sz="1400" b="1" spc="195" dirty="0">
                <a:latin typeface="Trebuchet MS"/>
                <a:cs typeface="Trebuchet MS"/>
              </a:rPr>
              <a:t> </a:t>
            </a:r>
            <a:r>
              <a:rPr sz="1400" b="1" spc="185" dirty="0">
                <a:latin typeface="Trebuchet MS"/>
                <a:cs typeface="Trebuchet MS"/>
              </a:rPr>
              <a:t>is</a:t>
            </a:r>
            <a:r>
              <a:rPr sz="1400" b="1" spc="180" dirty="0">
                <a:latin typeface="Trebuchet MS"/>
                <a:cs typeface="Trebuchet MS"/>
              </a:rPr>
              <a:t> </a:t>
            </a:r>
            <a:r>
              <a:rPr sz="1400" b="1" spc="204" dirty="0">
                <a:latin typeface="Trebuchet MS"/>
                <a:cs typeface="Trebuchet MS"/>
              </a:rPr>
              <a:t>important</a:t>
            </a:r>
            <a:r>
              <a:rPr sz="1400" b="1" spc="220" dirty="0">
                <a:latin typeface="Trebuchet MS"/>
                <a:cs typeface="Trebuchet MS"/>
              </a:rPr>
              <a:t> </a:t>
            </a:r>
            <a:r>
              <a:rPr sz="1400" b="1" spc="155" dirty="0">
                <a:latin typeface="Trebuchet MS"/>
                <a:cs typeface="Trebuchet MS"/>
              </a:rPr>
              <a:t>to</a:t>
            </a:r>
            <a:endParaRPr sz="1400" dirty="0">
              <a:latin typeface="Trebuchet MS"/>
              <a:cs typeface="Trebuchet MS"/>
            </a:endParaRPr>
          </a:p>
          <a:p>
            <a:pPr marL="133350">
              <a:lnSpc>
                <a:spcPts val="1500"/>
              </a:lnSpc>
            </a:pPr>
            <a:r>
              <a:rPr sz="1400" b="1" spc="175" dirty="0">
                <a:latin typeface="Trebuchet MS"/>
                <a:cs typeface="Trebuchet MS"/>
              </a:rPr>
              <a:t>solve:</a:t>
            </a:r>
            <a:r>
              <a:rPr sz="1400" b="1" spc="195" dirty="0">
                <a:latin typeface="Trebuchet MS"/>
                <a:cs typeface="Trebuchet MS"/>
              </a:rPr>
              <a:t> </a:t>
            </a:r>
            <a:r>
              <a:rPr sz="1400" spc="100" dirty="0">
                <a:latin typeface="Trebuchet MS"/>
                <a:cs typeface="Trebuchet MS"/>
              </a:rPr>
              <a:t>4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10"/>
              </a:spcBef>
            </a:pPr>
            <a:endParaRPr sz="1400" dirty="0">
              <a:latin typeface="Trebuchet MS"/>
              <a:cs typeface="Trebuchet MS"/>
            </a:endParaRPr>
          </a:p>
          <a:p>
            <a:pPr marL="133350" marR="309880">
              <a:lnSpc>
                <a:spcPts val="1540"/>
              </a:lnSpc>
            </a:pPr>
            <a:r>
              <a:rPr sz="1400" b="1" spc="130" dirty="0">
                <a:latin typeface="Trebuchet MS"/>
                <a:cs typeface="Trebuchet MS"/>
              </a:rPr>
              <a:t>Total</a:t>
            </a:r>
            <a:r>
              <a:rPr sz="1400" b="1" spc="235" dirty="0">
                <a:latin typeface="Trebuchet MS"/>
                <a:cs typeface="Trebuchet MS"/>
              </a:rPr>
              <a:t> </a:t>
            </a:r>
            <a:r>
              <a:rPr sz="1400" b="1" spc="200" dirty="0">
                <a:latin typeface="Trebuchet MS"/>
                <a:cs typeface="Trebuchet MS"/>
              </a:rPr>
              <a:t>customers/users </a:t>
            </a:r>
            <a:r>
              <a:rPr sz="1400" b="1" spc="204" dirty="0">
                <a:latin typeface="Trebuchet MS"/>
                <a:cs typeface="Trebuchet MS"/>
              </a:rPr>
              <a:t>who </a:t>
            </a:r>
            <a:r>
              <a:rPr sz="1400" b="1" spc="150" dirty="0">
                <a:latin typeface="Trebuchet MS"/>
                <a:cs typeface="Trebuchet MS"/>
              </a:rPr>
              <a:t>are </a:t>
            </a:r>
            <a:r>
              <a:rPr sz="1400" b="1" spc="204" dirty="0">
                <a:latin typeface="Trebuchet MS"/>
                <a:cs typeface="Trebuchet MS"/>
              </a:rPr>
              <a:t>dissatisfied </a:t>
            </a:r>
            <a:r>
              <a:rPr sz="1400" b="1" spc="180" dirty="0">
                <a:latin typeface="Trebuchet MS"/>
                <a:cs typeface="Trebuchet MS"/>
              </a:rPr>
              <a:t>with</a:t>
            </a:r>
            <a:r>
              <a:rPr sz="1400" b="1" spc="210" dirty="0">
                <a:latin typeface="Trebuchet MS"/>
                <a:cs typeface="Trebuchet MS"/>
              </a:rPr>
              <a:t> </a:t>
            </a:r>
            <a:r>
              <a:rPr sz="1400" b="1" spc="195" dirty="0">
                <a:latin typeface="Trebuchet MS"/>
                <a:cs typeface="Trebuchet MS"/>
              </a:rPr>
              <a:t>the </a:t>
            </a:r>
            <a:r>
              <a:rPr sz="1400" b="1" spc="165" dirty="0">
                <a:latin typeface="Trebuchet MS"/>
                <a:cs typeface="Trebuchet MS"/>
              </a:rPr>
              <a:t>current </a:t>
            </a:r>
            <a:r>
              <a:rPr sz="1400" b="1" spc="185" dirty="0">
                <a:latin typeface="Trebuchet MS"/>
                <a:cs typeface="Trebuchet MS"/>
              </a:rPr>
              <a:t>alternatives:</a:t>
            </a:r>
            <a:r>
              <a:rPr sz="1400" b="1" spc="165" dirty="0">
                <a:latin typeface="Trebuchet MS"/>
                <a:cs typeface="Trebuchet MS"/>
              </a:rPr>
              <a:t> </a:t>
            </a:r>
            <a:r>
              <a:rPr sz="1400" spc="100" dirty="0">
                <a:latin typeface="Trebuchet MS"/>
                <a:cs typeface="Trebuchet MS"/>
              </a:rPr>
              <a:t>3</a:t>
            </a:r>
            <a:endParaRPr sz="1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spc="310" dirty="0"/>
              <a:t>Solution</a:t>
            </a:r>
            <a:r>
              <a:rPr sz="2700" spc="240" dirty="0"/>
              <a:t> </a:t>
            </a:r>
            <a:r>
              <a:rPr sz="2700" spc="375" dirty="0"/>
              <a:t>Design</a:t>
            </a:r>
            <a:endParaRPr sz="2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2946" y="632191"/>
            <a:ext cx="813503" cy="4230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7271" y="4605656"/>
            <a:ext cx="1664970" cy="4000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455"/>
              </a:lnSpc>
              <a:spcBef>
                <a:spcPts val="130"/>
              </a:spcBef>
            </a:pPr>
            <a:r>
              <a:rPr sz="1250" b="1" spc="190" dirty="0">
                <a:latin typeface="Trebuchet MS"/>
                <a:cs typeface="Trebuchet MS"/>
              </a:rPr>
              <a:t>Solution</a:t>
            </a:r>
            <a:r>
              <a:rPr sz="1250" b="1" spc="150" dirty="0">
                <a:latin typeface="Trebuchet MS"/>
                <a:cs typeface="Trebuchet MS"/>
              </a:rPr>
              <a:t> </a:t>
            </a:r>
            <a:r>
              <a:rPr sz="1250" b="1" spc="175" dirty="0">
                <a:latin typeface="Trebuchet MS"/>
                <a:cs typeface="Trebuchet MS"/>
              </a:rPr>
              <a:t>Format:</a:t>
            </a:r>
            <a:endParaRPr sz="1250">
              <a:latin typeface="Trebuchet MS"/>
              <a:cs typeface="Trebuchet MS"/>
            </a:endParaRPr>
          </a:p>
          <a:p>
            <a:pPr marL="12700">
              <a:lnSpc>
                <a:spcPts val="1455"/>
              </a:lnSpc>
            </a:pPr>
            <a:r>
              <a:rPr sz="1250" spc="110" dirty="0">
                <a:latin typeface="Trebuchet MS"/>
                <a:cs typeface="Trebuchet MS"/>
              </a:rPr>
              <a:t>Digital</a:t>
            </a:r>
            <a:r>
              <a:rPr sz="1250" spc="155" dirty="0">
                <a:latin typeface="Trebuchet MS"/>
                <a:cs typeface="Trebuchet MS"/>
              </a:rPr>
              <a:t> </a:t>
            </a:r>
            <a:r>
              <a:rPr sz="1250" spc="110" dirty="0">
                <a:latin typeface="Trebuchet MS"/>
                <a:cs typeface="Trebuchet MS"/>
              </a:rPr>
              <a:t>service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59419" y="4960028"/>
            <a:ext cx="16510" cy="407034"/>
          </a:xfrm>
          <a:custGeom>
            <a:avLst/>
            <a:gdLst/>
            <a:ahLst/>
            <a:cxnLst/>
            <a:rect l="l" t="t" r="r" b="b"/>
            <a:pathLst>
              <a:path w="16510" h="407035">
                <a:moveTo>
                  <a:pt x="16270" y="406751"/>
                </a:moveTo>
                <a:lnTo>
                  <a:pt x="0" y="406751"/>
                </a:lnTo>
                <a:lnTo>
                  <a:pt x="0" y="0"/>
                </a:lnTo>
                <a:lnTo>
                  <a:pt x="16270" y="0"/>
                </a:lnTo>
                <a:lnTo>
                  <a:pt x="16270" y="406751"/>
                </a:lnTo>
                <a:close/>
              </a:path>
            </a:pathLst>
          </a:custGeom>
          <a:solidFill>
            <a:srgbClr val="C131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20641" y="4605656"/>
            <a:ext cx="5490210" cy="7575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ts val="1455"/>
              </a:lnSpc>
              <a:spcBef>
                <a:spcPts val="130"/>
              </a:spcBef>
            </a:pPr>
            <a:r>
              <a:rPr sz="1250" b="1" spc="185" dirty="0">
                <a:latin typeface="Trebuchet MS"/>
                <a:cs typeface="Trebuchet MS"/>
              </a:rPr>
              <a:t>Core</a:t>
            </a:r>
            <a:r>
              <a:rPr sz="1250" b="1" spc="195" dirty="0">
                <a:latin typeface="Trebuchet MS"/>
                <a:cs typeface="Trebuchet MS"/>
              </a:rPr>
              <a:t> </a:t>
            </a:r>
            <a:r>
              <a:rPr sz="1250" b="1" spc="170" dirty="0">
                <a:latin typeface="Trebuchet MS"/>
                <a:cs typeface="Trebuchet MS"/>
              </a:rPr>
              <a:t>Technologies/</a:t>
            </a:r>
            <a:r>
              <a:rPr sz="1250" b="1" spc="155" dirty="0">
                <a:latin typeface="Trebuchet MS"/>
                <a:cs typeface="Trebuchet MS"/>
              </a:rPr>
              <a:t> </a:t>
            </a:r>
            <a:r>
              <a:rPr sz="1250" b="1" spc="195" dirty="0">
                <a:latin typeface="Trebuchet MS"/>
                <a:cs typeface="Trebuchet MS"/>
              </a:rPr>
              <a:t>Methodologies:</a:t>
            </a:r>
            <a:endParaRPr sz="1250">
              <a:latin typeface="Trebuchet MS"/>
              <a:cs typeface="Trebuchet MS"/>
            </a:endParaRPr>
          </a:p>
          <a:p>
            <a:pPr marL="12700" marR="5080" algn="just">
              <a:lnSpc>
                <a:spcPts val="1410"/>
              </a:lnSpc>
              <a:spcBef>
                <a:spcPts val="75"/>
              </a:spcBef>
            </a:pPr>
            <a:r>
              <a:rPr sz="1250" spc="145" dirty="0">
                <a:latin typeface="Trebuchet MS"/>
                <a:cs typeface="Trebuchet MS"/>
              </a:rPr>
              <a:t>We</a:t>
            </a:r>
            <a:r>
              <a:rPr sz="1250" spc="80" dirty="0">
                <a:latin typeface="Trebuchet MS"/>
                <a:cs typeface="Trebuchet MS"/>
              </a:rPr>
              <a:t> </a:t>
            </a:r>
            <a:r>
              <a:rPr sz="1250" spc="60" dirty="0">
                <a:latin typeface="Trebuchet MS"/>
                <a:cs typeface="Trebuchet MS"/>
              </a:rPr>
              <a:t>will</a:t>
            </a:r>
            <a:r>
              <a:rPr sz="1250" spc="135" dirty="0">
                <a:latin typeface="Trebuchet MS"/>
                <a:cs typeface="Trebuchet MS"/>
              </a:rPr>
              <a:t> </a:t>
            </a:r>
            <a:r>
              <a:rPr sz="1250" spc="155" dirty="0">
                <a:latin typeface="Trebuchet MS"/>
                <a:cs typeface="Trebuchet MS"/>
              </a:rPr>
              <a:t>use</a:t>
            </a:r>
            <a:r>
              <a:rPr sz="1250" spc="85" dirty="0">
                <a:latin typeface="Trebuchet MS"/>
                <a:cs typeface="Trebuchet MS"/>
              </a:rPr>
              <a:t> </a:t>
            </a:r>
            <a:r>
              <a:rPr sz="1250" spc="95" dirty="0">
                <a:latin typeface="Trebuchet MS"/>
                <a:cs typeface="Trebuchet MS"/>
              </a:rPr>
              <a:t>Flutter</a:t>
            </a:r>
            <a:r>
              <a:rPr sz="1250" spc="85" dirty="0">
                <a:latin typeface="Trebuchet MS"/>
                <a:cs typeface="Trebuchet MS"/>
              </a:rPr>
              <a:t> </a:t>
            </a:r>
            <a:r>
              <a:rPr sz="1250" spc="65" dirty="0">
                <a:latin typeface="Trebuchet MS"/>
                <a:cs typeface="Trebuchet MS"/>
              </a:rPr>
              <a:t>for</a:t>
            </a:r>
            <a:r>
              <a:rPr sz="1250" spc="90" dirty="0">
                <a:latin typeface="Trebuchet MS"/>
                <a:cs typeface="Trebuchet MS"/>
              </a:rPr>
              <a:t> </a:t>
            </a:r>
            <a:r>
              <a:rPr sz="1250" spc="140" dirty="0">
                <a:latin typeface="Trebuchet MS"/>
                <a:cs typeface="Trebuchet MS"/>
              </a:rPr>
              <a:t>app</a:t>
            </a:r>
            <a:r>
              <a:rPr sz="1250" spc="125" dirty="0">
                <a:latin typeface="Trebuchet MS"/>
                <a:cs typeface="Trebuchet MS"/>
              </a:rPr>
              <a:t> development,</a:t>
            </a:r>
            <a:r>
              <a:rPr sz="1250" spc="80" dirty="0">
                <a:latin typeface="Trebuchet MS"/>
                <a:cs typeface="Trebuchet MS"/>
              </a:rPr>
              <a:t> </a:t>
            </a:r>
            <a:r>
              <a:rPr sz="1250" spc="114" dirty="0">
                <a:latin typeface="Trebuchet MS"/>
                <a:cs typeface="Trebuchet MS"/>
              </a:rPr>
              <a:t>Firebase</a:t>
            </a:r>
            <a:r>
              <a:rPr sz="1250" spc="80" dirty="0">
                <a:latin typeface="Trebuchet MS"/>
                <a:cs typeface="Trebuchet MS"/>
              </a:rPr>
              <a:t> </a:t>
            </a:r>
            <a:r>
              <a:rPr sz="1250" spc="65" dirty="0">
                <a:latin typeface="Trebuchet MS"/>
                <a:cs typeface="Trebuchet MS"/>
              </a:rPr>
              <a:t>for</a:t>
            </a:r>
            <a:r>
              <a:rPr sz="1250" spc="90" dirty="0">
                <a:latin typeface="Trebuchet MS"/>
                <a:cs typeface="Trebuchet MS"/>
              </a:rPr>
              <a:t> </a:t>
            </a:r>
            <a:r>
              <a:rPr sz="1250" spc="125" dirty="0">
                <a:latin typeface="Trebuchet MS"/>
                <a:cs typeface="Trebuchet MS"/>
              </a:rPr>
              <a:t>database </a:t>
            </a:r>
            <a:r>
              <a:rPr sz="1250" spc="145" dirty="0">
                <a:latin typeface="Trebuchet MS"/>
                <a:cs typeface="Trebuchet MS"/>
              </a:rPr>
              <a:t>and</a:t>
            </a:r>
            <a:r>
              <a:rPr sz="1250" spc="125" dirty="0">
                <a:latin typeface="Trebuchet MS"/>
                <a:cs typeface="Trebuchet MS"/>
              </a:rPr>
              <a:t> </a:t>
            </a:r>
            <a:r>
              <a:rPr sz="1250" spc="110" dirty="0">
                <a:latin typeface="Trebuchet MS"/>
                <a:cs typeface="Trebuchet MS"/>
              </a:rPr>
              <a:t>authentication,</a:t>
            </a:r>
            <a:r>
              <a:rPr sz="1250" spc="85" dirty="0">
                <a:latin typeface="Trebuchet MS"/>
                <a:cs typeface="Trebuchet MS"/>
              </a:rPr>
              <a:t> </a:t>
            </a:r>
            <a:r>
              <a:rPr sz="1250" spc="135" dirty="0">
                <a:latin typeface="Trebuchet MS"/>
                <a:cs typeface="Trebuchet MS"/>
              </a:rPr>
              <a:t>GoogleAPI</a:t>
            </a:r>
            <a:r>
              <a:rPr sz="1250" spc="110" dirty="0">
                <a:latin typeface="Trebuchet MS"/>
                <a:cs typeface="Trebuchet MS"/>
              </a:rPr>
              <a:t> </a:t>
            </a:r>
            <a:r>
              <a:rPr sz="1250" spc="65" dirty="0">
                <a:latin typeface="Trebuchet MS"/>
                <a:cs typeface="Trebuchet MS"/>
              </a:rPr>
              <a:t>for</a:t>
            </a:r>
            <a:r>
              <a:rPr sz="1250" spc="95" dirty="0">
                <a:latin typeface="Trebuchet MS"/>
                <a:cs typeface="Trebuchet MS"/>
              </a:rPr>
              <a:t> </a:t>
            </a:r>
            <a:r>
              <a:rPr sz="1250" spc="100" dirty="0">
                <a:latin typeface="Trebuchet MS"/>
                <a:cs typeface="Trebuchet MS"/>
              </a:rPr>
              <a:t>location</a:t>
            </a:r>
            <a:r>
              <a:rPr sz="1250" spc="130" dirty="0">
                <a:latin typeface="Trebuchet MS"/>
                <a:cs typeface="Trebuchet MS"/>
              </a:rPr>
              <a:t> </a:t>
            </a:r>
            <a:r>
              <a:rPr sz="1250" spc="110" dirty="0">
                <a:latin typeface="Trebuchet MS"/>
                <a:cs typeface="Trebuchet MS"/>
              </a:rPr>
              <a:t>services,</a:t>
            </a:r>
            <a:r>
              <a:rPr sz="1250" spc="80" dirty="0">
                <a:latin typeface="Trebuchet MS"/>
                <a:cs typeface="Trebuchet MS"/>
              </a:rPr>
              <a:t> </a:t>
            </a:r>
            <a:r>
              <a:rPr sz="1250" spc="145" dirty="0">
                <a:latin typeface="Trebuchet MS"/>
                <a:cs typeface="Trebuchet MS"/>
              </a:rPr>
              <a:t>and</a:t>
            </a:r>
            <a:r>
              <a:rPr sz="1250" spc="130" dirty="0">
                <a:latin typeface="Trebuchet MS"/>
                <a:cs typeface="Trebuchet MS"/>
              </a:rPr>
              <a:t> </a:t>
            </a:r>
            <a:r>
              <a:rPr sz="1250" spc="110" dirty="0">
                <a:latin typeface="Trebuchet MS"/>
                <a:cs typeface="Trebuchet MS"/>
              </a:rPr>
              <a:t>Stripe </a:t>
            </a:r>
            <a:r>
              <a:rPr sz="1250" spc="65" dirty="0">
                <a:latin typeface="Trebuchet MS"/>
                <a:cs typeface="Trebuchet MS"/>
              </a:rPr>
              <a:t>for</a:t>
            </a:r>
            <a:r>
              <a:rPr sz="1250" spc="90" dirty="0">
                <a:latin typeface="Trebuchet MS"/>
                <a:cs typeface="Trebuchet MS"/>
              </a:rPr>
              <a:t> </a:t>
            </a:r>
            <a:r>
              <a:rPr sz="1250" spc="145" dirty="0">
                <a:latin typeface="Trebuchet MS"/>
                <a:cs typeface="Trebuchet MS"/>
              </a:rPr>
              <a:t>payment</a:t>
            </a:r>
            <a:r>
              <a:rPr sz="1250" spc="120" dirty="0">
                <a:latin typeface="Trebuchet MS"/>
                <a:cs typeface="Trebuchet MS"/>
              </a:rPr>
              <a:t> </a:t>
            </a:r>
            <a:r>
              <a:rPr sz="1250" spc="114" dirty="0">
                <a:latin typeface="Trebuchet MS"/>
                <a:cs typeface="Trebuchet MS"/>
              </a:rPr>
              <a:t>processing.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59971" y="1380614"/>
            <a:ext cx="2969895" cy="2847340"/>
            <a:chOff x="859971" y="1380614"/>
            <a:chExt cx="2969895" cy="2847340"/>
          </a:xfrm>
        </p:grpSpPr>
        <p:sp>
          <p:nvSpPr>
            <p:cNvPr id="8" name="object 8"/>
            <p:cNvSpPr/>
            <p:nvPr/>
          </p:nvSpPr>
          <p:spPr>
            <a:xfrm>
              <a:off x="859971" y="1787365"/>
              <a:ext cx="2969895" cy="2440940"/>
            </a:xfrm>
            <a:custGeom>
              <a:avLst/>
              <a:gdLst/>
              <a:ahLst/>
              <a:cxnLst/>
              <a:rect l="l" t="t" r="r" b="b"/>
              <a:pathLst>
                <a:path w="2969895" h="2440940">
                  <a:moveTo>
                    <a:pt x="2969286" y="2440509"/>
                  </a:moveTo>
                  <a:lnTo>
                    <a:pt x="0" y="2440509"/>
                  </a:lnTo>
                  <a:lnTo>
                    <a:pt x="0" y="0"/>
                  </a:lnTo>
                  <a:lnTo>
                    <a:pt x="2969286" y="0"/>
                  </a:lnTo>
                  <a:lnTo>
                    <a:pt x="2969286" y="244050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33790" y="1380616"/>
              <a:ext cx="814069" cy="814069"/>
            </a:xfrm>
            <a:custGeom>
              <a:avLst/>
              <a:gdLst/>
              <a:ahLst/>
              <a:cxnLst/>
              <a:rect l="l" t="t" r="r" b="b"/>
              <a:pathLst>
                <a:path w="814069" h="814069">
                  <a:moveTo>
                    <a:pt x="813498" y="406755"/>
                  </a:moveTo>
                  <a:lnTo>
                    <a:pt x="811542" y="366890"/>
                  </a:lnTo>
                  <a:lnTo>
                    <a:pt x="805688" y="327406"/>
                  </a:lnTo>
                  <a:lnTo>
                    <a:pt x="795985" y="288683"/>
                  </a:lnTo>
                  <a:lnTo>
                    <a:pt x="782535" y="251104"/>
                  </a:lnTo>
                  <a:lnTo>
                    <a:pt x="765467" y="215011"/>
                  </a:lnTo>
                  <a:lnTo>
                    <a:pt x="744956" y="180771"/>
                  </a:lnTo>
                  <a:lnTo>
                    <a:pt x="721169" y="148717"/>
                  </a:lnTo>
                  <a:lnTo>
                    <a:pt x="694372" y="119138"/>
                  </a:lnTo>
                  <a:lnTo>
                    <a:pt x="664794" y="92329"/>
                  </a:lnTo>
                  <a:lnTo>
                    <a:pt x="632726" y="68554"/>
                  </a:lnTo>
                  <a:lnTo>
                    <a:pt x="598487" y="48031"/>
                  </a:lnTo>
                  <a:lnTo>
                    <a:pt x="562406" y="30962"/>
                  </a:lnTo>
                  <a:lnTo>
                    <a:pt x="524827" y="17513"/>
                  </a:lnTo>
                  <a:lnTo>
                    <a:pt x="486105" y="7823"/>
                  </a:lnTo>
                  <a:lnTo>
                    <a:pt x="446620" y="1968"/>
                  </a:lnTo>
                  <a:lnTo>
                    <a:pt x="406755" y="0"/>
                  </a:lnTo>
                  <a:lnTo>
                    <a:pt x="396760" y="127"/>
                  </a:lnTo>
                  <a:lnTo>
                    <a:pt x="356958" y="3060"/>
                  </a:lnTo>
                  <a:lnTo>
                    <a:pt x="317627" y="9893"/>
                  </a:lnTo>
                  <a:lnTo>
                    <a:pt x="279158" y="20535"/>
                  </a:lnTo>
                  <a:lnTo>
                    <a:pt x="241909" y="34899"/>
                  </a:lnTo>
                  <a:lnTo>
                    <a:pt x="206260" y="52844"/>
                  </a:lnTo>
                  <a:lnTo>
                    <a:pt x="172542" y="74206"/>
                  </a:lnTo>
                  <a:lnTo>
                    <a:pt x="141071" y="98755"/>
                  </a:lnTo>
                  <a:lnTo>
                    <a:pt x="112153" y="126288"/>
                  </a:lnTo>
                  <a:lnTo>
                    <a:pt x="86093" y="156514"/>
                  </a:lnTo>
                  <a:lnTo>
                    <a:pt x="63106" y="189141"/>
                  </a:lnTo>
                  <a:lnTo>
                    <a:pt x="43434" y="223875"/>
                  </a:lnTo>
                  <a:lnTo>
                    <a:pt x="27254" y="260375"/>
                  </a:lnTo>
                  <a:lnTo>
                    <a:pt x="14732" y="298272"/>
                  </a:lnTo>
                  <a:lnTo>
                    <a:pt x="5981" y="337223"/>
                  </a:lnTo>
                  <a:lnTo>
                    <a:pt x="1104" y="376834"/>
                  </a:lnTo>
                  <a:lnTo>
                    <a:pt x="0" y="406755"/>
                  </a:lnTo>
                  <a:lnTo>
                    <a:pt x="127" y="416737"/>
                  </a:lnTo>
                  <a:lnTo>
                    <a:pt x="3060" y="456552"/>
                  </a:lnTo>
                  <a:lnTo>
                    <a:pt x="9880" y="495884"/>
                  </a:lnTo>
                  <a:lnTo>
                    <a:pt x="20523" y="534352"/>
                  </a:lnTo>
                  <a:lnTo>
                    <a:pt x="34899" y="571588"/>
                  </a:lnTo>
                  <a:lnTo>
                    <a:pt x="52844" y="607250"/>
                  </a:lnTo>
                  <a:lnTo>
                    <a:pt x="74193" y="640969"/>
                  </a:lnTo>
                  <a:lnTo>
                    <a:pt x="98755" y="672439"/>
                  </a:lnTo>
                  <a:lnTo>
                    <a:pt x="126276" y="701344"/>
                  </a:lnTo>
                  <a:lnTo>
                    <a:pt x="156502" y="727417"/>
                  </a:lnTo>
                  <a:lnTo>
                    <a:pt x="189141" y="750404"/>
                  </a:lnTo>
                  <a:lnTo>
                    <a:pt x="223875" y="770077"/>
                  </a:lnTo>
                  <a:lnTo>
                    <a:pt x="260362" y="786257"/>
                  </a:lnTo>
                  <a:lnTo>
                    <a:pt x="298272" y="798779"/>
                  </a:lnTo>
                  <a:lnTo>
                    <a:pt x="337210" y="807516"/>
                  </a:lnTo>
                  <a:lnTo>
                    <a:pt x="376834" y="812406"/>
                  </a:lnTo>
                  <a:lnTo>
                    <a:pt x="406755" y="813511"/>
                  </a:lnTo>
                  <a:lnTo>
                    <a:pt x="416737" y="813384"/>
                  </a:lnTo>
                  <a:lnTo>
                    <a:pt x="456539" y="810450"/>
                  </a:lnTo>
                  <a:lnTo>
                    <a:pt x="495871" y="803617"/>
                  </a:lnTo>
                  <a:lnTo>
                    <a:pt x="534339" y="792975"/>
                  </a:lnTo>
                  <a:lnTo>
                    <a:pt x="571588" y="778611"/>
                  </a:lnTo>
                  <a:lnTo>
                    <a:pt x="607237" y="760666"/>
                  </a:lnTo>
                  <a:lnTo>
                    <a:pt x="640969" y="739305"/>
                  </a:lnTo>
                  <a:lnTo>
                    <a:pt x="672426" y="714743"/>
                  </a:lnTo>
                  <a:lnTo>
                    <a:pt x="701344" y="687222"/>
                  </a:lnTo>
                  <a:lnTo>
                    <a:pt x="727417" y="656996"/>
                  </a:lnTo>
                  <a:lnTo>
                    <a:pt x="750392" y="624370"/>
                  </a:lnTo>
                  <a:lnTo>
                    <a:pt x="770077" y="589635"/>
                  </a:lnTo>
                  <a:lnTo>
                    <a:pt x="786244" y="553135"/>
                  </a:lnTo>
                  <a:lnTo>
                    <a:pt x="798766" y="515239"/>
                  </a:lnTo>
                  <a:lnTo>
                    <a:pt x="807516" y="476288"/>
                  </a:lnTo>
                  <a:lnTo>
                    <a:pt x="812406" y="436676"/>
                  </a:lnTo>
                  <a:lnTo>
                    <a:pt x="813498" y="406755"/>
                  </a:lnTo>
                  <a:close/>
                </a:path>
              </a:pathLst>
            </a:custGeom>
            <a:solidFill>
              <a:srgbClr val="BE2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43273" y="1572291"/>
              <a:ext cx="386715" cy="386715"/>
            </a:xfrm>
            <a:custGeom>
              <a:avLst/>
              <a:gdLst/>
              <a:ahLst/>
              <a:cxnLst/>
              <a:rect l="l" t="t" r="r" b="b"/>
              <a:pathLst>
                <a:path w="386714" h="386714">
                  <a:moveTo>
                    <a:pt x="218319" y="386414"/>
                  </a:moveTo>
                  <a:lnTo>
                    <a:pt x="136212" y="304307"/>
                  </a:lnTo>
                  <a:lnTo>
                    <a:pt x="125285" y="300526"/>
                  </a:lnTo>
                  <a:lnTo>
                    <a:pt x="113994" y="306299"/>
                  </a:lnTo>
                  <a:lnTo>
                    <a:pt x="105238" y="317958"/>
                  </a:lnTo>
                  <a:lnTo>
                    <a:pt x="101915" y="331836"/>
                  </a:lnTo>
                  <a:lnTo>
                    <a:pt x="95690" y="351723"/>
                  </a:lnTo>
                  <a:lnTo>
                    <a:pt x="79275" y="362690"/>
                  </a:lnTo>
                  <a:lnTo>
                    <a:pt x="58242" y="363421"/>
                  </a:lnTo>
                  <a:lnTo>
                    <a:pt x="38161" y="352604"/>
                  </a:lnTo>
                  <a:lnTo>
                    <a:pt x="34777" y="349228"/>
                  </a:lnTo>
                  <a:lnTo>
                    <a:pt x="23810" y="328992"/>
                  </a:lnTo>
                  <a:lnTo>
                    <a:pt x="24210" y="307626"/>
                  </a:lnTo>
                  <a:lnTo>
                    <a:pt x="34844" y="290878"/>
                  </a:lnTo>
                  <a:lnTo>
                    <a:pt x="54577" y="284498"/>
                  </a:lnTo>
                  <a:lnTo>
                    <a:pt x="68460" y="281180"/>
                  </a:lnTo>
                  <a:lnTo>
                    <a:pt x="80121" y="272426"/>
                  </a:lnTo>
                  <a:lnTo>
                    <a:pt x="85895" y="261136"/>
                  </a:lnTo>
                  <a:lnTo>
                    <a:pt x="82114" y="250209"/>
                  </a:lnTo>
                  <a:lnTo>
                    <a:pt x="0" y="168094"/>
                  </a:lnTo>
                  <a:lnTo>
                    <a:pt x="58442" y="109163"/>
                  </a:lnTo>
                  <a:lnTo>
                    <a:pt x="69373" y="105383"/>
                  </a:lnTo>
                  <a:lnTo>
                    <a:pt x="80663" y="111157"/>
                  </a:lnTo>
                  <a:lnTo>
                    <a:pt x="89417" y="122818"/>
                  </a:lnTo>
                  <a:lnTo>
                    <a:pt x="92739" y="136701"/>
                  </a:lnTo>
                  <a:lnTo>
                    <a:pt x="99115" y="156434"/>
                  </a:lnTo>
                  <a:lnTo>
                    <a:pt x="115863" y="167068"/>
                  </a:lnTo>
                  <a:lnTo>
                    <a:pt x="137229" y="167468"/>
                  </a:lnTo>
                  <a:lnTo>
                    <a:pt x="157461" y="156501"/>
                  </a:lnTo>
                  <a:lnTo>
                    <a:pt x="160845" y="153117"/>
                  </a:lnTo>
                  <a:lnTo>
                    <a:pt x="171658" y="133036"/>
                  </a:lnTo>
                  <a:lnTo>
                    <a:pt x="170925" y="112003"/>
                  </a:lnTo>
                  <a:lnTo>
                    <a:pt x="159960" y="95588"/>
                  </a:lnTo>
                  <a:lnTo>
                    <a:pt x="140077" y="89363"/>
                  </a:lnTo>
                  <a:lnTo>
                    <a:pt x="126194" y="86040"/>
                  </a:lnTo>
                  <a:lnTo>
                    <a:pt x="114533" y="77284"/>
                  </a:lnTo>
                  <a:lnTo>
                    <a:pt x="108759" y="65993"/>
                  </a:lnTo>
                  <a:lnTo>
                    <a:pt x="112540" y="55065"/>
                  </a:lnTo>
                  <a:lnTo>
                    <a:pt x="168094" y="0"/>
                  </a:lnTo>
                  <a:lnTo>
                    <a:pt x="250201" y="82115"/>
                  </a:lnTo>
                  <a:lnTo>
                    <a:pt x="261128" y="85895"/>
                  </a:lnTo>
                  <a:lnTo>
                    <a:pt x="272419" y="80122"/>
                  </a:lnTo>
                  <a:lnTo>
                    <a:pt x="281175" y="68463"/>
                  </a:lnTo>
                  <a:lnTo>
                    <a:pt x="284498" y="54586"/>
                  </a:lnTo>
                  <a:lnTo>
                    <a:pt x="290723" y="34698"/>
                  </a:lnTo>
                  <a:lnTo>
                    <a:pt x="307138" y="23731"/>
                  </a:lnTo>
                  <a:lnTo>
                    <a:pt x="328171" y="23000"/>
                  </a:lnTo>
                  <a:lnTo>
                    <a:pt x="348252" y="33817"/>
                  </a:lnTo>
                  <a:lnTo>
                    <a:pt x="351636" y="37193"/>
                  </a:lnTo>
                  <a:lnTo>
                    <a:pt x="362603" y="57429"/>
                  </a:lnTo>
                  <a:lnTo>
                    <a:pt x="362203" y="78795"/>
                  </a:lnTo>
                  <a:lnTo>
                    <a:pt x="351569" y="95543"/>
                  </a:lnTo>
                  <a:lnTo>
                    <a:pt x="331836" y="101923"/>
                  </a:lnTo>
                  <a:lnTo>
                    <a:pt x="317953" y="105241"/>
                  </a:lnTo>
                  <a:lnTo>
                    <a:pt x="306292" y="113995"/>
                  </a:lnTo>
                  <a:lnTo>
                    <a:pt x="300518" y="125285"/>
                  </a:lnTo>
                  <a:lnTo>
                    <a:pt x="304299" y="136212"/>
                  </a:lnTo>
                  <a:lnTo>
                    <a:pt x="386414" y="218327"/>
                  </a:lnTo>
                  <a:lnTo>
                    <a:pt x="331347" y="273394"/>
                  </a:lnTo>
                  <a:lnTo>
                    <a:pt x="320420" y="277174"/>
                  </a:lnTo>
                  <a:lnTo>
                    <a:pt x="309130" y="271400"/>
                  </a:lnTo>
                  <a:lnTo>
                    <a:pt x="300376" y="259739"/>
                  </a:lnTo>
                  <a:lnTo>
                    <a:pt x="297058" y="245856"/>
                  </a:lnTo>
                  <a:lnTo>
                    <a:pt x="290678" y="226123"/>
                  </a:lnTo>
                  <a:lnTo>
                    <a:pt x="273930" y="215489"/>
                  </a:lnTo>
                  <a:lnTo>
                    <a:pt x="252564" y="215089"/>
                  </a:lnTo>
                  <a:lnTo>
                    <a:pt x="232328" y="226056"/>
                  </a:lnTo>
                  <a:lnTo>
                    <a:pt x="228952" y="229440"/>
                  </a:lnTo>
                  <a:lnTo>
                    <a:pt x="218135" y="249521"/>
                  </a:lnTo>
                  <a:lnTo>
                    <a:pt x="218866" y="270554"/>
                  </a:lnTo>
                  <a:lnTo>
                    <a:pt x="229833" y="286969"/>
                  </a:lnTo>
                  <a:lnTo>
                    <a:pt x="249721" y="293194"/>
                  </a:lnTo>
                  <a:lnTo>
                    <a:pt x="263801" y="296517"/>
                  </a:lnTo>
                  <a:lnTo>
                    <a:pt x="275437" y="305273"/>
                  </a:lnTo>
                  <a:lnTo>
                    <a:pt x="281098" y="316564"/>
                  </a:lnTo>
                  <a:lnTo>
                    <a:pt x="277249" y="327491"/>
                  </a:lnTo>
                  <a:lnTo>
                    <a:pt x="218319" y="3864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59971" y="2311577"/>
            <a:ext cx="2969895" cy="15468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90"/>
              </a:spcBef>
            </a:pPr>
            <a:r>
              <a:rPr sz="1800" b="1" spc="220" dirty="0">
                <a:solidFill>
                  <a:srgbClr val="F16629"/>
                </a:solidFill>
                <a:latin typeface="Trebuchet MS"/>
                <a:cs typeface="Trebuchet MS"/>
              </a:rPr>
              <a:t>Our</a:t>
            </a:r>
            <a:r>
              <a:rPr sz="1800" b="1" spc="210" dirty="0">
                <a:solidFill>
                  <a:srgbClr val="F16629"/>
                </a:solidFill>
                <a:latin typeface="Trebuchet MS"/>
                <a:cs typeface="Trebuchet MS"/>
              </a:rPr>
              <a:t> </a:t>
            </a:r>
            <a:r>
              <a:rPr sz="1800" b="1" spc="215" dirty="0">
                <a:solidFill>
                  <a:srgbClr val="F16629"/>
                </a:solidFill>
                <a:latin typeface="Trebuchet MS"/>
                <a:cs typeface="Trebuchet MS"/>
              </a:rPr>
              <a:t>Solution</a:t>
            </a:r>
            <a:endParaRPr sz="1800">
              <a:latin typeface="Trebuchet MS"/>
              <a:cs typeface="Trebuchet MS"/>
            </a:endParaRPr>
          </a:p>
          <a:p>
            <a:pPr marR="3175" algn="ctr">
              <a:lnSpc>
                <a:spcPts val="1455"/>
              </a:lnSpc>
              <a:spcBef>
                <a:spcPts val="1275"/>
              </a:spcBef>
            </a:pPr>
            <a:r>
              <a:rPr sz="1250" spc="125" dirty="0">
                <a:latin typeface="Trebuchet MS"/>
                <a:cs typeface="Trebuchet MS"/>
              </a:rPr>
              <a:t>Mobile</a:t>
            </a:r>
            <a:r>
              <a:rPr sz="1250" spc="80" dirty="0">
                <a:latin typeface="Trebuchet MS"/>
                <a:cs typeface="Trebuchet MS"/>
              </a:rPr>
              <a:t> </a:t>
            </a:r>
            <a:r>
              <a:rPr sz="1250" spc="160" dirty="0">
                <a:latin typeface="Trebuchet MS"/>
                <a:cs typeface="Trebuchet MS"/>
              </a:rPr>
              <a:t>App</a:t>
            </a:r>
            <a:r>
              <a:rPr sz="1250" spc="125" dirty="0">
                <a:latin typeface="Trebuchet MS"/>
                <a:cs typeface="Trebuchet MS"/>
              </a:rPr>
              <a:t> </a:t>
            </a:r>
            <a:r>
              <a:rPr sz="1250" spc="65" dirty="0">
                <a:latin typeface="Trebuchet MS"/>
                <a:cs typeface="Trebuchet MS"/>
              </a:rPr>
              <a:t>for</a:t>
            </a:r>
            <a:r>
              <a:rPr sz="1250" spc="85" dirty="0">
                <a:latin typeface="Trebuchet MS"/>
                <a:cs typeface="Trebuchet MS"/>
              </a:rPr>
              <a:t> </a:t>
            </a:r>
            <a:r>
              <a:rPr sz="1250" spc="120" dirty="0">
                <a:latin typeface="Trebuchet MS"/>
                <a:cs typeface="Trebuchet MS"/>
              </a:rPr>
              <a:t>Car</a:t>
            </a:r>
            <a:r>
              <a:rPr sz="1250" spc="90" dirty="0">
                <a:latin typeface="Trebuchet MS"/>
                <a:cs typeface="Trebuchet MS"/>
              </a:rPr>
              <a:t> </a:t>
            </a:r>
            <a:r>
              <a:rPr sz="1250" spc="140" dirty="0">
                <a:latin typeface="Trebuchet MS"/>
                <a:cs typeface="Trebuchet MS"/>
              </a:rPr>
              <a:t>Wash</a:t>
            </a:r>
            <a:endParaRPr sz="1250">
              <a:latin typeface="Trebuchet MS"/>
              <a:cs typeface="Trebuchet MS"/>
            </a:endParaRPr>
          </a:p>
          <a:p>
            <a:pPr marL="224790" marR="222250" algn="ctr">
              <a:lnSpc>
                <a:spcPts val="1410"/>
              </a:lnSpc>
              <a:spcBef>
                <a:spcPts val="75"/>
              </a:spcBef>
            </a:pPr>
            <a:r>
              <a:rPr sz="1250" spc="140" dirty="0">
                <a:latin typeface="Trebuchet MS"/>
                <a:cs typeface="Trebuchet MS"/>
              </a:rPr>
              <a:t>Services</a:t>
            </a:r>
            <a:r>
              <a:rPr sz="1250" spc="70" dirty="0">
                <a:latin typeface="Trebuchet MS"/>
                <a:cs typeface="Trebuchet MS"/>
              </a:rPr>
              <a:t> </a:t>
            </a:r>
            <a:r>
              <a:rPr sz="1250" dirty="0">
                <a:latin typeface="Trebuchet MS"/>
                <a:cs typeface="Trebuchet MS"/>
              </a:rPr>
              <a:t>-</a:t>
            </a:r>
            <a:r>
              <a:rPr sz="1250" spc="85" dirty="0">
                <a:latin typeface="Trebuchet MS"/>
                <a:cs typeface="Trebuchet MS"/>
              </a:rPr>
              <a:t> </a:t>
            </a:r>
            <a:r>
              <a:rPr sz="1250" spc="160" dirty="0">
                <a:latin typeface="Trebuchet MS"/>
                <a:cs typeface="Trebuchet MS"/>
              </a:rPr>
              <a:t>An</a:t>
            </a:r>
            <a:r>
              <a:rPr sz="1250" spc="120" dirty="0">
                <a:latin typeface="Trebuchet MS"/>
                <a:cs typeface="Trebuchet MS"/>
              </a:rPr>
              <a:t> </a:t>
            </a:r>
            <a:r>
              <a:rPr sz="1250" spc="140" dirty="0">
                <a:latin typeface="Trebuchet MS"/>
                <a:cs typeface="Trebuchet MS"/>
              </a:rPr>
              <a:t>app</a:t>
            </a:r>
            <a:r>
              <a:rPr sz="1250" spc="114" dirty="0">
                <a:latin typeface="Trebuchet MS"/>
                <a:cs typeface="Trebuchet MS"/>
              </a:rPr>
              <a:t> </a:t>
            </a:r>
            <a:r>
              <a:rPr sz="1250" spc="95" dirty="0">
                <a:latin typeface="Trebuchet MS"/>
                <a:cs typeface="Trebuchet MS"/>
              </a:rPr>
              <a:t>that</a:t>
            </a:r>
            <a:r>
              <a:rPr sz="1250" spc="110" dirty="0">
                <a:latin typeface="Trebuchet MS"/>
                <a:cs typeface="Trebuchet MS"/>
              </a:rPr>
              <a:t> </a:t>
            </a:r>
            <a:r>
              <a:rPr sz="1250" spc="105" dirty="0">
                <a:latin typeface="Trebuchet MS"/>
                <a:cs typeface="Trebuchet MS"/>
              </a:rPr>
              <a:t>allows </a:t>
            </a:r>
            <a:r>
              <a:rPr sz="1250" spc="140" dirty="0">
                <a:latin typeface="Trebuchet MS"/>
                <a:cs typeface="Trebuchet MS"/>
              </a:rPr>
              <a:t>users</a:t>
            </a:r>
            <a:r>
              <a:rPr sz="1250" spc="75" dirty="0">
                <a:latin typeface="Trebuchet MS"/>
                <a:cs typeface="Trebuchet MS"/>
              </a:rPr>
              <a:t> </a:t>
            </a:r>
            <a:r>
              <a:rPr sz="1250" spc="80" dirty="0">
                <a:latin typeface="Trebuchet MS"/>
                <a:cs typeface="Trebuchet MS"/>
              </a:rPr>
              <a:t>to</a:t>
            </a:r>
            <a:r>
              <a:rPr sz="1250" spc="90" dirty="0">
                <a:latin typeface="Trebuchet MS"/>
                <a:cs typeface="Trebuchet MS"/>
              </a:rPr>
              <a:t> </a:t>
            </a:r>
            <a:r>
              <a:rPr sz="1250" spc="135" dirty="0">
                <a:latin typeface="Trebuchet MS"/>
                <a:cs typeface="Trebuchet MS"/>
              </a:rPr>
              <a:t>book </a:t>
            </a:r>
            <a:r>
              <a:rPr sz="1250" spc="100" dirty="0">
                <a:latin typeface="Trebuchet MS"/>
                <a:cs typeface="Trebuchet MS"/>
              </a:rPr>
              <a:t>car</a:t>
            </a:r>
            <a:r>
              <a:rPr sz="1250" spc="90" dirty="0">
                <a:latin typeface="Trebuchet MS"/>
                <a:cs typeface="Trebuchet MS"/>
              </a:rPr>
              <a:t> </a:t>
            </a:r>
            <a:r>
              <a:rPr sz="1250" spc="155" dirty="0">
                <a:latin typeface="Trebuchet MS"/>
                <a:cs typeface="Trebuchet MS"/>
              </a:rPr>
              <a:t>washes</a:t>
            </a:r>
            <a:r>
              <a:rPr sz="1250" spc="80" dirty="0">
                <a:latin typeface="Trebuchet MS"/>
                <a:cs typeface="Trebuchet MS"/>
              </a:rPr>
              <a:t> </a:t>
            </a:r>
            <a:r>
              <a:rPr sz="1250" spc="45" dirty="0">
                <a:latin typeface="Trebuchet MS"/>
                <a:cs typeface="Trebuchet MS"/>
              </a:rPr>
              <a:t>at </a:t>
            </a:r>
            <a:r>
              <a:rPr sz="1250" spc="90" dirty="0">
                <a:latin typeface="Trebuchet MS"/>
                <a:cs typeface="Trebuchet MS"/>
              </a:rPr>
              <a:t>their</a:t>
            </a:r>
            <a:r>
              <a:rPr sz="1250" spc="85" dirty="0">
                <a:latin typeface="Trebuchet MS"/>
                <a:cs typeface="Trebuchet MS"/>
              </a:rPr>
              <a:t> </a:t>
            </a:r>
            <a:r>
              <a:rPr sz="1250" spc="125" dirty="0">
                <a:latin typeface="Trebuchet MS"/>
                <a:cs typeface="Trebuchet MS"/>
              </a:rPr>
              <a:t>convenience,</a:t>
            </a:r>
            <a:r>
              <a:rPr sz="1250" spc="80" dirty="0">
                <a:latin typeface="Trebuchet MS"/>
                <a:cs typeface="Trebuchet MS"/>
              </a:rPr>
              <a:t> </a:t>
            </a:r>
            <a:r>
              <a:rPr sz="1250" spc="125" dirty="0">
                <a:latin typeface="Trebuchet MS"/>
                <a:cs typeface="Trebuchet MS"/>
              </a:rPr>
              <a:t>view</a:t>
            </a:r>
            <a:r>
              <a:rPr sz="1250" spc="75" dirty="0">
                <a:latin typeface="Trebuchet MS"/>
                <a:cs typeface="Trebuchet MS"/>
              </a:rPr>
              <a:t> </a:t>
            </a:r>
            <a:r>
              <a:rPr sz="1250" spc="55" dirty="0">
                <a:latin typeface="Trebuchet MS"/>
                <a:cs typeface="Trebuchet MS"/>
              </a:rPr>
              <a:t>real- </a:t>
            </a:r>
            <a:r>
              <a:rPr sz="1250" spc="105" dirty="0">
                <a:latin typeface="Trebuchet MS"/>
                <a:cs typeface="Trebuchet MS"/>
              </a:rPr>
              <a:t>time</a:t>
            </a:r>
            <a:r>
              <a:rPr sz="1250" spc="85" dirty="0">
                <a:latin typeface="Trebuchet MS"/>
                <a:cs typeface="Trebuchet MS"/>
              </a:rPr>
              <a:t> </a:t>
            </a:r>
            <a:r>
              <a:rPr sz="1250" spc="100" dirty="0">
                <a:latin typeface="Trebuchet MS"/>
                <a:cs typeface="Trebuchet MS"/>
              </a:rPr>
              <a:t>availability,</a:t>
            </a:r>
            <a:r>
              <a:rPr sz="1250" spc="80" dirty="0">
                <a:latin typeface="Trebuchet MS"/>
                <a:cs typeface="Trebuchet MS"/>
              </a:rPr>
              <a:t> </a:t>
            </a:r>
            <a:r>
              <a:rPr sz="1250" spc="145" dirty="0">
                <a:latin typeface="Trebuchet MS"/>
                <a:cs typeface="Trebuchet MS"/>
              </a:rPr>
              <a:t>and</a:t>
            </a:r>
            <a:r>
              <a:rPr sz="1250" spc="125" dirty="0">
                <a:latin typeface="Trebuchet MS"/>
                <a:cs typeface="Trebuchet MS"/>
              </a:rPr>
              <a:t> </a:t>
            </a:r>
            <a:r>
              <a:rPr sz="1250" spc="90" dirty="0">
                <a:latin typeface="Trebuchet MS"/>
                <a:cs typeface="Trebuchet MS"/>
              </a:rPr>
              <a:t>read </a:t>
            </a:r>
            <a:r>
              <a:rPr sz="1250" spc="125" dirty="0">
                <a:latin typeface="Trebuchet MS"/>
                <a:cs typeface="Trebuchet MS"/>
              </a:rPr>
              <a:t>reviews</a:t>
            </a:r>
            <a:r>
              <a:rPr sz="1250" spc="80" dirty="0">
                <a:latin typeface="Trebuchet MS"/>
                <a:cs typeface="Trebuchet MS"/>
              </a:rPr>
              <a:t> </a:t>
            </a:r>
            <a:r>
              <a:rPr sz="1250" spc="55" dirty="0">
                <a:latin typeface="Trebuchet MS"/>
                <a:cs typeface="Trebuchet MS"/>
              </a:rPr>
              <a:t>of</a:t>
            </a:r>
            <a:r>
              <a:rPr sz="1250" spc="100" dirty="0">
                <a:latin typeface="Trebuchet MS"/>
                <a:cs typeface="Trebuchet MS"/>
              </a:rPr>
              <a:t> </a:t>
            </a:r>
            <a:r>
              <a:rPr sz="1250" spc="135" dirty="0">
                <a:latin typeface="Trebuchet MS"/>
                <a:cs typeface="Trebuchet MS"/>
              </a:rPr>
              <a:t>nearby</a:t>
            </a:r>
            <a:r>
              <a:rPr sz="1250" spc="120" dirty="0">
                <a:latin typeface="Trebuchet MS"/>
                <a:cs typeface="Trebuchet MS"/>
              </a:rPr>
              <a:t> </a:t>
            </a:r>
            <a:r>
              <a:rPr sz="1250" spc="100" dirty="0">
                <a:latin typeface="Trebuchet MS"/>
                <a:cs typeface="Trebuchet MS"/>
              </a:rPr>
              <a:t>providers.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78068" y="1380614"/>
            <a:ext cx="2961640" cy="2847340"/>
            <a:chOff x="3878068" y="1380614"/>
            <a:chExt cx="2961640" cy="2847340"/>
          </a:xfrm>
        </p:grpSpPr>
        <p:sp>
          <p:nvSpPr>
            <p:cNvPr id="13" name="object 13"/>
            <p:cNvSpPr/>
            <p:nvPr/>
          </p:nvSpPr>
          <p:spPr>
            <a:xfrm>
              <a:off x="3878068" y="1787365"/>
              <a:ext cx="2961640" cy="2440940"/>
            </a:xfrm>
            <a:custGeom>
              <a:avLst/>
              <a:gdLst/>
              <a:ahLst/>
              <a:cxnLst/>
              <a:rect l="l" t="t" r="r" b="b"/>
              <a:pathLst>
                <a:path w="2961640" h="2440940">
                  <a:moveTo>
                    <a:pt x="2961151" y="2440509"/>
                  </a:moveTo>
                  <a:lnTo>
                    <a:pt x="0" y="2440509"/>
                  </a:lnTo>
                  <a:lnTo>
                    <a:pt x="0" y="0"/>
                  </a:lnTo>
                  <a:lnTo>
                    <a:pt x="2961151" y="0"/>
                  </a:lnTo>
                  <a:lnTo>
                    <a:pt x="2961151" y="244050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51882" y="1380616"/>
              <a:ext cx="814069" cy="814069"/>
            </a:xfrm>
            <a:custGeom>
              <a:avLst/>
              <a:gdLst/>
              <a:ahLst/>
              <a:cxnLst/>
              <a:rect l="l" t="t" r="r" b="b"/>
              <a:pathLst>
                <a:path w="814070" h="814069">
                  <a:moveTo>
                    <a:pt x="813511" y="406755"/>
                  </a:moveTo>
                  <a:lnTo>
                    <a:pt x="811542" y="366890"/>
                  </a:lnTo>
                  <a:lnTo>
                    <a:pt x="805688" y="327406"/>
                  </a:lnTo>
                  <a:lnTo>
                    <a:pt x="795997" y="288683"/>
                  </a:lnTo>
                  <a:lnTo>
                    <a:pt x="782548" y="251104"/>
                  </a:lnTo>
                  <a:lnTo>
                    <a:pt x="765479" y="215011"/>
                  </a:lnTo>
                  <a:lnTo>
                    <a:pt x="744956" y="180771"/>
                  </a:lnTo>
                  <a:lnTo>
                    <a:pt x="721182" y="148717"/>
                  </a:lnTo>
                  <a:lnTo>
                    <a:pt x="694372" y="119138"/>
                  </a:lnTo>
                  <a:lnTo>
                    <a:pt x="664794" y="92329"/>
                  </a:lnTo>
                  <a:lnTo>
                    <a:pt x="632739" y="68554"/>
                  </a:lnTo>
                  <a:lnTo>
                    <a:pt x="598500" y="48031"/>
                  </a:lnTo>
                  <a:lnTo>
                    <a:pt x="562406" y="30962"/>
                  </a:lnTo>
                  <a:lnTo>
                    <a:pt x="524827" y="17513"/>
                  </a:lnTo>
                  <a:lnTo>
                    <a:pt x="486105" y="7823"/>
                  </a:lnTo>
                  <a:lnTo>
                    <a:pt x="446620" y="1968"/>
                  </a:lnTo>
                  <a:lnTo>
                    <a:pt x="406755" y="0"/>
                  </a:lnTo>
                  <a:lnTo>
                    <a:pt x="396773" y="127"/>
                  </a:lnTo>
                  <a:lnTo>
                    <a:pt x="356958" y="3060"/>
                  </a:lnTo>
                  <a:lnTo>
                    <a:pt x="317627" y="9893"/>
                  </a:lnTo>
                  <a:lnTo>
                    <a:pt x="279158" y="20535"/>
                  </a:lnTo>
                  <a:lnTo>
                    <a:pt x="241922" y="34899"/>
                  </a:lnTo>
                  <a:lnTo>
                    <a:pt x="206260" y="52844"/>
                  </a:lnTo>
                  <a:lnTo>
                    <a:pt x="172542" y="74206"/>
                  </a:lnTo>
                  <a:lnTo>
                    <a:pt x="141071" y="98755"/>
                  </a:lnTo>
                  <a:lnTo>
                    <a:pt x="112166" y="126288"/>
                  </a:lnTo>
                  <a:lnTo>
                    <a:pt x="86093" y="156514"/>
                  </a:lnTo>
                  <a:lnTo>
                    <a:pt x="63106" y="189141"/>
                  </a:lnTo>
                  <a:lnTo>
                    <a:pt x="43434" y="223875"/>
                  </a:lnTo>
                  <a:lnTo>
                    <a:pt x="27254" y="260375"/>
                  </a:lnTo>
                  <a:lnTo>
                    <a:pt x="14732" y="298272"/>
                  </a:lnTo>
                  <a:lnTo>
                    <a:pt x="5994" y="337223"/>
                  </a:lnTo>
                  <a:lnTo>
                    <a:pt x="1104" y="376834"/>
                  </a:lnTo>
                  <a:lnTo>
                    <a:pt x="0" y="406755"/>
                  </a:lnTo>
                  <a:lnTo>
                    <a:pt x="127" y="416737"/>
                  </a:lnTo>
                  <a:lnTo>
                    <a:pt x="3060" y="456552"/>
                  </a:lnTo>
                  <a:lnTo>
                    <a:pt x="9893" y="495884"/>
                  </a:lnTo>
                  <a:lnTo>
                    <a:pt x="20535" y="534352"/>
                  </a:lnTo>
                  <a:lnTo>
                    <a:pt x="34899" y="571588"/>
                  </a:lnTo>
                  <a:lnTo>
                    <a:pt x="52844" y="607250"/>
                  </a:lnTo>
                  <a:lnTo>
                    <a:pt x="74206" y="640969"/>
                  </a:lnTo>
                  <a:lnTo>
                    <a:pt x="98767" y="672439"/>
                  </a:lnTo>
                  <a:lnTo>
                    <a:pt x="126288" y="701344"/>
                  </a:lnTo>
                  <a:lnTo>
                    <a:pt x="156514" y="727417"/>
                  </a:lnTo>
                  <a:lnTo>
                    <a:pt x="189141" y="750404"/>
                  </a:lnTo>
                  <a:lnTo>
                    <a:pt x="223875" y="770077"/>
                  </a:lnTo>
                  <a:lnTo>
                    <a:pt x="260375" y="786257"/>
                  </a:lnTo>
                  <a:lnTo>
                    <a:pt x="298272" y="798779"/>
                  </a:lnTo>
                  <a:lnTo>
                    <a:pt x="337223" y="807516"/>
                  </a:lnTo>
                  <a:lnTo>
                    <a:pt x="376834" y="812406"/>
                  </a:lnTo>
                  <a:lnTo>
                    <a:pt x="406755" y="813511"/>
                  </a:lnTo>
                  <a:lnTo>
                    <a:pt x="416737" y="813384"/>
                  </a:lnTo>
                  <a:lnTo>
                    <a:pt x="456552" y="810450"/>
                  </a:lnTo>
                  <a:lnTo>
                    <a:pt x="495884" y="803617"/>
                  </a:lnTo>
                  <a:lnTo>
                    <a:pt x="534352" y="792975"/>
                  </a:lnTo>
                  <a:lnTo>
                    <a:pt x="571588" y="778611"/>
                  </a:lnTo>
                  <a:lnTo>
                    <a:pt x="607250" y="760666"/>
                  </a:lnTo>
                  <a:lnTo>
                    <a:pt x="640969" y="739305"/>
                  </a:lnTo>
                  <a:lnTo>
                    <a:pt x="672439" y="714743"/>
                  </a:lnTo>
                  <a:lnTo>
                    <a:pt x="701344" y="687222"/>
                  </a:lnTo>
                  <a:lnTo>
                    <a:pt x="727417" y="656996"/>
                  </a:lnTo>
                  <a:lnTo>
                    <a:pt x="750404" y="624370"/>
                  </a:lnTo>
                  <a:lnTo>
                    <a:pt x="770077" y="589635"/>
                  </a:lnTo>
                  <a:lnTo>
                    <a:pt x="786257" y="553135"/>
                  </a:lnTo>
                  <a:lnTo>
                    <a:pt x="798779" y="515239"/>
                  </a:lnTo>
                  <a:lnTo>
                    <a:pt x="807516" y="476288"/>
                  </a:lnTo>
                  <a:lnTo>
                    <a:pt x="812406" y="436676"/>
                  </a:lnTo>
                  <a:lnTo>
                    <a:pt x="813511" y="406755"/>
                  </a:lnTo>
                  <a:close/>
                </a:path>
              </a:pathLst>
            </a:custGeom>
            <a:solidFill>
              <a:srgbClr val="BE2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04841" y="1581631"/>
              <a:ext cx="299720" cy="387350"/>
            </a:xfrm>
            <a:custGeom>
              <a:avLst/>
              <a:gdLst/>
              <a:ahLst/>
              <a:cxnLst/>
              <a:rect l="l" t="t" r="r" b="b"/>
              <a:pathLst>
                <a:path w="299720" h="387350">
                  <a:moveTo>
                    <a:pt x="241503" y="304634"/>
                  </a:moveTo>
                  <a:lnTo>
                    <a:pt x="159397" y="304634"/>
                  </a:lnTo>
                  <a:lnTo>
                    <a:pt x="159397" y="323951"/>
                  </a:lnTo>
                  <a:lnTo>
                    <a:pt x="241503" y="323951"/>
                  </a:lnTo>
                  <a:lnTo>
                    <a:pt x="241503" y="304634"/>
                  </a:lnTo>
                  <a:close/>
                </a:path>
                <a:path w="299720" h="387350">
                  <a:moveTo>
                    <a:pt x="241503" y="227342"/>
                  </a:moveTo>
                  <a:lnTo>
                    <a:pt x="159397" y="227342"/>
                  </a:lnTo>
                  <a:lnTo>
                    <a:pt x="159397" y="246672"/>
                  </a:lnTo>
                  <a:lnTo>
                    <a:pt x="241503" y="246672"/>
                  </a:lnTo>
                  <a:lnTo>
                    <a:pt x="241503" y="227342"/>
                  </a:lnTo>
                  <a:close/>
                </a:path>
                <a:path w="299720" h="387350">
                  <a:moveTo>
                    <a:pt x="241503" y="150063"/>
                  </a:moveTo>
                  <a:lnTo>
                    <a:pt x="159397" y="150063"/>
                  </a:lnTo>
                  <a:lnTo>
                    <a:pt x="159397" y="169379"/>
                  </a:lnTo>
                  <a:lnTo>
                    <a:pt x="241503" y="169379"/>
                  </a:lnTo>
                  <a:lnTo>
                    <a:pt x="241503" y="150063"/>
                  </a:lnTo>
                  <a:close/>
                </a:path>
                <a:path w="299720" h="387350">
                  <a:moveTo>
                    <a:pt x="241503" y="72783"/>
                  </a:moveTo>
                  <a:lnTo>
                    <a:pt x="159397" y="72783"/>
                  </a:lnTo>
                  <a:lnTo>
                    <a:pt x="159397" y="92100"/>
                  </a:lnTo>
                  <a:lnTo>
                    <a:pt x="241503" y="92100"/>
                  </a:lnTo>
                  <a:lnTo>
                    <a:pt x="241503" y="72783"/>
                  </a:lnTo>
                  <a:close/>
                </a:path>
                <a:path w="299720" h="387350">
                  <a:moveTo>
                    <a:pt x="299466" y="29311"/>
                  </a:moveTo>
                  <a:lnTo>
                    <a:pt x="270484" y="29311"/>
                  </a:lnTo>
                  <a:lnTo>
                    <a:pt x="270484" y="357771"/>
                  </a:lnTo>
                  <a:lnTo>
                    <a:pt x="299466" y="357771"/>
                  </a:lnTo>
                  <a:lnTo>
                    <a:pt x="299466" y="29311"/>
                  </a:lnTo>
                  <a:close/>
                </a:path>
                <a:path w="299720" h="387350">
                  <a:moveTo>
                    <a:pt x="299466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0" y="358140"/>
                  </a:lnTo>
                  <a:lnTo>
                    <a:pt x="0" y="387350"/>
                  </a:lnTo>
                  <a:lnTo>
                    <a:pt x="299466" y="387350"/>
                  </a:lnTo>
                  <a:lnTo>
                    <a:pt x="299466" y="358140"/>
                  </a:lnTo>
                  <a:lnTo>
                    <a:pt x="28968" y="358140"/>
                  </a:lnTo>
                  <a:lnTo>
                    <a:pt x="28968" y="29210"/>
                  </a:lnTo>
                  <a:lnTo>
                    <a:pt x="299466" y="29210"/>
                  </a:lnTo>
                  <a:lnTo>
                    <a:pt x="2994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62805" y="1630261"/>
              <a:ext cx="71482" cy="28980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996673" y="2311577"/>
            <a:ext cx="2715895" cy="1725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800" b="1" spc="250" dirty="0">
                <a:solidFill>
                  <a:srgbClr val="F16629"/>
                </a:solidFill>
                <a:latin typeface="Trebuchet MS"/>
                <a:cs typeface="Trebuchet MS"/>
              </a:rPr>
              <a:t>Key</a:t>
            </a:r>
            <a:r>
              <a:rPr sz="1800" b="1" spc="170" dirty="0">
                <a:solidFill>
                  <a:srgbClr val="F16629"/>
                </a:solidFill>
                <a:latin typeface="Trebuchet MS"/>
                <a:cs typeface="Trebuchet MS"/>
              </a:rPr>
              <a:t> </a:t>
            </a:r>
            <a:r>
              <a:rPr sz="1800" b="1" spc="204" dirty="0">
                <a:solidFill>
                  <a:srgbClr val="F16629"/>
                </a:solidFill>
                <a:latin typeface="Trebuchet MS"/>
                <a:cs typeface="Trebuchet MS"/>
              </a:rPr>
              <a:t>Features</a:t>
            </a:r>
            <a:endParaRPr sz="1800">
              <a:latin typeface="Trebuchet MS"/>
              <a:cs typeface="Trebuchet MS"/>
            </a:endParaRPr>
          </a:p>
          <a:p>
            <a:pPr marL="12700" marR="5080" indent="4445" algn="ctr">
              <a:lnSpc>
                <a:spcPts val="1410"/>
              </a:lnSpc>
              <a:spcBef>
                <a:spcPts val="1395"/>
              </a:spcBef>
            </a:pPr>
            <a:r>
              <a:rPr sz="1250" spc="150" dirty="0">
                <a:latin typeface="Trebuchet MS"/>
                <a:cs typeface="Trebuchet MS"/>
              </a:rPr>
              <a:t>Our</a:t>
            </a:r>
            <a:r>
              <a:rPr sz="1250" spc="90" dirty="0">
                <a:latin typeface="Trebuchet MS"/>
                <a:cs typeface="Trebuchet MS"/>
              </a:rPr>
              <a:t> </a:t>
            </a:r>
            <a:r>
              <a:rPr sz="1250" spc="140" dirty="0">
                <a:latin typeface="Trebuchet MS"/>
                <a:cs typeface="Trebuchet MS"/>
              </a:rPr>
              <a:t>app</a:t>
            </a:r>
            <a:r>
              <a:rPr sz="1250" spc="130" dirty="0">
                <a:latin typeface="Trebuchet MS"/>
                <a:cs typeface="Trebuchet MS"/>
              </a:rPr>
              <a:t> </a:t>
            </a:r>
            <a:r>
              <a:rPr sz="1250" spc="60" dirty="0">
                <a:latin typeface="Trebuchet MS"/>
                <a:cs typeface="Trebuchet MS"/>
              </a:rPr>
              <a:t>will</a:t>
            </a:r>
            <a:r>
              <a:rPr sz="1250" spc="140" dirty="0">
                <a:latin typeface="Trebuchet MS"/>
                <a:cs typeface="Trebuchet MS"/>
              </a:rPr>
              <a:t> </a:t>
            </a:r>
            <a:r>
              <a:rPr sz="1250" spc="100" dirty="0">
                <a:latin typeface="Trebuchet MS"/>
                <a:cs typeface="Trebuchet MS"/>
              </a:rPr>
              <a:t>feature</a:t>
            </a:r>
            <a:r>
              <a:rPr sz="1250" spc="90" dirty="0">
                <a:latin typeface="Trebuchet MS"/>
                <a:cs typeface="Trebuchet MS"/>
              </a:rPr>
              <a:t> </a:t>
            </a:r>
            <a:r>
              <a:rPr sz="1250" spc="80" dirty="0">
                <a:latin typeface="Trebuchet MS"/>
                <a:cs typeface="Trebuchet MS"/>
              </a:rPr>
              <a:t>real-</a:t>
            </a:r>
            <a:r>
              <a:rPr sz="1250" spc="85" dirty="0">
                <a:latin typeface="Trebuchet MS"/>
                <a:cs typeface="Trebuchet MS"/>
              </a:rPr>
              <a:t>time </a:t>
            </a:r>
            <a:r>
              <a:rPr sz="1250" spc="130" dirty="0">
                <a:latin typeface="Trebuchet MS"/>
                <a:cs typeface="Trebuchet MS"/>
              </a:rPr>
              <a:t>booking,</a:t>
            </a:r>
            <a:r>
              <a:rPr sz="1250" spc="90" dirty="0">
                <a:latin typeface="Trebuchet MS"/>
                <a:cs typeface="Trebuchet MS"/>
              </a:rPr>
              <a:t> </a:t>
            </a:r>
            <a:r>
              <a:rPr sz="1250" spc="130" dirty="0">
                <a:latin typeface="Trebuchet MS"/>
                <a:cs typeface="Trebuchet MS"/>
              </a:rPr>
              <a:t>user</a:t>
            </a:r>
            <a:r>
              <a:rPr sz="1250" spc="105" dirty="0">
                <a:latin typeface="Trebuchet MS"/>
                <a:cs typeface="Trebuchet MS"/>
              </a:rPr>
              <a:t> </a:t>
            </a:r>
            <a:r>
              <a:rPr sz="1250" spc="100" dirty="0">
                <a:latin typeface="Trebuchet MS"/>
                <a:cs typeface="Trebuchet MS"/>
              </a:rPr>
              <a:t>reviews,</a:t>
            </a:r>
            <a:r>
              <a:rPr sz="1250" spc="90" dirty="0">
                <a:latin typeface="Trebuchet MS"/>
                <a:cs typeface="Trebuchet MS"/>
              </a:rPr>
              <a:t> location </a:t>
            </a:r>
            <a:r>
              <a:rPr sz="1250" spc="125" dirty="0">
                <a:latin typeface="Trebuchet MS"/>
                <a:cs typeface="Trebuchet MS"/>
              </a:rPr>
              <a:t>tracking</a:t>
            </a:r>
            <a:r>
              <a:rPr sz="1250" spc="120" dirty="0">
                <a:latin typeface="Trebuchet MS"/>
                <a:cs typeface="Trebuchet MS"/>
              </a:rPr>
              <a:t> </a:t>
            </a:r>
            <a:r>
              <a:rPr sz="1250" spc="125" dirty="0">
                <a:latin typeface="Trebuchet MS"/>
                <a:cs typeface="Trebuchet MS"/>
              </a:rPr>
              <a:t>via</a:t>
            </a:r>
            <a:r>
              <a:rPr sz="1250" spc="90" dirty="0">
                <a:latin typeface="Trebuchet MS"/>
                <a:cs typeface="Trebuchet MS"/>
              </a:rPr>
              <a:t> </a:t>
            </a:r>
            <a:r>
              <a:rPr sz="1250" spc="145" dirty="0">
                <a:latin typeface="Trebuchet MS"/>
                <a:cs typeface="Trebuchet MS"/>
              </a:rPr>
              <a:t>Google</a:t>
            </a:r>
            <a:r>
              <a:rPr sz="1250" spc="85" dirty="0">
                <a:latin typeface="Trebuchet MS"/>
                <a:cs typeface="Trebuchet MS"/>
              </a:rPr>
              <a:t> </a:t>
            </a:r>
            <a:r>
              <a:rPr sz="1250" spc="114" dirty="0">
                <a:latin typeface="Trebuchet MS"/>
                <a:cs typeface="Trebuchet MS"/>
              </a:rPr>
              <a:t>Maps, </a:t>
            </a:r>
            <a:r>
              <a:rPr sz="1250" spc="125" dirty="0">
                <a:latin typeface="Trebuchet MS"/>
                <a:cs typeface="Trebuchet MS"/>
              </a:rPr>
              <a:t>secure</a:t>
            </a:r>
            <a:r>
              <a:rPr sz="1250" spc="95" dirty="0">
                <a:latin typeface="Trebuchet MS"/>
                <a:cs typeface="Trebuchet MS"/>
              </a:rPr>
              <a:t> </a:t>
            </a:r>
            <a:r>
              <a:rPr sz="1250" spc="145" dirty="0">
                <a:latin typeface="Trebuchet MS"/>
                <a:cs typeface="Trebuchet MS"/>
              </a:rPr>
              <a:t>payment</a:t>
            </a:r>
            <a:r>
              <a:rPr sz="1250" spc="130" dirty="0">
                <a:latin typeface="Trebuchet MS"/>
                <a:cs typeface="Trebuchet MS"/>
              </a:rPr>
              <a:t> processing</a:t>
            </a:r>
            <a:endParaRPr sz="1250">
              <a:latin typeface="Trebuchet MS"/>
              <a:cs typeface="Trebuchet MS"/>
            </a:endParaRPr>
          </a:p>
          <a:p>
            <a:pPr marL="635" algn="ctr">
              <a:lnSpc>
                <a:spcPts val="1330"/>
              </a:lnSpc>
            </a:pPr>
            <a:r>
              <a:rPr sz="1250" spc="95" dirty="0">
                <a:latin typeface="Trebuchet MS"/>
                <a:cs typeface="Trebuchet MS"/>
              </a:rPr>
              <a:t>with</a:t>
            </a:r>
            <a:r>
              <a:rPr sz="1250" spc="130" dirty="0">
                <a:latin typeface="Trebuchet MS"/>
                <a:cs typeface="Trebuchet MS"/>
              </a:rPr>
              <a:t> </a:t>
            </a:r>
            <a:r>
              <a:rPr sz="1250" spc="95" dirty="0">
                <a:latin typeface="Trebuchet MS"/>
                <a:cs typeface="Trebuchet MS"/>
              </a:rPr>
              <a:t>Stripe,</a:t>
            </a:r>
            <a:r>
              <a:rPr sz="1250" spc="90" dirty="0">
                <a:latin typeface="Trebuchet MS"/>
                <a:cs typeface="Trebuchet MS"/>
              </a:rPr>
              <a:t> </a:t>
            </a:r>
            <a:r>
              <a:rPr sz="1250" spc="114" dirty="0">
                <a:latin typeface="Trebuchet MS"/>
                <a:cs typeface="Trebuchet MS"/>
              </a:rPr>
              <a:t>a</a:t>
            </a:r>
            <a:r>
              <a:rPr sz="1250" spc="95" dirty="0">
                <a:latin typeface="Trebuchet MS"/>
                <a:cs typeface="Trebuchet MS"/>
              </a:rPr>
              <a:t> </a:t>
            </a:r>
            <a:r>
              <a:rPr sz="1250" spc="100" dirty="0">
                <a:latin typeface="Trebuchet MS"/>
                <a:cs typeface="Trebuchet MS"/>
              </a:rPr>
              <a:t>user-</a:t>
            </a:r>
            <a:r>
              <a:rPr sz="1250" spc="95" dirty="0">
                <a:latin typeface="Trebuchet MS"/>
                <a:cs typeface="Trebuchet MS"/>
              </a:rPr>
              <a:t>friendly</a:t>
            </a:r>
            <a:endParaRPr sz="1250">
              <a:latin typeface="Trebuchet MS"/>
              <a:cs typeface="Trebuchet MS"/>
            </a:endParaRPr>
          </a:p>
          <a:p>
            <a:pPr marL="41910" marR="29845" algn="ctr">
              <a:lnSpc>
                <a:spcPts val="1410"/>
              </a:lnSpc>
              <a:spcBef>
                <a:spcPts val="80"/>
              </a:spcBef>
            </a:pPr>
            <a:r>
              <a:rPr sz="1250" spc="85" dirty="0">
                <a:latin typeface="Trebuchet MS"/>
                <a:cs typeface="Trebuchet MS"/>
              </a:rPr>
              <a:t>interface,</a:t>
            </a:r>
            <a:r>
              <a:rPr sz="1250" spc="80" dirty="0">
                <a:latin typeface="Trebuchet MS"/>
                <a:cs typeface="Trebuchet MS"/>
              </a:rPr>
              <a:t> </a:t>
            </a:r>
            <a:r>
              <a:rPr sz="1250" spc="145" dirty="0">
                <a:latin typeface="Trebuchet MS"/>
                <a:cs typeface="Trebuchet MS"/>
              </a:rPr>
              <a:t>and</a:t>
            </a:r>
            <a:r>
              <a:rPr sz="1250" spc="135" dirty="0">
                <a:latin typeface="Trebuchet MS"/>
                <a:cs typeface="Trebuchet MS"/>
              </a:rPr>
              <a:t> </a:t>
            </a:r>
            <a:r>
              <a:rPr sz="1250" spc="105" dirty="0">
                <a:latin typeface="Trebuchet MS"/>
                <a:cs typeface="Trebuchet MS"/>
              </a:rPr>
              <a:t>notifications</a:t>
            </a:r>
            <a:r>
              <a:rPr sz="1250" spc="85" dirty="0">
                <a:latin typeface="Trebuchet MS"/>
                <a:cs typeface="Trebuchet MS"/>
              </a:rPr>
              <a:t> </a:t>
            </a:r>
            <a:r>
              <a:rPr sz="1250" spc="40" dirty="0">
                <a:latin typeface="Trebuchet MS"/>
                <a:cs typeface="Trebuchet MS"/>
              </a:rPr>
              <a:t>for </a:t>
            </a:r>
            <a:r>
              <a:rPr sz="1250" spc="130" dirty="0">
                <a:latin typeface="Trebuchet MS"/>
                <a:cs typeface="Trebuchet MS"/>
              </a:rPr>
              <a:t>reminders</a:t>
            </a:r>
            <a:r>
              <a:rPr sz="1250" spc="80" dirty="0">
                <a:latin typeface="Trebuchet MS"/>
                <a:cs typeface="Trebuchet MS"/>
              </a:rPr>
              <a:t> </a:t>
            </a:r>
            <a:r>
              <a:rPr sz="1250" spc="145" dirty="0">
                <a:latin typeface="Trebuchet MS"/>
                <a:cs typeface="Trebuchet MS"/>
              </a:rPr>
              <a:t>and</a:t>
            </a:r>
            <a:r>
              <a:rPr sz="1250" spc="130" dirty="0">
                <a:latin typeface="Trebuchet MS"/>
                <a:cs typeface="Trebuchet MS"/>
              </a:rPr>
              <a:t> </a:t>
            </a:r>
            <a:r>
              <a:rPr sz="1250" spc="110" dirty="0">
                <a:latin typeface="Trebuchet MS"/>
                <a:cs typeface="Trebuchet MS"/>
              </a:rPr>
              <a:t>updates.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888030" y="1380614"/>
            <a:ext cx="2969895" cy="2847340"/>
            <a:chOff x="6888030" y="1380614"/>
            <a:chExt cx="2969895" cy="2847340"/>
          </a:xfrm>
        </p:grpSpPr>
        <p:sp>
          <p:nvSpPr>
            <p:cNvPr id="19" name="object 19"/>
            <p:cNvSpPr/>
            <p:nvPr/>
          </p:nvSpPr>
          <p:spPr>
            <a:xfrm>
              <a:off x="6888030" y="1787365"/>
              <a:ext cx="2969895" cy="2440940"/>
            </a:xfrm>
            <a:custGeom>
              <a:avLst/>
              <a:gdLst/>
              <a:ahLst/>
              <a:cxnLst/>
              <a:rect l="l" t="t" r="r" b="b"/>
              <a:pathLst>
                <a:path w="2969895" h="2440940">
                  <a:moveTo>
                    <a:pt x="2969286" y="2440509"/>
                  </a:moveTo>
                  <a:lnTo>
                    <a:pt x="0" y="2440509"/>
                  </a:lnTo>
                  <a:lnTo>
                    <a:pt x="0" y="0"/>
                  </a:lnTo>
                  <a:lnTo>
                    <a:pt x="2969286" y="0"/>
                  </a:lnTo>
                  <a:lnTo>
                    <a:pt x="2969286" y="244050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69989" y="1380614"/>
              <a:ext cx="813503" cy="813503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888030" y="2311577"/>
            <a:ext cx="2969895" cy="15468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800" b="1" spc="245" dirty="0">
                <a:solidFill>
                  <a:srgbClr val="F16629"/>
                </a:solidFill>
                <a:latin typeface="Trebuchet MS"/>
                <a:cs typeface="Trebuchet MS"/>
              </a:rPr>
              <a:t>Uniqueness</a:t>
            </a:r>
            <a:endParaRPr sz="1800">
              <a:latin typeface="Trebuchet MS"/>
              <a:cs typeface="Trebuchet MS"/>
            </a:endParaRPr>
          </a:p>
          <a:p>
            <a:pPr marL="304165" marR="297180" indent="102235">
              <a:lnSpc>
                <a:spcPts val="1410"/>
              </a:lnSpc>
              <a:spcBef>
                <a:spcPts val="1395"/>
              </a:spcBef>
            </a:pPr>
            <a:r>
              <a:rPr sz="1250" spc="120" dirty="0">
                <a:latin typeface="Trebuchet MS"/>
                <a:cs typeface="Trebuchet MS"/>
              </a:rPr>
              <a:t>This</a:t>
            </a:r>
            <a:r>
              <a:rPr sz="1250" spc="80" dirty="0">
                <a:latin typeface="Trebuchet MS"/>
                <a:cs typeface="Trebuchet MS"/>
              </a:rPr>
              <a:t> </a:t>
            </a:r>
            <a:r>
              <a:rPr sz="1250" spc="114" dirty="0">
                <a:latin typeface="Trebuchet MS"/>
                <a:cs typeface="Trebuchet MS"/>
              </a:rPr>
              <a:t>solution</a:t>
            </a:r>
            <a:r>
              <a:rPr sz="1250" spc="125" dirty="0">
                <a:latin typeface="Trebuchet MS"/>
                <a:cs typeface="Trebuchet MS"/>
              </a:rPr>
              <a:t> </a:t>
            </a:r>
            <a:r>
              <a:rPr sz="1250" spc="90" dirty="0">
                <a:latin typeface="Trebuchet MS"/>
                <a:cs typeface="Trebuchet MS"/>
              </a:rPr>
              <a:t>offers</a:t>
            </a:r>
            <a:r>
              <a:rPr sz="1250" spc="85" dirty="0">
                <a:latin typeface="Trebuchet MS"/>
                <a:cs typeface="Trebuchet MS"/>
              </a:rPr>
              <a:t> </a:t>
            </a:r>
            <a:r>
              <a:rPr sz="1250" spc="90" dirty="0">
                <a:latin typeface="Trebuchet MS"/>
                <a:cs typeface="Trebuchet MS"/>
              </a:rPr>
              <a:t>rapid </a:t>
            </a:r>
            <a:r>
              <a:rPr sz="1250" spc="135" dirty="0">
                <a:latin typeface="Trebuchet MS"/>
                <a:cs typeface="Trebuchet MS"/>
              </a:rPr>
              <a:t>deployment</a:t>
            </a:r>
            <a:r>
              <a:rPr sz="1250" spc="114" dirty="0">
                <a:latin typeface="Trebuchet MS"/>
                <a:cs typeface="Trebuchet MS"/>
              </a:rPr>
              <a:t> </a:t>
            </a:r>
            <a:r>
              <a:rPr sz="1250" spc="95" dirty="0">
                <a:latin typeface="Trebuchet MS"/>
                <a:cs typeface="Trebuchet MS"/>
              </a:rPr>
              <a:t>with</a:t>
            </a:r>
            <a:r>
              <a:rPr sz="1250" spc="130" dirty="0">
                <a:latin typeface="Trebuchet MS"/>
                <a:cs typeface="Trebuchet MS"/>
              </a:rPr>
              <a:t> </a:t>
            </a:r>
            <a:r>
              <a:rPr sz="1250" spc="114" dirty="0">
                <a:latin typeface="Trebuchet MS"/>
                <a:cs typeface="Trebuchet MS"/>
              </a:rPr>
              <a:t>a</a:t>
            </a:r>
            <a:r>
              <a:rPr sz="1250" spc="95" dirty="0">
                <a:latin typeface="Trebuchet MS"/>
                <a:cs typeface="Trebuchet MS"/>
              </a:rPr>
              <a:t> </a:t>
            </a:r>
            <a:r>
              <a:rPr sz="1250" spc="114" dirty="0">
                <a:latin typeface="Trebuchet MS"/>
                <a:cs typeface="Trebuchet MS"/>
              </a:rPr>
              <a:t>no-</a:t>
            </a:r>
            <a:r>
              <a:rPr sz="1250" spc="110" dirty="0">
                <a:latin typeface="Trebuchet MS"/>
                <a:cs typeface="Trebuchet MS"/>
              </a:rPr>
              <a:t>code</a:t>
            </a:r>
            <a:endParaRPr sz="1250">
              <a:latin typeface="Trebuchet MS"/>
              <a:cs typeface="Trebuchet MS"/>
            </a:endParaRPr>
          </a:p>
          <a:p>
            <a:pPr marL="404495">
              <a:lnSpc>
                <a:spcPts val="1330"/>
              </a:lnSpc>
            </a:pPr>
            <a:r>
              <a:rPr sz="1250" spc="120" dirty="0">
                <a:latin typeface="Trebuchet MS"/>
                <a:cs typeface="Trebuchet MS"/>
              </a:rPr>
              <a:t>approach,</a:t>
            </a:r>
            <a:r>
              <a:rPr sz="1250" spc="95" dirty="0">
                <a:latin typeface="Trebuchet MS"/>
                <a:cs typeface="Trebuchet MS"/>
              </a:rPr>
              <a:t> </a:t>
            </a:r>
            <a:r>
              <a:rPr sz="1250" spc="114" dirty="0">
                <a:latin typeface="Trebuchet MS"/>
                <a:cs typeface="Trebuchet MS"/>
              </a:rPr>
              <a:t>cross-</a:t>
            </a:r>
            <a:r>
              <a:rPr sz="1250" spc="95" dirty="0">
                <a:latin typeface="Trebuchet MS"/>
                <a:cs typeface="Trebuchet MS"/>
              </a:rPr>
              <a:t>platform</a:t>
            </a:r>
            <a:endParaRPr sz="1250">
              <a:latin typeface="Trebuchet MS"/>
              <a:cs typeface="Trebuchet MS"/>
            </a:endParaRPr>
          </a:p>
          <a:p>
            <a:pPr marL="236854" marR="234950" algn="ctr">
              <a:lnSpc>
                <a:spcPts val="1410"/>
              </a:lnSpc>
              <a:spcBef>
                <a:spcPts val="80"/>
              </a:spcBef>
            </a:pPr>
            <a:r>
              <a:rPr sz="1250" spc="105" dirty="0">
                <a:latin typeface="Trebuchet MS"/>
                <a:cs typeface="Trebuchet MS"/>
              </a:rPr>
              <a:t>functionality</a:t>
            </a:r>
            <a:r>
              <a:rPr sz="1250" spc="130" dirty="0">
                <a:latin typeface="Trebuchet MS"/>
                <a:cs typeface="Trebuchet MS"/>
              </a:rPr>
              <a:t> </a:t>
            </a:r>
            <a:r>
              <a:rPr sz="1250" spc="125" dirty="0">
                <a:latin typeface="Trebuchet MS"/>
                <a:cs typeface="Trebuchet MS"/>
              </a:rPr>
              <a:t>via</a:t>
            </a:r>
            <a:r>
              <a:rPr sz="1250" spc="110" dirty="0">
                <a:latin typeface="Trebuchet MS"/>
                <a:cs typeface="Trebuchet MS"/>
              </a:rPr>
              <a:t> </a:t>
            </a:r>
            <a:r>
              <a:rPr sz="1250" spc="80" dirty="0">
                <a:latin typeface="Trebuchet MS"/>
                <a:cs typeface="Trebuchet MS"/>
              </a:rPr>
              <a:t>Flutter,</a:t>
            </a:r>
            <a:r>
              <a:rPr sz="1250" spc="95" dirty="0">
                <a:latin typeface="Trebuchet MS"/>
                <a:cs typeface="Trebuchet MS"/>
              </a:rPr>
              <a:t> </a:t>
            </a:r>
            <a:r>
              <a:rPr sz="1250" spc="120" dirty="0">
                <a:latin typeface="Trebuchet MS"/>
                <a:cs typeface="Trebuchet MS"/>
              </a:rPr>
              <a:t>and scalable</a:t>
            </a:r>
            <a:r>
              <a:rPr sz="1250" spc="90" dirty="0">
                <a:latin typeface="Trebuchet MS"/>
                <a:cs typeface="Trebuchet MS"/>
              </a:rPr>
              <a:t> </a:t>
            </a:r>
            <a:r>
              <a:rPr sz="1250" spc="114" dirty="0">
                <a:latin typeface="Trebuchet MS"/>
                <a:cs typeface="Trebuchet MS"/>
              </a:rPr>
              <a:t>security</a:t>
            </a:r>
            <a:r>
              <a:rPr sz="1250" spc="125" dirty="0">
                <a:latin typeface="Trebuchet MS"/>
                <a:cs typeface="Trebuchet MS"/>
              </a:rPr>
              <a:t> </a:t>
            </a:r>
            <a:r>
              <a:rPr sz="1250" spc="130" dirty="0">
                <a:latin typeface="Trebuchet MS"/>
                <a:cs typeface="Trebuchet MS"/>
              </a:rPr>
              <a:t>through</a:t>
            </a:r>
            <a:endParaRPr sz="1250">
              <a:latin typeface="Trebuchet MS"/>
              <a:cs typeface="Trebuchet MS"/>
            </a:endParaRPr>
          </a:p>
          <a:p>
            <a:pPr algn="ctr">
              <a:lnSpc>
                <a:spcPts val="1375"/>
              </a:lnSpc>
            </a:pPr>
            <a:r>
              <a:rPr sz="1250" spc="100" dirty="0">
                <a:latin typeface="Trebuchet MS"/>
                <a:cs typeface="Trebuchet MS"/>
              </a:rPr>
              <a:t>Firebase.â€‹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spc="310" dirty="0"/>
              <a:t>Solution</a:t>
            </a:r>
            <a:r>
              <a:rPr sz="2700" spc="240" dirty="0"/>
              <a:t> </a:t>
            </a:r>
            <a:r>
              <a:rPr sz="2700" spc="285" dirty="0"/>
              <a:t>Benefits</a:t>
            </a:r>
            <a:endParaRPr sz="2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2946" y="632191"/>
            <a:ext cx="813503" cy="42302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29811" y="1543314"/>
            <a:ext cx="2229485" cy="4230370"/>
            <a:chOff x="729811" y="1543314"/>
            <a:chExt cx="2229485" cy="4230370"/>
          </a:xfrm>
        </p:grpSpPr>
        <p:sp>
          <p:nvSpPr>
            <p:cNvPr id="5" name="object 5"/>
            <p:cNvSpPr/>
            <p:nvPr/>
          </p:nvSpPr>
          <p:spPr>
            <a:xfrm>
              <a:off x="729811" y="1950066"/>
              <a:ext cx="2229485" cy="3823970"/>
            </a:xfrm>
            <a:custGeom>
              <a:avLst/>
              <a:gdLst/>
              <a:ahLst/>
              <a:cxnLst/>
              <a:rect l="l" t="t" r="r" b="b"/>
              <a:pathLst>
                <a:path w="2229485" h="3823970">
                  <a:moveTo>
                    <a:pt x="2228998" y="3823465"/>
                  </a:moveTo>
                  <a:lnTo>
                    <a:pt x="0" y="3823465"/>
                  </a:lnTo>
                  <a:lnTo>
                    <a:pt x="0" y="0"/>
                  </a:lnTo>
                  <a:lnTo>
                    <a:pt x="2228998" y="0"/>
                  </a:lnTo>
                  <a:lnTo>
                    <a:pt x="2228998" y="382346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37551" y="1543315"/>
              <a:ext cx="814069" cy="814069"/>
            </a:xfrm>
            <a:custGeom>
              <a:avLst/>
              <a:gdLst/>
              <a:ahLst/>
              <a:cxnLst/>
              <a:rect l="l" t="t" r="r" b="b"/>
              <a:pathLst>
                <a:path w="814069" h="814069">
                  <a:moveTo>
                    <a:pt x="813511" y="406755"/>
                  </a:moveTo>
                  <a:lnTo>
                    <a:pt x="811542" y="366890"/>
                  </a:lnTo>
                  <a:lnTo>
                    <a:pt x="805688" y="327406"/>
                  </a:lnTo>
                  <a:lnTo>
                    <a:pt x="795985" y="288683"/>
                  </a:lnTo>
                  <a:lnTo>
                    <a:pt x="782548" y="251104"/>
                  </a:lnTo>
                  <a:lnTo>
                    <a:pt x="765479" y="215011"/>
                  </a:lnTo>
                  <a:lnTo>
                    <a:pt x="744956" y="180771"/>
                  </a:lnTo>
                  <a:lnTo>
                    <a:pt x="721182" y="148717"/>
                  </a:lnTo>
                  <a:lnTo>
                    <a:pt x="694372" y="119138"/>
                  </a:lnTo>
                  <a:lnTo>
                    <a:pt x="664794" y="92329"/>
                  </a:lnTo>
                  <a:lnTo>
                    <a:pt x="632726" y="68554"/>
                  </a:lnTo>
                  <a:lnTo>
                    <a:pt x="598500" y="48031"/>
                  </a:lnTo>
                  <a:lnTo>
                    <a:pt x="562406" y="30962"/>
                  </a:lnTo>
                  <a:lnTo>
                    <a:pt x="524827" y="17513"/>
                  </a:lnTo>
                  <a:lnTo>
                    <a:pt x="486105" y="7823"/>
                  </a:lnTo>
                  <a:lnTo>
                    <a:pt x="446620" y="1968"/>
                  </a:lnTo>
                  <a:lnTo>
                    <a:pt x="406755" y="0"/>
                  </a:lnTo>
                  <a:lnTo>
                    <a:pt x="396773" y="127"/>
                  </a:lnTo>
                  <a:lnTo>
                    <a:pt x="356958" y="3060"/>
                  </a:lnTo>
                  <a:lnTo>
                    <a:pt x="317627" y="9893"/>
                  </a:lnTo>
                  <a:lnTo>
                    <a:pt x="279158" y="20535"/>
                  </a:lnTo>
                  <a:lnTo>
                    <a:pt x="241922" y="34899"/>
                  </a:lnTo>
                  <a:lnTo>
                    <a:pt x="206260" y="52844"/>
                  </a:lnTo>
                  <a:lnTo>
                    <a:pt x="172542" y="74206"/>
                  </a:lnTo>
                  <a:lnTo>
                    <a:pt x="141071" y="98767"/>
                  </a:lnTo>
                  <a:lnTo>
                    <a:pt x="112166" y="126288"/>
                  </a:lnTo>
                  <a:lnTo>
                    <a:pt x="86093" y="156514"/>
                  </a:lnTo>
                  <a:lnTo>
                    <a:pt x="63106" y="189153"/>
                  </a:lnTo>
                  <a:lnTo>
                    <a:pt x="43434" y="223875"/>
                  </a:lnTo>
                  <a:lnTo>
                    <a:pt x="27254" y="260375"/>
                  </a:lnTo>
                  <a:lnTo>
                    <a:pt x="14732" y="298272"/>
                  </a:lnTo>
                  <a:lnTo>
                    <a:pt x="5994" y="337223"/>
                  </a:lnTo>
                  <a:lnTo>
                    <a:pt x="1104" y="376834"/>
                  </a:lnTo>
                  <a:lnTo>
                    <a:pt x="0" y="406755"/>
                  </a:lnTo>
                  <a:lnTo>
                    <a:pt x="127" y="416737"/>
                  </a:lnTo>
                  <a:lnTo>
                    <a:pt x="3060" y="456552"/>
                  </a:lnTo>
                  <a:lnTo>
                    <a:pt x="9880" y="495884"/>
                  </a:lnTo>
                  <a:lnTo>
                    <a:pt x="20535" y="534352"/>
                  </a:lnTo>
                  <a:lnTo>
                    <a:pt x="34899" y="571588"/>
                  </a:lnTo>
                  <a:lnTo>
                    <a:pt x="52844" y="607250"/>
                  </a:lnTo>
                  <a:lnTo>
                    <a:pt x="74206" y="640969"/>
                  </a:lnTo>
                  <a:lnTo>
                    <a:pt x="98755" y="672439"/>
                  </a:lnTo>
                  <a:lnTo>
                    <a:pt x="126288" y="701344"/>
                  </a:lnTo>
                  <a:lnTo>
                    <a:pt x="156514" y="727417"/>
                  </a:lnTo>
                  <a:lnTo>
                    <a:pt x="189141" y="750404"/>
                  </a:lnTo>
                  <a:lnTo>
                    <a:pt x="223875" y="770077"/>
                  </a:lnTo>
                  <a:lnTo>
                    <a:pt x="260362" y="786257"/>
                  </a:lnTo>
                  <a:lnTo>
                    <a:pt x="298272" y="798779"/>
                  </a:lnTo>
                  <a:lnTo>
                    <a:pt x="337223" y="807516"/>
                  </a:lnTo>
                  <a:lnTo>
                    <a:pt x="376834" y="812406"/>
                  </a:lnTo>
                  <a:lnTo>
                    <a:pt x="406755" y="813511"/>
                  </a:lnTo>
                  <a:lnTo>
                    <a:pt x="416737" y="813384"/>
                  </a:lnTo>
                  <a:lnTo>
                    <a:pt x="456552" y="810450"/>
                  </a:lnTo>
                  <a:lnTo>
                    <a:pt x="495871" y="803617"/>
                  </a:lnTo>
                  <a:lnTo>
                    <a:pt x="534352" y="792975"/>
                  </a:lnTo>
                  <a:lnTo>
                    <a:pt x="571588" y="778611"/>
                  </a:lnTo>
                  <a:lnTo>
                    <a:pt x="607237" y="760666"/>
                  </a:lnTo>
                  <a:lnTo>
                    <a:pt x="640969" y="739305"/>
                  </a:lnTo>
                  <a:lnTo>
                    <a:pt x="672439" y="714756"/>
                  </a:lnTo>
                  <a:lnTo>
                    <a:pt x="701344" y="687222"/>
                  </a:lnTo>
                  <a:lnTo>
                    <a:pt x="727417" y="656996"/>
                  </a:lnTo>
                  <a:lnTo>
                    <a:pt x="750404" y="624370"/>
                  </a:lnTo>
                  <a:lnTo>
                    <a:pt x="770077" y="589635"/>
                  </a:lnTo>
                  <a:lnTo>
                    <a:pt x="786257" y="553135"/>
                  </a:lnTo>
                  <a:lnTo>
                    <a:pt x="798766" y="515239"/>
                  </a:lnTo>
                  <a:lnTo>
                    <a:pt x="807516" y="476288"/>
                  </a:lnTo>
                  <a:lnTo>
                    <a:pt x="812406" y="436676"/>
                  </a:lnTo>
                  <a:lnTo>
                    <a:pt x="813511" y="406755"/>
                  </a:lnTo>
                  <a:close/>
                </a:path>
              </a:pathLst>
            </a:custGeom>
            <a:solidFill>
              <a:srgbClr val="BE2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95335" y="1804910"/>
              <a:ext cx="305435" cy="265430"/>
            </a:xfrm>
            <a:custGeom>
              <a:avLst/>
              <a:gdLst/>
              <a:ahLst/>
              <a:cxnLst/>
              <a:rect l="l" t="t" r="r" b="b"/>
              <a:pathLst>
                <a:path w="305435" h="265430">
                  <a:moveTo>
                    <a:pt x="305066" y="143002"/>
                  </a:moveTo>
                  <a:lnTo>
                    <a:pt x="175412" y="143002"/>
                  </a:lnTo>
                  <a:lnTo>
                    <a:pt x="175412" y="150634"/>
                  </a:lnTo>
                  <a:lnTo>
                    <a:pt x="175412" y="159016"/>
                  </a:lnTo>
                  <a:lnTo>
                    <a:pt x="168541" y="165887"/>
                  </a:lnTo>
                  <a:lnTo>
                    <a:pt x="136512" y="165887"/>
                  </a:lnTo>
                  <a:lnTo>
                    <a:pt x="129654" y="159016"/>
                  </a:lnTo>
                  <a:lnTo>
                    <a:pt x="129654" y="143002"/>
                  </a:lnTo>
                  <a:lnTo>
                    <a:pt x="0" y="143002"/>
                  </a:lnTo>
                  <a:lnTo>
                    <a:pt x="0" y="258165"/>
                  </a:lnTo>
                  <a:lnTo>
                    <a:pt x="6858" y="265023"/>
                  </a:lnTo>
                  <a:lnTo>
                    <a:pt x="298196" y="265023"/>
                  </a:lnTo>
                  <a:lnTo>
                    <a:pt x="305066" y="258165"/>
                  </a:lnTo>
                  <a:lnTo>
                    <a:pt x="305066" y="143002"/>
                  </a:lnTo>
                  <a:close/>
                </a:path>
                <a:path w="305435" h="265430">
                  <a:moveTo>
                    <a:pt x="305066" y="58343"/>
                  </a:moveTo>
                  <a:lnTo>
                    <a:pt x="298196" y="51473"/>
                  </a:lnTo>
                  <a:lnTo>
                    <a:pt x="213550" y="51473"/>
                  </a:lnTo>
                  <a:lnTo>
                    <a:pt x="213550" y="26695"/>
                  </a:lnTo>
                  <a:lnTo>
                    <a:pt x="212788" y="22885"/>
                  </a:lnTo>
                  <a:lnTo>
                    <a:pt x="211467" y="16256"/>
                  </a:lnTo>
                  <a:lnTo>
                    <a:pt x="205765" y="7772"/>
                  </a:lnTo>
                  <a:lnTo>
                    <a:pt x="197294" y="2082"/>
                  </a:lnTo>
                  <a:lnTo>
                    <a:pt x="190665" y="762"/>
                  </a:lnTo>
                  <a:lnTo>
                    <a:pt x="190665" y="24409"/>
                  </a:lnTo>
                  <a:lnTo>
                    <a:pt x="190665" y="51473"/>
                  </a:lnTo>
                  <a:lnTo>
                    <a:pt x="114388" y="51473"/>
                  </a:lnTo>
                  <a:lnTo>
                    <a:pt x="114388" y="24409"/>
                  </a:lnTo>
                  <a:lnTo>
                    <a:pt x="115925" y="22885"/>
                  </a:lnTo>
                  <a:lnTo>
                    <a:pt x="189141" y="22885"/>
                  </a:lnTo>
                  <a:lnTo>
                    <a:pt x="190665" y="24409"/>
                  </a:lnTo>
                  <a:lnTo>
                    <a:pt x="190665" y="762"/>
                  </a:lnTo>
                  <a:lnTo>
                    <a:pt x="186842" y="0"/>
                  </a:lnTo>
                  <a:lnTo>
                    <a:pt x="118211" y="0"/>
                  </a:lnTo>
                  <a:lnTo>
                    <a:pt x="107772" y="2082"/>
                  </a:lnTo>
                  <a:lnTo>
                    <a:pt x="99288" y="7772"/>
                  </a:lnTo>
                  <a:lnTo>
                    <a:pt x="93599" y="16256"/>
                  </a:lnTo>
                  <a:lnTo>
                    <a:pt x="91516" y="26695"/>
                  </a:lnTo>
                  <a:lnTo>
                    <a:pt x="91516" y="51473"/>
                  </a:lnTo>
                  <a:lnTo>
                    <a:pt x="6858" y="51473"/>
                  </a:lnTo>
                  <a:lnTo>
                    <a:pt x="0" y="58343"/>
                  </a:lnTo>
                  <a:lnTo>
                    <a:pt x="0" y="127749"/>
                  </a:lnTo>
                  <a:lnTo>
                    <a:pt x="129654" y="127749"/>
                  </a:lnTo>
                  <a:lnTo>
                    <a:pt x="129654" y="120116"/>
                  </a:lnTo>
                  <a:lnTo>
                    <a:pt x="175412" y="120116"/>
                  </a:lnTo>
                  <a:lnTo>
                    <a:pt x="175412" y="127749"/>
                  </a:lnTo>
                  <a:lnTo>
                    <a:pt x="305066" y="127749"/>
                  </a:lnTo>
                  <a:lnTo>
                    <a:pt x="305066" y="120116"/>
                  </a:lnTo>
                  <a:lnTo>
                    <a:pt x="305066" y="583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68372" y="2417333"/>
            <a:ext cx="1944370" cy="170624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81635" marR="370205" algn="ctr">
              <a:lnSpc>
                <a:spcPts val="1730"/>
              </a:lnSpc>
              <a:spcBef>
                <a:spcPts val="250"/>
              </a:spcBef>
            </a:pPr>
            <a:r>
              <a:rPr sz="1500" b="1" spc="170" dirty="0">
                <a:solidFill>
                  <a:srgbClr val="F16629"/>
                </a:solidFill>
                <a:latin typeface="Trebuchet MS"/>
                <a:cs typeface="Trebuchet MS"/>
              </a:rPr>
              <a:t>Functional </a:t>
            </a:r>
            <a:r>
              <a:rPr sz="1500" b="1" spc="185" dirty="0">
                <a:solidFill>
                  <a:srgbClr val="F16629"/>
                </a:solidFill>
                <a:latin typeface="Trebuchet MS"/>
                <a:cs typeface="Trebuchet MS"/>
              </a:rPr>
              <a:t>Benefits</a:t>
            </a:r>
            <a:endParaRPr sz="1500">
              <a:latin typeface="Trebuchet MS"/>
              <a:cs typeface="Trebuchet MS"/>
            </a:endParaRPr>
          </a:p>
          <a:p>
            <a:pPr marL="12700" marR="5080" indent="-1905" algn="ctr">
              <a:lnSpc>
                <a:spcPct val="91900"/>
              </a:lnSpc>
              <a:spcBef>
                <a:spcPts val="730"/>
              </a:spcBef>
            </a:pPr>
            <a:r>
              <a:rPr sz="1150" spc="114" dirty="0">
                <a:latin typeface="Trebuchet MS"/>
                <a:cs typeface="Trebuchet MS"/>
              </a:rPr>
              <a:t>Convenience</a:t>
            </a:r>
            <a:r>
              <a:rPr sz="1150" spc="140" dirty="0">
                <a:latin typeface="Trebuchet MS"/>
                <a:cs typeface="Trebuchet MS"/>
              </a:rPr>
              <a:t> </a:t>
            </a:r>
            <a:r>
              <a:rPr sz="1150" spc="80" dirty="0">
                <a:latin typeface="Trebuchet MS"/>
                <a:cs typeface="Trebuchet MS"/>
              </a:rPr>
              <a:t>&amp;</a:t>
            </a:r>
            <a:r>
              <a:rPr sz="1150" spc="150" dirty="0">
                <a:latin typeface="Trebuchet MS"/>
                <a:cs typeface="Trebuchet MS"/>
              </a:rPr>
              <a:t> </a:t>
            </a:r>
            <a:r>
              <a:rPr sz="1150" spc="70" dirty="0">
                <a:latin typeface="Trebuchet MS"/>
                <a:cs typeface="Trebuchet MS"/>
              </a:rPr>
              <a:t>Time- </a:t>
            </a:r>
            <a:r>
              <a:rPr sz="1150" spc="110" dirty="0">
                <a:latin typeface="Trebuchet MS"/>
                <a:cs typeface="Trebuchet MS"/>
              </a:rPr>
              <a:t>Saving,</a:t>
            </a:r>
            <a:r>
              <a:rPr sz="1150" spc="155" dirty="0">
                <a:latin typeface="Trebuchet MS"/>
                <a:cs typeface="Trebuchet MS"/>
              </a:rPr>
              <a:t> </a:t>
            </a:r>
            <a:r>
              <a:rPr sz="1150" spc="135" dirty="0">
                <a:latin typeface="Trebuchet MS"/>
                <a:cs typeface="Trebuchet MS"/>
              </a:rPr>
              <a:t>Easy</a:t>
            </a:r>
            <a:r>
              <a:rPr sz="1150" spc="160" dirty="0">
                <a:latin typeface="Trebuchet MS"/>
                <a:cs typeface="Trebuchet MS"/>
              </a:rPr>
              <a:t> </a:t>
            </a:r>
            <a:r>
              <a:rPr sz="1150" spc="114" dirty="0">
                <a:latin typeface="Trebuchet MS"/>
                <a:cs typeface="Trebuchet MS"/>
              </a:rPr>
              <a:t>Booking </a:t>
            </a:r>
            <a:r>
              <a:rPr sz="1150" spc="30" dirty="0">
                <a:latin typeface="Trebuchet MS"/>
                <a:cs typeface="Trebuchet MS"/>
              </a:rPr>
              <a:t>&amp; </a:t>
            </a:r>
            <a:r>
              <a:rPr sz="1150" spc="125" dirty="0">
                <a:latin typeface="Trebuchet MS"/>
                <a:cs typeface="Trebuchet MS"/>
              </a:rPr>
              <a:t>Management,</a:t>
            </a:r>
            <a:r>
              <a:rPr sz="1150" spc="155" dirty="0">
                <a:latin typeface="Trebuchet MS"/>
                <a:cs typeface="Trebuchet MS"/>
              </a:rPr>
              <a:t> </a:t>
            </a:r>
            <a:r>
              <a:rPr sz="1150" spc="90" dirty="0">
                <a:latin typeface="Trebuchet MS"/>
                <a:cs typeface="Trebuchet MS"/>
              </a:rPr>
              <a:t>Quality</a:t>
            </a:r>
            <a:r>
              <a:rPr sz="1150" spc="155" dirty="0">
                <a:latin typeface="Trebuchet MS"/>
                <a:cs typeface="Trebuchet MS"/>
              </a:rPr>
              <a:t> </a:t>
            </a:r>
            <a:r>
              <a:rPr sz="1150" spc="30" dirty="0">
                <a:latin typeface="Trebuchet MS"/>
                <a:cs typeface="Trebuchet MS"/>
              </a:rPr>
              <a:t>&amp; </a:t>
            </a:r>
            <a:r>
              <a:rPr sz="1150" spc="80" dirty="0">
                <a:latin typeface="Trebuchet MS"/>
                <a:cs typeface="Trebuchet MS"/>
              </a:rPr>
              <a:t>Reliable</a:t>
            </a:r>
            <a:r>
              <a:rPr sz="1150" spc="135" dirty="0">
                <a:latin typeface="Trebuchet MS"/>
                <a:cs typeface="Trebuchet MS"/>
              </a:rPr>
              <a:t> </a:t>
            </a:r>
            <a:r>
              <a:rPr sz="1150" spc="90" dirty="0">
                <a:latin typeface="Trebuchet MS"/>
                <a:cs typeface="Trebuchet MS"/>
              </a:rPr>
              <a:t>Service,</a:t>
            </a:r>
            <a:r>
              <a:rPr sz="1150" spc="160" dirty="0">
                <a:latin typeface="Trebuchet MS"/>
                <a:cs typeface="Trebuchet MS"/>
              </a:rPr>
              <a:t> </a:t>
            </a:r>
            <a:r>
              <a:rPr sz="1150" spc="95" dirty="0">
                <a:latin typeface="Trebuchet MS"/>
                <a:cs typeface="Trebuchet MS"/>
              </a:rPr>
              <a:t>Secure </a:t>
            </a:r>
            <a:r>
              <a:rPr sz="1150" spc="80" dirty="0">
                <a:latin typeface="Trebuchet MS"/>
                <a:cs typeface="Trebuchet MS"/>
              </a:rPr>
              <a:t>&amp;</a:t>
            </a:r>
            <a:r>
              <a:rPr sz="1150" spc="135" dirty="0">
                <a:latin typeface="Trebuchet MS"/>
                <a:cs typeface="Trebuchet MS"/>
              </a:rPr>
              <a:t> </a:t>
            </a:r>
            <a:r>
              <a:rPr sz="1150" spc="125" dirty="0">
                <a:latin typeface="Trebuchet MS"/>
                <a:cs typeface="Trebuchet MS"/>
              </a:rPr>
              <a:t>Cashless</a:t>
            </a:r>
            <a:r>
              <a:rPr sz="1150" spc="114" dirty="0">
                <a:latin typeface="Trebuchet MS"/>
                <a:cs typeface="Trebuchet MS"/>
              </a:rPr>
              <a:t> </a:t>
            </a:r>
            <a:r>
              <a:rPr sz="1150" spc="65" dirty="0">
                <a:latin typeface="Trebuchet MS"/>
                <a:cs typeface="Trebuchet MS"/>
              </a:rPr>
              <a:t>Transactions, </a:t>
            </a:r>
            <a:r>
              <a:rPr sz="1150" spc="114" dirty="0">
                <a:latin typeface="Trebuchet MS"/>
                <a:cs typeface="Trebuchet MS"/>
              </a:rPr>
              <a:t>and Customized </a:t>
            </a:r>
            <a:r>
              <a:rPr sz="1150" spc="90" dirty="0">
                <a:latin typeface="Trebuchet MS"/>
                <a:cs typeface="Trebuchet MS"/>
              </a:rPr>
              <a:t>Car</a:t>
            </a:r>
            <a:endParaRPr sz="1150">
              <a:latin typeface="Trebuchet MS"/>
              <a:cs typeface="Trebuchet MS"/>
            </a:endParaRPr>
          </a:p>
          <a:p>
            <a:pPr marL="3175" algn="ctr">
              <a:lnSpc>
                <a:spcPts val="1280"/>
              </a:lnSpc>
            </a:pPr>
            <a:r>
              <a:rPr sz="1150" spc="90" dirty="0">
                <a:latin typeface="Trebuchet MS"/>
                <a:cs typeface="Trebuchet MS"/>
              </a:rPr>
              <a:t>Care.â€‹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88970" y="1543314"/>
            <a:ext cx="2229485" cy="4230370"/>
            <a:chOff x="3088970" y="1543314"/>
            <a:chExt cx="2229485" cy="4230370"/>
          </a:xfrm>
        </p:grpSpPr>
        <p:sp>
          <p:nvSpPr>
            <p:cNvPr id="10" name="object 10"/>
            <p:cNvSpPr/>
            <p:nvPr/>
          </p:nvSpPr>
          <p:spPr>
            <a:xfrm>
              <a:off x="3088970" y="1950066"/>
              <a:ext cx="2229485" cy="3823970"/>
            </a:xfrm>
            <a:custGeom>
              <a:avLst/>
              <a:gdLst/>
              <a:ahLst/>
              <a:cxnLst/>
              <a:rect l="l" t="t" r="r" b="b"/>
              <a:pathLst>
                <a:path w="2229485" h="3823970">
                  <a:moveTo>
                    <a:pt x="2228998" y="3823465"/>
                  </a:moveTo>
                  <a:lnTo>
                    <a:pt x="0" y="3823465"/>
                  </a:lnTo>
                  <a:lnTo>
                    <a:pt x="0" y="0"/>
                  </a:lnTo>
                  <a:lnTo>
                    <a:pt x="2228998" y="0"/>
                  </a:lnTo>
                  <a:lnTo>
                    <a:pt x="2228998" y="382346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96715" y="1543315"/>
              <a:ext cx="814069" cy="814069"/>
            </a:xfrm>
            <a:custGeom>
              <a:avLst/>
              <a:gdLst/>
              <a:ahLst/>
              <a:cxnLst/>
              <a:rect l="l" t="t" r="r" b="b"/>
              <a:pathLst>
                <a:path w="814070" h="814069">
                  <a:moveTo>
                    <a:pt x="813498" y="406755"/>
                  </a:moveTo>
                  <a:lnTo>
                    <a:pt x="811542" y="366890"/>
                  </a:lnTo>
                  <a:lnTo>
                    <a:pt x="805688" y="327406"/>
                  </a:lnTo>
                  <a:lnTo>
                    <a:pt x="795985" y="288683"/>
                  </a:lnTo>
                  <a:lnTo>
                    <a:pt x="782535" y="251104"/>
                  </a:lnTo>
                  <a:lnTo>
                    <a:pt x="765467" y="215011"/>
                  </a:lnTo>
                  <a:lnTo>
                    <a:pt x="744943" y="180771"/>
                  </a:lnTo>
                  <a:lnTo>
                    <a:pt x="721169" y="148717"/>
                  </a:lnTo>
                  <a:lnTo>
                    <a:pt x="694359" y="119138"/>
                  </a:lnTo>
                  <a:lnTo>
                    <a:pt x="664794" y="92329"/>
                  </a:lnTo>
                  <a:lnTo>
                    <a:pt x="632726" y="68554"/>
                  </a:lnTo>
                  <a:lnTo>
                    <a:pt x="598487" y="48031"/>
                  </a:lnTo>
                  <a:lnTo>
                    <a:pt x="562406" y="30962"/>
                  </a:lnTo>
                  <a:lnTo>
                    <a:pt x="524827" y="17513"/>
                  </a:lnTo>
                  <a:lnTo>
                    <a:pt x="486105" y="7823"/>
                  </a:lnTo>
                  <a:lnTo>
                    <a:pt x="446620" y="1968"/>
                  </a:lnTo>
                  <a:lnTo>
                    <a:pt x="406742" y="0"/>
                  </a:lnTo>
                  <a:lnTo>
                    <a:pt x="396760" y="127"/>
                  </a:lnTo>
                  <a:lnTo>
                    <a:pt x="356958" y="3060"/>
                  </a:lnTo>
                  <a:lnTo>
                    <a:pt x="317627" y="9893"/>
                  </a:lnTo>
                  <a:lnTo>
                    <a:pt x="279158" y="20535"/>
                  </a:lnTo>
                  <a:lnTo>
                    <a:pt x="241909" y="34899"/>
                  </a:lnTo>
                  <a:lnTo>
                    <a:pt x="206260" y="52844"/>
                  </a:lnTo>
                  <a:lnTo>
                    <a:pt x="172529" y="74206"/>
                  </a:lnTo>
                  <a:lnTo>
                    <a:pt x="141071" y="98767"/>
                  </a:lnTo>
                  <a:lnTo>
                    <a:pt x="112153" y="126288"/>
                  </a:lnTo>
                  <a:lnTo>
                    <a:pt x="86080" y="156514"/>
                  </a:lnTo>
                  <a:lnTo>
                    <a:pt x="63106" y="189153"/>
                  </a:lnTo>
                  <a:lnTo>
                    <a:pt x="43421" y="223875"/>
                  </a:lnTo>
                  <a:lnTo>
                    <a:pt x="27254" y="260375"/>
                  </a:lnTo>
                  <a:lnTo>
                    <a:pt x="14732" y="298272"/>
                  </a:lnTo>
                  <a:lnTo>
                    <a:pt x="5981" y="337223"/>
                  </a:lnTo>
                  <a:lnTo>
                    <a:pt x="1092" y="376834"/>
                  </a:lnTo>
                  <a:lnTo>
                    <a:pt x="0" y="406755"/>
                  </a:lnTo>
                  <a:lnTo>
                    <a:pt x="114" y="416737"/>
                  </a:lnTo>
                  <a:lnTo>
                    <a:pt x="3060" y="456552"/>
                  </a:lnTo>
                  <a:lnTo>
                    <a:pt x="9880" y="495884"/>
                  </a:lnTo>
                  <a:lnTo>
                    <a:pt x="20523" y="534352"/>
                  </a:lnTo>
                  <a:lnTo>
                    <a:pt x="34886" y="571588"/>
                  </a:lnTo>
                  <a:lnTo>
                    <a:pt x="52844" y="607250"/>
                  </a:lnTo>
                  <a:lnTo>
                    <a:pt x="74193" y="640969"/>
                  </a:lnTo>
                  <a:lnTo>
                    <a:pt x="98755" y="672439"/>
                  </a:lnTo>
                  <a:lnTo>
                    <a:pt x="126276" y="701344"/>
                  </a:lnTo>
                  <a:lnTo>
                    <a:pt x="156502" y="727417"/>
                  </a:lnTo>
                  <a:lnTo>
                    <a:pt x="189141" y="750404"/>
                  </a:lnTo>
                  <a:lnTo>
                    <a:pt x="223875" y="770077"/>
                  </a:lnTo>
                  <a:lnTo>
                    <a:pt x="260362" y="786257"/>
                  </a:lnTo>
                  <a:lnTo>
                    <a:pt x="298259" y="798779"/>
                  </a:lnTo>
                  <a:lnTo>
                    <a:pt x="337210" y="807516"/>
                  </a:lnTo>
                  <a:lnTo>
                    <a:pt x="376834" y="812406"/>
                  </a:lnTo>
                  <a:lnTo>
                    <a:pt x="406742" y="813511"/>
                  </a:lnTo>
                  <a:lnTo>
                    <a:pt x="416737" y="813384"/>
                  </a:lnTo>
                  <a:lnTo>
                    <a:pt x="456539" y="810450"/>
                  </a:lnTo>
                  <a:lnTo>
                    <a:pt x="495871" y="803617"/>
                  </a:lnTo>
                  <a:lnTo>
                    <a:pt x="534339" y="792975"/>
                  </a:lnTo>
                  <a:lnTo>
                    <a:pt x="571588" y="778611"/>
                  </a:lnTo>
                  <a:lnTo>
                    <a:pt x="607237" y="760666"/>
                  </a:lnTo>
                  <a:lnTo>
                    <a:pt x="640956" y="739305"/>
                  </a:lnTo>
                  <a:lnTo>
                    <a:pt x="672426" y="714756"/>
                  </a:lnTo>
                  <a:lnTo>
                    <a:pt x="701344" y="687222"/>
                  </a:lnTo>
                  <a:lnTo>
                    <a:pt x="727405" y="656996"/>
                  </a:lnTo>
                  <a:lnTo>
                    <a:pt x="750392" y="624370"/>
                  </a:lnTo>
                  <a:lnTo>
                    <a:pt x="770064" y="589635"/>
                  </a:lnTo>
                  <a:lnTo>
                    <a:pt x="786244" y="553135"/>
                  </a:lnTo>
                  <a:lnTo>
                    <a:pt x="798766" y="515239"/>
                  </a:lnTo>
                  <a:lnTo>
                    <a:pt x="807516" y="476288"/>
                  </a:lnTo>
                  <a:lnTo>
                    <a:pt x="812393" y="436676"/>
                  </a:lnTo>
                  <a:lnTo>
                    <a:pt x="813498" y="406755"/>
                  </a:lnTo>
                  <a:close/>
                </a:path>
              </a:pathLst>
            </a:custGeom>
            <a:solidFill>
              <a:srgbClr val="BE2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81127" y="1752970"/>
              <a:ext cx="253365" cy="353695"/>
            </a:xfrm>
            <a:custGeom>
              <a:avLst/>
              <a:gdLst/>
              <a:ahLst/>
              <a:cxnLst/>
              <a:rect l="l" t="t" r="r" b="b"/>
              <a:pathLst>
                <a:path w="253364" h="353694">
                  <a:moveTo>
                    <a:pt x="126410" y="353515"/>
                  </a:moveTo>
                  <a:lnTo>
                    <a:pt x="63205" y="304139"/>
                  </a:lnTo>
                  <a:lnTo>
                    <a:pt x="19751" y="254294"/>
                  </a:lnTo>
                  <a:lnTo>
                    <a:pt x="45" y="198364"/>
                  </a:lnTo>
                  <a:lnTo>
                    <a:pt x="0" y="198234"/>
                  </a:lnTo>
                  <a:lnTo>
                    <a:pt x="2659" y="181989"/>
                  </a:lnTo>
                  <a:lnTo>
                    <a:pt x="10064" y="166606"/>
                  </a:lnTo>
                  <a:lnTo>
                    <a:pt x="21350" y="153208"/>
                  </a:lnTo>
                  <a:lnTo>
                    <a:pt x="35655" y="142916"/>
                  </a:lnTo>
                  <a:lnTo>
                    <a:pt x="35655" y="90754"/>
                  </a:lnTo>
                  <a:lnTo>
                    <a:pt x="42788" y="55429"/>
                  </a:lnTo>
                  <a:lnTo>
                    <a:pt x="62238" y="26582"/>
                  </a:lnTo>
                  <a:lnTo>
                    <a:pt x="91085" y="7132"/>
                  </a:lnTo>
                  <a:lnTo>
                    <a:pt x="126410" y="0"/>
                  </a:lnTo>
                  <a:lnTo>
                    <a:pt x="161735" y="7132"/>
                  </a:lnTo>
                  <a:lnTo>
                    <a:pt x="189609" y="25926"/>
                  </a:lnTo>
                  <a:lnTo>
                    <a:pt x="126410" y="25926"/>
                  </a:lnTo>
                  <a:lnTo>
                    <a:pt x="101176" y="31021"/>
                  </a:lnTo>
                  <a:lnTo>
                    <a:pt x="80570" y="44914"/>
                  </a:lnTo>
                  <a:lnTo>
                    <a:pt x="66676" y="65520"/>
                  </a:lnTo>
                  <a:lnTo>
                    <a:pt x="61582" y="90754"/>
                  </a:lnTo>
                  <a:lnTo>
                    <a:pt x="61582" y="135726"/>
                  </a:lnTo>
                  <a:lnTo>
                    <a:pt x="78374" y="137942"/>
                  </a:lnTo>
                  <a:lnTo>
                    <a:pt x="95228" y="146107"/>
                  </a:lnTo>
                  <a:lnTo>
                    <a:pt x="111466" y="161126"/>
                  </a:lnTo>
                  <a:lnTo>
                    <a:pt x="126410" y="183892"/>
                  </a:lnTo>
                  <a:lnTo>
                    <a:pt x="248570" y="183892"/>
                  </a:lnTo>
                  <a:lnTo>
                    <a:pt x="252782" y="198234"/>
                  </a:lnTo>
                  <a:lnTo>
                    <a:pt x="252820" y="198364"/>
                  </a:lnTo>
                  <a:lnTo>
                    <a:pt x="248089" y="211775"/>
                  </a:lnTo>
                  <a:lnTo>
                    <a:pt x="124858" y="211775"/>
                  </a:lnTo>
                  <a:lnTo>
                    <a:pt x="115236" y="214266"/>
                  </a:lnTo>
                  <a:lnTo>
                    <a:pt x="107250" y="220183"/>
                  </a:lnTo>
                  <a:lnTo>
                    <a:pt x="101964" y="229017"/>
                  </a:lnTo>
                  <a:lnTo>
                    <a:pt x="100520" y="239213"/>
                  </a:lnTo>
                  <a:lnTo>
                    <a:pt x="103012" y="248837"/>
                  </a:lnTo>
                  <a:lnTo>
                    <a:pt x="108932" y="256824"/>
                  </a:lnTo>
                  <a:lnTo>
                    <a:pt x="117770" y="262110"/>
                  </a:lnTo>
                  <a:lnTo>
                    <a:pt x="117770" y="285230"/>
                  </a:lnTo>
                  <a:lnTo>
                    <a:pt x="206126" y="285230"/>
                  </a:lnTo>
                  <a:lnTo>
                    <a:pt x="189629" y="304139"/>
                  </a:lnTo>
                  <a:lnTo>
                    <a:pt x="146164" y="339852"/>
                  </a:lnTo>
                  <a:lnTo>
                    <a:pt x="126410" y="353515"/>
                  </a:lnTo>
                  <a:close/>
                </a:path>
                <a:path w="253364" h="353694">
                  <a:moveTo>
                    <a:pt x="217164" y="108041"/>
                  </a:moveTo>
                  <a:lnTo>
                    <a:pt x="191238" y="108041"/>
                  </a:lnTo>
                  <a:lnTo>
                    <a:pt x="191238" y="90754"/>
                  </a:lnTo>
                  <a:lnTo>
                    <a:pt x="186143" y="65520"/>
                  </a:lnTo>
                  <a:lnTo>
                    <a:pt x="172250" y="44914"/>
                  </a:lnTo>
                  <a:lnTo>
                    <a:pt x="151643" y="31021"/>
                  </a:lnTo>
                  <a:lnTo>
                    <a:pt x="126410" y="25926"/>
                  </a:lnTo>
                  <a:lnTo>
                    <a:pt x="189609" y="25926"/>
                  </a:lnTo>
                  <a:lnTo>
                    <a:pt x="190582" y="26582"/>
                  </a:lnTo>
                  <a:lnTo>
                    <a:pt x="210032" y="55429"/>
                  </a:lnTo>
                  <a:lnTo>
                    <a:pt x="217164" y="90754"/>
                  </a:lnTo>
                  <a:lnTo>
                    <a:pt x="217164" y="108041"/>
                  </a:lnTo>
                  <a:close/>
                </a:path>
                <a:path w="253364" h="353694">
                  <a:moveTo>
                    <a:pt x="248570" y="183892"/>
                  </a:moveTo>
                  <a:lnTo>
                    <a:pt x="126410" y="183892"/>
                  </a:lnTo>
                  <a:lnTo>
                    <a:pt x="157560" y="146107"/>
                  </a:lnTo>
                  <a:lnTo>
                    <a:pt x="191145" y="135726"/>
                  </a:lnTo>
                  <a:lnTo>
                    <a:pt x="221816" y="145680"/>
                  </a:lnTo>
                  <a:lnTo>
                    <a:pt x="244171" y="168912"/>
                  </a:lnTo>
                  <a:lnTo>
                    <a:pt x="248570" y="183892"/>
                  </a:lnTo>
                  <a:close/>
                </a:path>
                <a:path w="253364" h="353694">
                  <a:moveTo>
                    <a:pt x="206126" y="285230"/>
                  </a:moveTo>
                  <a:lnTo>
                    <a:pt x="135049" y="285230"/>
                  </a:lnTo>
                  <a:lnTo>
                    <a:pt x="135049" y="262110"/>
                  </a:lnTo>
                  <a:lnTo>
                    <a:pt x="142436" y="259499"/>
                  </a:lnTo>
                  <a:lnTo>
                    <a:pt x="148244" y="253690"/>
                  </a:lnTo>
                  <a:lnTo>
                    <a:pt x="150856" y="246304"/>
                  </a:lnTo>
                  <a:lnTo>
                    <a:pt x="152299" y="236112"/>
                  </a:lnTo>
                  <a:lnTo>
                    <a:pt x="149807" y="226491"/>
                  </a:lnTo>
                  <a:lnTo>
                    <a:pt x="143887" y="218505"/>
                  </a:lnTo>
                  <a:lnTo>
                    <a:pt x="135049" y="213219"/>
                  </a:lnTo>
                  <a:lnTo>
                    <a:pt x="124858" y="211775"/>
                  </a:lnTo>
                  <a:lnTo>
                    <a:pt x="248089" y="211775"/>
                  </a:lnTo>
                  <a:lnTo>
                    <a:pt x="233088" y="254294"/>
                  </a:lnTo>
                  <a:lnTo>
                    <a:pt x="230909" y="256824"/>
                  </a:lnTo>
                  <a:lnTo>
                    <a:pt x="206126" y="2852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239734" y="2417333"/>
            <a:ext cx="1918335" cy="154368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96875" marR="383540" algn="ctr">
              <a:lnSpc>
                <a:spcPts val="1730"/>
              </a:lnSpc>
              <a:spcBef>
                <a:spcPts val="250"/>
              </a:spcBef>
            </a:pPr>
            <a:r>
              <a:rPr sz="1500" b="1" spc="190" dirty="0">
                <a:solidFill>
                  <a:srgbClr val="F16629"/>
                </a:solidFill>
                <a:latin typeface="Trebuchet MS"/>
                <a:cs typeface="Trebuchet MS"/>
              </a:rPr>
              <a:t>Emotional </a:t>
            </a:r>
            <a:r>
              <a:rPr sz="1500" b="1" spc="185" dirty="0">
                <a:solidFill>
                  <a:srgbClr val="F16629"/>
                </a:solidFill>
                <a:latin typeface="Trebuchet MS"/>
                <a:cs typeface="Trebuchet MS"/>
              </a:rPr>
              <a:t>Benefits</a:t>
            </a:r>
            <a:endParaRPr sz="1500">
              <a:latin typeface="Trebuchet MS"/>
              <a:cs typeface="Trebuchet MS"/>
            </a:endParaRPr>
          </a:p>
          <a:p>
            <a:pPr marL="31750" marR="17145" algn="ctr">
              <a:lnSpc>
                <a:spcPts val="1280"/>
              </a:lnSpc>
              <a:spcBef>
                <a:spcPts val="745"/>
              </a:spcBef>
            </a:pPr>
            <a:r>
              <a:rPr sz="1150" spc="95" dirty="0">
                <a:latin typeface="Trebuchet MS"/>
                <a:cs typeface="Trebuchet MS"/>
              </a:rPr>
              <a:t>Peace</a:t>
            </a:r>
            <a:r>
              <a:rPr sz="1150" spc="135" dirty="0">
                <a:latin typeface="Trebuchet MS"/>
                <a:cs typeface="Trebuchet MS"/>
              </a:rPr>
              <a:t> </a:t>
            </a:r>
            <a:r>
              <a:rPr sz="1150" spc="55" dirty="0">
                <a:latin typeface="Trebuchet MS"/>
                <a:cs typeface="Trebuchet MS"/>
              </a:rPr>
              <a:t>of</a:t>
            </a:r>
            <a:r>
              <a:rPr sz="1150" spc="114" dirty="0">
                <a:latin typeface="Trebuchet MS"/>
                <a:cs typeface="Trebuchet MS"/>
              </a:rPr>
              <a:t> </a:t>
            </a:r>
            <a:r>
              <a:rPr sz="1150" spc="85" dirty="0">
                <a:latin typeface="Trebuchet MS"/>
                <a:cs typeface="Trebuchet MS"/>
              </a:rPr>
              <a:t>Mind,</a:t>
            </a:r>
            <a:r>
              <a:rPr sz="1150" spc="165" dirty="0">
                <a:latin typeface="Trebuchet MS"/>
                <a:cs typeface="Trebuchet MS"/>
              </a:rPr>
              <a:t> </a:t>
            </a:r>
            <a:r>
              <a:rPr sz="1150" spc="130" dirty="0">
                <a:latin typeface="Trebuchet MS"/>
                <a:cs typeface="Trebuchet MS"/>
              </a:rPr>
              <a:t>Sense</a:t>
            </a:r>
            <a:r>
              <a:rPr sz="1150" spc="135" dirty="0">
                <a:latin typeface="Trebuchet MS"/>
                <a:cs typeface="Trebuchet MS"/>
              </a:rPr>
              <a:t> </a:t>
            </a:r>
            <a:r>
              <a:rPr sz="1150" spc="30" dirty="0">
                <a:latin typeface="Trebuchet MS"/>
                <a:cs typeface="Trebuchet MS"/>
              </a:rPr>
              <a:t>of </a:t>
            </a:r>
            <a:r>
              <a:rPr sz="1150" spc="105" dirty="0">
                <a:latin typeface="Trebuchet MS"/>
                <a:cs typeface="Trebuchet MS"/>
              </a:rPr>
              <a:t>Luxury</a:t>
            </a:r>
            <a:r>
              <a:rPr sz="1150" spc="150" dirty="0">
                <a:latin typeface="Trebuchet MS"/>
                <a:cs typeface="Trebuchet MS"/>
              </a:rPr>
              <a:t> </a:t>
            </a:r>
            <a:r>
              <a:rPr sz="1150" spc="80" dirty="0">
                <a:latin typeface="Trebuchet MS"/>
                <a:cs typeface="Trebuchet MS"/>
              </a:rPr>
              <a:t>&amp;</a:t>
            </a:r>
            <a:r>
              <a:rPr sz="1150" spc="135" dirty="0">
                <a:latin typeface="Trebuchet MS"/>
                <a:cs typeface="Trebuchet MS"/>
              </a:rPr>
              <a:t> </a:t>
            </a:r>
            <a:r>
              <a:rPr sz="1150" spc="95" dirty="0">
                <a:latin typeface="Trebuchet MS"/>
                <a:cs typeface="Trebuchet MS"/>
              </a:rPr>
              <a:t>Convenience, </a:t>
            </a:r>
            <a:r>
              <a:rPr sz="1150" spc="90" dirty="0">
                <a:latin typeface="Trebuchet MS"/>
                <a:cs typeface="Trebuchet MS"/>
              </a:rPr>
              <a:t>Satisfaction</a:t>
            </a:r>
            <a:r>
              <a:rPr sz="1150" spc="135" dirty="0">
                <a:latin typeface="Trebuchet MS"/>
                <a:cs typeface="Trebuchet MS"/>
              </a:rPr>
              <a:t> </a:t>
            </a:r>
            <a:r>
              <a:rPr sz="1150" spc="30" dirty="0">
                <a:latin typeface="Trebuchet MS"/>
                <a:cs typeface="Trebuchet MS"/>
              </a:rPr>
              <a:t>&amp;</a:t>
            </a:r>
            <a:endParaRPr sz="1150">
              <a:latin typeface="Trebuchet MS"/>
              <a:cs typeface="Trebuchet MS"/>
            </a:endParaRPr>
          </a:p>
          <a:p>
            <a:pPr marL="12700" marR="5080" indent="3810" algn="ctr">
              <a:lnSpc>
                <a:spcPct val="90500"/>
              </a:lnSpc>
              <a:spcBef>
                <a:spcPts val="10"/>
              </a:spcBef>
            </a:pPr>
            <a:r>
              <a:rPr sz="1150" spc="85" dirty="0">
                <a:latin typeface="Trebuchet MS"/>
                <a:cs typeface="Trebuchet MS"/>
              </a:rPr>
              <a:t>Confidence,</a:t>
            </a:r>
            <a:r>
              <a:rPr sz="1150" spc="265" dirty="0">
                <a:latin typeface="Trebuchet MS"/>
                <a:cs typeface="Trebuchet MS"/>
              </a:rPr>
              <a:t> </a:t>
            </a:r>
            <a:r>
              <a:rPr sz="1150" dirty="0">
                <a:latin typeface="Trebuchet MS"/>
                <a:cs typeface="Trebuchet MS"/>
              </a:rPr>
              <a:t>Trust</a:t>
            </a:r>
            <a:r>
              <a:rPr sz="1150" spc="235" dirty="0">
                <a:latin typeface="Trebuchet MS"/>
                <a:cs typeface="Trebuchet MS"/>
              </a:rPr>
              <a:t> </a:t>
            </a:r>
            <a:r>
              <a:rPr sz="1150" spc="30" dirty="0">
                <a:latin typeface="Trebuchet MS"/>
                <a:cs typeface="Trebuchet MS"/>
              </a:rPr>
              <a:t>&amp; </a:t>
            </a:r>
            <a:r>
              <a:rPr sz="1150" spc="65" dirty="0">
                <a:latin typeface="Trebuchet MS"/>
                <a:cs typeface="Trebuchet MS"/>
              </a:rPr>
              <a:t>Reliability,</a:t>
            </a:r>
            <a:r>
              <a:rPr sz="1150" spc="155" dirty="0">
                <a:latin typeface="Trebuchet MS"/>
                <a:cs typeface="Trebuchet MS"/>
              </a:rPr>
              <a:t> </a:t>
            </a:r>
            <a:r>
              <a:rPr sz="1150" spc="114" dirty="0">
                <a:latin typeface="Trebuchet MS"/>
                <a:cs typeface="Trebuchet MS"/>
              </a:rPr>
              <a:t>and</a:t>
            </a:r>
            <a:r>
              <a:rPr sz="1150" spc="110" dirty="0">
                <a:latin typeface="Trebuchet MS"/>
                <a:cs typeface="Trebuchet MS"/>
              </a:rPr>
              <a:t> </a:t>
            </a:r>
            <a:r>
              <a:rPr sz="1150" spc="90" dirty="0">
                <a:latin typeface="Trebuchet MS"/>
                <a:cs typeface="Trebuchet MS"/>
              </a:rPr>
              <a:t>Freedom </a:t>
            </a:r>
            <a:r>
              <a:rPr sz="1150" spc="80" dirty="0">
                <a:latin typeface="Trebuchet MS"/>
                <a:cs typeface="Trebuchet MS"/>
              </a:rPr>
              <a:t>&amp;</a:t>
            </a:r>
            <a:r>
              <a:rPr sz="1150" spc="125" dirty="0">
                <a:latin typeface="Trebuchet MS"/>
                <a:cs typeface="Trebuchet MS"/>
              </a:rPr>
              <a:t> </a:t>
            </a:r>
            <a:r>
              <a:rPr sz="1150" spc="75" dirty="0">
                <a:latin typeface="Trebuchet MS"/>
                <a:cs typeface="Trebuchet MS"/>
              </a:rPr>
              <a:t>Control.â€‹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448130" y="1543314"/>
            <a:ext cx="2229485" cy="4230370"/>
            <a:chOff x="5448130" y="1543314"/>
            <a:chExt cx="2229485" cy="4230370"/>
          </a:xfrm>
        </p:grpSpPr>
        <p:sp>
          <p:nvSpPr>
            <p:cNvPr id="15" name="object 15"/>
            <p:cNvSpPr/>
            <p:nvPr/>
          </p:nvSpPr>
          <p:spPr>
            <a:xfrm>
              <a:off x="5448130" y="1950066"/>
              <a:ext cx="2229485" cy="3823970"/>
            </a:xfrm>
            <a:custGeom>
              <a:avLst/>
              <a:gdLst/>
              <a:ahLst/>
              <a:cxnLst/>
              <a:rect l="l" t="t" r="r" b="b"/>
              <a:pathLst>
                <a:path w="2229484" h="3823970">
                  <a:moveTo>
                    <a:pt x="2228998" y="3823465"/>
                  </a:moveTo>
                  <a:lnTo>
                    <a:pt x="0" y="3823465"/>
                  </a:lnTo>
                  <a:lnTo>
                    <a:pt x="0" y="0"/>
                  </a:lnTo>
                  <a:lnTo>
                    <a:pt x="2228998" y="0"/>
                  </a:lnTo>
                  <a:lnTo>
                    <a:pt x="2228998" y="382346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55868" y="1543315"/>
              <a:ext cx="814069" cy="814069"/>
            </a:xfrm>
            <a:custGeom>
              <a:avLst/>
              <a:gdLst/>
              <a:ahLst/>
              <a:cxnLst/>
              <a:rect l="l" t="t" r="r" b="b"/>
              <a:pathLst>
                <a:path w="814070" h="814069">
                  <a:moveTo>
                    <a:pt x="813511" y="406755"/>
                  </a:moveTo>
                  <a:lnTo>
                    <a:pt x="811542" y="366890"/>
                  </a:lnTo>
                  <a:lnTo>
                    <a:pt x="805688" y="327406"/>
                  </a:lnTo>
                  <a:lnTo>
                    <a:pt x="795997" y="288683"/>
                  </a:lnTo>
                  <a:lnTo>
                    <a:pt x="782548" y="251104"/>
                  </a:lnTo>
                  <a:lnTo>
                    <a:pt x="765479" y="215011"/>
                  </a:lnTo>
                  <a:lnTo>
                    <a:pt x="744956" y="180771"/>
                  </a:lnTo>
                  <a:lnTo>
                    <a:pt x="721182" y="148717"/>
                  </a:lnTo>
                  <a:lnTo>
                    <a:pt x="694372" y="119138"/>
                  </a:lnTo>
                  <a:lnTo>
                    <a:pt x="664794" y="92329"/>
                  </a:lnTo>
                  <a:lnTo>
                    <a:pt x="632739" y="68554"/>
                  </a:lnTo>
                  <a:lnTo>
                    <a:pt x="598500" y="48031"/>
                  </a:lnTo>
                  <a:lnTo>
                    <a:pt x="562406" y="30962"/>
                  </a:lnTo>
                  <a:lnTo>
                    <a:pt x="524827" y="17513"/>
                  </a:lnTo>
                  <a:lnTo>
                    <a:pt x="486105" y="7823"/>
                  </a:lnTo>
                  <a:lnTo>
                    <a:pt x="446620" y="1968"/>
                  </a:lnTo>
                  <a:lnTo>
                    <a:pt x="406755" y="0"/>
                  </a:lnTo>
                  <a:lnTo>
                    <a:pt x="396773" y="127"/>
                  </a:lnTo>
                  <a:lnTo>
                    <a:pt x="356958" y="3060"/>
                  </a:lnTo>
                  <a:lnTo>
                    <a:pt x="317627" y="9893"/>
                  </a:lnTo>
                  <a:lnTo>
                    <a:pt x="279158" y="20535"/>
                  </a:lnTo>
                  <a:lnTo>
                    <a:pt x="241922" y="34899"/>
                  </a:lnTo>
                  <a:lnTo>
                    <a:pt x="206260" y="52844"/>
                  </a:lnTo>
                  <a:lnTo>
                    <a:pt x="172542" y="74206"/>
                  </a:lnTo>
                  <a:lnTo>
                    <a:pt x="141071" y="98767"/>
                  </a:lnTo>
                  <a:lnTo>
                    <a:pt x="112166" y="126288"/>
                  </a:lnTo>
                  <a:lnTo>
                    <a:pt x="86093" y="156514"/>
                  </a:lnTo>
                  <a:lnTo>
                    <a:pt x="63106" y="189153"/>
                  </a:lnTo>
                  <a:lnTo>
                    <a:pt x="43434" y="223875"/>
                  </a:lnTo>
                  <a:lnTo>
                    <a:pt x="27254" y="260375"/>
                  </a:lnTo>
                  <a:lnTo>
                    <a:pt x="14732" y="298272"/>
                  </a:lnTo>
                  <a:lnTo>
                    <a:pt x="5994" y="337223"/>
                  </a:lnTo>
                  <a:lnTo>
                    <a:pt x="1104" y="376834"/>
                  </a:lnTo>
                  <a:lnTo>
                    <a:pt x="0" y="406755"/>
                  </a:lnTo>
                  <a:lnTo>
                    <a:pt x="127" y="416737"/>
                  </a:lnTo>
                  <a:lnTo>
                    <a:pt x="3060" y="456552"/>
                  </a:lnTo>
                  <a:lnTo>
                    <a:pt x="9893" y="495884"/>
                  </a:lnTo>
                  <a:lnTo>
                    <a:pt x="20535" y="534352"/>
                  </a:lnTo>
                  <a:lnTo>
                    <a:pt x="34899" y="571588"/>
                  </a:lnTo>
                  <a:lnTo>
                    <a:pt x="52844" y="607250"/>
                  </a:lnTo>
                  <a:lnTo>
                    <a:pt x="74206" y="640969"/>
                  </a:lnTo>
                  <a:lnTo>
                    <a:pt x="98755" y="672439"/>
                  </a:lnTo>
                  <a:lnTo>
                    <a:pt x="126288" y="701344"/>
                  </a:lnTo>
                  <a:lnTo>
                    <a:pt x="156514" y="727417"/>
                  </a:lnTo>
                  <a:lnTo>
                    <a:pt x="189141" y="750404"/>
                  </a:lnTo>
                  <a:lnTo>
                    <a:pt x="223875" y="770077"/>
                  </a:lnTo>
                  <a:lnTo>
                    <a:pt x="260375" y="786257"/>
                  </a:lnTo>
                  <a:lnTo>
                    <a:pt x="298272" y="798779"/>
                  </a:lnTo>
                  <a:lnTo>
                    <a:pt x="337223" y="807516"/>
                  </a:lnTo>
                  <a:lnTo>
                    <a:pt x="376834" y="812406"/>
                  </a:lnTo>
                  <a:lnTo>
                    <a:pt x="406755" y="813511"/>
                  </a:lnTo>
                  <a:lnTo>
                    <a:pt x="416737" y="813384"/>
                  </a:lnTo>
                  <a:lnTo>
                    <a:pt x="456552" y="810450"/>
                  </a:lnTo>
                  <a:lnTo>
                    <a:pt x="495871" y="803617"/>
                  </a:lnTo>
                  <a:lnTo>
                    <a:pt x="534352" y="792975"/>
                  </a:lnTo>
                  <a:lnTo>
                    <a:pt x="571588" y="778611"/>
                  </a:lnTo>
                  <a:lnTo>
                    <a:pt x="607250" y="760666"/>
                  </a:lnTo>
                  <a:lnTo>
                    <a:pt x="640969" y="739305"/>
                  </a:lnTo>
                  <a:lnTo>
                    <a:pt x="672439" y="714756"/>
                  </a:lnTo>
                  <a:lnTo>
                    <a:pt x="701344" y="687222"/>
                  </a:lnTo>
                  <a:lnTo>
                    <a:pt x="727417" y="656996"/>
                  </a:lnTo>
                  <a:lnTo>
                    <a:pt x="750404" y="624370"/>
                  </a:lnTo>
                  <a:lnTo>
                    <a:pt x="770077" y="589635"/>
                  </a:lnTo>
                  <a:lnTo>
                    <a:pt x="786257" y="553135"/>
                  </a:lnTo>
                  <a:lnTo>
                    <a:pt x="798779" y="515239"/>
                  </a:lnTo>
                  <a:lnTo>
                    <a:pt x="807516" y="476288"/>
                  </a:lnTo>
                  <a:lnTo>
                    <a:pt x="812406" y="436676"/>
                  </a:lnTo>
                  <a:lnTo>
                    <a:pt x="813511" y="406755"/>
                  </a:lnTo>
                  <a:close/>
                </a:path>
              </a:pathLst>
            </a:custGeom>
            <a:solidFill>
              <a:srgbClr val="BE2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92126" y="1763305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5">
                  <a:moveTo>
                    <a:pt x="130873" y="173380"/>
                  </a:moveTo>
                  <a:lnTo>
                    <a:pt x="124574" y="170256"/>
                  </a:lnTo>
                  <a:lnTo>
                    <a:pt x="118605" y="166509"/>
                  </a:lnTo>
                  <a:lnTo>
                    <a:pt x="113068" y="162191"/>
                  </a:lnTo>
                  <a:lnTo>
                    <a:pt x="86791" y="207733"/>
                  </a:lnTo>
                  <a:lnTo>
                    <a:pt x="93713" y="209435"/>
                  </a:lnTo>
                  <a:lnTo>
                    <a:pt x="100393" y="212013"/>
                  </a:lnTo>
                  <a:lnTo>
                    <a:pt x="106654" y="215404"/>
                  </a:lnTo>
                  <a:lnTo>
                    <a:pt x="130873" y="173380"/>
                  </a:lnTo>
                  <a:close/>
                </a:path>
                <a:path w="357504" h="357505">
                  <a:moveTo>
                    <a:pt x="131356" y="291592"/>
                  </a:moveTo>
                  <a:lnTo>
                    <a:pt x="130708" y="288378"/>
                  </a:lnTo>
                  <a:lnTo>
                    <a:pt x="126187" y="266026"/>
                  </a:lnTo>
                  <a:lnTo>
                    <a:pt x="116395" y="251510"/>
                  </a:lnTo>
                  <a:lnTo>
                    <a:pt x="112115" y="245148"/>
                  </a:lnTo>
                  <a:lnTo>
                    <a:pt x="102489" y="238671"/>
                  </a:lnTo>
                  <a:lnTo>
                    <a:pt x="102489" y="308470"/>
                  </a:lnTo>
                  <a:lnTo>
                    <a:pt x="102450" y="325374"/>
                  </a:lnTo>
                  <a:lnTo>
                    <a:pt x="28892" y="325374"/>
                  </a:lnTo>
                  <a:lnTo>
                    <a:pt x="28968" y="308470"/>
                  </a:lnTo>
                  <a:lnTo>
                    <a:pt x="55740" y="293712"/>
                  </a:lnTo>
                  <a:lnTo>
                    <a:pt x="55956" y="293712"/>
                  </a:lnTo>
                  <a:lnTo>
                    <a:pt x="61010" y="292938"/>
                  </a:lnTo>
                  <a:lnTo>
                    <a:pt x="70878" y="292938"/>
                  </a:lnTo>
                  <a:lnTo>
                    <a:pt x="75984" y="293712"/>
                  </a:lnTo>
                  <a:lnTo>
                    <a:pt x="80911" y="295211"/>
                  </a:lnTo>
                  <a:lnTo>
                    <a:pt x="87426" y="296913"/>
                  </a:lnTo>
                  <a:lnTo>
                    <a:pt x="93535" y="299897"/>
                  </a:lnTo>
                  <a:lnTo>
                    <a:pt x="98882" y="303987"/>
                  </a:lnTo>
                  <a:lnTo>
                    <a:pt x="101142" y="305777"/>
                  </a:lnTo>
                  <a:lnTo>
                    <a:pt x="102489" y="308470"/>
                  </a:lnTo>
                  <a:lnTo>
                    <a:pt x="102489" y="238671"/>
                  </a:lnTo>
                  <a:lnTo>
                    <a:pt x="91236" y="231076"/>
                  </a:lnTo>
                  <a:lnTo>
                    <a:pt x="84162" y="229654"/>
                  </a:lnTo>
                  <a:lnTo>
                    <a:pt x="84162" y="269887"/>
                  </a:lnTo>
                  <a:lnTo>
                    <a:pt x="82740" y="277075"/>
                  </a:lnTo>
                  <a:lnTo>
                    <a:pt x="78803" y="282943"/>
                  </a:lnTo>
                  <a:lnTo>
                    <a:pt x="72948" y="286918"/>
                  </a:lnTo>
                  <a:lnTo>
                    <a:pt x="65786" y="288378"/>
                  </a:lnTo>
                  <a:lnTo>
                    <a:pt x="58394" y="286918"/>
                  </a:lnTo>
                  <a:lnTo>
                    <a:pt x="58534" y="286918"/>
                  </a:lnTo>
                  <a:lnTo>
                    <a:pt x="52679" y="282943"/>
                  </a:lnTo>
                  <a:lnTo>
                    <a:pt x="48729" y="277075"/>
                  </a:lnTo>
                  <a:lnTo>
                    <a:pt x="47307" y="269887"/>
                  </a:lnTo>
                  <a:lnTo>
                    <a:pt x="48768" y="262712"/>
                  </a:lnTo>
                  <a:lnTo>
                    <a:pt x="52743" y="256870"/>
                  </a:lnTo>
                  <a:lnTo>
                    <a:pt x="58674" y="252933"/>
                  </a:lnTo>
                  <a:lnTo>
                    <a:pt x="65671" y="251510"/>
                  </a:lnTo>
                  <a:lnTo>
                    <a:pt x="72859" y="252933"/>
                  </a:lnTo>
                  <a:lnTo>
                    <a:pt x="78727" y="256870"/>
                  </a:lnTo>
                  <a:lnTo>
                    <a:pt x="82702" y="262712"/>
                  </a:lnTo>
                  <a:lnTo>
                    <a:pt x="84162" y="269887"/>
                  </a:lnTo>
                  <a:lnTo>
                    <a:pt x="84162" y="229654"/>
                  </a:lnTo>
                  <a:lnTo>
                    <a:pt x="40106" y="231076"/>
                  </a:lnTo>
                  <a:lnTo>
                    <a:pt x="5168" y="266026"/>
                  </a:lnTo>
                  <a:lnTo>
                    <a:pt x="0" y="291592"/>
                  </a:lnTo>
                  <a:lnTo>
                    <a:pt x="5168" y="317157"/>
                  </a:lnTo>
                  <a:lnTo>
                    <a:pt x="19240" y="338023"/>
                  </a:lnTo>
                  <a:lnTo>
                    <a:pt x="40106" y="352094"/>
                  </a:lnTo>
                  <a:lnTo>
                    <a:pt x="65671" y="357263"/>
                  </a:lnTo>
                  <a:lnTo>
                    <a:pt x="91236" y="352094"/>
                  </a:lnTo>
                  <a:lnTo>
                    <a:pt x="112115" y="338023"/>
                  </a:lnTo>
                  <a:lnTo>
                    <a:pt x="120650" y="325374"/>
                  </a:lnTo>
                  <a:lnTo>
                    <a:pt x="126187" y="317157"/>
                  </a:lnTo>
                  <a:lnTo>
                    <a:pt x="131076" y="292938"/>
                  </a:lnTo>
                  <a:lnTo>
                    <a:pt x="131356" y="291592"/>
                  </a:lnTo>
                  <a:close/>
                </a:path>
                <a:path w="357504" h="357505">
                  <a:moveTo>
                    <a:pt x="206006" y="304723"/>
                  </a:moveTo>
                  <a:lnTo>
                    <a:pt x="205295" y="300380"/>
                  </a:lnTo>
                  <a:lnTo>
                    <a:pt x="204927" y="295986"/>
                  </a:lnTo>
                  <a:lnTo>
                    <a:pt x="204901" y="288963"/>
                  </a:lnTo>
                  <a:lnTo>
                    <a:pt x="205041" y="286321"/>
                  </a:lnTo>
                  <a:lnTo>
                    <a:pt x="205320" y="283718"/>
                  </a:lnTo>
                  <a:lnTo>
                    <a:pt x="151942" y="283718"/>
                  </a:lnTo>
                  <a:lnTo>
                    <a:pt x="152222" y="286321"/>
                  </a:lnTo>
                  <a:lnTo>
                    <a:pt x="152361" y="288963"/>
                  </a:lnTo>
                  <a:lnTo>
                    <a:pt x="152336" y="295986"/>
                  </a:lnTo>
                  <a:lnTo>
                    <a:pt x="151968" y="300380"/>
                  </a:lnTo>
                  <a:lnTo>
                    <a:pt x="151257" y="304723"/>
                  </a:lnTo>
                  <a:lnTo>
                    <a:pt x="206006" y="304723"/>
                  </a:lnTo>
                  <a:close/>
                </a:path>
                <a:path w="357504" h="357505">
                  <a:moveTo>
                    <a:pt x="257441" y="81432"/>
                  </a:moveTo>
                  <a:lnTo>
                    <a:pt x="256590" y="77228"/>
                  </a:lnTo>
                  <a:lnTo>
                    <a:pt x="251040" y="49733"/>
                  </a:lnTo>
                  <a:lnTo>
                    <a:pt x="238760" y="31521"/>
                  </a:lnTo>
                  <a:lnTo>
                    <a:pt x="233591" y="23850"/>
                  </a:lnTo>
                  <a:lnTo>
                    <a:pt x="221449" y="15671"/>
                  </a:lnTo>
                  <a:lnTo>
                    <a:pt x="221449" y="123151"/>
                  </a:lnTo>
                  <a:lnTo>
                    <a:pt x="130187" y="123151"/>
                  </a:lnTo>
                  <a:lnTo>
                    <a:pt x="149009" y="87947"/>
                  </a:lnTo>
                  <a:lnTo>
                    <a:pt x="163398" y="83769"/>
                  </a:lnTo>
                  <a:lnTo>
                    <a:pt x="163652" y="83769"/>
                  </a:lnTo>
                  <a:lnTo>
                    <a:pt x="170002" y="82804"/>
                  </a:lnTo>
                  <a:lnTo>
                    <a:pt x="182219" y="82804"/>
                  </a:lnTo>
                  <a:lnTo>
                    <a:pt x="188569" y="83769"/>
                  </a:lnTo>
                  <a:lnTo>
                    <a:pt x="194652" y="85636"/>
                  </a:lnTo>
                  <a:lnTo>
                    <a:pt x="202730" y="87744"/>
                  </a:lnTo>
                  <a:lnTo>
                    <a:pt x="221449" y="123151"/>
                  </a:lnTo>
                  <a:lnTo>
                    <a:pt x="221449" y="15671"/>
                  </a:lnTo>
                  <a:lnTo>
                    <a:pt x="207708" y="6400"/>
                  </a:lnTo>
                  <a:lnTo>
                    <a:pt x="198704" y="4584"/>
                  </a:lnTo>
                  <a:lnTo>
                    <a:pt x="198704" y="54381"/>
                  </a:lnTo>
                  <a:lnTo>
                    <a:pt x="196900" y="63271"/>
                  </a:lnTo>
                  <a:lnTo>
                    <a:pt x="192011" y="70535"/>
                  </a:lnTo>
                  <a:lnTo>
                    <a:pt x="184746" y="75438"/>
                  </a:lnTo>
                  <a:lnTo>
                    <a:pt x="175844" y="77228"/>
                  </a:lnTo>
                  <a:lnTo>
                    <a:pt x="166954" y="75438"/>
                  </a:lnTo>
                  <a:lnTo>
                    <a:pt x="159689" y="70535"/>
                  </a:lnTo>
                  <a:lnTo>
                    <a:pt x="154787" y="63271"/>
                  </a:lnTo>
                  <a:lnTo>
                    <a:pt x="152996" y="54381"/>
                  </a:lnTo>
                  <a:lnTo>
                    <a:pt x="154813" y="45478"/>
                  </a:lnTo>
                  <a:lnTo>
                    <a:pt x="159727" y="38214"/>
                  </a:lnTo>
                  <a:lnTo>
                    <a:pt x="167030" y="33324"/>
                  </a:lnTo>
                  <a:lnTo>
                    <a:pt x="175844" y="31521"/>
                  </a:lnTo>
                  <a:lnTo>
                    <a:pt x="184746" y="33324"/>
                  </a:lnTo>
                  <a:lnTo>
                    <a:pt x="192011" y="38214"/>
                  </a:lnTo>
                  <a:lnTo>
                    <a:pt x="196900" y="45478"/>
                  </a:lnTo>
                  <a:lnTo>
                    <a:pt x="198704" y="54381"/>
                  </a:lnTo>
                  <a:lnTo>
                    <a:pt x="198704" y="4584"/>
                  </a:lnTo>
                  <a:lnTo>
                    <a:pt x="144310" y="6400"/>
                  </a:lnTo>
                  <a:lnTo>
                    <a:pt x="100977" y="49733"/>
                  </a:lnTo>
                  <a:lnTo>
                    <a:pt x="94576" y="81432"/>
                  </a:lnTo>
                  <a:lnTo>
                    <a:pt x="100977" y="113131"/>
                  </a:lnTo>
                  <a:lnTo>
                    <a:pt x="118427" y="139014"/>
                  </a:lnTo>
                  <a:lnTo>
                    <a:pt x="144310" y="156464"/>
                  </a:lnTo>
                  <a:lnTo>
                    <a:pt x="176009" y="162864"/>
                  </a:lnTo>
                  <a:lnTo>
                    <a:pt x="207708" y="156464"/>
                  </a:lnTo>
                  <a:lnTo>
                    <a:pt x="233591" y="139014"/>
                  </a:lnTo>
                  <a:lnTo>
                    <a:pt x="244284" y="123151"/>
                  </a:lnTo>
                  <a:lnTo>
                    <a:pt x="251040" y="113131"/>
                  </a:lnTo>
                  <a:lnTo>
                    <a:pt x="257162" y="82804"/>
                  </a:lnTo>
                  <a:lnTo>
                    <a:pt x="257441" y="81432"/>
                  </a:lnTo>
                  <a:close/>
                </a:path>
                <a:path w="357504" h="357505">
                  <a:moveTo>
                    <a:pt x="266166" y="208788"/>
                  </a:moveTo>
                  <a:lnTo>
                    <a:pt x="239204" y="162090"/>
                  </a:lnTo>
                  <a:lnTo>
                    <a:pt x="233591" y="166458"/>
                  </a:lnTo>
                  <a:lnTo>
                    <a:pt x="227533" y="170243"/>
                  </a:lnTo>
                  <a:lnTo>
                    <a:pt x="221132" y="173380"/>
                  </a:lnTo>
                  <a:lnTo>
                    <a:pt x="246938" y="217563"/>
                  </a:lnTo>
                  <a:lnTo>
                    <a:pt x="252958" y="213855"/>
                  </a:lnTo>
                  <a:lnTo>
                    <a:pt x="259410" y="210908"/>
                  </a:lnTo>
                  <a:lnTo>
                    <a:pt x="266166" y="208788"/>
                  </a:lnTo>
                  <a:close/>
                </a:path>
                <a:path w="357504" h="357505">
                  <a:moveTo>
                    <a:pt x="357263" y="291592"/>
                  </a:moveTo>
                  <a:lnTo>
                    <a:pt x="342315" y="251510"/>
                  </a:lnTo>
                  <a:lnTo>
                    <a:pt x="328409" y="238671"/>
                  </a:lnTo>
                  <a:lnTo>
                    <a:pt x="328409" y="308470"/>
                  </a:lnTo>
                  <a:lnTo>
                    <a:pt x="328371" y="325374"/>
                  </a:lnTo>
                  <a:lnTo>
                    <a:pt x="254812" y="325374"/>
                  </a:lnTo>
                  <a:lnTo>
                    <a:pt x="254876" y="308470"/>
                  </a:lnTo>
                  <a:lnTo>
                    <a:pt x="281647" y="293712"/>
                  </a:lnTo>
                  <a:lnTo>
                    <a:pt x="281876" y="293712"/>
                  </a:lnTo>
                  <a:lnTo>
                    <a:pt x="286931" y="292938"/>
                  </a:lnTo>
                  <a:lnTo>
                    <a:pt x="296799" y="292938"/>
                  </a:lnTo>
                  <a:lnTo>
                    <a:pt x="301904" y="293712"/>
                  </a:lnTo>
                  <a:lnTo>
                    <a:pt x="306819" y="295211"/>
                  </a:lnTo>
                  <a:lnTo>
                    <a:pt x="313334" y="296913"/>
                  </a:lnTo>
                  <a:lnTo>
                    <a:pt x="319455" y="299897"/>
                  </a:lnTo>
                  <a:lnTo>
                    <a:pt x="324789" y="303987"/>
                  </a:lnTo>
                  <a:lnTo>
                    <a:pt x="327050" y="305777"/>
                  </a:lnTo>
                  <a:lnTo>
                    <a:pt x="328409" y="308470"/>
                  </a:lnTo>
                  <a:lnTo>
                    <a:pt x="328409" y="238671"/>
                  </a:lnTo>
                  <a:lnTo>
                    <a:pt x="317157" y="231076"/>
                  </a:lnTo>
                  <a:lnTo>
                    <a:pt x="310083" y="229654"/>
                  </a:lnTo>
                  <a:lnTo>
                    <a:pt x="310083" y="269887"/>
                  </a:lnTo>
                  <a:lnTo>
                    <a:pt x="308660" y="277075"/>
                  </a:lnTo>
                  <a:lnTo>
                    <a:pt x="304723" y="282943"/>
                  </a:lnTo>
                  <a:lnTo>
                    <a:pt x="298869" y="286918"/>
                  </a:lnTo>
                  <a:lnTo>
                    <a:pt x="291693" y="288378"/>
                  </a:lnTo>
                  <a:lnTo>
                    <a:pt x="284302" y="286918"/>
                  </a:lnTo>
                  <a:lnTo>
                    <a:pt x="284454" y="286918"/>
                  </a:lnTo>
                  <a:lnTo>
                    <a:pt x="278587" y="282943"/>
                  </a:lnTo>
                  <a:lnTo>
                    <a:pt x="274650" y="277075"/>
                  </a:lnTo>
                  <a:lnTo>
                    <a:pt x="273227" y="269887"/>
                  </a:lnTo>
                  <a:lnTo>
                    <a:pt x="274675" y="262712"/>
                  </a:lnTo>
                  <a:lnTo>
                    <a:pt x="278650" y="256870"/>
                  </a:lnTo>
                  <a:lnTo>
                    <a:pt x="284581" y="252933"/>
                  </a:lnTo>
                  <a:lnTo>
                    <a:pt x="291592" y="251510"/>
                  </a:lnTo>
                  <a:lnTo>
                    <a:pt x="298767" y="252933"/>
                  </a:lnTo>
                  <a:lnTo>
                    <a:pt x="304647" y="256870"/>
                  </a:lnTo>
                  <a:lnTo>
                    <a:pt x="308610" y="262712"/>
                  </a:lnTo>
                  <a:lnTo>
                    <a:pt x="310083" y="269887"/>
                  </a:lnTo>
                  <a:lnTo>
                    <a:pt x="310083" y="229654"/>
                  </a:lnTo>
                  <a:lnTo>
                    <a:pt x="266026" y="231076"/>
                  </a:lnTo>
                  <a:lnTo>
                    <a:pt x="231076" y="266026"/>
                  </a:lnTo>
                  <a:lnTo>
                    <a:pt x="225907" y="291592"/>
                  </a:lnTo>
                  <a:lnTo>
                    <a:pt x="231076" y="317157"/>
                  </a:lnTo>
                  <a:lnTo>
                    <a:pt x="245148" y="338023"/>
                  </a:lnTo>
                  <a:lnTo>
                    <a:pt x="266026" y="352094"/>
                  </a:lnTo>
                  <a:lnTo>
                    <a:pt x="291592" y="357263"/>
                  </a:lnTo>
                  <a:lnTo>
                    <a:pt x="317157" y="352094"/>
                  </a:lnTo>
                  <a:lnTo>
                    <a:pt x="338023" y="338023"/>
                  </a:lnTo>
                  <a:lnTo>
                    <a:pt x="346557" y="325374"/>
                  </a:lnTo>
                  <a:lnTo>
                    <a:pt x="352094" y="317157"/>
                  </a:lnTo>
                  <a:lnTo>
                    <a:pt x="356984" y="292938"/>
                  </a:lnTo>
                  <a:lnTo>
                    <a:pt x="357263" y="2915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622027" y="2417333"/>
            <a:ext cx="1878964" cy="138112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469900" marR="462915" indent="-635" algn="ctr">
              <a:lnSpc>
                <a:spcPts val="1730"/>
              </a:lnSpc>
              <a:spcBef>
                <a:spcPts val="250"/>
              </a:spcBef>
            </a:pPr>
            <a:r>
              <a:rPr sz="1500" b="1" spc="190" dirty="0">
                <a:solidFill>
                  <a:srgbClr val="F16629"/>
                </a:solidFill>
                <a:latin typeface="Trebuchet MS"/>
                <a:cs typeface="Trebuchet MS"/>
              </a:rPr>
              <a:t>Social </a:t>
            </a:r>
            <a:r>
              <a:rPr sz="1500" b="1" spc="185" dirty="0">
                <a:solidFill>
                  <a:srgbClr val="F16629"/>
                </a:solidFill>
                <a:latin typeface="Trebuchet MS"/>
                <a:cs typeface="Trebuchet MS"/>
              </a:rPr>
              <a:t>Benefits</a:t>
            </a:r>
            <a:endParaRPr sz="1500">
              <a:latin typeface="Trebuchet MS"/>
              <a:cs typeface="Trebuchet MS"/>
            </a:endParaRPr>
          </a:p>
          <a:p>
            <a:pPr marL="12700" marR="5080" indent="-5715" algn="ctr">
              <a:lnSpc>
                <a:spcPct val="91700"/>
              </a:lnSpc>
              <a:spcBef>
                <a:spcPts val="735"/>
              </a:spcBef>
            </a:pPr>
            <a:r>
              <a:rPr sz="1150" spc="95" dirty="0">
                <a:latin typeface="Trebuchet MS"/>
                <a:cs typeface="Trebuchet MS"/>
              </a:rPr>
              <a:t>Admiration</a:t>
            </a:r>
            <a:r>
              <a:rPr sz="1150" spc="125" dirty="0">
                <a:latin typeface="Trebuchet MS"/>
                <a:cs typeface="Trebuchet MS"/>
              </a:rPr>
              <a:t> </a:t>
            </a:r>
            <a:r>
              <a:rPr sz="1150" spc="80" dirty="0">
                <a:latin typeface="Trebuchet MS"/>
                <a:cs typeface="Trebuchet MS"/>
              </a:rPr>
              <a:t>from</a:t>
            </a:r>
            <a:r>
              <a:rPr sz="1150" spc="190" dirty="0">
                <a:latin typeface="Trebuchet MS"/>
                <a:cs typeface="Trebuchet MS"/>
              </a:rPr>
              <a:t> </a:t>
            </a:r>
            <a:r>
              <a:rPr sz="1150" spc="60" dirty="0">
                <a:latin typeface="Trebuchet MS"/>
                <a:cs typeface="Trebuchet MS"/>
              </a:rPr>
              <a:t>Peers, </a:t>
            </a:r>
            <a:r>
              <a:rPr sz="1150" spc="90" dirty="0">
                <a:latin typeface="Trebuchet MS"/>
                <a:cs typeface="Trebuchet MS"/>
              </a:rPr>
              <a:t>Professional</a:t>
            </a:r>
            <a:r>
              <a:rPr sz="1150" spc="150" dirty="0">
                <a:latin typeface="Trebuchet MS"/>
                <a:cs typeface="Trebuchet MS"/>
              </a:rPr>
              <a:t> </a:t>
            </a:r>
            <a:r>
              <a:rPr sz="1150" spc="70" dirty="0">
                <a:latin typeface="Trebuchet MS"/>
                <a:cs typeface="Trebuchet MS"/>
              </a:rPr>
              <a:t>Appeal, </a:t>
            </a:r>
            <a:r>
              <a:rPr sz="1150" spc="105" dirty="0">
                <a:latin typeface="Trebuchet MS"/>
                <a:cs typeface="Trebuchet MS"/>
              </a:rPr>
              <a:t>Eco-</a:t>
            </a:r>
            <a:r>
              <a:rPr sz="1150" spc="60" dirty="0">
                <a:latin typeface="Trebuchet MS"/>
                <a:cs typeface="Trebuchet MS"/>
              </a:rPr>
              <a:t>Friendly </a:t>
            </a:r>
            <a:r>
              <a:rPr sz="1150" spc="85" dirty="0">
                <a:latin typeface="Trebuchet MS"/>
                <a:cs typeface="Trebuchet MS"/>
              </a:rPr>
              <a:t>Recognition,</a:t>
            </a:r>
            <a:r>
              <a:rPr sz="1150" spc="170" dirty="0">
                <a:latin typeface="Trebuchet MS"/>
                <a:cs typeface="Trebuchet MS"/>
              </a:rPr>
              <a:t> </a:t>
            </a:r>
            <a:r>
              <a:rPr sz="1150" spc="114" dirty="0">
                <a:latin typeface="Trebuchet MS"/>
                <a:cs typeface="Trebuchet MS"/>
              </a:rPr>
              <a:t>and</a:t>
            </a:r>
            <a:r>
              <a:rPr sz="1150" spc="125" dirty="0">
                <a:latin typeface="Trebuchet MS"/>
                <a:cs typeface="Trebuchet MS"/>
              </a:rPr>
              <a:t> </a:t>
            </a:r>
            <a:r>
              <a:rPr sz="1150" spc="100" dirty="0">
                <a:latin typeface="Trebuchet MS"/>
                <a:cs typeface="Trebuchet MS"/>
              </a:rPr>
              <a:t>Status </a:t>
            </a:r>
            <a:r>
              <a:rPr sz="1150" spc="80" dirty="0">
                <a:latin typeface="Trebuchet MS"/>
                <a:cs typeface="Trebuchet MS"/>
              </a:rPr>
              <a:t>&amp;</a:t>
            </a:r>
            <a:r>
              <a:rPr sz="1150" spc="125" dirty="0">
                <a:latin typeface="Trebuchet MS"/>
                <a:cs typeface="Trebuchet MS"/>
              </a:rPr>
              <a:t> </a:t>
            </a:r>
            <a:r>
              <a:rPr sz="1150" spc="75" dirty="0">
                <a:latin typeface="Trebuchet MS"/>
                <a:cs typeface="Trebuchet MS"/>
              </a:rPr>
              <a:t>Exclusivity.â€‹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807289" y="1543314"/>
            <a:ext cx="2229485" cy="4230370"/>
            <a:chOff x="7807289" y="1543314"/>
            <a:chExt cx="2229485" cy="4230370"/>
          </a:xfrm>
        </p:grpSpPr>
        <p:sp>
          <p:nvSpPr>
            <p:cNvPr id="20" name="object 20"/>
            <p:cNvSpPr/>
            <p:nvPr/>
          </p:nvSpPr>
          <p:spPr>
            <a:xfrm>
              <a:off x="7807289" y="1950066"/>
              <a:ext cx="2229485" cy="3823970"/>
            </a:xfrm>
            <a:custGeom>
              <a:avLst/>
              <a:gdLst/>
              <a:ahLst/>
              <a:cxnLst/>
              <a:rect l="l" t="t" r="r" b="b"/>
              <a:pathLst>
                <a:path w="2229484" h="3823970">
                  <a:moveTo>
                    <a:pt x="2228998" y="3823465"/>
                  </a:moveTo>
                  <a:lnTo>
                    <a:pt x="0" y="3823465"/>
                  </a:lnTo>
                  <a:lnTo>
                    <a:pt x="0" y="0"/>
                  </a:lnTo>
                  <a:lnTo>
                    <a:pt x="2228998" y="0"/>
                  </a:lnTo>
                  <a:lnTo>
                    <a:pt x="2228998" y="382346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5037" y="1543314"/>
              <a:ext cx="813503" cy="81350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7981186" y="2417333"/>
            <a:ext cx="1873250" cy="186880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469900" marR="457834" indent="1270" algn="ctr">
              <a:lnSpc>
                <a:spcPts val="1730"/>
              </a:lnSpc>
              <a:spcBef>
                <a:spcPts val="250"/>
              </a:spcBef>
            </a:pPr>
            <a:r>
              <a:rPr sz="1500" b="1" spc="240" dirty="0">
                <a:solidFill>
                  <a:srgbClr val="F16629"/>
                </a:solidFill>
                <a:latin typeface="Trebuchet MS"/>
                <a:cs typeface="Trebuchet MS"/>
              </a:rPr>
              <a:t>Macro </a:t>
            </a:r>
            <a:r>
              <a:rPr sz="1500" b="1" spc="185" dirty="0">
                <a:solidFill>
                  <a:srgbClr val="F16629"/>
                </a:solidFill>
                <a:latin typeface="Trebuchet MS"/>
                <a:cs typeface="Trebuchet MS"/>
              </a:rPr>
              <a:t>Benefits</a:t>
            </a:r>
            <a:endParaRPr sz="1500">
              <a:latin typeface="Trebuchet MS"/>
              <a:cs typeface="Trebuchet MS"/>
            </a:endParaRPr>
          </a:p>
          <a:p>
            <a:pPr marL="12065" marR="5080" algn="ctr">
              <a:lnSpc>
                <a:spcPts val="1280"/>
              </a:lnSpc>
              <a:spcBef>
                <a:spcPts val="745"/>
              </a:spcBef>
            </a:pPr>
            <a:r>
              <a:rPr sz="1150" spc="125" dirty="0">
                <a:latin typeface="Trebuchet MS"/>
                <a:cs typeface="Trebuchet MS"/>
              </a:rPr>
              <a:t>ShineSync</a:t>
            </a:r>
            <a:r>
              <a:rPr sz="1150" spc="135" dirty="0">
                <a:latin typeface="Trebuchet MS"/>
                <a:cs typeface="Trebuchet MS"/>
              </a:rPr>
              <a:t> </a:t>
            </a:r>
            <a:r>
              <a:rPr sz="1150" spc="100" dirty="0">
                <a:latin typeface="Trebuchet MS"/>
                <a:cs typeface="Trebuchet MS"/>
              </a:rPr>
              <a:t>creates</a:t>
            </a:r>
            <a:r>
              <a:rPr sz="1150" spc="105" dirty="0">
                <a:latin typeface="Trebuchet MS"/>
                <a:cs typeface="Trebuchet MS"/>
              </a:rPr>
              <a:t> </a:t>
            </a:r>
            <a:r>
              <a:rPr sz="1150" spc="30" dirty="0">
                <a:latin typeface="Trebuchet MS"/>
                <a:cs typeface="Trebuchet MS"/>
              </a:rPr>
              <a:t>jobs, </a:t>
            </a:r>
            <a:r>
              <a:rPr sz="1150" spc="145" dirty="0">
                <a:latin typeface="Trebuchet MS"/>
                <a:cs typeface="Trebuchet MS"/>
              </a:rPr>
              <a:t>saves</a:t>
            </a:r>
            <a:r>
              <a:rPr sz="1150" spc="110" dirty="0">
                <a:latin typeface="Trebuchet MS"/>
                <a:cs typeface="Trebuchet MS"/>
              </a:rPr>
              <a:t> users </a:t>
            </a:r>
            <a:r>
              <a:rPr sz="1150" spc="55" dirty="0">
                <a:latin typeface="Trebuchet MS"/>
                <a:cs typeface="Trebuchet MS"/>
              </a:rPr>
              <a:t>time,</a:t>
            </a:r>
            <a:endParaRPr sz="1150">
              <a:latin typeface="Trebuchet MS"/>
              <a:cs typeface="Trebuchet MS"/>
            </a:endParaRPr>
          </a:p>
          <a:p>
            <a:pPr marL="79375" marR="71755" algn="ctr">
              <a:lnSpc>
                <a:spcPts val="1280"/>
              </a:lnSpc>
            </a:pPr>
            <a:r>
              <a:rPr sz="1150" spc="114" dirty="0">
                <a:latin typeface="Trebuchet MS"/>
                <a:cs typeface="Trebuchet MS"/>
              </a:rPr>
              <a:t>promotes</a:t>
            </a:r>
            <a:r>
              <a:rPr sz="1150" spc="120" dirty="0">
                <a:latin typeface="Trebuchet MS"/>
                <a:cs typeface="Trebuchet MS"/>
              </a:rPr>
              <a:t> </a:t>
            </a:r>
            <a:r>
              <a:rPr sz="1150" spc="105" dirty="0">
                <a:latin typeface="Trebuchet MS"/>
                <a:cs typeface="Trebuchet MS"/>
              </a:rPr>
              <a:t>eco-</a:t>
            </a:r>
            <a:r>
              <a:rPr sz="1150" spc="55" dirty="0">
                <a:latin typeface="Trebuchet MS"/>
                <a:cs typeface="Trebuchet MS"/>
              </a:rPr>
              <a:t>friendly </a:t>
            </a:r>
            <a:r>
              <a:rPr sz="1150" spc="90" dirty="0">
                <a:latin typeface="Trebuchet MS"/>
                <a:cs typeface="Trebuchet MS"/>
              </a:rPr>
              <a:t>car</a:t>
            </a:r>
            <a:r>
              <a:rPr sz="1150" spc="110" dirty="0">
                <a:latin typeface="Trebuchet MS"/>
                <a:cs typeface="Trebuchet MS"/>
              </a:rPr>
              <a:t> </a:t>
            </a:r>
            <a:r>
              <a:rPr sz="1150" spc="65" dirty="0">
                <a:latin typeface="Trebuchet MS"/>
                <a:cs typeface="Trebuchet MS"/>
              </a:rPr>
              <a:t>care,</a:t>
            </a:r>
            <a:r>
              <a:rPr sz="1150" spc="160" dirty="0">
                <a:latin typeface="Trebuchet MS"/>
                <a:cs typeface="Trebuchet MS"/>
              </a:rPr>
              <a:t> </a:t>
            </a:r>
            <a:r>
              <a:rPr sz="1150" spc="95" dirty="0">
                <a:latin typeface="Trebuchet MS"/>
                <a:cs typeface="Trebuchet MS"/>
              </a:rPr>
              <a:t>reduces</a:t>
            </a:r>
            <a:endParaRPr sz="1150">
              <a:latin typeface="Trebuchet MS"/>
              <a:cs typeface="Trebuchet MS"/>
            </a:endParaRPr>
          </a:p>
          <a:p>
            <a:pPr marL="5715" algn="ctr">
              <a:lnSpc>
                <a:spcPts val="1145"/>
              </a:lnSpc>
            </a:pPr>
            <a:r>
              <a:rPr sz="1150" spc="105" dirty="0">
                <a:latin typeface="Trebuchet MS"/>
                <a:cs typeface="Trebuchet MS"/>
              </a:rPr>
              <a:t>emissions,</a:t>
            </a:r>
            <a:r>
              <a:rPr sz="1150" spc="170" dirty="0">
                <a:latin typeface="Trebuchet MS"/>
                <a:cs typeface="Trebuchet MS"/>
              </a:rPr>
              <a:t> </a:t>
            </a:r>
            <a:r>
              <a:rPr sz="1150" spc="90" dirty="0">
                <a:latin typeface="Trebuchet MS"/>
                <a:cs typeface="Trebuchet MS"/>
              </a:rPr>
              <a:t>and</a:t>
            </a:r>
            <a:endParaRPr sz="1150">
              <a:latin typeface="Trebuchet MS"/>
              <a:cs typeface="Trebuchet MS"/>
            </a:endParaRPr>
          </a:p>
          <a:p>
            <a:pPr marL="102235" marR="96520" indent="220345">
              <a:lnSpc>
                <a:spcPts val="1280"/>
              </a:lnSpc>
              <a:spcBef>
                <a:spcPts val="80"/>
              </a:spcBef>
            </a:pPr>
            <a:r>
              <a:rPr sz="1150" spc="120" dirty="0">
                <a:latin typeface="Trebuchet MS"/>
                <a:cs typeface="Trebuchet MS"/>
              </a:rPr>
              <a:t>enhances</a:t>
            </a:r>
            <a:r>
              <a:rPr sz="1150" spc="110" dirty="0">
                <a:latin typeface="Trebuchet MS"/>
                <a:cs typeface="Trebuchet MS"/>
              </a:rPr>
              <a:t> </a:t>
            </a:r>
            <a:r>
              <a:rPr sz="1150" spc="85" dirty="0">
                <a:latin typeface="Trebuchet MS"/>
                <a:cs typeface="Trebuchet MS"/>
              </a:rPr>
              <a:t>urban </a:t>
            </a:r>
            <a:r>
              <a:rPr sz="1150" spc="110" dirty="0">
                <a:latin typeface="Trebuchet MS"/>
                <a:cs typeface="Trebuchet MS"/>
              </a:rPr>
              <a:t>convenience</a:t>
            </a:r>
            <a:r>
              <a:rPr sz="1150" spc="140" dirty="0">
                <a:latin typeface="Trebuchet MS"/>
                <a:cs typeface="Trebuchet MS"/>
              </a:rPr>
              <a:t> </a:t>
            </a:r>
            <a:r>
              <a:rPr sz="1150" spc="75" dirty="0">
                <a:latin typeface="Trebuchet MS"/>
                <a:cs typeface="Trebuchet MS"/>
              </a:rPr>
              <a:t>with</a:t>
            </a:r>
            <a:r>
              <a:rPr sz="1150" spc="120" dirty="0">
                <a:latin typeface="Trebuchet MS"/>
                <a:cs typeface="Trebuchet MS"/>
              </a:rPr>
              <a:t> </a:t>
            </a:r>
            <a:r>
              <a:rPr sz="1150" spc="50" dirty="0">
                <a:latin typeface="Trebuchet MS"/>
                <a:cs typeface="Trebuchet MS"/>
              </a:rPr>
              <a:t>on- </a:t>
            </a:r>
            <a:r>
              <a:rPr sz="1150" spc="135" dirty="0">
                <a:latin typeface="Trebuchet MS"/>
                <a:cs typeface="Trebuchet MS"/>
              </a:rPr>
              <a:t>demand</a:t>
            </a:r>
            <a:r>
              <a:rPr sz="1150" spc="100" dirty="0">
                <a:latin typeface="Trebuchet MS"/>
                <a:cs typeface="Trebuchet MS"/>
              </a:rPr>
              <a:t> </a:t>
            </a:r>
            <a:r>
              <a:rPr sz="1150" spc="85" dirty="0">
                <a:latin typeface="Trebuchet MS"/>
                <a:cs typeface="Trebuchet MS"/>
              </a:rPr>
              <a:t>service.â€‹</a:t>
            </a:r>
            <a:endParaRPr sz="1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spc="310" dirty="0"/>
              <a:t>Competitors</a:t>
            </a:r>
            <a:endParaRPr sz="2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2946" y="632191"/>
            <a:ext cx="813503" cy="42302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59971" y="1543314"/>
            <a:ext cx="2164080" cy="3823970"/>
            <a:chOff x="859971" y="1543314"/>
            <a:chExt cx="2164080" cy="3823970"/>
          </a:xfrm>
        </p:grpSpPr>
        <p:sp>
          <p:nvSpPr>
            <p:cNvPr id="5" name="object 5"/>
            <p:cNvSpPr/>
            <p:nvPr/>
          </p:nvSpPr>
          <p:spPr>
            <a:xfrm>
              <a:off x="859971" y="1950066"/>
              <a:ext cx="2164080" cy="3416935"/>
            </a:xfrm>
            <a:custGeom>
              <a:avLst/>
              <a:gdLst/>
              <a:ahLst/>
              <a:cxnLst/>
              <a:rect l="l" t="t" r="r" b="b"/>
              <a:pathLst>
                <a:path w="2164080" h="3416935">
                  <a:moveTo>
                    <a:pt x="2163918" y="3416713"/>
                  </a:moveTo>
                  <a:lnTo>
                    <a:pt x="0" y="3416713"/>
                  </a:lnTo>
                  <a:lnTo>
                    <a:pt x="0" y="0"/>
                  </a:lnTo>
                  <a:lnTo>
                    <a:pt x="2163918" y="0"/>
                  </a:lnTo>
                  <a:lnTo>
                    <a:pt x="2163918" y="341671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176" y="1543315"/>
              <a:ext cx="814069" cy="814069"/>
            </a:xfrm>
            <a:custGeom>
              <a:avLst/>
              <a:gdLst/>
              <a:ahLst/>
              <a:cxnLst/>
              <a:rect l="l" t="t" r="r" b="b"/>
              <a:pathLst>
                <a:path w="814069" h="814069">
                  <a:moveTo>
                    <a:pt x="813498" y="406755"/>
                  </a:moveTo>
                  <a:lnTo>
                    <a:pt x="811542" y="366890"/>
                  </a:lnTo>
                  <a:lnTo>
                    <a:pt x="805688" y="327406"/>
                  </a:lnTo>
                  <a:lnTo>
                    <a:pt x="795985" y="288683"/>
                  </a:lnTo>
                  <a:lnTo>
                    <a:pt x="782535" y="251104"/>
                  </a:lnTo>
                  <a:lnTo>
                    <a:pt x="765467" y="215011"/>
                  </a:lnTo>
                  <a:lnTo>
                    <a:pt x="744943" y="180771"/>
                  </a:lnTo>
                  <a:lnTo>
                    <a:pt x="721169" y="148717"/>
                  </a:lnTo>
                  <a:lnTo>
                    <a:pt x="694359" y="119138"/>
                  </a:lnTo>
                  <a:lnTo>
                    <a:pt x="664794" y="92329"/>
                  </a:lnTo>
                  <a:lnTo>
                    <a:pt x="632726" y="68554"/>
                  </a:lnTo>
                  <a:lnTo>
                    <a:pt x="598487" y="48031"/>
                  </a:lnTo>
                  <a:lnTo>
                    <a:pt x="562406" y="30962"/>
                  </a:lnTo>
                  <a:lnTo>
                    <a:pt x="524827" y="17513"/>
                  </a:lnTo>
                  <a:lnTo>
                    <a:pt x="486105" y="7823"/>
                  </a:lnTo>
                  <a:lnTo>
                    <a:pt x="446620" y="1968"/>
                  </a:lnTo>
                  <a:lnTo>
                    <a:pt x="406742" y="0"/>
                  </a:lnTo>
                  <a:lnTo>
                    <a:pt x="396760" y="127"/>
                  </a:lnTo>
                  <a:lnTo>
                    <a:pt x="356958" y="3060"/>
                  </a:lnTo>
                  <a:lnTo>
                    <a:pt x="317627" y="9893"/>
                  </a:lnTo>
                  <a:lnTo>
                    <a:pt x="279158" y="20535"/>
                  </a:lnTo>
                  <a:lnTo>
                    <a:pt x="241909" y="34899"/>
                  </a:lnTo>
                  <a:lnTo>
                    <a:pt x="206260" y="52844"/>
                  </a:lnTo>
                  <a:lnTo>
                    <a:pt x="172529" y="74206"/>
                  </a:lnTo>
                  <a:lnTo>
                    <a:pt x="141071" y="98767"/>
                  </a:lnTo>
                  <a:lnTo>
                    <a:pt x="112153" y="126288"/>
                  </a:lnTo>
                  <a:lnTo>
                    <a:pt x="86080" y="156514"/>
                  </a:lnTo>
                  <a:lnTo>
                    <a:pt x="63106" y="189153"/>
                  </a:lnTo>
                  <a:lnTo>
                    <a:pt x="43421" y="223875"/>
                  </a:lnTo>
                  <a:lnTo>
                    <a:pt x="27254" y="260375"/>
                  </a:lnTo>
                  <a:lnTo>
                    <a:pt x="14732" y="298272"/>
                  </a:lnTo>
                  <a:lnTo>
                    <a:pt x="5981" y="337223"/>
                  </a:lnTo>
                  <a:lnTo>
                    <a:pt x="1104" y="376834"/>
                  </a:lnTo>
                  <a:lnTo>
                    <a:pt x="0" y="406755"/>
                  </a:lnTo>
                  <a:lnTo>
                    <a:pt x="114" y="416737"/>
                  </a:lnTo>
                  <a:lnTo>
                    <a:pt x="3060" y="456552"/>
                  </a:lnTo>
                  <a:lnTo>
                    <a:pt x="9880" y="495884"/>
                  </a:lnTo>
                  <a:lnTo>
                    <a:pt x="20523" y="534352"/>
                  </a:lnTo>
                  <a:lnTo>
                    <a:pt x="34899" y="571588"/>
                  </a:lnTo>
                  <a:lnTo>
                    <a:pt x="52844" y="607250"/>
                  </a:lnTo>
                  <a:lnTo>
                    <a:pt x="74193" y="640969"/>
                  </a:lnTo>
                  <a:lnTo>
                    <a:pt x="98755" y="672439"/>
                  </a:lnTo>
                  <a:lnTo>
                    <a:pt x="126276" y="701344"/>
                  </a:lnTo>
                  <a:lnTo>
                    <a:pt x="156502" y="727417"/>
                  </a:lnTo>
                  <a:lnTo>
                    <a:pt x="189141" y="750404"/>
                  </a:lnTo>
                  <a:lnTo>
                    <a:pt x="223875" y="770077"/>
                  </a:lnTo>
                  <a:lnTo>
                    <a:pt x="260362" y="786257"/>
                  </a:lnTo>
                  <a:lnTo>
                    <a:pt x="298259" y="798779"/>
                  </a:lnTo>
                  <a:lnTo>
                    <a:pt x="337210" y="807516"/>
                  </a:lnTo>
                  <a:lnTo>
                    <a:pt x="376834" y="812406"/>
                  </a:lnTo>
                  <a:lnTo>
                    <a:pt x="406742" y="813511"/>
                  </a:lnTo>
                  <a:lnTo>
                    <a:pt x="416737" y="813384"/>
                  </a:lnTo>
                  <a:lnTo>
                    <a:pt x="456539" y="810450"/>
                  </a:lnTo>
                  <a:lnTo>
                    <a:pt x="495871" y="803617"/>
                  </a:lnTo>
                  <a:lnTo>
                    <a:pt x="534339" y="792975"/>
                  </a:lnTo>
                  <a:lnTo>
                    <a:pt x="571588" y="778611"/>
                  </a:lnTo>
                  <a:lnTo>
                    <a:pt x="607237" y="760666"/>
                  </a:lnTo>
                  <a:lnTo>
                    <a:pt x="640956" y="739305"/>
                  </a:lnTo>
                  <a:lnTo>
                    <a:pt x="672426" y="714756"/>
                  </a:lnTo>
                  <a:lnTo>
                    <a:pt x="701344" y="687222"/>
                  </a:lnTo>
                  <a:lnTo>
                    <a:pt x="727417" y="656996"/>
                  </a:lnTo>
                  <a:lnTo>
                    <a:pt x="750392" y="624370"/>
                  </a:lnTo>
                  <a:lnTo>
                    <a:pt x="770064" y="589635"/>
                  </a:lnTo>
                  <a:lnTo>
                    <a:pt x="786244" y="553135"/>
                  </a:lnTo>
                  <a:lnTo>
                    <a:pt x="798766" y="515239"/>
                  </a:lnTo>
                  <a:lnTo>
                    <a:pt x="807516" y="476288"/>
                  </a:lnTo>
                  <a:lnTo>
                    <a:pt x="812393" y="436676"/>
                  </a:lnTo>
                  <a:lnTo>
                    <a:pt x="813498" y="406755"/>
                  </a:lnTo>
                  <a:close/>
                </a:path>
              </a:pathLst>
            </a:custGeom>
            <a:solidFill>
              <a:srgbClr val="BE2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1472" y="1782180"/>
              <a:ext cx="289560" cy="327660"/>
            </a:xfrm>
            <a:custGeom>
              <a:avLst/>
              <a:gdLst/>
              <a:ahLst/>
              <a:cxnLst/>
              <a:rect l="l" t="t" r="r" b="b"/>
              <a:pathLst>
                <a:path w="289560" h="327660">
                  <a:moveTo>
                    <a:pt x="245160" y="327636"/>
                  </a:moveTo>
                  <a:lnTo>
                    <a:pt x="231197" y="322688"/>
                  </a:lnTo>
                  <a:lnTo>
                    <a:pt x="220107" y="312866"/>
                  </a:lnTo>
                  <a:lnTo>
                    <a:pt x="213406" y="299063"/>
                  </a:lnTo>
                  <a:lnTo>
                    <a:pt x="134862" y="299063"/>
                  </a:lnTo>
                  <a:lnTo>
                    <a:pt x="134862" y="201206"/>
                  </a:lnTo>
                  <a:lnTo>
                    <a:pt x="125340" y="197299"/>
                  </a:lnTo>
                  <a:lnTo>
                    <a:pt x="117310" y="191140"/>
                  </a:lnTo>
                  <a:lnTo>
                    <a:pt x="111154" y="183110"/>
                  </a:lnTo>
                  <a:lnTo>
                    <a:pt x="107251" y="173588"/>
                  </a:lnTo>
                  <a:lnTo>
                    <a:pt x="106387" y="158269"/>
                  </a:lnTo>
                  <a:lnTo>
                    <a:pt x="111292" y="144292"/>
                  </a:lnTo>
                  <a:lnTo>
                    <a:pt x="121079" y="133173"/>
                  </a:lnTo>
                  <a:lnTo>
                    <a:pt x="134862" y="126429"/>
                  </a:lnTo>
                  <a:lnTo>
                    <a:pt x="134862" y="47894"/>
                  </a:lnTo>
                  <a:lnTo>
                    <a:pt x="75647" y="47894"/>
                  </a:lnTo>
                  <a:lnTo>
                    <a:pt x="71742" y="57478"/>
                  </a:lnTo>
                  <a:lnTo>
                    <a:pt x="65557" y="65558"/>
                  </a:lnTo>
                  <a:lnTo>
                    <a:pt x="57478" y="71745"/>
                  </a:lnTo>
                  <a:lnTo>
                    <a:pt x="47890" y="75650"/>
                  </a:lnTo>
                  <a:lnTo>
                    <a:pt x="32569" y="76467"/>
                  </a:lnTo>
                  <a:lnTo>
                    <a:pt x="18608" y="71519"/>
                  </a:lnTo>
                  <a:lnTo>
                    <a:pt x="7521" y="61697"/>
                  </a:lnTo>
                  <a:lnTo>
                    <a:pt x="821" y="47894"/>
                  </a:lnTo>
                  <a:lnTo>
                    <a:pt x="0" y="32571"/>
                  </a:lnTo>
                  <a:lnTo>
                    <a:pt x="4945" y="18608"/>
                  </a:lnTo>
                  <a:lnTo>
                    <a:pt x="14766" y="7518"/>
                  </a:lnTo>
                  <a:lnTo>
                    <a:pt x="28569" y="816"/>
                  </a:lnTo>
                  <a:lnTo>
                    <a:pt x="43892" y="0"/>
                  </a:lnTo>
                  <a:lnTo>
                    <a:pt x="57856" y="4948"/>
                  </a:lnTo>
                  <a:lnTo>
                    <a:pt x="68945" y="14769"/>
                  </a:lnTo>
                  <a:lnTo>
                    <a:pt x="75647" y="28573"/>
                  </a:lnTo>
                  <a:lnTo>
                    <a:pt x="154191" y="28573"/>
                  </a:lnTo>
                  <a:lnTo>
                    <a:pt x="154191" y="126429"/>
                  </a:lnTo>
                  <a:lnTo>
                    <a:pt x="163712" y="130336"/>
                  </a:lnTo>
                  <a:lnTo>
                    <a:pt x="171742" y="136495"/>
                  </a:lnTo>
                  <a:lnTo>
                    <a:pt x="177899" y="144526"/>
                  </a:lnTo>
                  <a:lnTo>
                    <a:pt x="181801" y="154048"/>
                  </a:lnTo>
                  <a:lnTo>
                    <a:pt x="182666" y="169367"/>
                  </a:lnTo>
                  <a:lnTo>
                    <a:pt x="177761" y="183344"/>
                  </a:lnTo>
                  <a:lnTo>
                    <a:pt x="167974" y="194462"/>
                  </a:lnTo>
                  <a:lnTo>
                    <a:pt x="154191" y="201206"/>
                  </a:lnTo>
                  <a:lnTo>
                    <a:pt x="154191" y="279742"/>
                  </a:lnTo>
                  <a:lnTo>
                    <a:pt x="213406" y="279742"/>
                  </a:lnTo>
                  <a:lnTo>
                    <a:pt x="218627" y="268022"/>
                  </a:lnTo>
                  <a:lnTo>
                    <a:pt x="227145" y="258862"/>
                  </a:lnTo>
                  <a:lnTo>
                    <a:pt x="238137" y="252898"/>
                  </a:lnTo>
                  <a:lnTo>
                    <a:pt x="250786" y="250765"/>
                  </a:lnTo>
                  <a:lnTo>
                    <a:pt x="263457" y="252886"/>
                  </a:lnTo>
                  <a:lnTo>
                    <a:pt x="274469" y="258847"/>
                  </a:lnTo>
                  <a:lnTo>
                    <a:pt x="283001" y="268012"/>
                  </a:lnTo>
                  <a:lnTo>
                    <a:pt x="288231" y="279742"/>
                  </a:lnTo>
                  <a:lnTo>
                    <a:pt x="289053" y="295065"/>
                  </a:lnTo>
                  <a:lnTo>
                    <a:pt x="284107" y="309028"/>
                  </a:lnTo>
                  <a:lnTo>
                    <a:pt x="274286" y="320118"/>
                  </a:lnTo>
                  <a:lnTo>
                    <a:pt x="260483" y="326819"/>
                  </a:lnTo>
                  <a:lnTo>
                    <a:pt x="245160" y="3276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91704" y="2474278"/>
            <a:ext cx="1691639" cy="9042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209" marR="20955" indent="5715" algn="ctr">
              <a:lnSpc>
                <a:spcPts val="1989"/>
              </a:lnSpc>
              <a:spcBef>
                <a:spcPts val="300"/>
              </a:spcBef>
            </a:pPr>
            <a:r>
              <a:rPr sz="1800" b="1" spc="190" dirty="0">
                <a:latin typeface="Trebuchet MS"/>
                <a:cs typeface="Trebuchet MS"/>
              </a:rPr>
              <a:t>Direct </a:t>
            </a:r>
            <a:r>
              <a:rPr sz="1800" b="1" spc="215" dirty="0">
                <a:solidFill>
                  <a:srgbClr val="F16629"/>
                </a:solidFill>
                <a:latin typeface="Trebuchet MS"/>
                <a:cs typeface="Trebuchet MS"/>
              </a:rPr>
              <a:t>Competitors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230"/>
              </a:spcBef>
            </a:pPr>
            <a:r>
              <a:rPr sz="1250" spc="140" dirty="0">
                <a:latin typeface="Trebuchet MS"/>
                <a:cs typeface="Trebuchet MS"/>
              </a:rPr>
              <a:t>Ownwash,</a:t>
            </a:r>
            <a:r>
              <a:rPr sz="1250" spc="100" dirty="0">
                <a:latin typeface="Trebuchet MS"/>
                <a:cs typeface="Trebuchet MS"/>
              </a:rPr>
              <a:t> </a:t>
            </a:r>
            <a:r>
              <a:rPr sz="1250" spc="120" dirty="0">
                <a:latin typeface="Trebuchet MS"/>
                <a:cs typeface="Trebuchet MS"/>
              </a:rPr>
              <a:t>CarZippi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154051" y="1543314"/>
            <a:ext cx="2164080" cy="3823970"/>
            <a:chOff x="3154051" y="1543314"/>
            <a:chExt cx="2164080" cy="3823970"/>
          </a:xfrm>
        </p:grpSpPr>
        <p:sp>
          <p:nvSpPr>
            <p:cNvPr id="10" name="object 10"/>
            <p:cNvSpPr/>
            <p:nvPr/>
          </p:nvSpPr>
          <p:spPr>
            <a:xfrm>
              <a:off x="3154051" y="1950066"/>
              <a:ext cx="2164080" cy="3416935"/>
            </a:xfrm>
            <a:custGeom>
              <a:avLst/>
              <a:gdLst/>
              <a:ahLst/>
              <a:cxnLst/>
              <a:rect l="l" t="t" r="r" b="b"/>
              <a:pathLst>
                <a:path w="2164079" h="3416935">
                  <a:moveTo>
                    <a:pt x="2163918" y="3416713"/>
                  </a:moveTo>
                  <a:lnTo>
                    <a:pt x="0" y="3416713"/>
                  </a:lnTo>
                  <a:lnTo>
                    <a:pt x="0" y="0"/>
                  </a:lnTo>
                  <a:lnTo>
                    <a:pt x="2163918" y="0"/>
                  </a:lnTo>
                  <a:lnTo>
                    <a:pt x="2163918" y="341671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29253" y="1543315"/>
              <a:ext cx="814069" cy="814069"/>
            </a:xfrm>
            <a:custGeom>
              <a:avLst/>
              <a:gdLst/>
              <a:ahLst/>
              <a:cxnLst/>
              <a:rect l="l" t="t" r="r" b="b"/>
              <a:pathLst>
                <a:path w="814070" h="814069">
                  <a:moveTo>
                    <a:pt x="813498" y="406755"/>
                  </a:moveTo>
                  <a:lnTo>
                    <a:pt x="811542" y="366890"/>
                  </a:lnTo>
                  <a:lnTo>
                    <a:pt x="805688" y="327406"/>
                  </a:lnTo>
                  <a:lnTo>
                    <a:pt x="795985" y="288683"/>
                  </a:lnTo>
                  <a:lnTo>
                    <a:pt x="782535" y="251104"/>
                  </a:lnTo>
                  <a:lnTo>
                    <a:pt x="765467" y="215011"/>
                  </a:lnTo>
                  <a:lnTo>
                    <a:pt x="744956" y="180771"/>
                  </a:lnTo>
                  <a:lnTo>
                    <a:pt x="721169" y="148717"/>
                  </a:lnTo>
                  <a:lnTo>
                    <a:pt x="694372" y="119138"/>
                  </a:lnTo>
                  <a:lnTo>
                    <a:pt x="664794" y="92329"/>
                  </a:lnTo>
                  <a:lnTo>
                    <a:pt x="632726" y="68554"/>
                  </a:lnTo>
                  <a:lnTo>
                    <a:pt x="598487" y="48031"/>
                  </a:lnTo>
                  <a:lnTo>
                    <a:pt x="562406" y="30962"/>
                  </a:lnTo>
                  <a:lnTo>
                    <a:pt x="524827" y="17513"/>
                  </a:lnTo>
                  <a:lnTo>
                    <a:pt x="486105" y="7823"/>
                  </a:lnTo>
                  <a:lnTo>
                    <a:pt x="446620" y="1968"/>
                  </a:lnTo>
                  <a:lnTo>
                    <a:pt x="406755" y="0"/>
                  </a:lnTo>
                  <a:lnTo>
                    <a:pt x="396760" y="127"/>
                  </a:lnTo>
                  <a:lnTo>
                    <a:pt x="356958" y="3060"/>
                  </a:lnTo>
                  <a:lnTo>
                    <a:pt x="317627" y="9893"/>
                  </a:lnTo>
                  <a:lnTo>
                    <a:pt x="279158" y="20535"/>
                  </a:lnTo>
                  <a:lnTo>
                    <a:pt x="241909" y="34899"/>
                  </a:lnTo>
                  <a:lnTo>
                    <a:pt x="206260" y="52844"/>
                  </a:lnTo>
                  <a:lnTo>
                    <a:pt x="172542" y="74206"/>
                  </a:lnTo>
                  <a:lnTo>
                    <a:pt x="141071" y="98767"/>
                  </a:lnTo>
                  <a:lnTo>
                    <a:pt x="112153" y="126288"/>
                  </a:lnTo>
                  <a:lnTo>
                    <a:pt x="86093" y="156514"/>
                  </a:lnTo>
                  <a:lnTo>
                    <a:pt x="63106" y="189153"/>
                  </a:lnTo>
                  <a:lnTo>
                    <a:pt x="43434" y="223875"/>
                  </a:lnTo>
                  <a:lnTo>
                    <a:pt x="27254" y="260375"/>
                  </a:lnTo>
                  <a:lnTo>
                    <a:pt x="14732" y="298272"/>
                  </a:lnTo>
                  <a:lnTo>
                    <a:pt x="5981" y="337223"/>
                  </a:lnTo>
                  <a:lnTo>
                    <a:pt x="1104" y="376834"/>
                  </a:lnTo>
                  <a:lnTo>
                    <a:pt x="0" y="406755"/>
                  </a:lnTo>
                  <a:lnTo>
                    <a:pt x="127" y="416737"/>
                  </a:lnTo>
                  <a:lnTo>
                    <a:pt x="3060" y="456552"/>
                  </a:lnTo>
                  <a:lnTo>
                    <a:pt x="9880" y="495884"/>
                  </a:lnTo>
                  <a:lnTo>
                    <a:pt x="20523" y="534352"/>
                  </a:lnTo>
                  <a:lnTo>
                    <a:pt x="34899" y="571588"/>
                  </a:lnTo>
                  <a:lnTo>
                    <a:pt x="52844" y="607250"/>
                  </a:lnTo>
                  <a:lnTo>
                    <a:pt x="74193" y="640969"/>
                  </a:lnTo>
                  <a:lnTo>
                    <a:pt x="98755" y="672439"/>
                  </a:lnTo>
                  <a:lnTo>
                    <a:pt x="126276" y="701344"/>
                  </a:lnTo>
                  <a:lnTo>
                    <a:pt x="156502" y="727417"/>
                  </a:lnTo>
                  <a:lnTo>
                    <a:pt x="189141" y="750404"/>
                  </a:lnTo>
                  <a:lnTo>
                    <a:pt x="223875" y="770077"/>
                  </a:lnTo>
                  <a:lnTo>
                    <a:pt x="260362" y="786257"/>
                  </a:lnTo>
                  <a:lnTo>
                    <a:pt x="298272" y="798779"/>
                  </a:lnTo>
                  <a:lnTo>
                    <a:pt x="337210" y="807516"/>
                  </a:lnTo>
                  <a:lnTo>
                    <a:pt x="376834" y="812406"/>
                  </a:lnTo>
                  <a:lnTo>
                    <a:pt x="406755" y="813511"/>
                  </a:lnTo>
                  <a:lnTo>
                    <a:pt x="416737" y="813384"/>
                  </a:lnTo>
                  <a:lnTo>
                    <a:pt x="456539" y="810450"/>
                  </a:lnTo>
                  <a:lnTo>
                    <a:pt x="495871" y="803617"/>
                  </a:lnTo>
                  <a:lnTo>
                    <a:pt x="534339" y="792975"/>
                  </a:lnTo>
                  <a:lnTo>
                    <a:pt x="571588" y="778611"/>
                  </a:lnTo>
                  <a:lnTo>
                    <a:pt x="607237" y="760666"/>
                  </a:lnTo>
                  <a:lnTo>
                    <a:pt x="640969" y="739305"/>
                  </a:lnTo>
                  <a:lnTo>
                    <a:pt x="672426" y="714756"/>
                  </a:lnTo>
                  <a:lnTo>
                    <a:pt x="701344" y="687222"/>
                  </a:lnTo>
                  <a:lnTo>
                    <a:pt x="727417" y="656996"/>
                  </a:lnTo>
                  <a:lnTo>
                    <a:pt x="750392" y="624370"/>
                  </a:lnTo>
                  <a:lnTo>
                    <a:pt x="770077" y="589635"/>
                  </a:lnTo>
                  <a:lnTo>
                    <a:pt x="786244" y="553135"/>
                  </a:lnTo>
                  <a:lnTo>
                    <a:pt x="798766" y="515239"/>
                  </a:lnTo>
                  <a:lnTo>
                    <a:pt x="807516" y="476288"/>
                  </a:lnTo>
                  <a:lnTo>
                    <a:pt x="812406" y="436676"/>
                  </a:lnTo>
                  <a:lnTo>
                    <a:pt x="813498" y="406755"/>
                  </a:lnTo>
                  <a:close/>
                </a:path>
              </a:pathLst>
            </a:custGeom>
            <a:solidFill>
              <a:srgbClr val="BE2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84064" y="1798038"/>
              <a:ext cx="320675" cy="328930"/>
            </a:xfrm>
            <a:custGeom>
              <a:avLst/>
              <a:gdLst/>
              <a:ahLst/>
              <a:cxnLst/>
              <a:rect l="l" t="t" r="r" b="b"/>
              <a:pathLst>
                <a:path w="320675" h="328930">
                  <a:moveTo>
                    <a:pt x="320243" y="328460"/>
                  </a:moveTo>
                  <a:lnTo>
                    <a:pt x="20768" y="328460"/>
                  </a:lnTo>
                  <a:lnTo>
                    <a:pt x="20768" y="299474"/>
                  </a:lnTo>
                  <a:lnTo>
                    <a:pt x="291258" y="299474"/>
                  </a:lnTo>
                  <a:lnTo>
                    <a:pt x="291258" y="28985"/>
                  </a:lnTo>
                  <a:lnTo>
                    <a:pt x="20768" y="28985"/>
                  </a:lnTo>
                  <a:lnTo>
                    <a:pt x="20768" y="0"/>
                  </a:lnTo>
                  <a:lnTo>
                    <a:pt x="320243" y="0"/>
                  </a:lnTo>
                  <a:lnTo>
                    <a:pt x="320243" y="328460"/>
                  </a:lnTo>
                  <a:close/>
                </a:path>
                <a:path w="320675" h="328930">
                  <a:moveTo>
                    <a:pt x="49753" y="299474"/>
                  </a:moveTo>
                  <a:lnTo>
                    <a:pt x="6280" y="299474"/>
                  </a:lnTo>
                  <a:lnTo>
                    <a:pt x="0" y="293194"/>
                  </a:lnTo>
                  <a:lnTo>
                    <a:pt x="0" y="276770"/>
                  </a:lnTo>
                  <a:lnTo>
                    <a:pt x="6280" y="270489"/>
                  </a:lnTo>
                  <a:lnTo>
                    <a:pt x="20768" y="270489"/>
                  </a:lnTo>
                  <a:lnTo>
                    <a:pt x="20768" y="251177"/>
                  </a:lnTo>
                  <a:lnTo>
                    <a:pt x="6280" y="251177"/>
                  </a:lnTo>
                  <a:lnTo>
                    <a:pt x="0" y="244897"/>
                  </a:lnTo>
                  <a:lnTo>
                    <a:pt x="0" y="228472"/>
                  </a:lnTo>
                  <a:lnTo>
                    <a:pt x="6280" y="222192"/>
                  </a:lnTo>
                  <a:lnTo>
                    <a:pt x="20768" y="222192"/>
                  </a:lnTo>
                  <a:lnTo>
                    <a:pt x="20768" y="202871"/>
                  </a:lnTo>
                  <a:lnTo>
                    <a:pt x="6280" y="202871"/>
                  </a:lnTo>
                  <a:lnTo>
                    <a:pt x="0" y="196591"/>
                  </a:lnTo>
                  <a:lnTo>
                    <a:pt x="0" y="180166"/>
                  </a:lnTo>
                  <a:lnTo>
                    <a:pt x="6280" y="173894"/>
                  </a:lnTo>
                  <a:lnTo>
                    <a:pt x="20768" y="173894"/>
                  </a:lnTo>
                  <a:lnTo>
                    <a:pt x="20768" y="154565"/>
                  </a:lnTo>
                  <a:lnTo>
                    <a:pt x="6280" y="154565"/>
                  </a:lnTo>
                  <a:lnTo>
                    <a:pt x="0" y="148293"/>
                  </a:lnTo>
                  <a:lnTo>
                    <a:pt x="0" y="131868"/>
                  </a:lnTo>
                  <a:lnTo>
                    <a:pt x="6280" y="125588"/>
                  </a:lnTo>
                  <a:lnTo>
                    <a:pt x="20768" y="125588"/>
                  </a:lnTo>
                  <a:lnTo>
                    <a:pt x="20768" y="106267"/>
                  </a:lnTo>
                  <a:lnTo>
                    <a:pt x="6280" y="106267"/>
                  </a:lnTo>
                  <a:lnTo>
                    <a:pt x="0" y="99987"/>
                  </a:lnTo>
                  <a:lnTo>
                    <a:pt x="0" y="83563"/>
                  </a:lnTo>
                  <a:lnTo>
                    <a:pt x="6280" y="77282"/>
                  </a:lnTo>
                  <a:lnTo>
                    <a:pt x="20768" y="77282"/>
                  </a:lnTo>
                  <a:lnTo>
                    <a:pt x="20768" y="57970"/>
                  </a:lnTo>
                  <a:lnTo>
                    <a:pt x="14488" y="57970"/>
                  </a:lnTo>
                  <a:lnTo>
                    <a:pt x="6760" y="57482"/>
                  </a:lnTo>
                  <a:lnTo>
                    <a:pt x="968" y="51201"/>
                  </a:lnTo>
                  <a:lnTo>
                    <a:pt x="1448" y="43473"/>
                  </a:lnTo>
                  <a:lnTo>
                    <a:pt x="1448" y="35745"/>
                  </a:lnTo>
                  <a:lnTo>
                    <a:pt x="6760" y="29465"/>
                  </a:lnTo>
                  <a:lnTo>
                    <a:pt x="14488" y="28985"/>
                  </a:lnTo>
                  <a:lnTo>
                    <a:pt x="49753" y="28985"/>
                  </a:lnTo>
                  <a:lnTo>
                    <a:pt x="49753" y="2994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1826" y="1855041"/>
              <a:ext cx="185478" cy="21445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325914" y="2474278"/>
            <a:ext cx="1816735" cy="10833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89535" marR="86360" indent="5715" algn="ctr">
              <a:lnSpc>
                <a:spcPts val="1989"/>
              </a:lnSpc>
              <a:spcBef>
                <a:spcPts val="300"/>
              </a:spcBef>
            </a:pPr>
            <a:r>
              <a:rPr sz="1800" b="1" spc="185" dirty="0">
                <a:latin typeface="Trebuchet MS"/>
                <a:cs typeface="Trebuchet MS"/>
              </a:rPr>
              <a:t>Indirect </a:t>
            </a:r>
            <a:r>
              <a:rPr sz="1800" b="1" spc="215" dirty="0">
                <a:solidFill>
                  <a:srgbClr val="F16629"/>
                </a:solidFill>
                <a:latin typeface="Trebuchet MS"/>
                <a:cs typeface="Trebuchet MS"/>
              </a:rPr>
              <a:t>Competitors</a:t>
            </a:r>
            <a:endParaRPr sz="1800">
              <a:latin typeface="Trebuchet MS"/>
              <a:cs typeface="Trebuchet MS"/>
            </a:endParaRPr>
          </a:p>
          <a:p>
            <a:pPr marL="12065" marR="5080" algn="ctr">
              <a:lnSpc>
                <a:spcPts val="1410"/>
              </a:lnSpc>
              <a:spcBef>
                <a:spcPts val="1350"/>
              </a:spcBef>
            </a:pPr>
            <a:r>
              <a:rPr sz="1250" spc="135" dirty="0">
                <a:latin typeface="Trebuchet MS"/>
                <a:cs typeface="Trebuchet MS"/>
              </a:rPr>
              <a:t>Urban </a:t>
            </a:r>
            <a:r>
              <a:rPr sz="1250" spc="145" dirty="0">
                <a:latin typeface="Trebuchet MS"/>
                <a:cs typeface="Trebuchet MS"/>
              </a:rPr>
              <a:t>Company,</a:t>
            </a:r>
            <a:r>
              <a:rPr sz="1250" spc="90" dirty="0">
                <a:latin typeface="Trebuchet MS"/>
                <a:cs typeface="Trebuchet MS"/>
              </a:rPr>
              <a:t> </a:t>
            </a:r>
            <a:r>
              <a:rPr sz="1250" spc="110" dirty="0">
                <a:latin typeface="Trebuchet MS"/>
                <a:cs typeface="Trebuchet MS"/>
              </a:rPr>
              <a:t>Ola </a:t>
            </a:r>
            <a:r>
              <a:rPr sz="1250" spc="120" dirty="0">
                <a:latin typeface="Trebuchet MS"/>
                <a:cs typeface="Trebuchet MS"/>
              </a:rPr>
              <a:t>Car</a:t>
            </a:r>
            <a:r>
              <a:rPr sz="1250" spc="90" dirty="0">
                <a:latin typeface="Trebuchet MS"/>
                <a:cs typeface="Trebuchet MS"/>
              </a:rPr>
              <a:t> </a:t>
            </a:r>
            <a:r>
              <a:rPr sz="1250" spc="140" dirty="0">
                <a:latin typeface="Trebuchet MS"/>
                <a:cs typeface="Trebuchet MS"/>
              </a:rPr>
              <a:t>Wash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448130" y="1543314"/>
            <a:ext cx="2164080" cy="3823970"/>
            <a:chOff x="5448130" y="1543314"/>
            <a:chExt cx="2164080" cy="3823970"/>
          </a:xfrm>
        </p:grpSpPr>
        <p:sp>
          <p:nvSpPr>
            <p:cNvPr id="16" name="object 16"/>
            <p:cNvSpPr/>
            <p:nvPr/>
          </p:nvSpPr>
          <p:spPr>
            <a:xfrm>
              <a:off x="5448130" y="1950066"/>
              <a:ext cx="2164080" cy="3416935"/>
            </a:xfrm>
            <a:custGeom>
              <a:avLst/>
              <a:gdLst/>
              <a:ahLst/>
              <a:cxnLst/>
              <a:rect l="l" t="t" r="r" b="b"/>
              <a:pathLst>
                <a:path w="2164079" h="3416935">
                  <a:moveTo>
                    <a:pt x="2163918" y="3416713"/>
                  </a:moveTo>
                  <a:lnTo>
                    <a:pt x="0" y="3416713"/>
                  </a:lnTo>
                  <a:lnTo>
                    <a:pt x="0" y="0"/>
                  </a:lnTo>
                  <a:lnTo>
                    <a:pt x="2163918" y="0"/>
                  </a:lnTo>
                  <a:lnTo>
                    <a:pt x="2163918" y="341671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23330" y="1543315"/>
              <a:ext cx="814069" cy="814069"/>
            </a:xfrm>
            <a:custGeom>
              <a:avLst/>
              <a:gdLst/>
              <a:ahLst/>
              <a:cxnLst/>
              <a:rect l="l" t="t" r="r" b="b"/>
              <a:pathLst>
                <a:path w="814070" h="814069">
                  <a:moveTo>
                    <a:pt x="813498" y="406755"/>
                  </a:moveTo>
                  <a:lnTo>
                    <a:pt x="811542" y="366890"/>
                  </a:lnTo>
                  <a:lnTo>
                    <a:pt x="805688" y="327406"/>
                  </a:lnTo>
                  <a:lnTo>
                    <a:pt x="795985" y="288683"/>
                  </a:lnTo>
                  <a:lnTo>
                    <a:pt x="782535" y="251104"/>
                  </a:lnTo>
                  <a:lnTo>
                    <a:pt x="765479" y="215011"/>
                  </a:lnTo>
                  <a:lnTo>
                    <a:pt x="744956" y="180771"/>
                  </a:lnTo>
                  <a:lnTo>
                    <a:pt x="721169" y="148717"/>
                  </a:lnTo>
                  <a:lnTo>
                    <a:pt x="694372" y="119138"/>
                  </a:lnTo>
                  <a:lnTo>
                    <a:pt x="664794" y="92329"/>
                  </a:lnTo>
                  <a:lnTo>
                    <a:pt x="632726" y="68554"/>
                  </a:lnTo>
                  <a:lnTo>
                    <a:pt x="598487" y="48031"/>
                  </a:lnTo>
                  <a:lnTo>
                    <a:pt x="562406" y="30962"/>
                  </a:lnTo>
                  <a:lnTo>
                    <a:pt x="524827" y="17513"/>
                  </a:lnTo>
                  <a:lnTo>
                    <a:pt x="486105" y="7823"/>
                  </a:lnTo>
                  <a:lnTo>
                    <a:pt x="446620" y="1968"/>
                  </a:lnTo>
                  <a:lnTo>
                    <a:pt x="406755" y="0"/>
                  </a:lnTo>
                  <a:lnTo>
                    <a:pt x="396773" y="127"/>
                  </a:lnTo>
                  <a:lnTo>
                    <a:pt x="356958" y="3060"/>
                  </a:lnTo>
                  <a:lnTo>
                    <a:pt x="317627" y="9893"/>
                  </a:lnTo>
                  <a:lnTo>
                    <a:pt x="279158" y="20535"/>
                  </a:lnTo>
                  <a:lnTo>
                    <a:pt x="241922" y="34899"/>
                  </a:lnTo>
                  <a:lnTo>
                    <a:pt x="206260" y="52844"/>
                  </a:lnTo>
                  <a:lnTo>
                    <a:pt x="172542" y="74206"/>
                  </a:lnTo>
                  <a:lnTo>
                    <a:pt x="141071" y="98767"/>
                  </a:lnTo>
                  <a:lnTo>
                    <a:pt x="112166" y="126288"/>
                  </a:lnTo>
                  <a:lnTo>
                    <a:pt x="86093" y="156514"/>
                  </a:lnTo>
                  <a:lnTo>
                    <a:pt x="63106" y="189153"/>
                  </a:lnTo>
                  <a:lnTo>
                    <a:pt x="43434" y="223875"/>
                  </a:lnTo>
                  <a:lnTo>
                    <a:pt x="27254" y="260375"/>
                  </a:lnTo>
                  <a:lnTo>
                    <a:pt x="14732" y="298272"/>
                  </a:lnTo>
                  <a:lnTo>
                    <a:pt x="5994" y="337223"/>
                  </a:lnTo>
                  <a:lnTo>
                    <a:pt x="1104" y="376834"/>
                  </a:lnTo>
                  <a:lnTo>
                    <a:pt x="0" y="406755"/>
                  </a:lnTo>
                  <a:lnTo>
                    <a:pt x="127" y="416737"/>
                  </a:lnTo>
                  <a:lnTo>
                    <a:pt x="3060" y="456552"/>
                  </a:lnTo>
                  <a:lnTo>
                    <a:pt x="9880" y="495884"/>
                  </a:lnTo>
                  <a:lnTo>
                    <a:pt x="20535" y="534352"/>
                  </a:lnTo>
                  <a:lnTo>
                    <a:pt x="34899" y="571588"/>
                  </a:lnTo>
                  <a:lnTo>
                    <a:pt x="52844" y="607250"/>
                  </a:lnTo>
                  <a:lnTo>
                    <a:pt x="74193" y="640969"/>
                  </a:lnTo>
                  <a:lnTo>
                    <a:pt x="98755" y="672439"/>
                  </a:lnTo>
                  <a:lnTo>
                    <a:pt x="126288" y="701344"/>
                  </a:lnTo>
                  <a:lnTo>
                    <a:pt x="156502" y="727417"/>
                  </a:lnTo>
                  <a:lnTo>
                    <a:pt x="189141" y="750404"/>
                  </a:lnTo>
                  <a:lnTo>
                    <a:pt x="223875" y="770077"/>
                  </a:lnTo>
                  <a:lnTo>
                    <a:pt x="260362" y="786257"/>
                  </a:lnTo>
                  <a:lnTo>
                    <a:pt x="298272" y="798779"/>
                  </a:lnTo>
                  <a:lnTo>
                    <a:pt x="337210" y="807516"/>
                  </a:lnTo>
                  <a:lnTo>
                    <a:pt x="376834" y="812406"/>
                  </a:lnTo>
                  <a:lnTo>
                    <a:pt x="406755" y="813511"/>
                  </a:lnTo>
                  <a:lnTo>
                    <a:pt x="416737" y="813384"/>
                  </a:lnTo>
                  <a:lnTo>
                    <a:pt x="456552" y="810450"/>
                  </a:lnTo>
                  <a:lnTo>
                    <a:pt x="495871" y="803617"/>
                  </a:lnTo>
                  <a:lnTo>
                    <a:pt x="534339" y="792975"/>
                  </a:lnTo>
                  <a:lnTo>
                    <a:pt x="571588" y="778611"/>
                  </a:lnTo>
                  <a:lnTo>
                    <a:pt x="607237" y="760666"/>
                  </a:lnTo>
                  <a:lnTo>
                    <a:pt x="640969" y="739305"/>
                  </a:lnTo>
                  <a:lnTo>
                    <a:pt x="672426" y="714756"/>
                  </a:lnTo>
                  <a:lnTo>
                    <a:pt x="701344" y="687222"/>
                  </a:lnTo>
                  <a:lnTo>
                    <a:pt x="727417" y="656996"/>
                  </a:lnTo>
                  <a:lnTo>
                    <a:pt x="750404" y="624370"/>
                  </a:lnTo>
                  <a:lnTo>
                    <a:pt x="770077" y="589635"/>
                  </a:lnTo>
                  <a:lnTo>
                    <a:pt x="786244" y="553135"/>
                  </a:lnTo>
                  <a:lnTo>
                    <a:pt x="798766" y="515239"/>
                  </a:lnTo>
                  <a:lnTo>
                    <a:pt x="807516" y="476288"/>
                  </a:lnTo>
                  <a:lnTo>
                    <a:pt x="812406" y="436676"/>
                  </a:lnTo>
                  <a:lnTo>
                    <a:pt x="813498" y="406755"/>
                  </a:lnTo>
                  <a:close/>
                </a:path>
              </a:pathLst>
            </a:custGeom>
            <a:solidFill>
              <a:srgbClr val="BE2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71946" y="1747963"/>
              <a:ext cx="356870" cy="377825"/>
            </a:xfrm>
            <a:custGeom>
              <a:avLst/>
              <a:gdLst/>
              <a:ahLst/>
              <a:cxnLst/>
              <a:rect l="l" t="t" r="r" b="b"/>
              <a:pathLst>
                <a:path w="356870" h="377825">
                  <a:moveTo>
                    <a:pt x="122809" y="231368"/>
                  </a:moveTo>
                  <a:lnTo>
                    <a:pt x="119468" y="216814"/>
                  </a:lnTo>
                  <a:lnTo>
                    <a:pt x="116865" y="211569"/>
                  </a:lnTo>
                  <a:lnTo>
                    <a:pt x="112788" y="203352"/>
                  </a:lnTo>
                  <a:lnTo>
                    <a:pt x="102743" y="191998"/>
                  </a:lnTo>
                  <a:lnTo>
                    <a:pt x="90449" y="183489"/>
                  </a:lnTo>
                  <a:lnTo>
                    <a:pt x="88150" y="182613"/>
                  </a:lnTo>
                  <a:lnTo>
                    <a:pt x="88150" y="238125"/>
                  </a:lnTo>
                  <a:lnTo>
                    <a:pt x="86042" y="248399"/>
                  </a:lnTo>
                  <a:lnTo>
                    <a:pt x="80302" y="256844"/>
                  </a:lnTo>
                  <a:lnTo>
                    <a:pt x="71843" y="262585"/>
                  </a:lnTo>
                  <a:lnTo>
                    <a:pt x="61582" y="264693"/>
                  </a:lnTo>
                  <a:lnTo>
                    <a:pt x="51320" y="262585"/>
                  </a:lnTo>
                  <a:lnTo>
                    <a:pt x="42875" y="256844"/>
                  </a:lnTo>
                  <a:lnTo>
                    <a:pt x="37134" y="248399"/>
                  </a:lnTo>
                  <a:lnTo>
                    <a:pt x="35026" y="238125"/>
                  </a:lnTo>
                  <a:lnTo>
                    <a:pt x="37134" y="227863"/>
                  </a:lnTo>
                  <a:lnTo>
                    <a:pt x="42875" y="219417"/>
                  </a:lnTo>
                  <a:lnTo>
                    <a:pt x="51320" y="213677"/>
                  </a:lnTo>
                  <a:lnTo>
                    <a:pt x="61582" y="211569"/>
                  </a:lnTo>
                  <a:lnTo>
                    <a:pt x="71843" y="213677"/>
                  </a:lnTo>
                  <a:lnTo>
                    <a:pt x="80302" y="219417"/>
                  </a:lnTo>
                  <a:lnTo>
                    <a:pt x="86042" y="227863"/>
                  </a:lnTo>
                  <a:lnTo>
                    <a:pt x="88150" y="238125"/>
                  </a:lnTo>
                  <a:lnTo>
                    <a:pt x="88150" y="182613"/>
                  </a:lnTo>
                  <a:lnTo>
                    <a:pt x="76517" y="178155"/>
                  </a:lnTo>
                  <a:lnTo>
                    <a:pt x="61582" y="176301"/>
                  </a:lnTo>
                  <a:lnTo>
                    <a:pt x="46659" y="178155"/>
                  </a:lnTo>
                  <a:lnTo>
                    <a:pt x="10388" y="203352"/>
                  </a:lnTo>
                  <a:lnTo>
                    <a:pt x="0" y="231368"/>
                  </a:lnTo>
                  <a:lnTo>
                    <a:pt x="88" y="238125"/>
                  </a:lnTo>
                  <a:lnTo>
                    <a:pt x="32118" y="322656"/>
                  </a:lnTo>
                  <a:lnTo>
                    <a:pt x="56273" y="373380"/>
                  </a:lnTo>
                  <a:lnTo>
                    <a:pt x="61582" y="377240"/>
                  </a:lnTo>
                  <a:lnTo>
                    <a:pt x="65443" y="375310"/>
                  </a:lnTo>
                  <a:lnTo>
                    <a:pt x="66421" y="374345"/>
                  </a:lnTo>
                  <a:lnTo>
                    <a:pt x="66890" y="373380"/>
                  </a:lnTo>
                  <a:lnTo>
                    <a:pt x="91046" y="322656"/>
                  </a:lnTo>
                  <a:lnTo>
                    <a:pt x="117309" y="264693"/>
                  </a:lnTo>
                  <a:lnTo>
                    <a:pt x="119062" y="260832"/>
                  </a:lnTo>
                  <a:lnTo>
                    <a:pt x="122707" y="246278"/>
                  </a:lnTo>
                  <a:lnTo>
                    <a:pt x="122809" y="231368"/>
                  </a:lnTo>
                  <a:close/>
                </a:path>
                <a:path w="356870" h="377825">
                  <a:moveTo>
                    <a:pt x="129209" y="347776"/>
                  </a:moveTo>
                  <a:lnTo>
                    <a:pt x="100228" y="347776"/>
                  </a:lnTo>
                  <a:lnTo>
                    <a:pt x="100228" y="376758"/>
                  </a:lnTo>
                  <a:lnTo>
                    <a:pt x="129209" y="376758"/>
                  </a:lnTo>
                  <a:lnTo>
                    <a:pt x="129209" y="347776"/>
                  </a:lnTo>
                  <a:close/>
                </a:path>
                <a:path w="356870" h="377825">
                  <a:moveTo>
                    <a:pt x="178473" y="376275"/>
                  </a:moveTo>
                  <a:lnTo>
                    <a:pt x="177507" y="347294"/>
                  </a:lnTo>
                  <a:lnTo>
                    <a:pt x="170878" y="347573"/>
                  </a:lnTo>
                  <a:lnTo>
                    <a:pt x="163982" y="347713"/>
                  </a:lnTo>
                  <a:lnTo>
                    <a:pt x="149009" y="347776"/>
                  </a:lnTo>
                  <a:lnTo>
                    <a:pt x="149009" y="376758"/>
                  </a:lnTo>
                  <a:lnTo>
                    <a:pt x="164287" y="376694"/>
                  </a:lnTo>
                  <a:lnTo>
                    <a:pt x="171488" y="376555"/>
                  </a:lnTo>
                  <a:lnTo>
                    <a:pt x="178473" y="376275"/>
                  </a:lnTo>
                  <a:close/>
                </a:path>
                <a:path w="356870" h="377825">
                  <a:moveTo>
                    <a:pt x="191516" y="194652"/>
                  </a:moveTo>
                  <a:lnTo>
                    <a:pt x="173647" y="171958"/>
                  </a:lnTo>
                  <a:lnTo>
                    <a:pt x="166001" y="178892"/>
                  </a:lnTo>
                  <a:lnTo>
                    <a:pt x="159943" y="187172"/>
                  </a:lnTo>
                  <a:lnTo>
                    <a:pt x="155778" y="196545"/>
                  </a:lnTo>
                  <a:lnTo>
                    <a:pt x="153847" y="206743"/>
                  </a:lnTo>
                  <a:lnTo>
                    <a:pt x="182816" y="208661"/>
                  </a:lnTo>
                  <a:lnTo>
                    <a:pt x="182816" y="201904"/>
                  </a:lnTo>
                  <a:lnTo>
                    <a:pt x="191516" y="194652"/>
                  </a:lnTo>
                  <a:close/>
                </a:path>
                <a:path w="356870" h="377825">
                  <a:moveTo>
                    <a:pt x="201663" y="229438"/>
                  </a:moveTo>
                  <a:lnTo>
                    <a:pt x="195376" y="227507"/>
                  </a:lnTo>
                  <a:lnTo>
                    <a:pt x="189103" y="223647"/>
                  </a:lnTo>
                  <a:lnTo>
                    <a:pt x="184759" y="218325"/>
                  </a:lnTo>
                  <a:lnTo>
                    <a:pt x="161086" y="234746"/>
                  </a:lnTo>
                  <a:lnTo>
                    <a:pt x="167398" y="241528"/>
                  </a:lnTo>
                  <a:lnTo>
                    <a:pt x="174612" y="247370"/>
                  </a:lnTo>
                  <a:lnTo>
                    <a:pt x="182549" y="252209"/>
                  </a:lnTo>
                  <a:lnTo>
                    <a:pt x="191033" y="256006"/>
                  </a:lnTo>
                  <a:lnTo>
                    <a:pt x="201663" y="229438"/>
                  </a:lnTo>
                  <a:close/>
                </a:path>
                <a:path w="356870" h="377825">
                  <a:moveTo>
                    <a:pt x="227266" y="373380"/>
                  </a:moveTo>
                  <a:lnTo>
                    <a:pt x="224358" y="344398"/>
                  </a:lnTo>
                  <a:lnTo>
                    <a:pt x="217944" y="345033"/>
                  </a:lnTo>
                  <a:lnTo>
                    <a:pt x="211074" y="345541"/>
                  </a:lnTo>
                  <a:lnTo>
                    <a:pt x="196342" y="346329"/>
                  </a:lnTo>
                  <a:lnTo>
                    <a:pt x="197789" y="375310"/>
                  </a:lnTo>
                  <a:lnTo>
                    <a:pt x="213245" y="374523"/>
                  </a:lnTo>
                  <a:lnTo>
                    <a:pt x="220484" y="374015"/>
                  </a:lnTo>
                  <a:lnTo>
                    <a:pt x="227266" y="373380"/>
                  </a:lnTo>
                  <a:close/>
                </a:path>
                <a:path w="356870" h="377825">
                  <a:moveTo>
                    <a:pt x="230162" y="178714"/>
                  </a:moveTo>
                  <a:lnTo>
                    <a:pt x="223393" y="150698"/>
                  </a:lnTo>
                  <a:lnTo>
                    <a:pt x="215798" y="152692"/>
                  </a:lnTo>
                  <a:lnTo>
                    <a:pt x="208241" y="155054"/>
                  </a:lnTo>
                  <a:lnTo>
                    <a:pt x="200774" y="157772"/>
                  </a:lnTo>
                  <a:lnTo>
                    <a:pt x="193446" y="160845"/>
                  </a:lnTo>
                  <a:lnTo>
                    <a:pt x="205041" y="187413"/>
                  </a:lnTo>
                  <a:lnTo>
                    <a:pt x="211213" y="184975"/>
                  </a:lnTo>
                  <a:lnTo>
                    <a:pt x="217411" y="182702"/>
                  </a:lnTo>
                  <a:lnTo>
                    <a:pt x="223723" y="180619"/>
                  </a:lnTo>
                  <a:lnTo>
                    <a:pt x="230162" y="178714"/>
                  </a:lnTo>
                  <a:close/>
                </a:path>
                <a:path w="356870" h="377825">
                  <a:moveTo>
                    <a:pt x="246087" y="241998"/>
                  </a:moveTo>
                  <a:lnTo>
                    <a:pt x="238366" y="240068"/>
                  </a:lnTo>
                  <a:lnTo>
                    <a:pt x="231609" y="238125"/>
                  </a:lnTo>
                  <a:lnTo>
                    <a:pt x="224840" y="236677"/>
                  </a:lnTo>
                  <a:lnTo>
                    <a:pt x="218567" y="234746"/>
                  </a:lnTo>
                  <a:lnTo>
                    <a:pt x="210832" y="262763"/>
                  </a:lnTo>
                  <a:lnTo>
                    <a:pt x="217601" y="264693"/>
                  </a:lnTo>
                  <a:lnTo>
                    <a:pt x="224840" y="266153"/>
                  </a:lnTo>
                  <a:lnTo>
                    <a:pt x="231609" y="268071"/>
                  </a:lnTo>
                  <a:lnTo>
                    <a:pt x="239331" y="270014"/>
                  </a:lnTo>
                  <a:lnTo>
                    <a:pt x="246087" y="241998"/>
                  </a:lnTo>
                  <a:close/>
                </a:path>
                <a:path w="356870" h="377825">
                  <a:moveTo>
                    <a:pt x="275564" y="171958"/>
                  </a:moveTo>
                  <a:lnTo>
                    <a:pt x="273151" y="142976"/>
                  </a:lnTo>
                  <a:lnTo>
                    <a:pt x="267385" y="143510"/>
                  </a:lnTo>
                  <a:lnTo>
                    <a:pt x="260350" y="144360"/>
                  </a:lnTo>
                  <a:lnTo>
                    <a:pt x="252222" y="145491"/>
                  </a:lnTo>
                  <a:lnTo>
                    <a:pt x="243192" y="146837"/>
                  </a:lnTo>
                  <a:lnTo>
                    <a:pt x="248031" y="175336"/>
                  </a:lnTo>
                  <a:lnTo>
                    <a:pt x="256743" y="174066"/>
                  </a:lnTo>
                  <a:lnTo>
                    <a:pt x="264515" y="173101"/>
                  </a:lnTo>
                  <a:lnTo>
                    <a:pt x="275564" y="171958"/>
                  </a:lnTo>
                  <a:close/>
                </a:path>
                <a:path w="356870" h="377825">
                  <a:moveTo>
                    <a:pt x="277495" y="365163"/>
                  </a:moveTo>
                  <a:lnTo>
                    <a:pt x="269760" y="337146"/>
                  </a:lnTo>
                  <a:lnTo>
                    <a:pt x="263232" y="338797"/>
                  </a:lnTo>
                  <a:lnTo>
                    <a:pt x="256667" y="340169"/>
                  </a:lnTo>
                  <a:lnTo>
                    <a:pt x="249999" y="341363"/>
                  </a:lnTo>
                  <a:lnTo>
                    <a:pt x="243192" y="342468"/>
                  </a:lnTo>
                  <a:lnTo>
                    <a:pt x="247548" y="370954"/>
                  </a:lnTo>
                  <a:lnTo>
                    <a:pt x="255079" y="369785"/>
                  </a:lnTo>
                  <a:lnTo>
                    <a:pt x="262521" y="368427"/>
                  </a:lnTo>
                  <a:lnTo>
                    <a:pt x="269963" y="366890"/>
                  </a:lnTo>
                  <a:lnTo>
                    <a:pt x="277495" y="365163"/>
                  </a:lnTo>
                  <a:close/>
                </a:path>
                <a:path w="356870" h="377825">
                  <a:moveTo>
                    <a:pt x="295363" y="258902"/>
                  </a:moveTo>
                  <a:lnTo>
                    <a:pt x="288315" y="255460"/>
                  </a:lnTo>
                  <a:lnTo>
                    <a:pt x="281000" y="252374"/>
                  </a:lnTo>
                  <a:lnTo>
                    <a:pt x="273494" y="249669"/>
                  </a:lnTo>
                  <a:lnTo>
                    <a:pt x="265899" y="247307"/>
                  </a:lnTo>
                  <a:lnTo>
                    <a:pt x="257683" y="274840"/>
                  </a:lnTo>
                  <a:lnTo>
                    <a:pt x="263842" y="276834"/>
                  </a:lnTo>
                  <a:lnTo>
                    <a:pt x="269951" y="279133"/>
                  </a:lnTo>
                  <a:lnTo>
                    <a:pt x="275958" y="281698"/>
                  </a:lnTo>
                  <a:lnTo>
                    <a:pt x="281838" y="284505"/>
                  </a:lnTo>
                  <a:lnTo>
                    <a:pt x="295363" y="258902"/>
                  </a:lnTo>
                  <a:close/>
                </a:path>
                <a:path w="356870" h="377825">
                  <a:moveTo>
                    <a:pt x="327240" y="333768"/>
                  </a:moveTo>
                  <a:lnTo>
                    <a:pt x="301650" y="319760"/>
                  </a:lnTo>
                  <a:lnTo>
                    <a:pt x="297789" y="325081"/>
                  </a:lnTo>
                  <a:lnTo>
                    <a:pt x="292468" y="329425"/>
                  </a:lnTo>
                  <a:lnTo>
                    <a:pt x="286194" y="331355"/>
                  </a:lnTo>
                  <a:lnTo>
                    <a:pt x="297789" y="357924"/>
                  </a:lnTo>
                  <a:lnTo>
                    <a:pt x="306463" y="353669"/>
                  </a:lnTo>
                  <a:lnTo>
                    <a:pt x="314325" y="348195"/>
                  </a:lnTo>
                  <a:lnTo>
                    <a:pt x="321284" y="341553"/>
                  </a:lnTo>
                  <a:lnTo>
                    <a:pt x="327240" y="333768"/>
                  </a:lnTo>
                  <a:close/>
                </a:path>
                <a:path w="356870" h="377825">
                  <a:moveTo>
                    <a:pt x="330619" y="306717"/>
                  </a:moveTo>
                  <a:lnTo>
                    <a:pt x="328739" y="297218"/>
                  </a:lnTo>
                  <a:lnTo>
                    <a:pt x="325310" y="288366"/>
                  </a:lnTo>
                  <a:lnTo>
                    <a:pt x="320433" y="280225"/>
                  </a:lnTo>
                  <a:lnTo>
                    <a:pt x="314198" y="272910"/>
                  </a:lnTo>
                  <a:lnTo>
                    <a:pt x="293916" y="293192"/>
                  </a:lnTo>
                  <a:lnTo>
                    <a:pt x="298259" y="297535"/>
                  </a:lnTo>
                  <a:lnTo>
                    <a:pt x="301155" y="303822"/>
                  </a:lnTo>
                  <a:lnTo>
                    <a:pt x="302133" y="310095"/>
                  </a:lnTo>
                  <a:lnTo>
                    <a:pt x="330619" y="306717"/>
                  </a:lnTo>
                  <a:close/>
                </a:path>
                <a:path w="356870" h="377825">
                  <a:moveTo>
                    <a:pt x="356768" y="44196"/>
                  </a:moveTo>
                  <a:lnTo>
                    <a:pt x="331101" y="5803"/>
                  </a:lnTo>
                  <a:lnTo>
                    <a:pt x="329171" y="5067"/>
                  </a:lnTo>
                  <a:lnTo>
                    <a:pt x="329171" y="50241"/>
                  </a:lnTo>
                  <a:lnTo>
                    <a:pt x="327482" y="58445"/>
                  </a:lnTo>
                  <a:lnTo>
                    <a:pt x="322897" y="65214"/>
                  </a:lnTo>
                  <a:lnTo>
                    <a:pt x="316141" y="69799"/>
                  </a:lnTo>
                  <a:lnTo>
                    <a:pt x="307924" y="71488"/>
                  </a:lnTo>
                  <a:lnTo>
                    <a:pt x="299707" y="69799"/>
                  </a:lnTo>
                  <a:lnTo>
                    <a:pt x="292950" y="65214"/>
                  </a:lnTo>
                  <a:lnTo>
                    <a:pt x="288366" y="58445"/>
                  </a:lnTo>
                  <a:lnTo>
                    <a:pt x="286677" y="50241"/>
                  </a:lnTo>
                  <a:lnTo>
                    <a:pt x="288366" y="42024"/>
                  </a:lnTo>
                  <a:lnTo>
                    <a:pt x="292950" y="35267"/>
                  </a:lnTo>
                  <a:lnTo>
                    <a:pt x="299707" y="30683"/>
                  </a:lnTo>
                  <a:lnTo>
                    <a:pt x="307924" y="28981"/>
                  </a:lnTo>
                  <a:lnTo>
                    <a:pt x="316141" y="30683"/>
                  </a:lnTo>
                  <a:lnTo>
                    <a:pt x="322897" y="35267"/>
                  </a:lnTo>
                  <a:lnTo>
                    <a:pt x="327482" y="42024"/>
                  </a:lnTo>
                  <a:lnTo>
                    <a:pt x="329171" y="50241"/>
                  </a:lnTo>
                  <a:lnTo>
                    <a:pt x="329171" y="5067"/>
                  </a:lnTo>
                  <a:lnTo>
                    <a:pt x="319963" y="1498"/>
                  </a:lnTo>
                  <a:lnTo>
                    <a:pt x="307924" y="0"/>
                  </a:lnTo>
                  <a:lnTo>
                    <a:pt x="295871" y="1498"/>
                  </a:lnTo>
                  <a:lnTo>
                    <a:pt x="261353" y="32512"/>
                  </a:lnTo>
                  <a:lnTo>
                    <a:pt x="258597" y="44196"/>
                  </a:lnTo>
                  <a:lnTo>
                    <a:pt x="258648" y="56248"/>
                  </a:lnTo>
                  <a:lnTo>
                    <a:pt x="284251" y="117868"/>
                  </a:lnTo>
                  <a:lnTo>
                    <a:pt x="303580" y="158915"/>
                  </a:lnTo>
                  <a:lnTo>
                    <a:pt x="307924" y="162293"/>
                  </a:lnTo>
                  <a:lnTo>
                    <a:pt x="309854" y="160845"/>
                  </a:lnTo>
                  <a:lnTo>
                    <a:pt x="310819" y="160362"/>
                  </a:lnTo>
                  <a:lnTo>
                    <a:pt x="311302" y="159880"/>
                  </a:lnTo>
                  <a:lnTo>
                    <a:pt x="311797" y="158915"/>
                  </a:lnTo>
                  <a:lnTo>
                    <a:pt x="331114" y="117868"/>
                  </a:lnTo>
                  <a:lnTo>
                    <a:pt x="352259" y="71488"/>
                  </a:lnTo>
                  <a:lnTo>
                    <a:pt x="353809" y="68110"/>
                  </a:lnTo>
                  <a:lnTo>
                    <a:pt x="356717" y="56248"/>
                  </a:lnTo>
                  <a:lnTo>
                    <a:pt x="356768" y="441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697022" y="2474278"/>
            <a:ext cx="1657985" cy="11563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5715" algn="ctr">
              <a:lnSpc>
                <a:spcPts val="1989"/>
              </a:lnSpc>
              <a:spcBef>
                <a:spcPts val="300"/>
              </a:spcBef>
            </a:pPr>
            <a:r>
              <a:rPr sz="1800" b="1" spc="190" dirty="0">
                <a:latin typeface="Trebuchet MS"/>
                <a:cs typeface="Trebuchet MS"/>
              </a:rPr>
              <a:t>Direct </a:t>
            </a:r>
            <a:r>
              <a:rPr sz="1800" b="1" spc="215" dirty="0">
                <a:solidFill>
                  <a:srgbClr val="F16629"/>
                </a:solidFill>
                <a:latin typeface="Trebuchet MS"/>
                <a:cs typeface="Trebuchet MS"/>
              </a:rPr>
              <a:t>Competitors </a:t>
            </a:r>
            <a:r>
              <a:rPr sz="1800" b="1" spc="210" dirty="0">
                <a:solidFill>
                  <a:srgbClr val="F16629"/>
                </a:solidFill>
                <a:latin typeface="Trebuchet MS"/>
                <a:cs typeface="Trebuchet MS"/>
              </a:rPr>
              <a:t>Globally</a:t>
            </a:r>
            <a:endParaRPr sz="1800">
              <a:latin typeface="Trebuchet MS"/>
              <a:cs typeface="Trebuchet MS"/>
            </a:endParaRPr>
          </a:p>
          <a:p>
            <a:pPr marL="4445" algn="ctr">
              <a:lnSpc>
                <a:spcPct val="100000"/>
              </a:lnSpc>
              <a:spcBef>
                <a:spcPts val="1225"/>
              </a:spcBef>
            </a:pPr>
            <a:r>
              <a:rPr sz="1250" spc="135" dirty="0">
                <a:latin typeface="Trebuchet MS"/>
                <a:cs typeface="Trebuchet MS"/>
              </a:rPr>
              <a:t>Washos,</a:t>
            </a:r>
            <a:r>
              <a:rPr sz="1250" spc="90" dirty="0">
                <a:latin typeface="Trebuchet MS"/>
                <a:cs typeface="Trebuchet MS"/>
              </a:rPr>
              <a:t> </a:t>
            </a:r>
            <a:r>
              <a:rPr sz="1250" spc="160" dirty="0">
                <a:latin typeface="Trebuchet MS"/>
                <a:cs typeface="Trebuchet MS"/>
              </a:rPr>
              <a:t>Wype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742208" y="1543314"/>
            <a:ext cx="2164080" cy="3823970"/>
            <a:chOff x="7742208" y="1543314"/>
            <a:chExt cx="2164080" cy="3823970"/>
          </a:xfrm>
        </p:grpSpPr>
        <p:sp>
          <p:nvSpPr>
            <p:cNvPr id="21" name="object 21"/>
            <p:cNvSpPr/>
            <p:nvPr/>
          </p:nvSpPr>
          <p:spPr>
            <a:xfrm>
              <a:off x="7742208" y="1950066"/>
              <a:ext cx="2164080" cy="3416935"/>
            </a:xfrm>
            <a:custGeom>
              <a:avLst/>
              <a:gdLst/>
              <a:ahLst/>
              <a:cxnLst/>
              <a:rect l="l" t="t" r="r" b="b"/>
              <a:pathLst>
                <a:path w="2164079" h="3416935">
                  <a:moveTo>
                    <a:pt x="2163918" y="3416713"/>
                  </a:moveTo>
                  <a:lnTo>
                    <a:pt x="0" y="3416713"/>
                  </a:lnTo>
                  <a:lnTo>
                    <a:pt x="0" y="0"/>
                  </a:lnTo>
                  <a:lnTo>
                    <a:pt x="2163918" y="0"/>
                  </a:lnTo>
                  <a:lnTo>
                    <a:pt x="2163918" y="341671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17407" y="1543315"/>
              <a:ext cx="814069" cy="814069"/>
            </a:xfrm>
            <a:custGeom>
              <a:avLst/>
              <a:gdLst/>
              <a:ahLst/>
              <a:cxnLst/>
              <a:rect l="l" t="t" r="r" b="b"/>
              <a:pathLst>
                <a:path w="814070" h="814069">
                  <a:moveTo>
                    <a:pt x="813511" y="406755"/>
                  </a:moveTo>
                  <a:lnTo>
                    <a:pt x="811542" y="366890"/>
                  </a:lnTo>
                  <a:lnTo>
                    <a:pt x="805688" y="327406"/>
                  </a:lnTo>
                  <a:lnTo>
                    <a:pt x="795985" y="288683"/>
                  </a:lnTo>
                  <a:lnTo>
                    <a:pt x="782548" y="251104"/>
                  </a:lnTo>
                  <a:lnTo>
                    <a:pt x="765479" y="215011"/>
                  </a:lnTo>
                  <a:lnTo>
                    <a:pt x="744956" y="180771"/>
                  </a:lnTo>
                  <a:lnTo>
                    <a:pt x="721182" y="148717"/>
                  </a:lnTo>
                  <a:lnTo>
                    <a:pt x="694372" y="119138"/>
                  </a:lnTo>
                  <a:lnTo>
                    <a:pt x="664794" y="92329"/>
                  </a:lnTo>
                  <a:lnTo>
                    <a:pt x="632726" y="68554"/>
                  </a:lnTo>
                  <a:lnTo>
                    <a:pt x="598500" y="48031"/>
                  </a:lnTo>
                  <a:lnTo>
                    <a:pt x="562406" y="30962"/>
                  </a:lnTo>
                  <a:lnTo>
                    <a:pt x="524827" y="17513"/>
                  </a:lnTo>
                  <a:lnTo>
                    <a:pt x="486105" y="7823"/>
                  </a:lnTo>
                  <a:lnTo>
                    <a:pt x="446620" y="1968"/>
                  </a:lnTo>
                  <a:lnTo>
                    <a:pt x="406755" y="0"/>
                  </a:lnTo>
                  <a:lnTo>
                    <a:pt x="396773" y="127"/>
                  </a:lnTo>
                  <a:lnTo>
                    <a:pt x="356958" y="3060"/>
                  </a:lnTo>
                  <a:lnTo>
                    <a:pt x="317627" y="9893"/>
                  </a:lnTo>
                  <a:lnTo>
                    <a:pt x="279158" y="20535"/>
                  </a:lnTo>
                  <a:lnTo>
                    <a:pt x="241922" y="34899"/>
                  </a:lnTo>
                  <a:lnTo>
                    <a:pt x="206260" y="52844"/>
                  </a:lnTo>
                  <a:lnTo>
                    <a:pt x="172542" y="74206"/>
                  </a:lnTo>
                  <a:lnTo>
                    <a:pt x="141071" y="98767"/>
                  </a:lnTo>
                  <a:lnTo>
                    <a:pt x="112166" y="126288"/>
                  </a:lnTo>
                  <a:lnTo>
                    <a:pt x="86093" y="156514"/>
                  </a:lnTo>
                  <a:lnTo>
                    <a:pt x="63106" y="189153"/>
                  </a:lnTo>
                  <a:lnTo>
                    <a:pt x="43434" y="223875"/>
                  </a:lnTo>
                  <a:lnTo>
                    <a:pt x="27254" y="260375"/>
                  </a:lnTo>
                  <a:lnTo>
                    <a:pt x="14732" y="298272"/>
                  </a:lnTo>
                  <a:lnTo>
                    <a:pt x="5994" y="337223"/>
                  </a:lnTo>
                  <a:lnTo>
                    <a:pt x="1104" y="376834"/>
                  </a:lnTo>
                  <a:lnTo>
                    <a:pt x="0" y="406755"/>
                  </a:lnTo>
                  <a:lnTo>
                    <a:pt x="127" y="416737"/>
                  </a:lnTo>
                  <a:lnTo>
                    <a:pt x="3060" y="456552"/>
                  </a:lnTo>
                  <a:lnTo>
                    <a:pt x="9880" y="495884"/>
                  </a:lnTo>
                  <a:lnTo>
                    <a:pt x="20535" y="534352"/>
                  </a:lnTo>
                  <a:lnTo>
                    <a:pt x="34899" y="571588"/>
                  </a:lnTo>
                  <a:lnTo>
                    <a:pt x="52844" y="607250"/>
                  </a:lnTo>
                  <a:lnTo>
                    <a:pt x="74206" y="640969"/>
                  </a:lnTo>
                  <a:lnTo>
                    <a:pt x="98755" y="672439"/>
                  </a:lnTo>
                  <a:lnTo>
                    <a:pt x="126288" y="701344"/>
                  </a:lnTo>
                  <a:lnTo>
                    <a:pt x="156514" y="727417"/>
                  </a:lnTo>
                  <a:lnTo>
                    <a:pt x="189141" y="750404"/>
                  </a:lnTo>
                  <a:lnTo>
                    <a:pt x="223875" y="770077"/>
                  </a:lnTo>
                  <a:lnTo>
                    <a:pt x="260362" y="786257"/>
                  </a:lnTo>
                  <a:lnTo>
                    <a:pt x="298272" y="798779"/>
                  </a:lnTo>
                  <a:lnTo>
                    <a:pt x="337223" y="807516"/>
                  </a:lnTo>
                  <a:lnTo>
                    <a:pt x="376834" y="812406"/>
                  </a:lnTo>
                  <a:lnTo>
                    <a:pt x="406755" y="813511"/>
                  </a:lnTo>
                  <a:lnTo>
                    <a:pt x="416737" y="813384"/>
                  </a:lnTo>
                  <a:lnTo>
                    <a:pt x="456552" y="810450"/>
                  </a:lnTo>
                  <a:lnTo>
                    <a:pt x="495871" y="803617"/>
                  </a:lnTo>
                  <a:lnTo>
                    <a:pt x="534352" y="792975"/>
                  </a:lnTo>
                  <a:lnTo>
                    <a:pt x="571588" y="778611"/>
                  </a:lnTo>
                  <a:lnTo>
                    <a:pt x="607237" y="760666"/>
                  </a:lnTo>
                  <a:lnTo>
                    <a:pt x="640969" y="739305"/>
                  </a:lnTo>
                  <a:lnTo>
                    <a:pt x="672439" y="714756"/>
                  </a:lnTo>
                  <a:lnTo>
                    <a:pt x="701344" y="687222"/>
                  </a:lnTo>
                  <a:lnTo>
                    <a:pt x="727417" y="656996"/>
                  </a:lnTo>
                  <a:lnTo>
                    <a:pt x="750404" y="624370"/>
                  </a:lnTo>
                  <a:lnTo>
                    <a:pt x="770077" y="589635"/>
                  </a:lnTo>
                  <a:lnTo>
                    <a:pt x="786244" y="553135"/>
                  </a:lnTo>
                  <a:lnTo>
                    <a:pt x="798766" y="515239"/>
                  </a:lnTo>
                  <a:lnTo>
                    <a:pt x="807516" y="476288"/>
                  </a:lnTo>
                  <a:lnTo>
                    <a:pt x="812406" y="436676"/>
                  </a:lnTo>
                  <a:lnTo>
                    <a:pt x="813511" y="406755"/>
                  </a:lnTo>
                  <a:close/>
                </a:path>
              </a:pathLst>
            </a:custGeom>
            <a:solidFill>
              <a:srgbClr val="BE2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664070" y="1789903"/>
              <a:ext cx="320675" cy="328930"/>
            </a:xfrm>
            <a:custGeom>
              <a:avLst/>
              <a:gdLst/>
              <a:ahLst/>
              <a:cxnLst/>
              <a:rect l="l" t="t" r="r" b="b"/>
              <a:pathLst>
                <a:path w="320675" h="328930">
                  <a:moveTo>
                    <a:pt x="320276" y="328460"/>
                  </a:moveTo>
                  <a:lnTo>
                    <a:pt x="20826" y="328460"/>
                  </a:lnTo>
                  <a:lnTo>
                    <a:pt x="20826" y="299474"/>
                  </a:lnTo>
                  <a:lnTo>
                    <a:pt x="291234" y="299474"/>
                  </a:lnTo>
                  <a:lnTo>
                    <a:pt x="291234" y="28985"/>
                  </a:lnTo>
                  <a:lnTo>
                    <a:pt x="20826" y="28985"/>
                  </a:lnTo>
                  <a:lnTo>
                    <a:pt x="20826" y="0"/>
                  </a:lnTo>
                  <a:lnTo>
                    <a:pt x="320276" y="0"/>
                  </a:lnTo>
                  <a:lnTo>
                    <a:pt x="320276" y="328460"/>
                  </a:lnTo>
                  <a:close/>
                </a:path>
                <a:path w="320675" h="328930">
                  <a:moveTo>
                    <a:pt x="49786" y="299474"/>
                  </a:moveTo>
                  <a:lnTo>
                    <a:pt x="6264" y="299474"/>
                  </a:lnTo>
                  <a:lnTo>
                    <a:pt x="0" y="293194"/>
                  </a:lnTo>
                  <a:lnTo>
                    <a:pt x="0" y="276770"/>
                  </a:lnTo>
                  <a:lnTo>
                    <a:pt x="6264" y="270489"/>
                  </a:lnTo>
                  <a:lnTo>
                    <a:pt x="20826" y="270489"/>
                  </a:lnTo>
                  <a:lnTo>
                    <a:pt x="20826" y="251177"/>
                  </a:lnTo>
                  <a:lnTo>
                    <a:pt x="6264" y="251177"/>
                  </a:lnTo>
                  <a:lnTo>
                    <a:pt x="0" y="244897"/>
                  </a:lnTo>
                  <a:lnTo>
                    <a:pt x="0" y="228472"/>
                  </a:lnTo>
                  <a:lnTo>
                    <a:pt x="6264" y="222192"/>
                  </a:lnTo>
                  <a:lnTo>
                    <a:pt x="20826" y="222192"/>
                  </a:lnTo>
                  <a:lnTo>
                    <a:pt x="20826" y="202871"/>
                  </a:lnTo>
                  <a:lnTo>
                    <a:pt x="6264" y="202871"/>
                  </a:lnTo>
                  <a:lnTo>
                    <a:pt x="0" y="196591"/>
                  </a:lnTo>
                  <a:lnTo>
                    <a:pt x="0" y="180166"/>
                  </a:lnTo>
                  <a:lnTo>
                    <a:pt x="6264" y="173894"/>
                  </a:lnTo>
                  <a:lnTo>
                    <a:pt x="20826" y="173894"/>
                  </a:lnTo>
                  <a:lnTo>
                    <a:pt x="20826" y="154565"/>
                  </a:lnTo>
                  <a:lnTo>
                    <a:pt x="6264" y="154565"/>
                  </a:lnTo>
                  <a:lnTo>
                    <a:pt x="0" y="148293"/>
                  </a:lnTo>
                  <a:lnTo>
                    <a:pt x="0" y="131868"/>
                  </a:lnTo>
                  <a:lnTo>
                    <a:pt x="6264" y="125588"/>
                  </a:lnTo>
                  <a:lnTo>
                    <a:pt x="20826" y="125588"/>
                  </a:lnTo>
                  <a:lnTo>
                    <a:pt x="20826" y="106267"/>
                  </a:lnTo>
                  <a:lnTo>
                    <a:pt x="6264" y="106267"/>
                  </a:lnTo>
                  <a:lnTo>
                    <a:pt x="0" y="99987"/>
                  </a:lnTo>
                  <a:lnTo>
                    <a:pt x="0" y="83563"/>
                  </a:lnTo>
                  <a:lnTo>
                    <a:pt x="6264" y="77282"/>
                  </a:lnTo>
                  <a:lnTo>
                    <a:pt x="20826" y="77282"/>
                  </a:lnTo>
                  <a:lnTo>
                    <a:pt x="20826" y="57970"/>
                  </a:lnTo>
                  <a:lnTo>
                    <a:pt x="14480" y="57970"/>
                  </a:lnTo>
                  <a:lnTo>
                    <a:pt x="6752" y="57482"/>
                  </a:lnTo>
                  <a:lnTo>
                    <a:pt x="976" y="51201"/>
                  </a:lnTo>
                  <a:lnTo>
                    <a:pt x="1464" y="43473"/>
                  </a:lnTo>
                  <a:lnTo>
                    <a:pt x="1464" y="35745"/>
                  </a:lnTo>
                  <a:lnTo>
                    <a:pt x="6752" y="29465"/>
                  </a:lnTo>
                  <a:lnTo>
                    <a:pt x="14480" y="28985"/>
                  </a:lnTo>
                  <a:lnTo>
                    <a:pt x="49786" y="28985"/>
                  </a:lnTo>
                  <a:lnTo>
                    <a:pt x="49786" y="2994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41841" y="1846906"/>
              <a:ext cx="185479" cy="214455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7990974" y="2474278"/>
            <a:ext cx="1657985" cy="13354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5715" algn="ctr">
              <a:lnSpc>
                <a:spcPts val="1989"/>
              </a:lnSpc>
              <a:spcBef>
                <a:spcPts val="300"/>
              </a:spcBef>
            </a:pPr>
            <a:r>
              <a:rPr sz="1800" b="1" spc="185" dirty="0">
                <a:latin typeface="Trebuchet MS"/>
                <a:cs typeface="Trebuchet MS"/>
              </a:rPr>
              <a:t>Indirect </a:t>
            </a:r>
            <a:r>
              <a:rPr sz="1800" b="1" spc="215" dirty="0">
                <a:solidFill>
                  <a:srgbClr val="F16629"/>
                </a:solidFill>
                <a:latin typeface="Trebuchet MS"/>
                <a:cs typeface="Trebuchet MS"/>
              </a:rPr>
              <a:t>Competitors </a:t>
            </a:r>
            <a:r>
              <a:rPr sz="1800" b="1" spc="210" dirty="0">
                <a:solidFill>
                  <a:srgbClr val="F16629"/>
                </a:solidFill>
                <a:latin typeface="Trebuchet MS"/>
                <a:cs typeface="Trebuchet MS"/>
              </a:rPr>
              <a:t>Globally</a:t>
            </a:r>
            <a:endParaRPr sz="1800">
              <a:latin typeface="Trebuchet MS"/>
              <a:cs typeface="Trebuchet MS"/>
            </a:endParaRPr>
          </a:p>
          <a:p>
            <a:pPr marL="107950" marR="94615" algn="ctr">
              <a:lnSpc>
                <a:spcPts val="1410"/>
              </a:lnSpc>
              <a:spcBef>
                <a:spcPts val="1350"/>
              </a:spcBef>
            </a:pPr>
            <a:r>
              <a:rPr sz="1250" spc="114" dirty="0">
                <a:latin typeface="Trebuchet MS"/>
                <a:cs typeface="Trebuchet MS"/>
              </a:rPr>
              <a:t>Mister</a:t>
            </a:r>
            <a:r>
              <a:rPr sz="1250" spc="85" dirty="0">
                <a:latin typeface="Trebuchet MS"/>
                <a:cs typeface="Trebuchet MS"/>
              </a:rPr>
              <a:t> </a:t>
            </a:r>
            <a:r>
              <a:rPr sz="1250" spc="120" dirty="0">
                <a:latin typeface="Trebuchet MS"/>
                <a:cs typeface="Trebuchet MS"/>
              </a:rPr>
              <a:t>Car</a:t>
            </a:r>
            <a:r>
              <a:rPr sz="1250" spc="90" dirty="0">
                <a:latin typeface="Trebuchet MS"/>
                <a:cs typeface="Trebuchet MS"/>
              </a:rPr>
              <a:t> </a:t>
            </a:r>
            <a:r>
              <a:rPr sz="1250" spc="110" dirty="0">
                <a:latin typeface="Trebuchet MS"/>
                <a:cs typeface="Trebuchet MS"/>
              </a:rPr>
              <a:t>Wash, </a:t>
            </a:r>
            <a:r>
              <a:rPr sz="1250" spc="160" dirty="0">
                <a:latin typeface="Trebuchet MS"/>
                <a:cs typeface="Trebuchet MS"/>
              </a:rPr>
              <a:t>Zips</a:t>
            </a:r>
            <a:r>
              <a:rPr sz="1250" spc="75" dirty="0">
                <a:latin typeface="Trebuchet MS"/>
                <a:cs typeface="Trebuchet MS"/>
              </a:rPr>
              <a:t> </a:t>
            </a:r>
            <a:r>
              <a:rPr sz="1250" spc="120" dirty="0">
                <a:latin typeface="Trebuchet MS"/>
                <a:cs typeface="Trebuchet MS"/>
              </a:rPr>
              <a:t>Car</a:t>
            </a:r>
            <a:r>
              <a:rPr sz="1250" spc="90" dirty="0">
                <a:latin typeface="Trebuchet MS"/>
                <a:cs typeface="Trebuchet MS"/>
              </a:rPr>
              <a:t> </a:t>
            </a:r>
            <a:r>
              <a:rPr sz="1250" spc="140" dirty="0">
                <a:latin typeface="Trebuchet MS"/>
                <a:cs typeface="Trebuchet MS"/>
              </a:rPr>
              <a:t>Wash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380" dirty="0"/>
              <a:t>Macro</a:t>
            </a:r>
            <a:r>
              <a:rPr spc="200" dirty="0"/>
              <a:t> </a:t>
            </a:r>
            <a:r>
              <a:rPr spc="325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2946" y="632191"/>
            <a:ext cx="813503" cy="4230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7111" y="1359779"/>
            <a:ext cx="212026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204" dirty="0">
                <a:solidFill>
                  <a:srgbClr val="F16629"/>
                </a:solidFill>
                <a:latin typeface="Trebuchet MS"/>
                <a:cs typeface="Trebuchet MS"/>
              </a:rPr>
              <a:t>Favourable</a:t>
            </a:r>
            <a:r>
              <a:rPr sz="1500" b="1" spc="170" dirty="0">
                <a:solidFill>
                  <a:srgbClr val="F16629"/>
                </a:solidFill>
                <a:latin typeface="Trebuchet MS"/>
                <a:cs typeface="Trebuchet MS"/>
              </a:rPr>
              <a:t> </a:t>
            </a:r>
            <a:r>
              <a:rPr sz="1500" b="1" spc="165" dirty="0">
                <a:solidFill>
                  <a:srgbClr val="F16629"/>
                </a:solidFill>
                <a:latin typeface="Trebuchet MS"/>
                <a:cs typeface="Trebuchet MS"/>
              </a:rPr>
              <a:t>Trends</a:t>
            </a:r>
            <a:endParaRPr sz="15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95583" y="1742622"/>
          <a:ext cx="9554844" cy="963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8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000" b="1" spc="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AREA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9690" marB="0">
                    <a:lnL w="9525">
                      <a:solidFill>
                        <a:srgbClr val="F16629"/>
                      </a:solidFill>
                      <a:prstDash val="solid"/>
                    </a:lnL>
                    <a:lnB w="3175">
                      <a:solidFill>
                        <a:srgbClr val="F16629"/>
                      </a:solidFill>
                      <a:prstDash val="solid"/>
                    </a:lnB>
                    <a:solidFill>
                      <a:srgbClr val="F1662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000" b="1" spc="1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9690" marB="0">
                    <a:lnR w="9525">
                      <a:solidFill>
                        <a:srgbClr val="F16629"/>
                      </a:solidFill>
                      <a:prstDash val="solid"/>
                    </a:lnR>
                    <a:lnB w="3175">
                      <a:solidFill>
                        <a:srgbClr val="F16629"/>
                      </a:solidFill>
                      <a:prstDash val="solid"/>
                    </a:lnB>
                    <a:solidFill>
                      <a:srgbClr val="F166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b="1" spc="125" dirty="0">
                          <a:latin typeface="Trebuchet MS"/>
                          <a:cs typeface="Trebuchet MS"/>
                        </a:rPr>
                        <a:t>Technology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F16629"/>
                      </a:solidFill>
                      <a:prstDash val="solid"/>
                    </a:lnL>
                    <a:lnR w="9525">
                      <a:solidFill>
                        <a:srgbClr val="F16629"/>
                      </a:solidFill>
                      <a:prstDash val="solid"/>
                    </a:lnR>
                    <a:lnT w="3175">
                      <a:solidFill>
                        <a:srgbClr val="F16629"/>
                      </a:solidFill>
                      <a:prstDash val="solid"/>
                    </a:lnT>
                    <a:lnB w="19050">
                      <a:solidFill>
                        <a:srgbClr val="F16629"/>
                      </a:solidFill>
                      <a:prstDash val="solid"/>
                    </a:lnB>
                    <a:solidFill>
                      <a:srgbClr val="FAE3D5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spc="10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000" spc="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85" dirty="0">
                          <a:latin typeface="Trebuchet MS"/>
                          <a:cs typeface="Trebuchet MS"/>
                        </a:rPr>
                        <a:t>rise</a:t>
                      </a:r>
                      <a:r>
                        <a:rPr sz="1000" spc="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6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000" spc="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90" dirty="0">
                          <a:latin typeface="Trebuchet MS"/>
                          <a:cs typeface="Trebuchet MS"/>
                        </a:rPr>
                        <a:t>AI</a:t>
                      </a:r>
                      <a:r>
                        <a:rPr sz="1000" spc="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12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000" spc="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80" dirty="0">
                          <a:latin typeface="Trebuchet MS"/>
                          <a:cs typeface="Trebuchet MS"/>
                        </a:rPr>
                        <a:t>IoT-</a:t>
                      </a:r>
                      <a:r>
                        <a:rPr sz="1000" spc="105" dirty="0">
                          <a:latin typeface="Trebuchet MS"/>
                          <a:cs typeface="Trebuchet MS"/>
                        </a:rPr>
                        <a:t>enabled </a:t>
                      </a:r>
                      <a:r>
                        <a:rPr sz="1000" spc="110" dirty="0">
                          <a:latin typeface="Trebuchet MS"/>
                          <a:cs typeface="Trebuchet MS"/>
                        </a:rPr>
                        <a:t>automation </a:t>
                      </a:r>
                      <a:r>
                        <a:rPr sz="1000" spc="70" dirty="0"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sz="1000" spc="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130" dirty="0">
                          <a:latin typeface="Trebuchet MS"/>
                          <a:cs typeface="Trebuchet MS"/>
                        </a:rPr>
                        <a:t>making</a:t>
                      </a:r>
                      <a:r>
                        <a:rPr sz="1000" spc="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100" dirty="0">
                          <a:latin typeface="Trebuchet MS"/>
                          <a:cs typeface="Trebuchet MS"/>
                        </a:rPr>
                        <a:t>car</a:t>
                      </a:r>
                      <a:r>
                        <a:rPr sz="1000" spc="1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130" dirty="0">
                          <a:latin typeface="Trebuchet MS"/>
                          <a:cs typeface="Trebuchet MS"/>
                        </a:rPr>
                        <a:t>wash</a:t>
                      </a:r>
                      <a:r>
                        <a:rPr sz="1000" spc="105" dirty="0">
                          <a:latin typeface="Trebuchet MS"/>
                          <a:cs typeface="Trebuchet MS"/>
                        </a:rPr>
                        <a:t> operations</a:t>
                      </a:r>
                      <a:r>
                        <a:rPr sz="1000" spc="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140" dirty="0">
                          <a:latin typeface="Trebuchet MS"/>
                          <a:cs typeface="Trebuchet MS"/>
                        </a:rPr>
                        <a:t>more</a:t>
                      </a:r>
                      <a:r>
                        <a:rPr sz="1000" spc="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50" dirty="0">
                          <a:latin typeface="Trebuchet MS"/>
                          <a:cs typeface="Trebuchet MS"/>
                        </a:rPr>
                        <a:t>efficient.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F16629"/>
                      </a:solidFill>
                      <a:prstDash val="solid"/>
                    </a:lnL>
                    <a:lnR w="19050">
                      <a:solidFill>
                        <a:srgbClr val="F16629"/>
                      </a:solidFill>
                      <a:prstDash val="solid"/>
                    </a:lnR>
                    <a:lnT w="3175">
                      <a:solidFill>
                        <a:srgbClr val="F16629"/>
                      </a:solidFill>
                      <a:prstDash val="solid"/>
                    </a:lnT>
                    <a:lnB w="19050">
                      <a:solidFill>
                        <a:srgbClr val="F16629"/>
                      </a:solidFill>
                      <a:prstDash val="solid"/>
                    </a:lnB>
                    <a:solidFill>
                      <a:srgbClr val="FAE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18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000" b="1" spc="140" dirty="0">
                          <a:latin typeface="Trebuchet MS"/>
                          <a:cs typeface="Trebuchet MS"/>
                        </a:rPr>
                        <a:t>Social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9690" marB="0">
                    <a:lnL w="9525">
                      <a:solidFill>
                        <a:srgbClr val="F16629"/>
                      </a:solidFill>
                      <a:prstDash val="solid"/>
                    </a:lnL>
                    <a:lnR w="9525">
                      <a:solidFill>
                        <a:srgbClr val="F16629"/>
                      </a:solidFill>
                      <a:prstDash val="solid"/>
                    </a:lnR>
                    <a:lnT w="19050">
                      <a:solidFill>
                        <a:srgbClr val="F16629"/>
                      </a:solidFill>
                      <a:prstDash val="solid"/>
                    </a:lnT>
                    <a:lnB w="9525">
                      <a:solidFill>
                        <a:srgbClr val="F166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000" spc="100" dirty="0">
                          <a:latin typeface="Trebuchet MS"/>
                          <a:cs typeface="Trebuchet MS"/>
                        </a:rPr>
                        <a:t>Rising</a:t>
                      </a:r>
                      <a:r>
                        <a:rPr sz="1000" spc="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140" dirty="0">
                          <a:latin typeface="Trebuchet MS"/>
                          <a:cs typeface="Trebuchet MS"/>
                        </a:rPr>
                        <a:t>demand</a:t>
                      </a:r>
                      <a:r>
                        <a:rPr sz="1000" spc="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70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1000" spc="1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110" dirty="0">
                          <a:latin typeface="Trebuchet MS"/>
                          <a:cs typeface="Trebuchet MS"/>
                        </a:rPr>
                        <a:t>eco-</a:t>
                      </a:r>
                      <a:r>
                        <a:rPr sz="1000" spc="80" dirty="0">
                          <a:latin typeface="Trebuchet MS"/>
                          <a:cs typeface="Trebuchet MS"/>
                        </a:rPr>
                        <a:t>friendly</a:t>
                      </a:r>
                      <a:r>
                        <a:rPr sz="1000" spc="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100" dirty="0">
                          <a:latin typeface="Trebuchet MS"/>
                          <a:cs typeface="Trebuchet MS"/>
                        </a:rPr>
                        <a:t>car</a:t>
                      </a:r>
                      <a:r>
                        <a:rPr sz="1000" spc="1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135" dirty="0">
                          <a:latin typeface="Trebuchet MS"/>
                          <a:cs typeface="Trebuchet MS"/>
                        </a:rPr>
                        <a:t>washes</a:t>
                      </a:r>
                      <a:r>
                        <a:rPr sz="1000" spc="100" dirty="0">
                          <a:latin typeface="Trebuchet MS"/>
                          <a:cs typeface="Trebuchet MS"/>
                        </a:rPr>
                        <a:t> drives </a:t>
                      </a:r>
                      <a:r>
                        <a:rPr sz="1000" spc="90" dirty="0">
                          <a:latin typeface="Trebuchet MS"/>
                          <a:cs typeface="Trebuchet MS"/>
                        </a:rPr>
                        <a:t>waterless,</a:t>
                      </a:r>
                      <a:r>
                        <a:rPr sz="1000" spc="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105" dirty="0">
                          <a:latin typeface="Trebuchet MS"/>
                          <a:cs typeface="Trebuchet MS"/>
                        </a:rPr>
                        <a:t>biodegradable</a:t>
                      </a:r>
                      <a:r>
                        <a:rPr sz="1000" spc="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85" dirty="0">
                          <a:latin typeface="Trebuchet MS"/>
                          <a:cs typeface="Trebuchet MS"/>
                        </a:rPr>
                        <a:t>solutions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9690" marB="0">
                    <a:lnL w="9525">
                      <a:solidFill>
                        <a:srgbClr val="F16629"/>
                      </a:solidFill>
                      <a:prstDash val="solid"/>
                    </a:lnL>
                    <a:lnR w="19050">
                      <a:solidFill>
                        <a:srgbClr val="F16629"/>
                      </a:solidFill>
                      <a:prstDash val="solid"/>
                    </a:lnR>
                    <a:lnT w="19050">
                      <a:solidFill>
                        <a:srgbClr val="F16629"/>
                      </a:solidFill>
                      <a:prstDash val="solid"/>
                    </a:lnT>
                    <a:lnB w="9525">
                      <a:solidFill>
                        <a:srgbClr val="F166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17111" y="2937975"/>
            <a:ext cx="238379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210" dirty="0">
                <a:solidFill>
                  <a:srgbClr val="F16629"/>
                </a:solidFill>
                <a:latin typeface="Trebuchet MS"/>
                <a:cs typeface="Trebuchet MS"/>
              </a:rPr>
              <a:t>Unfavourable</a:t>
            </a:r>
            <a:r>
              <a:rPr sz="1500" b="1" spc="185" dirty="0">
                <a:solidFill>
                  <a:srgbClr val="F16629"/>
                </a:solidFill>
                <a:latin typeface="Trebuchet MS"/>
                <a:cs typeface="Trebuchet MS"/>
              </a:rPr>
              <a:t> </a:t>
            </a:r>
            <a:r>
              <a:rPr sz="1500" b="1" spc="165" dirty="0">
                <a:solidFill>
                  <a:srgbClr val="F16629"/>
                </a:solidFill>
                <a:latin typeface="Trebuchet MS"/>
                <a:cs typeface="Trebuchet MS"/>
              </a:rPr>
              <a:t>Trends</a:t>
            </a:r>
            <a:endParaRPr sz="150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95583" y="3320819"/>
          <a:ext cx="9564369" cy="963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7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7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000" b="1" spc="1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AREA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9690" marB="0">
                    <a:lnL w="9525">
                      <a:solidFill>
                        <a:srgbClr val="F16629"/>
                      </a:solidFill>
                      <a:prstDash val="solid"/>
                    </a:lnL>
                    <a:lnB w="3175">
                      <a:solidFill>
                        <a:srgbClr val="F16629"/>
                      </a:solidFill>
                      <a:prstDash val="solid"/>
                    </a:lnB>
                    <a:solidFill>
                      <a:srgbClr val="F16629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000" b="1" spc="1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9690" marB="0">
                    <a:lnR w="9525">
                      <a:solidFill>
                        <a:srgbClr val="F16629"/>
                      </a:solidFill>
                      <a:prstDash val="solid"/>
                    </a:lnR>
                    <a:lnB w="3175">
                      <a:solidFill>
                        <a:srgbClr val="F16629"/>
                      </a:solidFill>
                      <a:prstDash val="solid"/>
                    </a:lnB>
                    <a:solidFill>
                      <a:srgbClr val="F166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b="1" spc="125" dirty="0">
                          <a:latin typeface="Trebuchet MS"/>
                          <a:cs typeface="Trebuchet MS"/>
                        </a:rPr>
                        <a:t>Technology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F16629"/>
                      </a:solidFill>
                      <a:prstDash val="solid"/>
                    </a:lnL>
                    <a:lnR w="9525">
                      <a:solidFill>
                        <a:srgbClr val="F16629"/>
                      </a:solidFill>
                      <a:prstDash val="solid"/>
                    </a:lnR>
                    <a:lnT w="3175">
                      <a:solidFill>
                        <a:srgbClr val="F16629"/>
                      </a:solidFill>
                      <a:prstDash val="solid"/>
                    </a:lnT>
                    <a:lnB w="19050">
                      <a:solidFill>
                        <a:srgbClr val="F16629"/>
                      </a:solidFill>
                      <a:prstDash val="solid"/>
                    </a:lnB>
                    <a:solidFill>
                      <a:srgbClr val="FAE3D5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31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000" spc="10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000" spc="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105" dirty="0">
                          <a:latin typeface="Trebuchet MS"/>
                          <a:cs typeface="Trebuchet MS"/>
                        </a:rPr>
                        <a:t>high</a:t>
                      </a:r>
                      <a:r>
                        <a:rPr sz="1000" spc="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100" dirty="0">
                          <a:latin typeface="Trebuchet MS"/>
                          <a:cs typeface="Trebuchet MS"/>
                        </a:rPr>
                        <a:t>cost</a:t>
                      </a:r>
                      <a:r>
                        <a:rPr sz="1000" spc="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6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000" spc="1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100" dirty="0">
                          <a:latin typeface="Trebuchet MS"/>
                          <a:cs typeface="Trebuchet MS"/>
                        </a:rPr>
                        <a:t>developing</a:t>
                      </a:r>
                      <a:r>
                        <a:rPr sz="1000" spc="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12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000" spc="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105" dirty="0">
                          <a:latin typeface="Trebuchet MS"/>
                          <a:cs typeface="Trebuchet MS"/>
                        </a:rPr>
                        <a:t>maintaining</a:t>
                      </a:r>
                      <a:r>
                        <a:rPr sz="1000" spc="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110" dirty="0">
                          <a:latin typeface="Trebuchet MS"/>
                          <a:cs typeface="Trebuchet MS"/>
                        </a:rPr>
                        <a:t>app-</a:t>
                      </a:r>
                      <a:r>
                        <a:rPr sz="1000" spc="125" dirty="0">
                          <a:latin typeface="Trebuchet MS"/>
                          <a:cs typeface="Trebuchet MS"/>
                        </a:rPr>
                        <a:t>based</a:t>
                      </a:r>
                      <a:r>
                        <a:rPr sz="1000" spc="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90" dirty="0">
                          <a:latin typeface="Trebuchet MS"/>
                          <a:cs typeface="Trebuchet MS"/>
                        </a:rPr>
                        <a:t>platforms,</a:t>
                      </a:r>
                      <a:r>
                        <a:rPr sz="1000" spc="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85" dirty="0">
                          <a:latin typeface="Trebuchet MS"/>
                          <a:cs typeface="Trebuchet MS"/>
                        </a:rPr>
                        <a:t>including</a:t>
                      </a:r>
                      <a:r>
                        <a:rPr sz="1000" spc="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125" dirty="0">
                          <a:latin typeface="Trebuchet MS"/>
                          <a:cs typeface="Trebuchet MS"/>
                        </a:rPr>
                        <a:t>payment</a:t>
                      </a:r>
                      <a:r>
                        <a:rPr sz="1000" spc="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85" dirty="0">
                          <a:latin typeface="Trebuchet MS"/>
                          <a:cs typeface="Trebuchet MS"/>
                        </a:rPr>
                        <a:t>integrations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2069" marB="0">
                    <a:lnL w="9525">
                      <a:solidFill>
                        <a:srgbClr val="F16629"/>
                      </a:solidFill>
                      <a:prstDash val="solid"/>
                    </a:lnL>
                    <a:lnR w="19050">
                      <a:solidFill>
                        <a:srgbClr val="F16629"/>
                      </a:solidFill>
                      <a:prstDash val="solid"/>
                    </a:lnR>
                    <a:lnT w="3175">
                      <a:solidFill>
                        <a:srgbClr val="F16629"/>
                      </a:solidFill>
                      <a:prstDash val="solid"/>
                    </a:lnT>
                    <a:lnB w="19050">
                      <a:solidFill>
                        <a:srgbClr val="F16629"/>
                      </a:solidFill>
                      <a:prstDash val="solid"/>
                    </a:lnB>
                    <a:solidFill>
                      <a:srgbClr val="FAE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18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000" b="1" spc="140" dirty="0">
                          <a:latin typeface="Trebuchet MS"/>
                          <a:cs typeface="Trebuchet MS"/>
                        </a:rPr>
                        <a:t>Social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9690" marB="0">
                    <a:lnL w="9525">
                      <a:solidFill>
                        <a:srgbClr val="F16629"/>
                      </a:solidFill>
                      <a:prstDash val="solid"/>
                    </a:lnL>
                    <a:lnR w="9525">
                      <a:solidFill>
                        <a:srgbClr val="F16629"/>
                      </a:solidFill>
                      <a:prstDash val="solid"/>
                    </a:lnR>
                    <a:lnT w="19050">
                      <a:solidFill>
                        <a:srgbClr val="F16629"/>
                      </a:solidFill>
                      <a:prstDash val="solid"/>
                    </a:lnT>
                    <a:lnB w="9525">
                      <a:solidFill>
                        <a:srgbClr val="F1662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000" spc="110" dirty="0">
                          <a:latin typeface="Trebuchet MS"/>
                          <a:cs typeface="Trebuchet MS"/>
                        </a:rPr>
                        <a:t>Growing</a:t>
                      </a:r>
                      <a:r>
                        <a:rPr sz="1000" spc="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130" dirty="0">
                          <a:latin typeface="Trebuchet MS"/>
                          <a:cs typeface="Trebuchet MS"/>
                        </a:rPr>
                        <a:t>consumer</a:t>
                      </a:r>
                      <a:r>
                        <a:rPr sz="1000" spc="1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105" dirty="0">
                          <a:latin typeface="Trebuchet MS"/>
                          <a:cs typeface="Trebuchet MS"/>
                        </a:rPr>
                        <a:t>preference</a:t>
                      </a:r>
                      <a:r>
                        <a:rPr sz="1000" spc="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70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1000" spc="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105" dirty="0">
                          <a:latin typeface="Trebuchet MS"/>
                          <a:cs typeface="Trebuchet MS"/>
                        </a:rPr>
                        <a:t>do-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it-</a:t>
                      </a:r>
                      <a:r>
                        <a:rPr sz="1000" spc="95" dirty="0">
                          <a:latin typeface="Trebuchet MS"/>
                          <a:cs typeface="Trebuchet MS"/>
                        </a:rPr>
                        <a:t>yourself</a:t>
                      </a:r>
                      <a:r>
                        <a:rPr sz="1000" spc="1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90" dirty="0">
                          <a:latin typeface="Trebuchet MS"/>
                          <a:cs typeface="Trebuchet MS"/>
                        </a:rPr>
                        <a:t>(DIY)</a:t>
                      </a:r>
                      <a:r>
                        <a:rPr sz="1000" spc="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100" dirty="0">
                          <a:latin typeface="Trebuchet MS"/>
                          <a:cs typeface="Trebuchet MS"/>
                        </a:rPr>
                        <a:t>car</a:t>
                      </a:r>
                      <a:r>
                        <a:rPr sz="1000" spc="1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120" dirty="0">
                          <a:latin typeface="Trebuchet MS"/>
                          <a:cs typeface="Trebuchet MS"/>
                        </a:rPr>
                        <a:t>washing</a:t>
                      </a:r>
                      <a:r>
                        <a:rPr sz="1000" spc="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75" dirty="0"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sz="1000" spc="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145" dirty="0">
                          <a:latin typeface="Trebuchet MS"/>
                          <a:cs typeface="Trebuchet MS"/>
                        </a:rPr>
                        <a:t>home</a:t>
                      </a:r>
                      <a:r>
                        <a:rPr sz="1000" spc="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105" dirty="0">
                          <a:latin typeface="Trebuchet MS"/>
                          <a:cs typeface="Trebuchet MS"/>
                        </a:rPr>
                        <a:t>due</a:t>
                      </a:r>
                      <a:r>
                        <a:rPr sz="1000" spc="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55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000" spc="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120" dirty="0">
                          <a:latin typeface="Trebuchet MS"/>
                          <a:cs typeface="Trebuchet MS"/>
                        </a:rPr>
                        <a:t>economic</a:t>
                      </a:r>
                      <a:r>
                        <a:rPr sz="1000" spc="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80" dirty="0">
                          <a:latin typeface="Trebuchet MS"/>
                          <a:cs typeface="Trebuchet MS"/>
                        </a:rPr>
                        <a:t>uncertaint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9690" marB="0">
                    <a:lnL w="9525">
                      <a:solidFill>
                        <a:srgbClr val="F16629"/>
                      </a:solidFill>
                      <a:prstDash val="solid"/>
                    </a:lnL>
                    <a:lnR w="19050">
                      <a:solidFill>
                        <a:srgbClr val="F16629"/>
                      </a:solidFill>
                      <a:prstDash val="solid"/>
                    </a:lnR>
                    <a:lnT w="19050">
                      <a:solidFill>
                        <a:srgbClr val="F16629"/>
                      </a:solidFill>
                      <a:prstDash val="solid"/>
                    </a:lnT>
                    <a:lnB w="9525">
                      <a:solidFill>
                        <a:srgbClr val="F1662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99650" y="4423116"/>
            <a:ext cx="9566910" cy="820738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50" dirty="0">
              <a:latin typeface="Times New Roman"/>
              <a:cs typeface="Times New Roman"/>
            </a:endParaRPr>
          </a:p>
          <a:p>
            <a:pPr marL="259715">
              <a:lnSpc>
                <a:spcPct val="100000"/>
              </a:lnSpc>
            </a:pPr>
            <a:r>
              <a:rPr sz="1250" b="1" spc="240" dirty="0">
                <a:solidFill>
                  <a:srgbClr val="F16629"/>
                </a:solidFill>
                <a:latin typeface="Trebuchet MS"/>
                <a:cs typeface="Trebuchet MS"/>
              </a:rPr>
              <a:t>Data</a:t>
            </a:r>
            <a:r>
              <a:rPr sz="1250" b="1" spc="204" dirty="0">
                <a:solidFill>
                  <a:srgbClr val="F16629"/>
                </a:solidFill>
                <a:latin typeface="Trebuchet MS"/>
                <a:cs typeface="Trebuchet MS"/>
              </a:rPr>
              <a:t> </a:t>
            </a:r>
            <a:r>
              <a:rPr sz="1250" b="1" spc="185" dirty="0">
                <a:solidFill>
                  <a:srgbClr val="F16629"/>
                </a:solidFill>
                <a:latin typeface="Trebuchet MS"/>
                <a:cs typeface="Trebuchet MS"/>
              </a:rPr>
              <a:t>Sources:</a:t>
            </a:r>
            <a:endParaRPr sz="1250" dirty="0">
              <a:latin typeface="Trebuchet MS"/>
              <a:cs typeface="Trebuchet MS"/>
            </a:endParaRPr>
          </a:p>
          <a:p>
            <a:pPr marL="259715" marR="623570">
              <a:lnSpc>
                <a:spcPts val="1150"/>
              </a:lnSpc>
              <a:spcBef>
                <a:spcPts val="1010"/>
              </a:spcBef>
            </a:pPr>
            <a:r>
              <a:rPr sz="1000" spc="130" dirty="0">
                <a:latin typeface="Trebuchet MS"/>
                <a:cs typeface="Trebuchet MS"/>
              </a:rPr>
              <a:t>McKinsey</a:t>
            </a:r>
            <a:r>
              <a:rPr sz="1000" spc="85" dirty="0">
                <a:latin typeface="Trebuchet MS"/>
                <a:cs typeface="Trebuchet MS"/>
              </a:rPr>
              <a:t> </a:t>
            </a:r>
            <a:r>
              <a:rPr sz="1000" spc="95" dirty="0">
                <a:latin typeface="Trebuchet MS"/>
                <a:cs typeface="Trebuchet MS"/>
              </a:rPr>
              <a:t>&amp;</a:t>
            </a:r>
            <a:r>
              <a:rPr sz="1000" spc="85" dirty="0">
                <a:latin typeface="Trebuchet MS"/>
                <a:cs typeface="Trebuchet MS"/>
              </a:rPr>
              <a:t> </a:t>
            </a:r>
            <a:r>
              <a:rPr sz="1000" spc="120" dirty="0">
                <a:latin typeface="Trebuchet MS"/>
                <a:cs typeface="Trebuchet MS"/>
              </a:rPr>
              <a:t>Company:</a:t>
            </a:r>
            <a:r>
              <a:rPr sz="1000" spc="90" dirty="0">
                <a:latin typeface="Trebuchet MS"/>
                <a:cs typeface="Trebuchet MS"/>
              </a:rPr>
              <a:t> </a:t>
            </a:r>
            <a:r>
              <a:rPr sz="1000" spc="80" dirty="0">
                <a:latin typeface="Trebuchet MS"/>
                <a:cs typeface="Trebuchet MS"/>
              </a:rPr>
              <a:t>Future</a:t>
            </a:r>
            <a:r>
              <a:rPr sz="1000" spc="125" dirty="0">
                <a:latin typeface="Trebuchet MS"/>
                <a:cs typeface="Trebuchet MS"/>
              </a:rPr>
              <a:t> </a:t>
            </a:r>
            <a:r>
              <a:rPr sz="1000" spc="60" dirty="0">
                <a:latin typeface="Trebuchet MS"/>
                <a:cs typeface="Trebuchet MS"/>
              </a:rPr>
              <a:t>of</a:t>
            </a:r>
            <a:r>
              <a:rPr sz="1000" spc="145" dirty="0">
                <a:latin typeface="Trebuchet MS"/>
                <a:cs typeface="Trebuchet MS"/>
              </a:rPr>
              <a:t> </a:t>
            </a:r>
            <a:r>
              <a:rPr sz="1000" spc="80" dirty="0">
                <a:latin typeface="Trebuchet MS"/>
                <a:cs typeface="Trebuchet MS"/>
              </a:rPr>
              <a:t>Mobility</a:t>
            </a:r>
            <a:r>
              <a:rPr sz="1000" spc="85" dirty="0">
                <a:latin typeface="Trebuchet MS"/>
                <a:cs typeface="Trebuchet MS"/>
              </a:rPr>
              <a:t> </a:t>
            </a:r>
            <a:r>
              <a:rPr sz="1000" spc="95" dirty="0">
                <a:latin typeface="Trebuchet MS"/>
                <a:cs typeface="Trebuchet MS"/>
              </a:rPr>
              <a:t>Report</a:t>
            </a:r>
            <a:r>
              <a:rPr sz="1000" spc="100" dirty="0">
                <a:latin typeface="Trebuchet MS"/>
                <a:cs typeface="Trebuchet MS"/>
              </a:rPr>
              <a:t> </a:t>
            </a:r>
            <a:r>
              <a:rPr sz="1000" spc="120" dirty="0">
                <a:latin typeface="Trebuchet MS"/>
                <a:cs typeface="Trebuchet MS"/>
              </a:rPr>
              <a:t>(2023)</a:t>
            </a:r>
            <a:r>
              <a:rPr sz="1000" spc="105" dirty="0">
                <a:latin typeface="Trebuchet MS"/>
                <a:cs typeface="Trebuchet MS"/>
              </a:rPr>
              <a:t>“</a:t>
            </a:r>
            <a:r>
              <a:rPr sz="1000" spc="100" dirty="0">
                <a:latin typeface="Trebuchet MS"/>
                <a:cs typeface="Trebuchet MS"/>
              </a:rPr>
              <a:t> </a:t>
            </a:r>
            <a:r>
              <a:rPr sz="1000" spc="125" dirty="0">
                <a:latin typeface="Trebuchet MS"/>
                <a:cs typeface="Trebuchet MS"/>
              </a:rPr>
              <a:t>Discusses</a:t>
            </a:r>
            <a:r>
              <a:rPr sz="1000" spc="95" dirty="0">
                <a:latin typeface="Trebuchet MS"/>
                <a:cs typeface="Trebuchet MS"/>
              </a:rPr>
              <a:t> </a:t>
            </a:r>
            <a:r>
              <a:rPr sz="1000" spc="75" dirty="0">
                <a:latin typeface="Trebuchet MS"/>
                <a:cs typeface="Trebuchet MS"/>
              </a:rPr>
              <a:t>the</a:t>
            </a:r>
            <a:r>
              <a:rPr sz="1000" spc="130" dirty="0">
                <a:latin typeface="Trebuchet MS"/>
                <a:cs typeface="Trebuchet MS"/>
              </a:rPr>
              <a:t> </a:t>
            </a:r>
            <a:r>
              <a:rPr sz="1000" spc="105" dirty="0">
                <a:latin typeface="Trebuchet MS"/>
                <a:cs typeface="Trebuchet MS"/>
              </a:rPr>
              <a:t>impact</a:t>
            </a:r>
            <a:r>
              <a:rPr sz="1000" spc="100" dirty="0">
                <a:latin typeface="Trebuchet MS"/>
                <a:cs typeface="Trebuchet MS"/>
              </a:rPr>
              <a:t> </a:t>
            </a:r>
            <a:r>
              <a:rPr sz="1000" spc="60" dirty="0">
                <a:latin typeface="Trebuchet MS"/>
                <a:cs typeface="Trebuchet MS"/>
              </a:rPr>
              <a:t>of</a:t>
            </a:r>
            <a:r>
              <a:rPr sz="1000" spc="140" dirty="0">
                <a:latin typeface="Trebuchet MS"/>
                <a:cs typeface="Trebuchet MS"/>
              </a:rPr>
              <a:t> </a:t>
            </a:r>
            <a:r>
              <a:rPr sz="1000" spc="110" dirty="0">
                <a:latin typeface="Trebuchet MS"/>
                <a:cs typeface="Trebuchet MS"/>
              </a:rPr>
              <a:t>technology</a:t>
            </a:r>
            <a:r>
              <a:rPr sz="1000" spc="90" dirty="0">
                <a:latin typeface="Trebuchet MS"/>
                <a:cs typeface="Trebuchet MS"/>
              </a:rPr>
              <a:t> </a:t>
            </a:r>
            <a:r>
              <a:rPr sz="1000" spc="120" dirty="0">
                <a:latin typeface="Trebuchet MS"/>
                <a:cs typeface="Trebuchet MS"/>
              </a:rPr>
              <a:t>on</a:t>
            </a:r>
            <a:r>
              <a:rPr sz="1000" spc="105" dirty="0">
                <a:latin typeface="Trebuchet MS"/>
                <a:cs typeface="Trebuchet MS"/>
              </a:rPr>
              <a:t> </a:t>
            </a:r>
            <a:r>
              <a:rPr sz="1000" spc="100" dirty="0">
                <a:latin typeface="Trebuchet MS"/>
                <a:cs typeface="Trebuchet MS"/>
              </a:rPr>
              <a:t>service-</a:t>
            </a:r>
            <a:r>
              <a:rPr sz="1000" spc="125" dirty="0">
                <a:latin typeface="Trebuchet MS"/>
                <a:cs typeface="Trebuchet MS"/>
              </a:rPr>
              <a:t>based</a:t>
            </a:r>
            <a:r>
              <a:rPr sz="1000" spc="10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industries, </a:t>
            </a:r>
            <a:r>
              <a:rPr sz="1000" spc="85" dirty="0">
                <a:latin typeface="Trebuchet MS"/>
                <a:cs typeface="Trebuchet MS"/>
              </a:rPr>
              <a:t>including</a:t>
            </a:r>
            <a:r>
              <a:rPr sz="1000" spc="125" dirty="0">
                <a:latin typeface="Trebuchet MS"/>
                <a:cs typeface="Trebuchet MS"/>
              </a:rPr>
              <a:t> </a:t>
            </a:r>
            <a:r>
              <a:rPr sz="1000" spc="105" dirty="0">
                <a:latin typeface="Trebuchet MS"/>
                <a:cs typeface="Trebuchet MS"/>
              </a:rPr>
              <a:t>automotive</a:t>
            </a:r>
            <a:r>
              <a:rPr sz="1000" spc="150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care.</a:t>
            </a:r>
            <a:endParaRPr sz="1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54494" y="420680"/>
            <a:ext cx="3783329" cy="5581015"/>
            <a:chOff x="6554494" y="420680"/>
            <a:chExt cx="3783329" cy="5581015"/>
          </a:xfrm>
        </p:grpSpPr>
        <p:sp>
          <p:nvSpPr>
            <p:cNvPr id="3" name="object 3"/>
            <p:cNvSpPr/>
            <p:nvPr/>
          </p:nvSpPr>
          <p:spPr>
            <a:xfrm>
              <a:off x="8856708" y="420680"/>
              <a:ext cx="1481455" cy="5581015"/>
            </a:xfrm>
            <a:custGeom>
              <a:avLst/>
              <a:gdLst/>
              <a:ahLst/>
              <a:cxnLst/>
              <a:rect l="l" t="t" r="r" b="b"/>
              <a:pathLst>
                <a:path w="1481454" h="5581015">
                  <a:moveTo>
                    <a:pt x="1481090" y="5580632"/>
                  </a:moveTo>
                  <a:lnTo>
                    <a:pt x="0" y="5580632"/>
                  </a:lnTo>
                  <a:lnTo>
                    <a:pt x="0" y="0"/>
                  </a:lnTo>
                  <a:lnTo>
                    <a:pt x="1481090" y="0"/>
                  </a:lnTo>
                  <a:lnTo>
                    <a:pt x="1481090" y="5580632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4494" y="1128428"/>
              <a:ext cx="3432983" cy="4165136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920" y="648461"/>
            <a:ext cx="813503" cy="42302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3220" y="1978041"/>
            <a:ext cx="312166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530" dirty="0">
                <a:solidFill>
                  <a:srgbClr val="BF0000"/>
                </a:solidFill>
              </a:rPr>
              <a:t>ShineSync</a:t>
            </a:r>
            <a:endParaRPr sz="410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300"/>
              </a:spcBef>
            </a:pPr>
            <a:r>
              <a:rPr spc="135" dirty="0"/>
              <a:t>We</a:t>
            </a:r>
            <a:r>
              <a:rPr spc="110" dirty="0"/>
              <a:t> </a:t>
            </a:r>
            <a:r>
              <a:rPr spc="75" dirty="0"/>
              <a:t>offer</a:t>
            </a:r>
            <a:r>
              <a:rPr spc="160" dirty="0"/>
              <a:t> </a:t>
            </a:r>
            <a:r>
              <a:rPr spc="140" dirty="0"/>
              <a:t>a</a:t>
            </a:r>
            <a:r>
              <a:rPr spc="120" dirty="0"/>
              <a:t> </a:t>
            </a:r>
            <a:r>
              <a:rPr spc="130" dirty="0"/>
              <a:t>mobile</a:t>
            </a:r>
            <a:r>
              <a:rPr spc="110" dirty="0"/>
              <a:t> </a:t>
            </a:r>
            <a:r>
              <a:rPr spc="160" dirty="0"/>
              <a:t>app</a:t>
            </a:r>
            <a:r>
              <a:rPr spc="145" dirty="0"/>
              <a:t> </a:t>
            </a:r>
            <a:r>
              <a:rPr spc="70" dirty="0"/>
              <a:t>for</a:t>
            </a:r>
            <a:r>
              <a:rPr spc="160" dirty="0"/>
              <a:t> </a:t>
            </a:r>
            <a:r>
              <a:rPr spc="185" dirty="0"/>
              <a:t>easy</a:t>
            </a:r>
            <a:r>
              <a:rPr spc="160" dirty="0"/>
              <a:t> </a:t>
            </a:r>
            <a:r>
              <a:rPr spc="114" dirty="0"/>
              <a:t>booking,location </a:t>
            </a:r>
            <a:r>
              <a:rPr spc="130" dirty="0"/>
              <a:t>tracking,secure</a:t>
            </a:r>
            <a:r>
              <a:rPr spc="120" dirty="0"/>
              <a:t> </a:t>
            </a:r>
            <a:r>
              <a:rPr spc="165" dirty="0"/>
              <a:t>payments,enhancing</a:t>
            </a:r>
            <a:r>
              <a:rPr spc="150" dirty="0"/>
              <a:t> </a:t>
            </a:r>
            <a:r>
              <a:rPr spc="140" dirty="0"/>
              <a:t>user </a:t>
            </a:r>
            <a:r>
              <a:rPr spc="125" dirty="0"/>
              <a:t>convenience.</a:t>
            </a:r>
          </a:p>
          <a:p>
            <a:pPr>
              <a:lnSpc>
                <a:spcPct val="100000"/>
              </a:lnSpc>
            </a:pPr>
            <a:endParaRPr spc="125" dirty="0"/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pc="125" dirty="0"/>
          </a:p>
          <a:p>
            <a:pPr marL="12700" marR="811530">
              <a:lnSpc>
                <a:spcPts val="1989"/>
              </a:lnSpc>
              <a:spcBef>
                <a:spcPts val="5"/>
              </a:spcBef>
            </a:pPr>
            <a:r>
              <a:rPr b="1" spc="280" dirty="0">
                <a:latin typeface="Trebuchet MS"/>
                <a:cs typeface="Trebuchet MS"/>
              </a:rPr>
              <a:t>Caraga</a:t>
            </a:r>
            <a:r>
              <a:rPr b="1" spc="210" dirty="0">
                <a:latin typeface="Trebuchet MS"/>
                <a:cs typeface="Trebuchet MS"/>
              </a:rPr>
              <a:t> </a:t>
            </a:r>
            <a:r>
              <a:rPr b="1" spc="235" dirty="0">
                <a:latin typeface="Trebuchet MS"/>
                <a:cs typeface="Trebuchet MS"/>
              </a:rPr>
              <a:t>State</a:t>
            </a:r>
            <a:r>
              <a:rPr b="1" spc="204" dirty="0">
                <a:latin typeface="Trebuchet MS"/>
                <a:cs typeface="Trebuchet MS"/>
              </a:rPr>
              <a:t> </a:t>
            </a:r>
            <a:r>
              <a:rPr b="1" spc="185" dirty="0">
                <a:latin typeface="Trebuchet MS"/>
                <a:cs typeface="Trebuchet MS"/>
              </a:rPr>
              <a:t>University,</a:t>
            </a:r>
            <a:r>
              <a:rPr b="1" spc="229" dirty="0">
                <a:latin typeface="Trebuchet MS"/>
                <a:cs typeface="Trebuchet MS"/>
              </a:rPr>
              <a:t> </a:t>
            </a:r>
            <a:r>
              <a:rPr b="1" spc="245" dirty="0">
                <a:latin typeface="Trebuchet MS"/>
                <a:cs typeface="Trebuchet MS"/>
              </a:rPr>
              <a:t>Butuan</a:t>
            </a:r>
            <a:r>
              <a:rPr b="1" spc="210" dirty="0">
                <a:latin typeface="Trebuchet MS"/>
                <a:cs typeface="Trebuchet MS"/>
              </a:rPr>
              <a:t> </a:t>
            </a:r>
            <a:r>
              <a:rPr b="1" spc="175" dirty="0">
                <a:latin typeface="Trebuchet MS"/>
                <a:cs typeface="Trebuchet MS"/>
              </a:rPr>
              <a:t>City </a:t>
            </a:r>
            <a:r>
              <a:rPr b="1" spc="275" dirty="0">
                <a:latin typeface="Trebuchet MS"/>
                <a:cs typeface="Trebuchet MS"/>
              </a:rPr>
              <a:t>Mindanao</a:t>
            </a:r>
            <a:r>
              <a:rPr b="1" spc="185" dirty="0">
                <a:latin typeface="Trebuchet MS"/>
                <a:cs typeface="Trebuchet MS"/>
              </a:rPr>
              <a:t> </a:t>
            </a:r>
            <a:r>
              <a:rPr b="1" spc="265" dirty="0">
                <a:latin typeface="Trebuchet MS"/>
                <a:cs typeface="Trebuchet MS"/>
              </a:rPr>
              <a:t>PH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431" y="2169712"/>
            <a:ext cx="3660775" cy="2033905"/>
          </a:xfrm>
          <a:prstGeom prst="rect">
            <a:avLst/>
          </a:prstGeom>
          <a:solidFill>
            <a:srgbClr val="BF0000"/>
          </a:solidFill>
        </p:spPr>
        <p:txBody>
          <a:bodyPr vert="horz" wrap="square" lIns="0" tIns="1149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5"/>
              </a:spcBef>
            </a:pPr>
            <a:r>
              <a:rPr sz="3450" b="1" spc="385" dirty="0">
                <a:solidFill>
                  <a:srgbClr val="FFFFFF"/>
                </a:solidFill>
                <a:latin typeface="Trebuchet MS"/>
                <a:cs typeface="Trebuchet MS"/>
              </a:rPr>
              <a:t>Context</a:t>
            </a:r>
            <a:endParaRPr sz="3450">
              <a:latin typeface="Trebuchet MS"/>
              <a:cs typeface="Trebuchet MS"/>
            </a:endParaRPr>
          </a:p>
          <a:p>
            <a:pPr marL="330200" marR="332105" indent="-635" algn="ctr">
              <a:lnSpc>
                <a:spcPts val="1860"/>
              </a:lnSpc>
              <a:spcBef>
                <a:spcPts val="1025"/>
              </a:spcBef>
            </a:pPr>
            <a:r>
              <a:rPr sz="1650" spc="85" dirty="0">
                <a:solidFill>
                  <a:srgbClr val="FFFFFF"/>
                </a:solidFill>
                <a:latin typeface="Trebuchet MS"/>
                <a:cs typeface="Trebuchet MS"/>
              </a:rPr>
              <a:t>At-</a:t>
            </a:r>
            <a:r>
              <a:rPr sz="1650" spc="175" dirty="0">
                <a:solidFill>
                  <a:srgbClr val="FFFFFF"/>
                </a:solidFill>
                <a:latin typeface="Trebuchet MS"/>
                <a:cs typeface="Trebuchet MS"/>
              </a:rPr>
              <a:t>home</a:t>
            </a:r>
            <a:r>
              <a:rPr sz="1650" spc="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120" dirty="0">
                <a:solidFill>
                  <a:srgbClr val="FFFFFF"/>
                </a:solidFill>
                <a:latin typeface="Trebuchet MS"/>
                <a:cs typeface="Trebuchet MS"/>
              </a:rPr>
              <a:t>car</a:t>
            </a:r>
            <a:r>
              <a:rPr sz="1650" spc="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160" dirty="0">
                <a:solidFill>
                  <a:srgbClr val="FFFFFF"/>
                </a:solidFill>
                <a:latin typeface="Trebuchet MS"/>
                <a:cs typeface="Trebuchet MS"/>
              </a:rPr>
              <a:t>washing dropped</a:t>
            </a:r>
            <a:r>
              <a:rPr sz="1650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11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1650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370" dirty="0">
                <a:solidFill>
                  <a:srgbClr val="FFFFFF"/>
                </a:solidFill>
                <a:latin typeface="Trebuchet MS"/>
                <a:cs typeface="Trebuchet MS"/>
              </a:rPr>
              <a:t>48%</a:t>
            </a:r>
            <a:r>
              <a:rPr sz="165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80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1650" spc="220" dirty="0">
                <a:solidFill>
                  <a:srgbClr val="FFFFFF"/>
                </a:solidFill>
                <a:latin typeface="Trebuchet MS"/>
                <a:cs typeface="Trebuchet MS"/>
              </a:rPr>
              <a:t>1996</a:t>
            </a:r>
            <a:endParaRPr sz="1650">
              <a:latin typeface="Trebuchet MS"/>
              <a:cs typeface="Trebuchet MS"/>
            </a:endParaRPr>
          </a:p>
          <a:p>
            <a:pPr marL="229235" marR="231140" algn="ctr">
              <a:lnSpc>
                <a:spcPts val="1789"/>
              </a:lnSpc>
              <a:spcBef>
                <a:spcPts val="50"/>
              </a:spcBef>
            </a:pPr>
            <a:r>
              <a:rPr sz="1650" spc="7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650" spc="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265" dirty="0">
                <a:solidFill>
                  <a:srgbClr val="FFFFFF"/>
                </a:solidFill>
                <a:latin typeface="Trebuchet MS"/>
                <a:cs typeface="Trebuchet MS"/>
              </a:rPr>
              <a:t>28.4%</a:t>
            </a:r>
            <a:r>
              <a:rPr sz="1650" spc="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8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65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190" dirty="0">
                <a:solidFill>
                  <a:srgbClr val="FFFFFF"/>
                </a:solidFill>
                <a:latin typeface="Trebuchet MS"/>
                <a:cs typeface="Trebuchet MS"/>
              </a:rPr>
              <a:t>2021,</a:t>
            </a:r>
            <a:r>
              <a:rPr sz="1650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125" dirty="0">
                <a:solidFill>
                  <a:srgbClr val="FFFFFF"/>
                </a:solidFill>
                <a:latin typeface="Trebuchet MS"/>
                <a:cs typeface="Trebuchet MS"/>
              </a:rPr>
              <a:t>increasing </a:t>
            </a:r>
            <a:r>
              <a:rPr sz="1650" spc="185" dirty="0">
                <a:solidFill>
                  <a:srgbClr val="FFFFFF"/>
                </a:solidFill>
                <a:latin typeface="Trebuchet MS"/>
                <a:cs typeface="Trebuchet MS"/>
              </a:rPr>
              <a:t>demand</a:t>
            </a:r>
            <a:r>
              <a:rPr sz="1650" spc="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7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65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120" dirty="0">
                <a:solidFill>
                  <a:srgbClr val="FFFFFF"/>
                </a:solidFill>
                <a:latin typeface="Trebuchet MS"/>
                <a:cs typeface="Trebuchet MS"/>
              </a:rPr>
              <a:t>pro </a:t>
            </a:r>
            <a:r>
              <a:rPr sz="1650" spc="125" dirty="0">
                <a:solidFill>
                  <a:srgbClr val="FFFFFF"/>
                </a:solidFill>
                <a:latin typeface="Trebuchet MS"/>
                <a:cs typeface="Trebuchet MS"/>
              </a:rPr>
              <a:t>services.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0680" y="5838611"/>
            <a:ext cx="9917430" cy="163195"/>
            <a:chOff x="420680" y="5838611"/>
            <a:chExt cx="9917430" cy="163195"/>
          </a:xfrm>
        </p:grpSpPr>
        <p:sp>
          <p:nvSpPr>
            <p:cNvPr id="4" name="object 4"/>
            <p:cNvSpPr/>
            <p:nvPr/>
          </p:nvSpPr>
          <p:spPr>
            <a:xfrm>
              <a:off x="420680" y="5838611"/>
              <a:ext cx="8750300" cy="81915"/>
            </a:xfrm>
            <a:custGeom>
              <a:avLst/>
              <a:gdLst/>
              <a:ahLst/>
              <a:cxnLst/>
              <a:rect l="l" t="t" r="r" b="b"/>
              <a:pathLst>
                <a:path w="8750300" h="81914">
                  <a:moveTo>
                    <a:pt x="0" y="81350"/>
                  </a:moveTo>
                  <a:lnTo>
                    <a:pt x="8750113" y="81350"/>
                  </a:lnTo>
                  <a:lnTo>
                    <a:pt x="8750113" y="0"/>
                  </a:lnTo>
                  <a:lnTo>
                    <a:pt x="0" y="0"/>
                  </a:lnTo>
                  <a:lnTo>
                    <a:pt x="0" y="81350"/>
                  </a:lnTo>
                  <a:close/>
                </a:path>
              </a:pathLst>
            </a:custGeom>
            <a:solidFill>
              <a:srgbClr val="F587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0680" y="5919962"/>
              <a:ext cx="8750300" cy="81915"/>
            </a:xfrm>
            <a:custGeom>
              <a:avLst/>
              <a:gdLst/>
              <a:ahLst/>
              <a:cxnLst/>
              <a:rect l="l" t="t" r="r" b="b"/>
              <a:pathLst>
                <a:path w="8750300" h="81914">
                  <a:moveTo>
                    <a:pt x="0" y="81350"/>
                  </a:moveTo>
                  <a:lnTo>
                    <a:pt x="8750113" y="81350"/>
                  </a:lnTo>
                  <a:lnTo>
                    <a:pt x="8750113" y="0"/>
                  </a:lnTo>
                  <a:lnTo>
                    <a:pt x="0" y="0"/>
                  </a:lnTo>
                  <a:lnTo>
                    <a:pt x="0" y="81350"/>
                  </a:lnTo>
                  <a:close/>
                </a:path>
              </a:pathLst>
            </a:custGeom>
            <a:solidFill>
              <a:srgbClr val="F166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70784" y="5838621"/>
              <a:ext cx="1167130" cy="163195"/>
            </a:xfrm>
            <a:custGeom>
              <a:avLst/>
              <a:gdLst/>
              <a:ahLst/>
              <a:cxnLst/>
              <a:rect l="l" t="t" r="r" b="b"/>
              <a:pathLst>
                <a:path w="1167129" h="163195">
                  <a:moveTo>
                    <a:pt x="1167003" y="0"/>
                  </a:moveTo>
                  <a:lnTo>
                    <a:pt x="1129004" y="0"/>
                  </a:lnTo>
                  <a:lnTo>
                    <a:pt x="182156" y="0"/>
                  </a:lnTo>
                  <a:lnTo>
                    <a:pt x="136525" y="0"/>
                  </a:lnTo>
                  <a:lnTo>
                    <a:pt x="0" y="162699"/>
                  </a:lnTo>
                  <a:lnTo>
                    <a:pt x="182156" y="162699"/>
                  </a:lnTo>
                  <a:lnTo>
                    <a:pt x="992479" y="162699"/>
                  </a:lnTo>
                  <a:lnTo>
                    <a:pt x="1167003" y="162699"/>
                  </a:lnTo>
                  <a:lnTo>
                    <a:pt x="1167003" y="0"/>
                  </a:lnTo>
                  <a:close/>
                </a:path>
              </a:pathLst>
            </a:custGeom>
            <a:solidFill>
              <a:srgbClr val="C131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0680" y="5817776"/>
            <a:ext cx="9917430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51180" algn="r">
              <a:lnSpc>
                <a:spcPct val="100000"/>
              </a:lnSpc>
              <a:spcBef>
                <a:spcPts val="125"/>
              </a:spcBef>
            </a:pPr>
            <a:r>
              <a:rPr sz="1000" b="1" spc="7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5921" y="2120901"/>
            <a:ext cx="5939155" cy="1464310"/>
          </a:xfrm>
          <a:prstGeom prst="rect">
            <a:avLst/>
          </a:prstGeom>
          <a:solidFill>
            <a:srgbClr val="BF0000"/>
          </a:solidFill>
        </p:spPr>
        <p:txBody>
          <a:bodyPr vert="horz" wrap="square" lIns="0" tIns="145415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1145"/>
              </a:spcBef>
            </a:pPr>
            <a:r>
              <a:rPr sz="1800" b="1" spc="229" dirty="0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endParaRPr sz="1800">
              <a:latin typeface="Trebuchet MS"/>
              <a:cs typeface="Trebuchet MS"/>
            </a:endParaRPr>
          </a:p>
          <a:p>
            <a:pPr marL="259715" marR="497840">
              <a:lnSpc>
                <a:spcPts val="1540"/>
              </a:lnSpc>
              <a:spcBef>
                <a:spcPts val="1610"/>
              </a:spcBef>
            </a:pPr>
            <a:r>
              <a:rPr sz="1400" spc="105" dirty="0">
                <a:solidFill>
                  <a:srgbClr val="FFFFFF"/>
                </a:solidFill>
                <a:latin typeface="Trebuchet MS"/>
                <a:cs typeface="Trebuchet MS"/>
              </a:rPr>
              <a:t>Finding</a:t>
            </a:r>
            <a:r>
              <a:rPr sz="14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Trebuchet MS"/>
                <a:cs typeface="Trebuchet MS"/>
              </a:rPr>
              <a:t>reliable</a:t>
            </a:r>
            <a:r>
              <a:rPr sz="1400" spc="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90" dirty="0">
                <a:solidFill>
                  <a:srgbClr val="FFFFFF"/>
                </a:solidFill>
                <a:latin typeface="Trebuchet MS"/>
                <a:cs typeface="Trebuchet MS"/>
              </a:rPr>
              <a:t>car</a:t>
            </a:r>
            <a:r>
              <a:rPr sz="1400" spc="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50" dirty="0">
                <a:solidFill>
                  <a:srgbClr val="FFFFFF"/>
                </a:solidFill>
                <a:latin typeface="Trebuchet MS"/>
                <a:cs typeface="Trebuchet MS"/>
              </a:rPr>
              <a:t>wash</a:t>
            </a:r>
            <a:r>
              <a:rPr sz="14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35" dirty="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r>
              <a:rPr sz="1400" spc="95" dirty="0">
                <a:solidFill>
                  <a:srgbClr val="FFFFFF"/>
                </a:solidFill>
                <a:latin typeface="Trebuchet MS"/>
                <a:cs typeface="Trebuchet MS"/>
              </a:rPr>
              <a:t> is </a:t>
            </a:r>
            <a:r>
              <a:rPr sz="1400" spc="140" dirty="0">
                <a:solidFill>
                  <a:srgbClr val="FFFFFF"/>
                </a:solidFill>
                <a:latin typeface="Trebuchet MS"/>
                <a:cs typeface="Trebuchet MS"/>
              </a:rPr>
              <a:t>tough</a:t>
            </a:r>
            <a:r>
              <a:rPr sz="14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45" dirty="0">
                <a:solidFill>
                  <a:srgbClr val="FFFFFF"/>
                </a:solidFill>
                <a:latin typeface="Trebuchet MS"/>
                <a:cs typeface="Trebuchet MS"/>
              </a:rPr>
              <a:t>due</a:t>
            </a:r>
            <a:r>
              <a:rPr sz="1400" spc="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Trebuchet MS"/>
                <a:cs typeface="Trebuchet MS"/>
              </a:rPr>
              <a:t>poor 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visibility,</a:t>
            </a:r>
            <a:r>
              <a:rPr sz="1400" spc="135" dirty="0">
                <a:solidFill>
                  <a:srgbClr val="FFFFFF"/>
                </a:solidFill>
                <a:latin typeface="Trebuchet MS"/>
                <a:cs typeface="Trebuchet MS"/>
              </a:rPr>
              <a:t> scheduling </a:t>
            </a:r>
            <a:r>
              <a:rPr sz="1400" spc="120" dirty="0">
                <a:solidFill>
                  <a:srgbClr val="FFFFFF"/>
                </a:solidFill>
                <a:latin typeface="Trebuchet MS"/>
                <a:cs typeface="Trebuchet MS"/>
              </a:rPr>
              <a:t>issues,</a:t>
            </a:r>
            <a:r>
              <a:rPr sz="1400" spc="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400" spc="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95" dirty="0">
                <a:solidFill>
                  <a:srgbClr val="FFFFFF"/>
                </a:solidFill>
                <a:latin typeface="Trebuchet MS"/>
                <a:cs typeface="Trebuchet MS"/>
              </a:rPr>
              <a:t>trust</a:t>
            </a:r>
            <a:r>
              <a:rPr sz="1400" spc="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Trebuchet MS"/>
                <a:cs typeface="Trebuchet MS"/>
              </a:rPr>
              <a:t>concerns.</a:t>
            </a:r>
            <a:endParaRPr sz="1400">
              <a:latin typeface="Trebuchet MS"/>
              <a:cs typeface="Trebuchet MS"/>
            </a:endParaRPr>
          </a:p>
          <a:p>
            <a:pPr marL="259715">
              <a:lnSpc>
                <a:spcPts val="1505"/>
              </a:lnSpc>
            </a:pPr>
            <a:r>
              <a:rPr sz="1400" spc="145" dirty="0">
                <a:solidFill>
                  <a:srgbClr val="FFFFFF"/>
                </a:solidFill>
                <a:latin typeface="Trebuchet MS"/>
                <a:cs typeface="Trebuchet MS"/>
              </a:rPr>
              <a:t>Customers</a:t>
            </a:r>
            <a:r>
              <a:rPr sz="1400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95" dirty="0">
                <a:solidFill>
                  <a:srgbClr val="FFFFFF"/>
                </a:solidFill>
                <a:latin typeface="Trebuchet MS"/>
                <a:cs typeface="Trebuchet MS"/>
              </a:rPr>
              <a:t>face</a:t>
            </a:r>
            <a:r>
              <a:rPr sz="1400" spc="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10" dirty="0">
                <a:solidFill>
                  <a:srgbClr val="FFFFFF"/>
                </a:solidFill>
                <a:latin typeface="Trebuchet MS"/>
                <a:cs typeface="Trebuchet MS"/>
              </a:rPr>
              <a:t>delays,</a:t>
            </a:r>
            <a:r>
              <a:rPr sz="1400" spc="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90" dirty="0">
                <a:solidFill>
                  <a:srgbClr val="FFFFFF"/>
                </a:solidFill>
                <a:latin typeface="Trebuchet MS"/>
                <a:cs typeface="Trebuchet MS"/>
              </a:rPr>
              <a:t>while</a:t>
            </a:r>
            <a:r>
              <a:rPr sz="1400" spc="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20" dirty="0">
                <a:solidFill>
                  <a:srgbClr val="FFFFFF"/>
                </a:solidFill>
                <a:latin typeface="Trebuchet MS"/>
                <a:cs typeface="Trebuchet MS"/>
              </a:rPr>
              <a:t>providers</a:t>
            </a:r>
            <a:r>
              <a:rPr sz="1400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90" dirty="0">
                <a:solidFill>
                  <a:srgbClr val="FFFFFF"/>
                </a:solidFill>
                <a:latin typeface="Trebuchet MS"/>
                <a:cs typeface="Trebuchet MS"/>
              </a:rPr>
              <a:t>stru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5921" y="3829258"/>
            <a:ext cx="5939155" cy="1464310"/>
          </a:xfrm>
          <a:prstGeom prst="rect">
            <a:avLst/>
          </a:prstGeom>
          <a:solidFill>
            <a:srgbClr val="F16629"/>
          </a:solidFill>
        </p:spPr>
        <p:txBody>
          <a:bodyPr vert="horz" wrap="square" lIns="0" tIns="145415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1145"/>
              </a:spcBef>
            </a:pPr>
            <a:r>
              <a:rPr sz="1800" b="1" spc="225" dirty="0">
                <a:solidFill>
                  <a:srgbClr val="FFFFFF"/>
                </a:solidFill>
                <a:latin typeface="Trebuchet MS"/>
                <a:cs typeface="Trebuchet MS"/>
              </a:rPr>
              <a:t>Impact</a:t>
            </a:r>
            <a:endParaRPr sz="1800">
              <a:latin typeface="Trebuchet MS"/>
              <a:cs typeface="Trebuchet MS"/>
            </a:endParaRPr>
          </a:p>
          <a:p>
            <a:pPr marL="259715" marR="720725">
              <a:lnSpc>
                <a:spcPts val="1540"/>
              </a:lnSpc>
              <a:spcBef>
                <a:spcPts val="1610"/>
              </a:spcBef>
            </a:pPr>
            <a:r>
              <a:rPr sz="1400" spc="105" dirty="0">
                <a:solidFill>
                  <a:srgbClr val="FFFFFF"/>
                </a:solidFill>
                <a:latin typeface="Trebuchet MS"/>
                <a:cs typeface="Trebuchet MS"/>
              </a:rPr>
              <a:t>Finding</a:t>
            </a:r>
            <a:r>
              <a:rPr sz="1400" spc="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Trebuchet MS"/>
                <a:cs typeface="Trebuchet MS"/>
              </a:rPr>
              <a:t>reliable</a:t>
            </a:r>
            <a:r>
              <a:rPr sz="1400" spc="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90" dirty="0">
                <a:solidFill>
                  <a:srgbClr val="FFFFFF"/>
                </a:solidFill>
                <a:latin typeface="Trebuchet MS"/>
                <a:cs typeface="Trebuchet MS"/>
              </a:rPr>
              <a:t>car</a:t>
            </a:r>
            <a:r>
              <a:rPr sz="1400" spc="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50" dirty="0">
                <a:solidFill>
                  <a:srgbClr val="FFFFFF"/>
                </a:solidFill>
                <a:latin typeface="Trebuchet MS"/>
                <a:cs typeface="Trebuchet MS"/>
              </a:rPr>
              <a:t>wash</a:t>
            </a:r>
            <a:r>
              <a:rPr sz="14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35" dirty="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r>
              <a:rPr sz="1400" spc="95" dirty="0">
                <a:solidFill>
                  <a:srgbClr val="FFFFFF"/>
                </a:solidFill>
                <a:latin typeface="Trebuchet MS"/>
                <a:cs typeface="Trebuchet MS"/>
              </a:rPr>
              <a:t> is </a:t>
            </a:r>
            <a:r>
              <a:rPr sz="1400" spc="120" dirty="0">
                <a:solidFill>
                  <a:srgbClr val="FFFFFF"/>
                </a:solidFill>
                <a:latin typeface="Trebuchet MS"/>
                <a:cs typeface="Trebuchet MS"/>
              </a:rPr>
              <a:t>hard</a:t>
            </a:r>
            <a:r>
              <a:rPr sz="14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45" dirty="0">
                <a:solidFill>
                  <a:srgbClr val="FFFFFF"/>
                </a:solidFill>
                <a:latin typeface="Trebuchet MS"/>
                <a:cs typeface="Trebuchet MS"/>
              </a:rPr>
              <a:t>due</a:t>
            </a:r>
            <a:r>
              <a:rPr sz="1400" spc="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Trebuchet MS"/>
                <a:cs typeface="Trebuchet MS"/>
              </a:rPr>
              <a:t>low </a:t>
            </a:r>
            <a:r>
              <a:rPr sz="1400" spc="105" dirty="0">
                <a:solidFill>
                  <a:srgbClr val="FFFFFF"/>
                </a:solidFill>
                <a:latin typeface="Trebuchet MS"/>
                <a:cs typeface="Trebuchet MS"/>
              </a:rPr>
              <a:t>visibility,scheduling</a:t>
            </a:r>
            <a:r>
              <a:rPr sz="1400" spc="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30" dirty="0">
                <a:solidFill>
                  <a:srgbClr val="FFFFFF"/>
                </a:solidFill>
                <a:latin typeface="Trebuchet MS"/>
                <a:cs typeface="Trebuchet MS"/>
              </a:rPr>
              <a:t>issues,and</a:t>
            </a:r>
            <a:r>
              <a:rPr sz="1400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95" dirty="0">
                <a:solidFill>
                  <a:srgbClr val="FFFFFF"/>
                </a:solidFill>
                <a:latin typeface="Trebuchet MS"/>
                <a:cs typeface="Trebuchet MS"/>
              </a:rPr>
              <a:t>trust</a:t>
            </a:r>
            <a:r>
              <a:rPr sz="1400" spc="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10" dirty="0">
                <a:solidFill>
                  <a:srgbClr val="FFFFFF"/>
                </a:solidFill>
                <a:latin typeface="Trebuchet MS"/>
                <a:cs typeface="Trebuchet MS"/>
              </a:rPr>
              <a:t>concerns.Our </a:t>
            </a:r>
            <a:r>
              <a:rPr sz="1400" spc="100" dirty="0">
                <a:solidFill>
                  <a:srgbClr val="FFFFFF"/>
                </a:solidFill>
                <a:latin typeface="Trebuchet MS"/>
                <a:cs typeface="Trebuchet MS"/>
              </a:rPr>
              <a:t>solution</a:t>
            </a:r>
            <a:r>
              <a:rPr sz="14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35" dirty="0">
                <a:solidFill>
                  <a:srgbClr val="FFFFFF"/>
                </a:solidFill>
                <a:latin typeface="Trebuchet MS"/>
                <a:cs typeface="Trebuchet MS"/>
              </a:rPr>
              <a:t>connects</a:t>
            </a:r>
            <a:r>
              <a:rPr sz="14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Trebuchet MS"/>
                <a:cs typeface="Trebuchet MS"/>
              </a:rPr>
              <a:t>userswithefficient</a:t>
            </a:r>
            <a:r>
              <a:rPr sz="1400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10" dirty="0">
                <a:solidFill>
                  <a:srgbClr val="FFFFFF"/>
                </a:solidFill>
                <a:latin typeface="Trebuchet MS"/>
                <a:cs typeface="Trebuchet MS"/>
              </a:rPr>
              <a:t>service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4494" y="1762960"/>
            <a:ext cx="3595684" cy="38885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6675" y="648461"/>
            <a:ext cx="813503" cy="42302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3220" y="1001837"/>
            <a:ext cx="3859529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spc="325" dirty="0">
                <a:solidFill>
                  <a:srgbClr val="BF0000"/>
                </a:solidFill>
              </a:rPr>
              <a:t>Problem</a:t>
            </a:r>
            <a:r>
              <a:rPr sz="2700" spc="270" dirty="0">
                <a:solidFill>
                  <a:srgbClr val="BF0000"/>
                </a:solidFill>
              </a:rPr>
              <a:t> </a:t>
            </a:r>
            <a:r>
              <a:rPr sz="2700" spc="330" dirty="0">
                <a:solidFill>
                  <a:srgbClr val="BF0000"/>
                </a:solidFill>
              </a:rPr>
              <a:t>Statement</a:t>
            </a:r>
            <a:endParaRPr sz="2700"/>
          </a:p>
        </p:txBody>
      </p:sp>
      <p:grpSp>
        <p:nvGrpSpPr>
          <p:cNvPr id="7" name="object 7"/>
          <p:cNvGrpSpPr/>
          <p:nvPr/>
        </p:nvGrpSpPr>
        <p:grpSpPr>
          <a:xfrm>
            <a:off x="615921" y="5838611"/>
            <a:ext cx="8400415" cy="163195"/>
            <a:chOff x="615921" y="5838611"/>
            <a:chExt cx="8400415" cy="163195"/>
          </a:xfrm>
        </p:grpSpPr>
        <p:sp>
          <p:nvSpPr>
            <p:cNvPr id="8" name="object 8"/>
            <p:cNvSpPr/>
            <p:nvPr/>
          </p:nvSpPr>
          <p:spPr>
            <a:xfrm>
              <a:off x="615921" y="5838611"/>
              <a:ext cx="8400415" cy="81915"/>
            </a:xfrm>
            <a:custGeom>
              <a:avLst/>
              <a:gdLst/>
              <a:ahLst/>
              <a:cxnLst/>
              <a:rect l="l" t="t" r="r" b="b"/>
              <a:pathLst>
                <a:path w="8400415" h="81914">
                  <a:moveTo>
                    <a:pt x="0" y="81350"/>
                  </a:moveTo>
                  <a:lnTo>
                    <a:pt x="8400307" y="81350"/>
                  </a:lnTo>
                  <a:lnTo>
                    <a:pt x="8400307" y="0"/>
                  </a:lnTo>
                  <a:lnTo>
                    <a:pt x="0" y="0"/>
                  </a:lnTo>
                  <a:lnTo>
                    <a:pt x="0" y="81350"/>
                  </a:lnTo>
                  <a:close/>
                </a:path>
              </a:pathLst>
            </a:custGeom>
            <a:solidFill>
              <a:srgbClr val="F587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5921" y="5919962"/>
              <a:ext cx="8400415" cy="81915"/>
            </a:xfrm>
            <a:custGeom>
              <a:avLst/>
              <a:gdLst/>
              <a:ahLst/>
              <a:cxnLst/>
              <a:rect l="l" t="t" r="r" b="b"/>
              <a:pathLst>
                <a:path w="8400415" h="81914">
                  <a:moveTo>
                    <a:pt x="0" y="81350"/>
                  </a:moveTo>
                  <a:lnTo>
                    <a:pt x="8400307" y="81350"/>
                  </a:lnTo>
                  <a:lnTo>
                    <a:pt x="8400307" y="0"/>
                  </a:lnTo>
                  <a:lnTo>
                    <a:pt x="0" y="0"/>
                  </a:lnTo>
                  <a:lnTo>
                    <a:pt x="0" y="81350"/>
                  </a:lnTo>
                  <a:close/>
                </a:path>
              </a:pathLst>
            </a:custGeom>
            <a:solidFill>
              <a:srgbClr val="F166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15921" y="5838611"/>
            <a:ext cx="9526270" cy="163195"/>
          </a:xfrm>
          <a:prstGeom prst="rect">
            <a:avLst/>
          </a:prstGeom>
          <a:solidFill>
            <a:srgbClr val="F1662A"/>
          </a:solidFill>
        </p:spPr>
        <p:txBody>
          <a:bodyPr vert="horz" wrap="square" lIns="0" tIns="0" rIns="0" bIns="0" rtlCol="0">
            <a:spAutoFit/>
          </a:bodyPr>
          <a:lstStyle/>
          <a:p>
            <a:pPr marR="526415" algn="r">
              <a:lnSpc>
                <a:spcPts val="1160"/>
              </a:lnSpc>
            </a:pPr>
            <a:r>
              <a:rPr sz="1000" b="1" spc="7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spc="325" dirty="0"/>
              <a:t>Problem</a:t>
            </a:r>
            <a:r>
              <a:rPr sz="2700" spc="270" dirty="0"/>
              <a:t> </a:t>
            </a:r>
            <a:r>
              <a:rPr sz="2700" spc="305" dirty="0"/>
              <a:t>Statement/Industry</a:t>
            </a:r>
            <a:endParaRPr sz="2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2946" y="632191"/>
            <a:ext cx="813503" cy="4230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9971" y="1429424"/>
            <a:ext cx="5353050" cy="2286000"/>
          </a:xfrm>
          <a:prstGeom prst="rect">
            <a:avLst/>
          </a:prstGeom>
          <a:solidFill>
            <a:srgbClr val="BE2025"/>
          </a:solidFill>
        </p:spPr>
        <p:txBody>
          <a:bodyPr vert="horz" wrap="square" lIns="0" tIns="3238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4"/>
              </a:spcBef>
            </a:pPr>
            <a:endParaRPr sz="1400">
              <a:latin typeface="Times New Roman"/>
              <a:cs typeface="Times New Roman"/>
            </a:endParaRPr>
          </a:p>
          <a:p>
            <a:pPr marL="129539">
              <a:lnSpc>
                <a:spcPct val="100000"/>
              </a:lnSpc>
            </a:pPr>
            <a:r>
              <a:rPr sz="1400" b="1" spc="204" dirty="0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r>
              <a:rPr sz="1400" b="1" spc="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229" dirty="0">
                <a:solidFill>
                  <a:srgbClr val="FFFFFF"/>
                </a:solidFill>
                <a:latin typeface="Trebuchet MS"/>
                <a:cs typeface="Trebuchet MS"/>
              </a:rPr>
              <a:t>Being</a:t>
            </a:r>
            <a:r>
              <a:rPr sz="1400" b="1" spc="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b="1" spc="200" dirty="0">
                <a:solidFill>
                  <a:srgbClr val="FFFFFF"/>
                </a:solidFill>
                <a:latin typeface="Trebuchet MS"/>
                <a:cs typeface="Trebuchet MS"/>
              </a:rPr>
              <a:t>Solved</a:t>
            </a:r>
            <a:endParaRPr sz="1400">
              <a:latin typeface="Trebuchet MS"/>
              <a:cs typeface="Trebuchet MS"/>
            </a:endParaRPr>
          </a:p>
          <a:p>
            <a:pPr marL="129539" marR="156845">
              <a:lnSpc>
                <a:spcPct val="92100"/>
              </a:lnSpc>
              <a:spcBef>
                <a:spcPts val="1590"/>
              </a:spcBef>
            </a:pPr>
            <a:r>
              <a:rPr sz="1400" spc="85" dirty="0">
                <a:solidFill>
                  <a:srgbClr val="FFFFFF"/>
                </a:solidFill>
                <a:latin typeface="Trebuchet MS"/>
                <a:cs typeface="Trebuchet MS"/>
              </a:rPr>
              <a:t>Difficulty</a:t>
            </a:r>
            <a:r>
              <a:rPr sz="1400" spc="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Trebuchet MS"/>
                <a:cs typeface="Trebuchet MS"/>
              </a:rPr>
              <a:t>Finding</a:t>
            </a:r>
            <a:r>
              <a:rPr sz="1400" spc="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90" dirty="0">
                <a:solidFill>
                  <a:srgbClr val="FFFFFF"/>
                </a:solidFill>
                <a:latin typeface="Trebuchet MS"/>
                <a:cs typeface="Trebuchet MS"/>
              </a:rPr>
              <a:t>Reliable</a:t>
            </a:r>
            <a:r>
              <a:rPr sz="1400" spc="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Trebuchet MS"/>
                <a:cs typeface="Trebuchet MS"/>
              </a:rPr>
              <a:t>Car</a:t>
            </a:r>
            <a:r>
              <a:rPr sz="1400" spc="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60" dirty="0">
                <a:solidFill>
                  <a:srgbClr val="FFFFFF"/>
                </a:solidFill>
                <a:latin typeface="Trebuchet MS"/>
                <a:cs typeface="Trebuchet MS"/>
              </a:rPr>
              <a:t>Wash</a:t>
            </a:r>
            <a:r>
              <a:rPr sz="1400" spc="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14" dirty="0">
                <a:solidFill>
                  <a:srgbClr val="FFFFFF"/>
                </a:solidFill>
                <a:latin typeface="Trebuchet MS"/>
                <a:cs typeface="Trebuchet MS"/>
              </a:rPr>
              <a:t>Providers</a:t>
            </a:r>
            <a:r>
              <a:rPr sz="1400" spc="100" dirty="0">
                <a:solidFill>
                  <a:srgbClr val="FFFFFF"/>
                </a:solidFill>
                <a:latin typeface="Trebuchet MS"/>
                <a:cs typeface="Trebuchet MS"/>
              </a:rPr>
              <a:t> Clients </a:t>
            </a:r>
            <a:r>
              <a:rPr sz="1400" spc="130" dirty="0">
                <a:solidFill>
                  <a:srgbClr val="FFFFFF"/>
                </a:solidFill>
                <a:latin typeface="Trebuchet MS"/>
                <a:cs typeface="Trebuchet MS"/>
              </a:rPr>
              <a:t>struggle</a:t>
            </a:r>
            <a:r>
              <a:rPr sz="1400" spc="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Trebuchet MS"/>
                <a:cs typeface="Trebuchet MS"/>
              </a:rPr>
              <a:t>find</a:t>
            </a:r>
            <a:r>
              <a:rPr sz="1400" spc="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14" dirty="0">
                <a:solidFill>
                  <a:srgbClr val="FFFFFF"/>
                </a:solidFill>
                <a:latin typeface="Trebuchet MS"/>
                <a:cs typeface="Trebuchet MS"/>
              </a:rPr>
              <a:t>trustworthy</a:t>
            </a:r>
            <a:r>
              <a:rPr sz="1400" spc="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50" dirty="0">
                <a:solidFill>
                  <a:srgbClr val="FFFFFF"/>
                </a:solidFill>
                <a:latin typeface="Trebuchet MS"/>
                <a:cs typeface="Trebuchet MS"/>
              </a:rPr>
              <a:t>home</a:t>
            </a:r>
            <a:r>
              <a:rPr sz="1400" spc="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90" dirty="0">
                <a:solidFill>
                  <a:srgbClr val="FFFFFF"/>
                </a:solidFill>
                <a:latin typeface="Trebuchet MS"/>
                <a:cs typeface="Trebuchet MS"/>
              </a:rPr>
              <a:t>car</a:t>
            </a:r>
            <a:r>
              <a:rPr sz="14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50" dirty="0">
                <a:solidFill>
                  <a:srgbClr val="FFFFFF"/>
                </a:solidFill>
                <a:latin typeface="Trebuchet MS"/>
                <a:cs typeface="Trebuchet MS"/>
              </a:rPr>
              <a:t>wash</a:t>
            </a:r>
            <a:r>
              <a:rPr sz="1400" spc="125" dirty="0">
                <a:solidFill>
                  <a:srgbClr val="FFFFFF"/>
                </a:solidFill>
                <a:latin typeface="Trebuchet MS"/>
                <a:cs typeface="Trebuchet MS"/>
              </a:rPr>
              <a:t> services </a:t>
            </a: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400" spc="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90" dirty="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sz="1400" spc="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Trebuchet MS"/>
                <a:cs typeface="Trebuchet MS"/>
              </a:rPr>
              <a:t>area,</a:t>
            </a:r>
            <a:r>
              <a:rPr sz="14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00" dirty="0">
                <a:solidFill>
                  <a:srgbClr val="FFFFFF"/>
                </a:solidFill>
                <a:latin typeface="Trebuchet MS"/>
                <a:cs typeface="Trebuchet MS"/>
              </a:rPr>
              <a:t>often</a:t>
            </a:r>
            <a:r>
              <a:rPr sz="14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14" dirty="0">
                <a:solidFill>
                  <a:srgbClr val="FFFFFF"/>
                </a:solidFill>
                <a:latin typeface="Trebuchet MS"/>
                <a:cs typeface="Trebuchet MS"/>
              </a:rPr>
              <a:t>relying</a:t>
            </a:r>
            <a:r>
              <a:rPr sz="14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2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4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Trebuchet MS"/>
                <a:cs typeface="Trebuchet MS"/>
              </a:rPr>
              <a:t>word-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of-</a:t>
            </a:r>
            <a:r>
              <a:rPr sz="1400" spc="140" dirty="0">
                <a:solidFill>
                  <a:srgbClr val="FFFFFF"/>
                </a:solidFill>
                <a:latin typeface="Trebuchet MS"/>
                <a:cs typeface="Trebuchet MS"/>
              </a:rPr>
              <a:t>mouth</a:t>
            </a:r>
            <a:r>
              <a:rPr sz="14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1400" spc="90" dirty="0">
                <a:solidFill>
                  <a:srgbClr val="FFFFFF"/>
                </a:solidFill>
                <a:latin typeface="Trebuchet MS"/>
                <a:cs typeface="Trebuchet MS"/>
              </a:rPr>
              <a:t>limited</a:t>
            </a:r>
            <a:r>
              <a:rPr sz="1400" spc="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00" dirty="0">
                <a:solidFill>
                  <a:srgbClr val="FFFFFF"/>
                </a:solidFill>
                <a:latin typeface="Trebuchet MS"/>
                <a:cs typeface="Trebuchet MS"/>
              </a:rPr>
              <a:t>online</a:t>
            </a:r>
            <a:r>
              <a:rPr sz="1400" spc="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90" dirty="0">
                <a:solidFill>
                  <a:srgbClr val="FFFFFF"/>
                </a:solidFill>
                <a:latin typeface="Trebuchet MS"/>
                <a:cs typeface="Trebuchet MS"/>
              </a:rPr>
              <a:t>listings.</a:t>
            </a:r>
            <a:r>
              <a:rPr sz="1400" spc="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10" dirty="0">
                <a:solidFill>
                  <a:srgbClr val="FFFFFF"/>
                </a:solidFill>
                <a:latin typeface="Trebuchet MS"/>
                <a:cs typeface="Trebuchet MS"/>
              </a:rPr>
              <a:t>Clients</a:t>
            </a:r>
            <a:r>
              <a:rPr sz="1400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4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90" dirty="0">
                <a:solidFill>
                  <a:srgbClr val="FFFFFF"/>
                </a:solidFill>
                <a:latin typeface="Trebuchet MS"/>
                <a:cs typeface="Trebuchet MS"/>
              </a:rPr>
              <a:t>car</a:t>
            </a:r>
            <a:r>
              <a:rPr sz="1400" spc="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50" dirty="0">
                <a:solidFill>
                  <a:srgbClr val="FFFFFF"/>
                </a:solidFill>
                <a:latin typeface="Trebuchet MS"/>
                <a:cs typeface="Trebuchet MS"/>
              </a:rPr>
              <a:t>wash</a:t>
            </a:r>
            <a:r>
              <a:rPr sz="14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10" dirty="0">
                <a:solidFill>
                  <a:srgbClr val="FFFFFF"/>
                </a:solidFill>
                <a:latin typeface="Trebuchet MS"/>
                <a:cs typeface="Trebuchet MS"/>
              </a:rPr>
              <a:t>service </a:t>
            </a:r>
            <a:r>
              <a:rPr sz="1400" spc="120" dirty="0">
                <a:solidFill>
                  <a:srgbClr val="FFFFFF"/>
                </a:solidFill>
                <a:latin typeface="Trebuchet MS"/>
                <a:cs typeface="Trebuchet MS"/>
              </a:rPr>
              <a:t>providers</a:t>
            </a:r>
            <a:r>
              <a:rPr sz="1400" spc="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30" dirty="0">
                <a:solidFill>
                  <a:srgbClr val="FFFFFF"/>
                </a:solidFill>
                <a:latin typeface="Trebuchet MS"/>
                <a:cs typeface="Trebuchet MS"/>
              </a:rPr>
              <a:t>experience</a:t>
            </a:r>
            <a:r>
              <a:rPr sz="1400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Trebuchet MS"/>
                <a:cs typeface="Trebuchet MS"/>
              </a:rPr>
              <a:t>difficulties</a:t>
            </a:r>
            <a:r>
              <a:rPr sz="1400" spc="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400" spc="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00" dirty="0">
                <a:solidFill>
                  <a:srgbClr val="FFFFFF"/>
                </a:solidFill>
                <a:latin typeface="Trebuchet MS"/>
                <a:cs typeface="Trebuchet MS"/>
              </a:rPr>
              <a:t>coordinating </a:t>
            </a:r>
            <a:r>
              <a:rPr sz="1400" spc="120" dirty="0">
                <a:solidFill>
                  <a:srgbClr val="FFFFFF"/>
                </a:solidFill>
                <a:latin typeface="Trebuchet MS"/>
                <a:cs typeface="Trebuchet MS"/>
              </a:rPr>
              <a:t>appointments,</a:t>
            </a:r>
            <a:r>
              <a:rPr sz="1400" spc="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20" dirty="0">
                <a:solidFill>
                  <a:srgbClr val="FFFFFF"/>
                </a:solidFill>
                <a:latin typeface="Trebuchet MS"/>
                <a:cs typeface="Trebuchet MS"/>
              </a:rPr>
              <a:t>leading</a:t>
            </a:r>
            <a:r>
              <a:rPr sz="1400" spc="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50" dirty="0">
                <a:solidFill>
                  <a:srgbClr val="FFFFFF"/>
                </a:solidFill>
                <a:latin typeface="Trebuchet MS"/>
                <a:cs typeface="Trebuchet MS"/>
              </a:rPr>
              <a:t>missed</a:t>
            </a:r>
            <a:r>
              <a:rPr sz="1400" spc="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20" dirty="0">
                <a:solidFill>
                  <a:srgbClr val="FFFFFF"/>
                </a:solidFill>
                <a:latin typeface="Trebuchet MS"/>
                <a:cs typeface="Trebuchet MS"/>
              </a:rPr>
              <a:t>bookings,</a:t>
            </a:r>
            <a:r>
              <a:rPr sz="1400" spc="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10" dirty="0">
                <a:solidFill>
                  <a:srgbClr val="FFFFFF"/>
                </a:solidFill>
                <a:latin typeface="Trebuchet MS"/>
                <a:cs typeface="Trebuchet MS"/>
              </a:rPr>
              <a:t>delays,</a:t>
            </a:r>
            <a:r>
              <a:rPr sz="1400" spc="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1400" spc="95" dirty="0">
                <a:solidFill>
                  <a:srgbClr val="FFFFFF"/>
                </a:solidFill>
                <a:latin typeface="Trebuchet MS"/>
                <a:cs typeface="Trebuchet MS"/>
              </a:rPr>
              <a:t>cancellations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42983" y="1429424"/>
            <a:ext cx="3563620" cy="22860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238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4"/>
              </a:spcBef>
            </a:pPr>
            <a:endParaRPr sz="1400">
              <a:latin typeface="Times New Roman"/>
              <a:cs typeface="Times New Roman"/>
            </a:endParaRPr>
          </a:p>
          <a:p>
            <a:pPr marL="146050">
              <a:lnSpc>
                <a:spcPct val="100000"/>
              </a:lnSpc>
            </a:pPr>
            <a:r>
              <a:rPr sz="1400" b="1" spc="229" dirty="0">
                <a:solidFill>
                  <a:srgbClr val="F16629"/>
                </a:solidFill>
                <a:latin typeface="Trebuchet MS"/>
                <a:cs typeface="Trebuchet MS"/>
              </a:rPr>
              <a:t>Supporting</a:t>
            </a:r>
            <a:r>
              <a:rPr sz="1400" b="1" spc="220" dirty="0">
                <a:solidFill>
                  <a:srgbClr val="F16629"/>
                </a:solidFill>
                <a:latin typeface="Trebuchet MS"/>
                <a:cs typeface="Trebuchet MS"/>
              </a:rPr>
              <a:t> </a:t>
            </a:r>
            <a:r>
              <a:rPr sz="1400" b="1" spc="210" dirty="0">
                <a:solidFill>
                  <a:srgbClr val="F16629"/>
                </a:solidFill>
                <a:latin typeface="Trebuchet MS"/>
                <a:cs typeface="Trebuchet MS"/>
              </a:rPr>
              <a:t>Data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 marL="146050" marR="305435">
              <a:lnSpc>
                <a:spcPts val="1540"/>
              </a:lnSpc>
            </a:pPr>
            <a:r>
              <a:rPr sz="1400" spc="90" dirty="0">
                <a:latin typeface="Trebuchet MS"/>
                <a:cs typeface="Trebuchet MS"/>
              </a:rPr>
              <a:t>At-</a:t>
            </a:r>
            <a:r>
              <a:rPr sz="1400" spc="150" dirty="0">
                <a:latin typeface="Trebuchet MS"/>
                <a:cs typeface="Trebuchet MS"/>
              </a:rPr>
              <a:t>home</a:t>
            </a:r>
            <a:r>
              <a:rPr sz="1400" spc="165" dirty="0">
                <a:latin typeface="Trebuchet MS"/>
                <a:cs typeface="Trebuchet MS"/>
              </a:rPr>
              <a:t> </a:t>
            </a:r>
            <a:r>
              <a:rPr sz="1400" spc="90" dirty="0">
                <a:latin typeface="Trebuchet MS"/>
                <a:cs typeface="Trebuchet MS"/>
              </a:rPr>
              <a:t>car</a:t>
            </a:r>
            <a:r>
              <a:rPr sz="1400" spc="130" dirty="0">
                <a:latin typeface="Trebuchet MS"/>
                <a:cs typeface="Trebuchet MS"/>
              </a:rPr>
              <a:t> </a:t>
            </a:r>
            <a:r>
              <a:rPr sz="1400" spc="145" dirty="0">
                <a:latin typeface="Trebuchet MS"/>
                <a:cs typeface="Trebuchet MS"/>
              </a:rPr>
              <a:t>washing</a:t>
            </a:r>
            <a:r>
              <a:rPr sz="1400" spc="130" dirty="0">
                <a:latin typeface="Trebuchet MS"/>
                <a:cs typeface="Trebuchet MS"/>
              </a:rPr>
              <a:t> </a:t>
            </a:r>
            <a:r>
              <a:rPr sz="1400" spc="125" dirty="0">
                <a:latin typeface="Trebuchet MS"/>
                <a:cs typeface="Trebuchet MS"/>
              </a:rPr>
              <a:t>dropped </a:t>
            </a:r>
            <a:r>
              <a:rPr sz="1400" spc="105" dirty="0">
                <a:latin typeface="Trebuchet MS"/>
                <a:cs typeface="Trebuchet MS"/>
              </a:rPr>
              <a:t>from</a:t>
            </a:r>
            <a:r>
              <a:rPr sz="1400" spc="95" dirty="0">
                <a:latin typeface="Trebuchet MS"/>
                <a:cs typeface="Trebuchet MS"/>
              </a:rPr>
              <a:t> </a:t>
            </a:r>
            <a:r>
              <a:rPr sz="1400" spc="295" dirty="0">
                <a:latin typeface="Trebuchet MS"/>
                <a:cs typeface="Trebuchet MS"/>
              </a:rPr>
              <a:t>48%</a:t>
            </a:r>
            <a:r>
              <a:rPr sz="1400" spc="130" dirty="0">
                <a:latin typeface="Trebuchet MS"/>
                <a:cs typeface="Trebuchet MS"/>
              </a:rPr>
              <a:t> </a:t>
            </a:r>
            <a:r>
              <a:rPr sz="1400" spc="75" dirty="0">
                <a:latin typeface="Trebuchet MS"/>
                <a:cs typeface="Trebuchet MS"/>
              </a:rPr>
              <a:t>in</a:t>
            </a:r>
            <a:r>
              <a:rPr sz="1400" spc="125" dirty="0">
                <a:latin typeface="Trebuchet MS"/>
                <a:cs typeface="Trebuchet MS"/>
              </a:rPr>
              <a:t> </a:t>
            </a:r>
            <a:r>
              <a:rPr sz="1400" spc="185" dirty="0">
                <a:latin typeface="Trebuchet MS"/>
                <a:cs typeface="Trebuchet MS"/>
              </a:rPr>
              <a:t>1996</a:t>
            </a:r>
            <a:r>
              <a:rPr sz="1400" spc="125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to</a:t>
            </a:r>
            <a:r>
              <a:rPr sz="1400" spc="95" dirty="0">
                <a:latin typeface="Trebuchet MS"/>
                <a:cs typeface="Trebuchet MS"/>
              </a:rPr>
              <a:t> </a:t>
            </a:r>
            <a:r>
              <a:rPr sz="1400" spc="210" dirty="0">
                <a:latin typeface="Trebuchet MS"/>
                <a:cs typeface="Trebuchet MS"/>
              </a:rPr>
              <a:t>28.4%</a:t>
            </a:r>
            <a:r>
              <a:rPr sz="1400" spc="130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in </a:t>
            </a:r>
            <a:r>
              <a:rPr sz="1400" spc="145" dirty="0">
                <a:latin typeface="Trebuchet MS"/>
                <a:cs typeface="Trebuchet MS"/>
              </a:rPr>
              <a:t>2021,</a:t>
            </a:r>
            <a:r>
              <a:rPr sz="1400" spc="125" dirty="0">
                <a:latin typeface="Trebuchet MS"/>
                <a:cs typeface="Trebuchet MS"/>
              </a:rPr>
              <a:t> increasing </a:t>
            </a:r>
            <a:r>
              <a:rPr sz="1400" spc="160" dirty="0">
                <a:latin typeface="Trebuchet MS"/>
                <a:cs typeface="Trebuchet MS"/>
              </a:rPr>
              <a:t>demand</a:t>
            </a:r>
            <a:r>
              <a:rPr sz="1400" spc="12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for</a:t>
            </a:r>
            <a:r>
              <a:rPr sz="1400" spc="120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pro </a:t>
            </a:r>
            <a:r>
              <a:rPr sz="1400" spc="100" dirty="0">
                <a:latin typeface="Trebuchet MS"/>
                <a:cs typeface="Trebuchet MS"/>
              </a:rPr>
              <a:t>services.</a:t>
            </a:r>
            <a:endParaRPr sz="1400">
              <a:latin typeface="Trebuchet MS"/>
              <a:cs typeface="Trebuchet MS"/>
            </a:endParaRPr>
          </a:p>
          <a:p>
            <a:pPr marL="146050" marR="280670" algn="just">
              <a:lnSpc>
                <a:spcPct val="93400"/>
              </a:lnSpc>
              <a:spcBef>
                <a:spcPts val="1585"/>
              </a:spcBef>
            </a:pPr>
            <a:r>
              <a:rPr sz="1000" b="1" spc="145" dirty="0">
                <a:latin typeface="Trebuchet MS"/>
                <a:cs typeface="Trebuchet MS"/>
              </a:rPr>
              <a:t>Source</a:t>
            </a:r>
            <a:r>
              <a:rPr sz="1000" spc="145" dirty="0">
                <a:latin typeface="Trebuchet MS"/>
                <a:cs typeface="Trebuchet MS"/>
              </a:rPr>
              <a:t>:</a:t>
            </a:r>
            <a:r>
              <a:rPr sz="1000" spc="110" dirty="0">
                <a:latin typeface="Trebuchet MS"/>
                <a:cs typeface="Trebuchet MS"/>
              </a:rPr>
              <a:t> </a:t>
            </a:r>
            <a:r>
              <a:rPr sz="1000" spc="80" dirty="0">
                <a:latin typeface="Trebuchet MS"/>
                <a:cs typeface="Trebuchet MS"/>
              </a:rPr>
              <a:t>At-</a:t>
            </a:r>
            <a:r>
              <a:rPr sz="1000" spc="145" dirty="0">
                <a:latin typeface="Trebuchet MS"/>
                <a:cs typeface="Trebuchet MS"/>
              </a:rPr>
              <a:t>home </a:t>
            </a:r>
            <a:r>
              <a:rPr sz="1000" spc="100" dirty="0">
                <a:latin typeface="Trebuchet MS"/>
                <a:cs typeface="Trebuchet MS"/>
              </a:rPr>
              <a:t>car</a:t>
            </a:r>
            <a:r>
              <a:rPr sz="1000" spc="170" dirty="0">
                <a:latin typeface="Trebuchet MS"/>
                <a:cs typeface="Trebuchet MS"/>
              </a:rPr>
              <a:t> </a:t>
            </a:r>
            <a:r>
              <a:rPr sz="1000" spc="120" dirty="0">
                <a:latin typeface="Trebuchet MS"/>
                <a:cs typeface="Trebuchet MS"/>
              </a:rPr>
              <a:t>washing</a:t>
            </a:r>
            <a:r>
              <a:rPr sz="1000" spc="1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fell</a:t>
            </a:r>
            <a:r>
              <a:rPr sz="1000" spc="110" dirty="0">
                <a:latin typeface="Trebuchet MS"/>
                <a:cs typeface="Trebuchet MS"/>
              </a:rPr>
              <a:t> </a:t>
            </a:r>
            <a:r>
              <a:rPr sz="1000" spc="114" dirty="0">
                <a:latin typeface="Trebuchet MS"/>
                <a:cs typeface="Trebuchet MS"/>
              </a:rPr>
              <a:t>from</a:t>
            </a:r>
            <a:r>
              <a:rPr sz="1000" spc="170" dirty="0">
                <a:latin typeface="Trebuchet MS"/>
                <a:cs typeface="Trebuchet MS"/>
              </a:rPr>
              <a:t> </a:t>
            </a:r>
            <a:r>
              <a:rPr sz="1000" spc="200" dirty="0">
                <a:latin typeface="Trebuchet MS"/>
                <a:cs typeface="Trebuchet MS"/>
              </a:rPr>
              <a:t>52% </a:t>
            </a:r>
            <a:r>
              <a:rPr sz="1000" spc="55" dirty="0">
                <a:latin typeface="Trebuchet MS"/>
                <a:cs typeface="Trebuchet MS"/>
              </a:rPr>
              <a:t>in</a:t>
            </a:r>
            <a:r>
              <a:rPr sz="1000" spc="100" dirty="0">
                <a:latin typeface="Trebuchet MS"/>
                <a:cs typeface="Trebuchet MS"/>
              </a:rPr>
              <a:t> </a:t>
            </a:r>
            <a:r>
              <a:rPr sz="1000" spc="145" dirty="0">
                <a:latin typeface="Trebuchet MS"/>
                <a:cs typeface="Trebuchet MS"/>
              </a:rPr>
              <a:t>1996</a:t>
            </a:r>
            <a:r>
              <a:rPr sz="1000" spc="100" dirty="0">
                <a:latin typeface="Trebuchet MS"/>
                <a:cs typeface="Trebuchet MS"/>
              </a:rPr>
              <a:t> </a:t>
            </a:r>
            <a:r>
              <a:rPr sz="1000" spc="55" dirty="0">
                <a:latin typeface="Trebuchet MS"/>
                <a:cs typeface="Trebuchet MS"/>
              </a:rPr>
              <a:t>to</a:t>
            </a:r>
            <a:r>
              <a:rPr sz="1000" spc="130" dirty="0">
                <a:latin typeface="Trebuchet MS"/>
                <a:cs typeface="Trebuchet MS"/>
              </a:rPr>
              <a:t> </a:t>
            </a:r>
            <a:r>
              <a:rPr sz="1000" spc="225" dirty="0">
                <a:latin typeface="Trebuchet MS"/>
                <a:cs typeface="Trebuchet MS"/>
              </a:rPr>
              <a:t>22%</a:t>
            </a:r>
            <a:r>
              <a:rPr sz="1000" spc="100" dirty="0">
                <a:latin typeface="Trebuchet MS"/>
                <a:cs typeface="Trebuchet MS"/>
              </a:rPr>
              <a:t> </a:t>
            </a:r>
            <a:r>
              <a:rPr sz="1000" spc="55" dirty="0">
                <a:latin typeface="Trebuchet MS"/>
                <a:cs typeface="Trebuchet MS"/>
              </a:rPr>
              <a:t>in</a:t>
            </a:r>
            <a:r>
              <a:rPr sz="1000" spc="100" dirty="0">
                <a:latin typeface="Trebuchet MS"/>
                <a:cs typeface="Trebuchet MS"/>
              </a:rPr>
              <a:t> </a:t>
            </a:r>
            <a:r>
              <a:rPr sz="1000" spc="145" dirty="0">
                <a:latin typeface="Trebuchet MS"/>
                <a:cs typeface="Trebuchet MS"/>
              </a:rPr>
              <a:t>2022</a:t>
            </a:r>
            <a:r>
              <a:rPr sz="1000" spc="100" dirty="0">
                <a:latin typeface="Trebuchet MS"/>
                <a:cs typeface="Trebuchet MS"/>
              </a:rPr>
              <a:t> </a:t>
            </a:r>
            <a:r>
              <a:rPr sz="1000" spc="90" dirty="0">
                <a:latin typeface="Trebuchet MS"/>
                <a:cs typeface="Trebuchet MS"/>
              </a:rPr>
              <a:t>per</a:t>
            </a:r>
            <a:r>
              <a:rPr sz="1000" spc="145" dirty="0">
                <a:latin typeface="Trebuchet MS"/>
                <a:cs typeface="Trebuchet MS"/>
              </a:rPr>
              <a:t> </a:t>
            </a:r>
            <a:r>
              <a:rPr sz="1000" spc="75" dirty="0">
                <a:latin typeface="Trebuchet MS"/>
                <a:cs typeface="Trebuchet MS"/>
              </a:rPr>
              <a:t>the</a:t>
            </a:r>
            <a:r>
              <a:rPr sz="1000" spc="120" dirty="0">
                <a:latin typeface="Trebuchet MS"/>
                <a:cs typeface="Trebuchet MS"/>
              </a:rPr>
              <a:t> </a:t>
            </a:r>
            <a:r>
              <a:rPr sz="1000" spc="80" dirty="0">
                <a:latin typeface="Trebuchet MS"/>
                <a:cs typeface="Trebuchet MS"/>
              </a:rPr>
              <a:t>International </a:t>
            </a:r>
            <a:r>
              <a:rPr sz="1000" spc="130" dirty="0">
                <a:latin typeface="Trebuchet MS"/>
                <a:cs typeface="Trebuchet MS"/>
              </a:rPr>
              <a:t>Carwash</a:t>
            </a:r>
            <a:r>
              <a:rPr sz="1000" spc="105" dirty="0">
                <a:latin typeface="Trebuchet MS"/>
                <a:cs typeface="Trebuchet MS"/>
              </a:rPr>
              <a:t> </a:t>
            </a:r>
            <a:r>
              <a:rPr sz="1000" spc="85" dirty="0">
                <a:latin typeface="Trebuchet MS"/>
                <a:cs typeface="Trebuchet MS"/>
              </a:rPr>
              <a:t>Association.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59971" y="3869933"/>
            <a:ext cx="683895" cy="683895"/>
            <a:chOff x="859971" y="3869933"/>
            <a:chExt cx="683895" cy="683895"/>
          </a:xfrm>
        </p:grpSpPr>
        <p:sp>
          <p:nvSpPr>
            <p:cNvPr id="7" name="object 7"/>
            <p:cNvSpPr/>
            <p:nvPr/>
          </p:nvSpPr>
          <p:spPr>
            <a:xfrm>
              <a:off x="859967" y="3869943"/>
              <a:ext cx="683895" cy="683895"/>
            </a:xfrm>
            <a:custGeom>
              <a:avLst/>
              <a:gdLst/>
              <a:ahLst/>
              <a:cxnLst/>
              <a:rect l="l" t="t" r="r" b="b"/>
              <a:pathLst>
                <a:path w="683894" h="683895">
                  <a:moveTo>
                    <a:pt x="683336" y="341668"/>
                  </a:moveTo>
                  <a:lnTo>
                    <a:pt x="680770" y="299847"/>
                  </a:lnTo>
                  <a:lnTo>
                    <a:pt x="673100" y="258648"/>
                  </a:lnTo>
                  <a:lnTo>
                    <a:pt x="660450" y="218706"/>
                  </a:lnTo>
                  <a:lnTo>
                    <a:pt x="643001" y="180606"/>
                  </a:lnTo>
                  <a:lnTo>
                    <a:pt x="621017" y="144932"/>
                  </a:lnTo>
                  <a:lnTo>
                    <a:pt x="594829" y="112217"/>
                  </a:lnTo>
                  <a:lnTo>
                    <a:pt x="564845" y="82956"/>
                  </a:lnTo>
                  <a:lnTo>
                    <a:pt x="531495" y="57581"/>
                  </a:lnTo>
                  <a:lnTo>
                    <a:pt x="495287" y="36474"/>
                  </a:lnTo>
                  <a:lnTo>
                    <a:pt x="456780" y="19964"/>
                  </a:lnTo>
                  <a:lnTo>
                    <a:pt x="416534" y="8293"/>
                  </a:lnTo>
                  <a:lnTo>
                    <a:pt x="375158" y="1638"/>
                  </a:lnTo>
                  <a:lnTo>
                    <a:pt x="341668" y="0"/>
                  </a:lnTo>
                  <a:lnTo>
                    <a:pt x="338213" y="50"/>
                  </a:lnTo>
                  <a:lnTo>
                    <a:pt x="337604" y="0"/>
                  </a:lnTo>
                  <a:lnTo>
                    <a:pt x="336702" y="63"/>
                  </a:lnTo>
                  <a:lnTo>
                    <a:pt x="333286" y="101"/>
                  </a:lnTo>
                  <a:lnTo>
                    <a:pt x="324904" y="406"/>
                  </a:lnTo>
                  <a:lnTo>
                    <a:pt x="316534" y="927"/>
                  </a:lnTo>
                  <a:lnTo>
                    <a:pt x="308178" y="1638"/>
                  </a:lnTo>
                  <a:lnTo>
                    <a:pt x="300570" y="2489"/>
                  </a:lnTo>
                  <a:lnTo>
                    <a:pt x="291795" y="3073"/>
                  </a:lnTo>
                  <a:lnTo>
                    <a:pt x="247853" y="12052"/>
                  </a:lnTo>
                  <a:lnTo>
                    <a:pt x="206184" y="26530"/>
                  </a:lnTo>
                  <a:lnTo>
                    <a:pt x="167208" y="46088"/>
                  </a:lnTo>
                  <a:lnTo>
                    <a:pt x="131305" y="70345"/>
                  </a:lnTo>
                  <a:lnTo>
                    <a:pt x="98882" y="98882"/>
                  </a:lnTo>
                  <a:lnTo>
                    <a:pt x="70345" y="131305"/>
                  </a:lnTo>
                  <a:lnTo>
                    <a:pt x="46088" y="167208"/>
                  </a:lnTo>
                  <a:lnTo>
                    <a:pt x="26530" y="206184"/>
                  </a:lnTo>
                  <a:lnTo>
                    <a:pt x="12052" y="247853"/>
                  </a:lnTo>
                  <a:lnTo>
                    <a:pt x="3073" y="291795"/>
                  </a:lnTo>
                  <a:lnTo>
                    <a:pt x="2476" y="300583"/>
                  </a:lnTo>
                  <a:lnTo>
                    <a:pt x="1638" y="308178"/>
                  </a:lnTo>
                  <a:lnTo>
                    <a:pt x="927" y="316534"/>
                  </a:lnTo>
                  <a:lnTo>
                    <a:pt x="406" y="324904"/>
                  </a:lnTo>
                  <a:lnTo>
                    <a:pt x="101" y="333286"/>
                  </a:lnTo>
                  <a:lnTo>
                    <a:pt x="50" y="336715"/>
                  </a:lnTo>
                  <a:lnTo>
                    <a:pt x="0" y="337604"/>
                  </a:lnTo>
                  <a:lnTo>
                    <a:pt x="38" y="338226"/>
                  </a:lnTo>
                  <a:lnTo>
                    <a:pt x="0" y="341668"/>
                  </a:lnTo>
                  <a:lnTo>
                    <a:pt x="101" y="350050"/>
                  </a:lnTo>
                  <a:lnTo>
                    <a:pt x="3695" y="391807"/>
                  </a:lnTo>
                  <a:lnTo>
                    <a:pt x="12369" y="432790"/>
                  </a:lnTo>
                  <a:lnTo>
                    <a:pt x="26009" y="472414"/>
                  </a:lnTo>
                  <a:lnTo>
                    <a:pt x="44386" y="510082"/>
                  </a:lnTo>
                  <a:lnTo>
                    <a:pt x="67233" y="545198"/>
                  </a:lnTo>
                  <a:lnTo>
                    <a:pt x="94208" y="577265"/>
                  </a:lnTo>
                  <a:lnTo>
                    <a:pt x="124917" y="605777"/>
                  </a:lnTo>
                  <a:lnTo>
                    <a:pt x="158877" y="630326"/>
                  </a:lnTo>
                  <a:lnTo>
                    <a:pt x="195580" y="650532"/>
                  </a:lnTo>
                  <a:lnTo>
                    <a:pt x="234492" y="666089"/>
                  </a:lnTo>
                  <a:lnTo>
                    <a:pt x="275018" y="676770"/>
                  </a:lnTo>
                  <a:lnTo>
                    <a:pt x="316534" y="682409"/>
                  </a:lnTo>
                  <a:lnTo>
                    <a:pt x="341668" y="683336"/>
                  </a:lnTo>
                  <a:lnTo>
                    <a:pt x="350062" y="683234"/>
                  </a:lnTo>
                  <a:lnTo>
                    <a:pt x="391807" y="679640"/>
                  </a:lnTo>
                  <a:lnTo>
                    <a:pt x="432790" y="670966"/>
                  </a:lnTo>
                  <a:lnTo>
                    <a:pt x="472427" y="657326"/>
                  </a:lnTo>
                  <a:lnTo>
                    <a:pt x="510082" y="638949"/>
                  </a:lnTo>
                  <a:lnTo>
                    <a:pt x="545198" y="616102"/>
                  </a:lnTo>
                  <a:lnTo>
                    <a:pt x="577265" y="589127"/>
                  </a:lnTo>
                  <a:lnTo>
                    <a:pt x="605790" y="558419"/>
                  </a:lnTo>
                  <a:lnTo>
                    <a:pt x="630339" y="524459"/>
                  </a:lnTo>
                  <a:lnTo>
                    <a:pt x="650532" y="487756"/>
                  </a:lnTo>
                  <a:lnTo>
                    <a:pt x="666089" y="448843"/>
                  </a:lnTo>
                  <a:lnTo>
                    <a:pt x="676770" y="408330"/>
                  </a:lnTo>
                  <a:lnTo>
                    <a:pt x="682409" y="366801"/>
                  </a:lnTo>
                  <a:lnTo>
                    <a:pt x="683234" y="350050"/>
                  </a:lnTo>
                  <a:lnTo>
                    <a:pt x="683336" y="341668"/>
                  </a:lnTo>
                  <a:close/>
                </a:path>
              </a:pathLst>
            </a:custGeom>
            <a:solidFill>
              <a:srgbClr val="F16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21410" y="4044441"/>
              <a:ext cx="352425" cy="334645"/>
            </a:xfrm>
            <a:custGeom>
              <a:avLst/>
              <a:gdLst/>
              <a:ahLst/>
              <a:cxnLst/>
              <a:rect l="l" t="t" r="r" b="b"/>
              <a:pathLst>
                <a:path w="352425" h="334645">
                  <a:moveTo>
                    <a:pt x="159029" y="228993"/>
                  </a:moveTo>
                  <a:lnTo>
                    <a:pt x="128371" y="196456"/>
                  </a:lnTo>
                  <a:lnTo>
                    <a:pt x="27609" y="294487"/>
                  </a:lnTo>
                  <a:lnTo>
                    <a:pt x="24422" y="297738"/>
                  </a:lnTo>
                  <a:lnTo>
                    <a:pt x="24422" y="303428"/>
                  </a:lnTo>
                  <a:lnTo>
                    <a:pt x="54686" y="334340"/>
                  </a:lnTo>
                  <a:lnTo>
                    <a:pt x="60261" y="334340"/>
                  </a:lnTo>
                  <a:lnTo>
                    <a:pt x="63449" y="331089"/>
                  </a:lnTo>
                  <a:lnTo>
                    <a:pt x="159029" y="228993"/>
                  </a:lnTo>
                  <a:close/>
                </a:path>
                <a:path w="352425" h="334645">
                  <a:moveTo>
                    <a:pt x="316750" y="298145"/>
                  </a:moveTo>
                  <a:lnTo>
                    <a:pt x="313563" y="294894"/>
                  </a:lnTo>
                  <a:lnTo>
                    <a:pt x="115227" y="101269"/>
                  </a:lnTo>
                  <a:lnTo>
                    <a:pt x="152666" y="62636"/>
                  </a:lnTo>
                  <a:lnTo>
                    <a:pt x="152666" y="56934"/>
                  </a:lnTo>
                  <a:lnTo>
                    <a:pt x="107657" y="10566"/>
                  </a:lnTo>
                  <a:lnTo>
                    <a:pt x="102082" y="10566"/>
                  </a:lnTo>
                  <a:lnTo>
                    <a:pt x="63449" y="50025"/>
                  </a:lnTo>
                  <a:lnTo>
                    <a:pt x="57073" y="43929"/>
                  </a:lnTo>
                  <a:lnTo>
                    <a:pt x="53886" y="40665"/>
                  </a:lnTo>
                  <a:lnTo>
                    <a:pt x="48310" y="40665"/>
                  </a:lnTo>
                  <a:lnTo>
                    <a:pt x="29591" y="59791"/>
                  </a:lnTo>
                  <a:lnTo>
                    <a:pt x="29591" y="65481"/>
                  </a:lnTo>
                  <a:lnTo>
                    <a:pt x="32778" y="68732"/>
                  </a:lnTo>
                  <a:lnTo>
                    <a:pt x="38760" y="75247"/>
                  </a:lnTo>
                  <a:lnTo>
                    <a:pt x="25615" y="88671"/>
                  </a:lnTo>
                  <a:lnTo>
                    <a:pt x="24015" y="90703"/>
                  </a:lnTo>
                  <a:lnTo>
                    <a:pt x="23215" y="93141"/>
                  </a:lnTo>
                  <a:lnTo>
                    <a:pt x="1308" y="151714"/>
                  </a:lnTo>
                  <a:lnTo>
                    <a:pt x="0" y="155028"/>
                  </a:lnTo>
                  <a:lnTo>
                    <a:pt x="660" y="157873"/>
                  </a:lnTo>
                  <a:lnTo>
                    <a:pt x="3314" y="160261"/>
                  </a:lnTo>
                  <a:lnTo>
                    <a:pt x="5702" y="162699"/>
                  </a:lnTo>
                  <a:lnTo>
                    <a:pt x="8890" y="163512"/>
                  </a:lnTo>
                  <a:lnTo>
                    <a:pt x="12077" y="162699"/>
                  </a:lnTo>
                  <a:lnTo>
                    <a:pt x="74206" y="141947"/>
                  </a:lnTo>
                  <a:lnTo>
                    <a:pt x="76593" y="140728"/>
                  </a:lnTo>
                  <a:lnTo>
                    <a:pt x="88544" y="128524"/>
                  </a:lnTo>
                  <a:lnTo>
                    <a:pt x="278117" y="331089"/>
                  </a:lnTo>
                  <a:lnTo>
                    <a:pt x="281305" y="334340"/>
                  </a:lnTo>
                  <a:lnTo>
                    <a:pt x="286880" y="334340"/>
                  </a:lnTo>
                  <a:lnTo>
                    <a:pt x="316750" y="303834"/>
                  </a:lnTo>
                  <a:lnTo>
                    <a:pt x="316750" y="298145"/>
                  </a:lnTo>
                  <a:close/>
                </a:path>
                <a:path w="352425" h="334645">
                  <a:moveTo>
                    <a:pt x="352196" y="122834"/>
                  </a:moveTo>
                  <a:lnTo>
                    <a:pt x="349808" y="119583"/>
                  </a:lnTo>
                  <a:lnTo>
                    <a:pt x="346252" y="114287"/>
                  </a:lnTo>
                  <a:lnTo>
                    <a:pt x="308787" y="58572"/>
                  </a:lnTo>
                  <a:lnTo>
                    <a:pt x="308787" y="58166"/>
                  </a:lnTo>
                  <a:lnTo>
                    <a:pt x="295643" y="44742"/>
                  </a:lnTo>
                  <a:lnTo>
                    <a:pt x="295643" y="44335"/>
                  </a:lnTo>
                  <a:lnTo>
                    <a:pt x="295249" y="43929"/>
                  </a:lnTo>
                  <a:lnTo>
                    <a:pt x="294843" y="43929"/>
                  </a:lnTo>
                  <a:lnTo>
                    <a:pt x="233908" y="2438"/>
                  </a:lnTo>
                  <a:lnTo>
                    <a:pt x="230720" y="0"/>
                  </a:lnTo>
                  <a:lnTo>
                    <a:pt x="225945" y="406"/>
                  </a:lnTo>
                  <a:lnTo>
                    <a:pt x="223151" y="3251"/>
                  </a:lnTo>
                  <a:lnTo>
                    <a:pt x="187312" y="39446"/>
                  </a:lnTo>
                  <a:lnTo>
                    <a:pt x="185712" y="41478"/>
                  </a:lnTo>
                  <a:lnTo>
                    <a:pt x="184924" y="43929"/>
                  </a:lnTo>
                  <a:lnTo>
                    <a:pt x="184924" y="46367"/>
                  </a:lnTo>
                  <a:lnTo>
                    <a:pt x="185318" y="48869"/>
                  </a:lnTo>
                  <a:lnTo>
                    <a:pt x="186512" y="50901"/>
                  </a:lnTo>
                  <a:lnTo>
                    <a:pt x="188506" y="52463"/>
                  </a:lnTo>
                  <a:lnTo>
                    <a:pt x="240284" y="87452"/>
                  </a:lnTo>
                  <a:lnTo>
                    <a:pt x="182930" y="143167"/>
                  </a:lnTo>
                  <a:lnTo>
                    <a:pt x="212394" y="172046"/>
                  </a:lnTo>
                  <a:lnTo>
                    <a:pt x="266573" y="114287"/>
                  </a:lnTo>
                  <a:lnTo>
                    <a:pt x="300024" y="165544"/>
                  </a:lnTo>
                  <a:lnTo>
                    <a:pt x="301612" y="167576"/>
                  </a:lnTo>
                  <a:lnTo>
                    <a:pt x="304012" y="168795"/>
                  </a:lnTo>
                  <a:lnTo>
                    <a:pt x="308787" y="169608"/>
                  </a:lnTo>
                  <a:lnTo>
                    <a:pt x="311569" y="168389"/>
                  </a:lnTo>
                  <a:lnTo>
                    <a:pt x="351802" y="127711"/>
                  </a:lnTo>
                  <a:lnTo>
                    <a:pt x="352196" y="1228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28235" y="3832828"/>
            <a:ext cx="1715135" cy="43560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610"/>
              </a:lnSpc>
              <a:spcBef>
                <a:spcPts val="110"/>
              </a:spcBef>
            </a:pPr>
            <a:r>
              <a:rPr sz="1400" b="1" spc="170" dirty="0">
                <a:solidFill>
                  <a:srgbClr val="F16629"/>
                </a:solidFill>
                <a:latin typeface="Trebuchet MS"/>
                <a:cs typeface="Trebuchet MS"/>
              </a:rPr>
              <a:t>Area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10"/>
              </a:lnSpc>
            </a:pPr>
            <a:r>
              <a:rPr sz="1400" spc="160" dirty="0">
                <a:latin typeface="Trebuchet MS"/>
                <a:cs typeface="Trebuchet MS"/>
              </a:rPr>
              <a:t>Business</a:t>
            </a:r>
            <a:r>
              <a:rPr sz="1400" spc="90" dirty="0">
                <a:latin typeface="Trebuchet MS"/>
                <a:cs typeface="Trebuchet MS"/>
              </a:rPr>
              <a:t> </a:t>
            </a:r>
            <a:r>
              <a:rPr sz="1400" spc="135" dirty="0">
                <a:latin typeface="Trebuchet MS"/>
                <a:cs typeface="Trebuchet MS"/>
              </a:rPr>
              <a:t>Services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878068" y="3869933"/>
            <a:ext cx="683895" cy="683895"/>
            <a:chOff x="3878068" y="3869933"/>
            <a:chExt cx="683895" cy="683895"/>
          </a:xfrm>
        </p:grpSpPr>
        <p:sp>
          <p:nvSpPr>
            <p:cNvPr id="11" name="object 11"/>
            <p:cNvSpPr/>
            <p:nvPr/>
          </p:nvSpPr>
          <p:spPr>
            <a:xfrm>
              <a:off x="3878059" y="3869943"/>
              <a:ext cx="683895" cy="683895"/>
            </a:xfrm>
            <a:custGeom>
              <a:avLst/>
              <a:gdLst/>
              <a:ahLst/>
              <a:cxnLst/>
              <a:rect l="l" t="t" r="r" b="b"/>
              <a:pathLst>
                <a:path w="683895" h="683895">
                  <a:moveTo>
                    <a:pt x="683348" y="341668"/>
                  </a:moveTo>
                  <a:lnTo>
                    <a:pt x="680770" y="299847"/>
                  </a:lnTo>
                  <a:lnTo>
                    <a:pt x="673112" y="258648"/>
                  </a:lnTo>
                  <a:lnTo>
                    <a:pt x="660450" y="218706"/>
                  </a:lnTo>
                  <a:lnTo>
                    <a:pt x="643001" y="180606"/>
                  </a:lnTo>
                  <a:lnTo>
                    <a:pt x="621017" y="144932"/>
                  </a:lnTo>
                  <a:lnTo>
                    <a:pt x="594842" y="112217"/>
                  </a:lnTo>
                  <a:lnTo>
                    <a:pt x="564845" y="82956"/>
                  </a:lnTo>
                  <a:lnTo>
                    <a:pt x="531495" y="57581"/>
                  </a:lnTo>
                  <a:lnTo>
                    <a:pt x="495287" y="36474"/>
                  </a:lnTo>
                  <a:lnTo>
                    <a:pt x="456780" y="19964"/>
                  </a:lnTo>
                  <a:lnTo>
                    <a:pt x="416534" y="8293"/>
                  </a:lnTo>
                  <a:lnTo>
                    <a:pt x="375158" y="1638"/>
                  </a:lnTo>
                  <a:lnTo>
                    <a:pt x="341680" y="0"/>
                  </a:lnTo>
                  <a:lnTo>
                    <a:pt x="333286" y="101"/>
                  </a:lnTo>
                  <a:lnTo>
                    <a:pt x="291541" y="3695"/>
                  </a:lnTo>
                  <a:lnTo>
                    <a:pt x="250545" y="12369"/>
                  </a:lnTo>
                  <a:lnTo>
                    <a:pt x="210921" y="26009"/>
                  </a:lnTo>
                  <a:lnTo>
                    <a:pt x="173266" y="44386"/>
                  </a:lnTo>
                  <a:lnTo>
                    <a:pt x="138137" y="67233"/>
                  </a:lnTo>
                  <a:lnTo>
                    <a:pt x="106083" y="94208"/>
                  </a:lnTo>
                  <a:lnTo>
                    <a:pt x="77558" y="124917"/>
                  </a:lnTo>
                  <a:lnTo>
                    <a:pt x="53009" y="158877"/>
                  </a:lnTo>
                  <a:lnTo>
                    <a:pt x="32804" y="195580"/>
                  </a:lnTo>
                  <a:lnTo>
                    <a:pt x="17246" y="234492"/>
                  </a:lnTo>
                  <a:lnTo>
                    <a:pt x="6565" y="275005"/>
                  </a:lnTo>
                  <a:lnTo>
                    <a:pt x="927" y="316534"/>
                  </a:lnTo>
                  <a:lnTo>
                    <a:pt x="0" y="341668"/>
                  </a:lnTo>
                  <a:lnTo>
                    <a:pt x="101" y="350050"/>
                  </a:lnTo>
                  <a:lnTo>
                    <a:pt x="3695" y="391807"/>
                  </a:lnTo>
                  <a:lnTo>
                    <a:pt x="12382" y="432790"/>
                  </a:lnTo>
                  <a:lnTo>
                    <a:pt x="26009" y="472414"/>
                  </a:lnTo>
                  <a:lnTo>
                    <a:pt x="44386" y="510082"/>
                  </a:lnTo>
                  <a:lnTo>
                    <a:pt x="67246" y="545198"/>
                  </a:lnTo>
                  <a:lnTo>
                    <a:pt x="94221" y="577265"/>
                  </a:lnTo>
                  <a:lnTo>
                    <a:pt x="124917" y="605777"/>
                  </a:lnTo>
                  <a:lnTo>
                    <a:pt x="158877" y="630326"/>
                  </a:lnTo>
                  <a:lnTo>
                    <a:pt x="195592" y="650532"/>
                  </a:lnTo>
                  <a:lnTo>
                    <a:pt x="234492" y="666089"/>
                  </a:lnTo>
                  <a:lnTo>
                    <a:pt x="275018" y="676770"/>
                  </a:lnTo>
                  <a:lnTo>
                    <a:pt x="316547" y="682409"/>
                  </a:lnTo>
                  <a:lnTo>
                    <a:pt x="341680" y="683336"/>
                  </a:lnTo>
                  <a:lnTo>
                    <a:pt x="345122" y="683298"/>
                  </a:lnTo>
                  <a:lnTo>
                    <a:pt x="345744" y="683336"/>
                  </a:lnTo>
                  <a:lnTo>
                    <a:pt x="346633" y="683285"/>
                  </a:lnTo>
                  <a:lnTo>
                    <a:pt x="350062" y="683234"/>
                  </a:lnTo>
                  <a:lnTo>
                    <a:pt x="358444" y="682929"/>
                  </a:lnTo>
                  <a:lnTo>
                    <a:pt x="366801" y="682409"/>
                  </a:lnTo>
                  <a:lnTo>
                    <a:pt x="375158" y="681697"/>
                  </a:lnTo>
                  <a:lnTo>
                    <a:pt x="382765" y="680859"/>
                  </a:lnTo>
                  <a:lnTo>
                    <a:pt x="391553" y="680262"/>
                  </a:lnTo>
                  <a:lnTo>
                    <a:pt x="435495" y="671283"/>
                  </a:lnTo>
                  <a:lnTo>
                    <a:pt x="477151" y="656805"/>
                  </a:lnTo>
                  <a:lnTo>
                    <a:pt x="516140" y="637247"/>
                  </a:lnTo>
                  <a:lnTo>
                    <a:pt x="552043" y="612990"/>
                  </a:lnTo>
                  <a:lnTo>
                    <a:pt x="584466" y="584454"/>
                  </a:lnTo>
                  <a:lnTo>
                    <a:pt x="613003" y="552030"/>
                  </a:lnTo>
                  <a:lnTo>
                    <a:pt x="637247" y="516128"/>
                  </a:lnTo>
                  <a:lnTo>
                    <a:pt x="656818" y="477151"/>
                  </a:lnTo>
                  <a:lnTo>
                    <a:pt x="671283" y="435483"/>
                  </a:lnTo>
                  <a:lnTo>
                    <a:pt x="680262" y="391541"/>
                  </a:lnTo>
                  <a:lnTo>
                    <a:pt x="680847" y="382714"/>
                  </a:lnTo>
                  <a:lnTo>
                    <a:pt x="681697" y="375158"/>
                  </a:lnTo>
                  <a:lnTo>
                    <a:pt x="682421" y="366801"/>
                  </a:lnTo>
                  <a:lnTo>
                    <a:pt x="682929" y="358432"/>
                  </a:lnTo>
                  <a:lnTo>
                    <a:pt x="683247" y="350050"/>
                  </a:lnTo>
                  <a:lnTo>
                    <a:pt x="683285" y="346633"/>
                  </a:lnTo>
                  <a:lnTo>
                    <a:pt x="683348" y="345732"/>
                  </a:lnTo>
                  <a:lnTo>
                    <a:pt x="683298" y="345122"/>
                  </a:lnTo>
                  <a:lnTo>
                    <a:pt x="683348" y="341668"/>
                  </a:lnTo>
                  <a:close/>
                </a:path>
              </a:pathLst>
            </a:custGeom>
            <a:solidFill>
              <a:srgbClr val="F16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59577" y="4043307"/>
              <a:ext cx="328930" cy="328930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459" y="328459"/>
                  </a:moveTo>
                  <a:lnTo>
                    <a:pt x="0" y="328459"/>
                  </a:lnTo>
                  <a:lnTo>
                    <a:pt x="0" y="198039"/>
                  </a:lnTo>
                  <a:lnTo>
                    <a:pt x="14496" y="0"/>
                  </a:lnTo>
                  <a:lnTo>
                    <a:pt x="53137" y="0"/>
                  </a:lnTo>
                  <a:lnTo>
                    <a:pt x="67626" y="198039"/>
                  </a:lnTo>
                  <a:lnTo>
                    <a:pt x="328459" y="198039"/>
                  </a:lnTo>
                  <a:lnTo>
                    <a:pt x="328459" y="251177"/>
                  </a:lnTo>
                  <a:lnTo>
                    <a:pt x="38641" y="251177"/>
                  </a:lnTo>
                  <a:lnTo>
                    <a:pt x="38641" y="294642"/>
                  </a:lnTo>
                  <a:lnTo>
                    <a:pt x="328459" y="294642"/>
                  </a:lnTo>
                  <a:lnTo>
                    <a:pt x="328459" y="328459"/>
                  </a:lnTo>
                  <a:close/>
                </a:path>
                <a:path w="328929" h="328929">
                  <a:moveTo>
                    <a:pt x="198039" y="198039"/>
                  </a:moveTo>
                  <a:lnTo>
                    <a:pt x="67626" y="198039"/>
                  </a:lnTo>
                  <a:lnTo>
                    <a:pt x="198039" y="130420"/>
                  </a:lnTo>
                  <a:lnTo>
                    <a:pt x="198039" y="198039"/>
                  </a:lnTo>
                  <a:close/>
                </a:path>
                <a:path w="328929" h="328929">
                  <a:moveTo>
                    <a:pt x="328459" y="198039"/>
                  </a:moveTo>
                  <a:lnTo>
                    <a:pt x="198039" y="198039"/>
                  </a:lnTo>
                  <a:lnTo>
                    <a:pt x="328459" y="130420"/>
                  </a:lnTo>
                  <a:lnTo>
                    <a:pt x="328459" y="198039"/>
                  </a:lnTo>
                  <a:close/>
                </a:path>
                <a:path w="328929" h="328929">
                  <a:moveTo>
                    <a:pt x="135252" y="294642"/>
                  </a:moveTo>
                  <a:lnTo>
                    <a:pt x="96611" y="294642"/>
                  </a:lnTo>
                  <a:lnTo>
                    <a:pt x="96611" y="251177"/>
                  </a:lnTo>
                  <a:lnTo>
                    <a:pt x="135252" y="251177"/>
                  </a:lnTo>
                  <a:lnTo>
                    <a:pt x="135252" y="294642"/>
                  </a:lnTo>
                  <a:close/>
                </a:path>
                <a:path w="328929" h="328929">
                  <a:moveTo>
                    <a:pt x="231848" y="294642"/>
                  </a:moveTo>
                  <a:lnTo>
                    <a:pt x="193207" y="294642"/>
                  </a:lnTo>
                  <a:lnTo>
                    <a:pt x="193207" y="251177"/>
                  </a:lnTo>
                  <a:lnTo>
                    <a:pt x="231848" y="251177"/>
                  </a:lnTo>
                  <a:lnTo>
                    <a:pt x="231848" y="294642"/>
                  </a:lnTo>
                  <a:close/>
                </a:path>
                <a:path w="328929" h="328929">
                  <a:moveTo>
                    <a:pt x="328459" y="294642"/>
                  </a:moveTo>
                  <a:lnTo>
                    <a:pt x="289818" y="294642"/>
                  </a:lnTo>
                  <a:lnTo>
                    <a:pt x="289818" y="251177"/>
                  </a:lnTo>
                  <a:lnTo>
                    <a:pt x="328459" y="251177"/>
                  </a:lnTo>
                  <a:lnTo>
                    <a:pt x="328459" y="2946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646331" y="3832828"/>
            <a:ext cx="1978660" cy="43560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610"/>
              </a:lnSpc>
              <a:spcBef>
                <a:spcPts val="110"/>
              </a:spcBef>
            </a:pPr>
            <a:r>
              <a:rPr sz="1400" b="1" spc="195" dirty="0">
                <a:solidFill>
                  <a:srgbClr val="F16629"/>
                </a:solidFill>
                <a:latin typeface="Trebuchet MS"/>
                <a:cs typeface="Trebuchet MS"/>
              </a:rPr>
              <a:t>Industry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10"/>
              </a:lnSpc>
            </a:pPr>
            <a:r>
              <a:rPr sz="1400" spc="120" dirty="0">
                <a:latin typeface="Trebuchet MS"/>
                <a:cs typeface="Trebuchet MS"/>
              </a:rPr>
              <a:t>Automotive</a:t>
            </a:r>
            <a:r>
              <a:rPr sz="1400" spc="190" dirty="0">
                <a:latin typeface="Trebuchet MS"/>
                <a:cs typeface="Trebuchet MS"/>
              </a:rPr>
              <a:t> </a:t>
            </a:r>
            <a:r>
              <a:rPr sz="1400" spc="135" dirty="0">
                <a:latin typeface="Trebuchet MS"/>
                <a:cs typeface="Trebuchet MS"/>
              </a:rPr>
              <a:t>Services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896165" y="3869933"/>
            <a:ext cx="683895" cy="683895"/>
            <a:chOff x="6896165" y="3869933"/>
            <a:chExt cx="683895" cy="683895"/>
          </a:xfrm>
        </p:grpSpPr>
        <p:sp>
          <p:nvSpPr>
            <p:cNvPr id="15" name="object 15"/>
            <p:cNvSpPr/>
            <p:nvPr/>
          </p:nvSpPr>
          <p:spPr>
            <a:xfrm>
              <a:off x="6896163" y="3869943"/>
              <a:ext cx="683895" cy="683895"/>
            </a:xfrm>
            <a:custGeom>
              <a:avLst/>
              <a:gdLst/>
              <a:ahLst/>
              <a:cxnLst/>
              <a:rect l="l" t="t" r="r" b="b"/>
              <a:pathLst>
                <a:path w="683895" h="683895">
                  <a:moveTo>
                    <a:pt x="683336" y="337604"/>
                  </a:moveTo>
                  <a:lnTo>
                    <a:pt x="683272" y="336715"/>
                  </a:lnTo>
                  <a:lnTo>
                    <a:pt x="683234" y="333286"/>
                  </a:lnTo>
                  <a:lnTo>
                    <a:pt x="682929" y="324904"/>
                  </a:lnTo>
                  <a:lnTo>
                    <a:pt x="682409" y="316534"/>
                  </a:lnTo>
                  <a:lnTo>
                    <a:pt x="681697" y="308178"/>
                  </a:lnTo>
                  <a:lnTo>
                    <a:pt x="680847" y="300583"/>
                  </a:lnTo>
                  <a:lnTo>
                    <a:pt x="680262" y="291795"/>
                  </a:lnTo>
                  <a:lnTo>
                    <a:pt x="671283" y="247853"/>
                  </a:lnTo>
                  <a:lnTo>
                    <a:pt x="656805" y="206184"/>
                  </a:lnTo>
                  <a:lnTo>
                    <a:pt x="637247" y="167208"/>
                  </a:lnTo>
                  <a:lnTo>
                    <a:pt x="612990" y="131305"/>
                  </a:lnTo>
                  <a:lnTo>
                    <a:pt x="584454" y="98882"/>
                  </a:lnTo>
                  <a:lnTo>
                    <a:pt x="552030" y="70345"/>
                  </a:lnTo>
                  <a:lnTo>
                    <a:pt x="516128" y="46088"/>
                  </a:lnTo>
                  <a:lnTo>
                    <a:pt x="477151" y="26530"/>
                  </a:lnTo>
                  <a:lnTo>
                    <a:pt x="435483" y="12052"/>
                  </a:lnTo>
                  <a:lnTo>
                    <a:pt x="391541" y="3073"/>
                  </a:lnTo>
                  <a:lnTo>
                    <a:pt x="382752" y="2489"/>
                  </a:lnTo>
                  <a:lnTo>
                    <a:pt x="375158" y="1638"/>
                  </a:lnTo>
                  <a:lnTo>
                    <a:pt x="366801" y="927"/>
                  </a:lnTo>
                  <a:lnTo>
                    <a:pt x="358432" y="406"/>
                  </a:lnTo>
                  <a:lnTo>
                    <a:pt x="350050" y="101"/>
                  </a:lnTo>
                  <a:lnTo>
                    <a:pt x="346621" y="63"/>
                  </a:lnTo>
                  <a:lnTo>
                    <a:pt x="345732" y="0"/>
                  </a:lnTo>
                  <a:lnTo>
                    <a:pt x="345109" y="50"/>
                  </a:lnTo>
                  <a:lnTo>
                    <a:pt x="341668" y="0"/>
                  </a:lnTo>
                  <a:lnTo>
                    <a:pt x="333286" y="101"/>
                  </a:lnTo>
                  <a:lnTo>
                    <a:pt x="291528" y="3695"/>
                  </a:lnTo>
                  <a:lnTo>
                    <a:pt x="250545" y="12369"/>
                  </a:lnTo>
                  <a:lnTo>
                    <a:pt x="210908" y="26009"/>
                  </a:lnTo>
                  <a:lnTo>
                    <a:pt x="173253" y="44386"/>
                  </a:lnTo>
                  <a:lnTo>
                    <a:pt x="138137" y="67233"/>
                  </a:lnTo>
                  <a:lnTo>
                    <a:pt x="106070" y="94208"/>
                  </a:lnTo>
                  <a:lnTo>
                    <a:pt x="77546" y="124917"/>
                  </a:lnTo>
                  <a:lnTo>
                    <a:pt x="52997" y="158877"/>
                  </a:lnTo>
                  <a:lnTo>
                    <a:pt x="32804" y="195580"/>
                  </a:lnTo>
                  <a:lnTo>
                    <a:pt x="17246" y="234492"/>
                  </a:lnTo>
                  <a:lnTo>
                    <a:pt x="6565" y="275005"/>
                  </a:lnTo>
                  <a:lnTo>
                    <a:pt x="927" y="316534"/>
                  </a:lnTo>
                  <a:lnTo>
                    <a:pt x="0" y="341668"/>
                  </a:lnTo>
                  <a:lnTo>
                    <a:pt x="101" y="350050"/>
                  </a:lnTo>
                  <a:lnTo>
                    <a:pt x="3695" y="391807"/>
                  </a:lnTo>
                  <a:lnTo>
                    <a:pt x="12369" y="432790"/>
                  </a:lnTo>
                  <a:lnTo>
                    <a:pt x="26009" y="472414"/>
                  </a:lnTo>
                  <a:lnTo>
                    <a:pt x="44386" y="510082"/>
                  </a:lnTo>
                  <a:lnTo>
                    <a:pt x="67233" y="545198"/>
                  </a:lnTo>
                  <a:lnTo>
                    <a:pt x="94208" y="577265"/>
                  </a:lnTo>
                  <a:lnTo>
                    <a:pt x="124917" y="605777"/>
                  </a:lnTo>
                  <a:lnTo>
                    <a:pt x="158877" y="630326"/>
                  </a:lnTo>
                  <a:lnTo>
                    <a:pt x="195580" y="650532"/>
                  </a:lnTo>
                  <a:lnTo>
                    <a:pt x="234492" y="666089"/>
                  </a:lnTo>
                  <a:lnTo>
                    <a:pt x="275005" y="676770"/>
                  </a:lnTo>
                  <a:lnTo>
                    <a:pt x="316534" y="682409"/>
                  </a:lnTo>
                  <a:lnTo>
                    <a:pt x="341668" y="683336"/>
                  </a:lnTo>
                  <a:lnTo>
                    <a:pt x="350050" y="683234"/>
                  </a:lnTo>
                  <a:lnTo>
                    <a:pt x="391795" y="679640"/>
                  </a:lnTo>
                  <a:lnTo>
                    <a:pt x="432790" y="670966"/>
                  </a:lnTo>
                  <a:lnTo>
                    <a:pt x="472414" y="657326"/>
                  </a:lnTo>
                  <a:lnTo>
                    <a:pt x="510082" y="638949"/>
                  </a:lnTo>
                  <a:lnTo>
                    <a:pt x="545198" y="616102"/>
                  </a:lnTo>
                  <a:lnTo>
                    <a:pt x="577265" y="589127"/>
                  </a:lnTo>
                  <a:lnTo>
                    <a:pt x="605777" y="558419"/>
                  </a:lnTo>
                  <a:lnTo>
                    <a:pt x="630326" y="524459"/>
                  </a:lnTo>
                  <a:lnTo>
                    <a:pt x="650532" y="487756"/>
                  </a:lnTo>
                  <a:lnTo>
                    <a:pt x="666089" y="448843"/>
                  </a:lnTo>
                  <a:lnTo>
                    <a:pt x="676770" y="408330"/>
                  </a:lnTo>
                  <a:lnTo>
                    <a:pt x="682409" y="366801"/>
                  </a:lnTo>
                  <a:lnTo>
                    <a:pt x="683336" y="341668"/>
                  </a:lnTo>
                  <a:lnTo>
                    <a:pt x="683285" y="338226"/>
                  </a:lnTo>
                  <a:lnTo>
                    <a:pt x="683336" y="337604"/>
                  </a:lnTo>
                  <a:close/>
                </a:path>
              </a:pathLst>
            </a:custGeom>
            <a:solidFill>
              <a:srgbClr val="F16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58362" y="4023994"/>
              <a:ext cx="306705" cy="367665"/>
            </a:xfrm>
            <a:custGeom>
              <a:avLst/>
              <a:gdLst/>
              <a:ahLst/>
              <a:cxnLst/>
              <a:rect l="l" t="t" r="r" b="b"/>
              <a:pathLst>
                <a:path w="306704" h="367664">
                  <a:moveTo>
                    <a:pt x="183542" y="367085"/>
                  </a:moveTo>
                  <a:lnTo>
                    <a:pt x="134726" y="360533"/>
                  </a:lnTo>
                  <a:lnTo>
                    <a:pt x="90875" y="342041"/>
                  </a:lnTo>
                  <a:lnTo>
                    <a:pt x="53732" y="313352"/>
                  </a:lnTo>
                  <a:lnTo>
                    <a:pt x="25043" y="276210"/>
                  </a:lnTo>
                  <a:lnTo>
                    <a:pt x="6551" y="232359"/>
                  </a:lnTo>
                  <a:lnTo>
                    <a:pt x="0" y="183542"/>
                  </a:lnTo>
                  <a:lnTo>
                    <a:pt x="6171" y="136402"/>
                  </a:lnTo>
                  <a:lnTo>
                    <a:pt x="23613" y="93664"/>
                  </a:lnTo>
                  <a:lnTo>
                    <a:pt x="50715" y="56991"/>
                  </a:lnTo>
                  <a:lnTo>
                    <a:pt x="85867" y="28046"/>
                  </a:lnTo>
                  <a:lnTo>
                    <a:pt x="127458" y="8495"/>
                  </a:lnTo>
                  <a:lnTo>
                    <a:pt x="173878" y="0"/>
                  </a:lnTo>
                  <a:lnTo>
                    <a:pt x="173878" y="187406"/>
                  </a:lnTo>
                  <a:lnTo>
                    <a:pt x="306227" y="319755"/>
                  </a:lnTo>
                  <a:lnTo>
                    <a:pt x="279247" y="340192"/>
                  </a:lnTo>
                  <a:lnTo>
                    <a:pt x="249415" y="355012"/>
                  </a:lnTo>
                  <a:lnTo>
                    <a:pt x="217317" y="364037"/>
                  </a:lnTo>
                  <a:lnTo>
                    <a:pt x="183542" y="3670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1569" y="4023994"/>
              <a:ext cx="173398" cy="17387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5089" y="4217201"/>
              <a:ext cx="159877" cy="11302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664429" y="3832828"/>
            <a:ext cx="2033905" cy="8261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610"/>
              </a:lnSpc>
              <a:spcBef>
                <a:spcPts val="110"/>
              </a:spcBef>
            </a:pPr>
            <a:r>
              <a:rPr sz="1400" b="1" spc="215" dirty="0">
                <a:solidFill>
                  <a:srgbClr val="F16629"/>
                </a:solidFill>
                <a:latin typeface="Trebuchet MS"/>
                <a:cs typeface="Trebuchet MS"/>
              </a:rPr>
              <a:t>Domain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ts val="1540"/>
              </a:lnSpc>
              <a:spcBef>
                <a:spcPts val="95"/>
              </a:spcBef>
            </a:pPr>
            <a:r>
              <a:rPr sz="1400" spc="110" dirty="0">
                <a:latin typeface="Trebuchet MS"/>
                <a:cs typeface="Trebuchet MS"/>
              </a:rPr>
              <a:t>Mobile</a:t>
            </a:r>
            <a:r>
              <a:rPr sz="1400" spc="155" dirty="0">
                <a:latin typeface="Trebuchet MS"/>
                <a:cs typeface="Trebuchet MS"/>
              </a:rPr>
              <a:t> </a:t>
            </a:r>
            <a:r>
              <a:rPr sz="1400" spc="105" dirty="0">
                <a:latin typeface="Trebuchet MS"/>
                <a:cs typeface="Trebuchet MS"/>
              </a:rPr>
              <a:t>Car</a:t>
            </a:r>
            <a:r>
              <a:rPr sz="1400" spc="125" dirty="0">
                <a:latin typeface="Trebuchet MS"/>
                <a:cs typeface="Trebuchet MS"/>
              </a:rPr>
              <a:t> </a:t>
            </a:r>
            <a:r>
              <a:rPr sz="1400" spc="160" dirty="0">
                <a:latin typeface="Trebuchet MS"/>
                <a:cs typeface="Trebuchet MS"/>
              </a:rPr>
              <a:t>Wash</a:t>
            </a:r>
            <a:r>
              <a:rPr sz="1400" spc="130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&amp; </a:t>
            </a:r>
            <a:r>
              <a:rPr sz="1400" spc="130" dirty="0">
                <a:latin typeface="Trebuchet MS"/>
                <a:cs typeface="Trebuchet MS"/>
              </a:rPr>
              <a:t>On-</a:t>
            </a:r>
            <a:r>
              <a:rPr sz="1400" spc="180" dirty="0">
                <a:latin typeface="Trebuchet MS"/>
                <a:cs typeface="Trebuchet MS"/>
              </a:rPr>
              <a:t>Demand</a:t>
            </a:r>
            <a:r>
              <a:rPr sz="1400" spc="125" dirty="0">
                <a:latin typeface="Trebuchet MS"/>
                <a:cs typeface="Trebuchet MS"/>
              </a:rPr>
              <a:t> </a:t>
            </a:r>
            <a:r>
              <a:rPr sz="1400" spc="114" dirty="0">
                <a:latin typeface="Trebuchet MS"/>
                <a:cs typeface="Trebuchet MS"/>
              </a:rPr>
              <a:t>Cleaning </a:t>
            </a:r>
            <a:r>
              <a:rPr sz="1400" spc="135" dirty="0">
                <a:latin typeface="Trebuchet MS"/>
                <a:cs typeface="Trebuchet MS"/>
              </a:rPr>
              <a:t>Services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spc="325" dirty="0"/>
              <a:t>Problem</a:t>
            </a:r>
            <a:r>
              <a:rPr sz="2700" spc="270" dirty="0"/>
              <a:t> </a:t>
            </a:r>
            <a:r>
              <a:rPr sz="2700" spc="320" dirty="0"/>
              <a:t>Analysis</a:t>
            </a:r>
            <a:endParaRPr sz="2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2946" y="632191"/>
            <a:ext cx="813503" cy="42302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59971" y="1380614"/>
            <a:ext cx="2212975" cy="4230370"/>
            <a:chOff x="859971" y="1380614"/>
            <a:chExt cx="2212975" cy="4230370"/>
          </a:xfrm>
        </p:grpSpPr>
        <p:sp>
          <p:nvSpPr>
            <p:cNvPr id="5" name="object 5"/>
            <p:cNvSpPr/>
            <p:nvPr/>
          </p:nvSpPr>
          <p:spPr>
            <a:xfrm>
              <a:off x="859971" y="1787365"/>
              <a:ext cx="2212975" cy="3823970"/>
            </a:xfrm>
            <a:custGeom>
              <a:avLst/>
              <a:gdLst/>
              <a:ahLst/>
              <a:cxnLst/>
              <a:rect l="l" t="t" r="r" b="b"/>
              <a:pathLst>
                <a:path w="2212975" h="3823970">
                  <a:moveTo>
                    <a:pt x="2212728" y="3823465"/>
                  </a:moveTo>
                  <a:lnTo>
                    <a:pt x="0" y="3823465"/>
                  </a:lnTo>
                  <a:lnTo>
                    <a:pt x="0" y="0"/>
                  </a:lnTo>
                  <a:lnTo>
                    <a:pt x="2212728" y="0"/>
                  </a:lnTo>
                  <a:lnTo>
                    <a:pt x="2212728" y="382346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59572" y="1380616"/>
              <a:ext cx="814069" cy="814069"/>
            </a:xfrm>
            <a:custGeom>
              <a:avLst/>
              <a:gdLst/>
              <a:ahLst/>
              <a:cxnLst/>
              <a:rect l="l" t="t" r="r" b="b"/>
              <a:pathLst>
                <a:path w="814069" h="814069">
                  <a:moveTo>
                    <a:pt x="813511" y="406755"/>
                  </a:moveTo>
                  <a:lnTo>
                    <a:pt x="811555" y="366890"/>
                  </a:lnTo>
                  <a:lnTo>
                    <a:pt x="805688" y="327406"/>
                  </a:lnTo>
                  <a:lnTo>
                    <a:pt x="795997" y="288683"/>
                  </a:lnTo>
                  <a:lnTo>
                    <a:pt x="782548" y="251104"/>
                  </a:lnTo>
                  <a:lnTo>
                    <a:pt x="765479" y="215011"/>
                  </a:lnTo>
                  <a:lnTo>
                    <a:pt x="744956" y="180771"/>
                  </a:lnTo>
                  <a:lnTo>
                    <a:pt x="721182" y="148717"/>
                  </a:lnTo>
                  <a:lnTo>
                    <a:pt x="694372" y="119138"/>
                  </a:lnTo>
                  <a:lnTo>
                    <a:pt x="664794" y="92329"/>
                  </a:lnTo>
                  <a:lnTo>
                    <a:pt x="632739" y="68554"/>
                  </a:lnTo>
                  <a:lnTo>
                    <a:pt x="598500" y="48031"/>
                  </a:lnTo>
                  <a:lnTo>
                    <a:pt x="562419" y="30962"/>
                  </a:lnTo>
                  <a:lnTo>
                    <a:pt x="524827" y="17513"/>
                  </a:lnTo>
                  <a:lnTo>
                    <a:pt x="486105" y="7823"/>
                  </a:lnTo>
                  <a:lnTo>
                    <a:pt x="446620" y="1968"/>
                  </a:lnTo>
                  <a:lnTo>
                    <a:pt x="406755" y="0"/>
                  </a:lnTo>
                  <a:lnTo>
                    <a:pt x="396773" y="127"/>
                  </a:lnTo>
                  <a:lnTo>
                    <a:pt x="356958" y="3060"/>
                  </a:lnTo>
                  <a:lnTo>
                    <a:pt x="317639" y="9893"/>
                  </a:lnTo>
                  <a:lnTo>
                    <a:pt x="279158" y="20535"/>
                  </a:lnTo>
                  <a:lnTo>
                    <a:pt x="241922" y="34899"/>
                  </a:lnTo>
                  <a:lnTo>
                    <a:pt x="206273" y="52844"/>
                  </a:lnTo>
                  <a:lnTo>
                    <a:pt x="172542" y="74206"/>
                  </a:lnTo>
                  <a:lnTo>
                    <a:pt x="141071" y="98755"/>
                  </a:lnTo>
                  <a:lnTo>
                    <a:pt x="112166" y="126288"/>
                  </a:lnTo>
                  <a:lnTo>
                    <a:pt x="86093" y="156514"/>
                  </a:lnTo>
                  <a:lnTo>
                    <a:pt x="63106" y="189141"/>
                  </a:lnTo>
                  <a:lnTo>
                    <a:pt x="43434" y="223875"/>
                  </a:lnTo>
                  <a:lnTo>
                    <a:pt x="27254" y="260375"/>
                  </a:lnTo>
                  <a:lnTo>
                    <a:pt x="14744" y="298272"/>
                  </a:lnTo>
                  <a:lnTo>
                    <a:pt x="5994" y="337223"/>
                  </a:lnTo>
                  <a:lnTo>
                    <a:pt x="1104" y="376834"/>
                  </a:lnTo>
                  <a:lnTo>
                    <a:pt x="0" y="406755"/>
                  </a:lnTo>
                  <a:lnTo>
                    <a:pt x="127" y="416737"/>
                  </a:lnTo>
                  <a:lnTo>
                    <a:pt x="3060" y="456552"/>
                  </a:lnTo>
                  <a:lnTo>
                    <a:pt x="9893" y="495884"/>
                  </a:lnTo>
                  <a:lnTo>
                    <a:pt x="20535" y="534352"/>
                  </a:lnTo>
                  <a:lnTo>
                    <a:pt x="34899" y="571588"/>
                  </a:lnTo>
                  <a:lnTo>
                    <a:pt x="52844" y="607250"/>
                  </a:lnTo>
                  <a:lnTo>
                    <a:pt x="74206" y="640969"/>
                  </a:lnTo>
                  <a:lnTo>
                    <a:pt x="98767" y="672439"/>
                  </a:lnTo>
                  <a:lnTo>
                    <a:pt x="126288" y="701344"/>
                  </a:lnTo>
                  <a:lnTo>
                    <a:pt x="156514" y="727417"/>
                  </a:lnTo>
                  <a:lnTo>
                    <a:pt x="189153" y="750404"/>
                  </a:lnTo>
                  <a:lnTo>
                    <a:pt x="223875" y="770077"/>
                  </a:lnTo>
                  <a:lnTo>
                    <a:pt x="260375" y="786257"/>
                  </a:lnTo>
                  <a:lnTo>
                    <a:pt x="298272" y="798779"/>
                  </a:lnTo>
                  <a:lnTo>
                    <a:pt x="337223" y="807516"/>
                  </a:lnTo>
                  <a:lnTo>
                    <a:pt x="376834" y="812406"/>
                  </a:lnTo>
                  <a:lnTo>
                    <a:pt x="406755" y="813511"/>
                  </a:lnTo>
                  <a:lnTo>
                    <a:pt x="416737" y="813384"/>
                  </a:lnTo>
                  <a:lnTo>
                    <a:pt x="456552" y="810450"/>
                  </a:lnTo>
                  <a:lnTo>
                    <a:pt x="495884" y="803617"/>
                  </a:lnTo>
                  <a:lnTo>
                    <a:pt x="534352" y="792975"/>
                  </a:lnTo>
                  <a:lnTo>
                    <a:pt x="571588" y="778611"/>
                  </a:lnTo>
                  <a:lnTo>
                    <a:pt x="607250" y="760666"/>
                  </a:lnTo>
                  <a:lnTo>
                    <a:pt x="640969" y="739305"/>
                  </a:lnTo>
                  <a:lnTo>
                    <a:pt x="672439" y="714743"/>
                  </a:lnTo>
                  <a:lnTo>
                    <a:pt x="701344" y="687222"/>
                  </a:lnTo>
                  <a:lnTo>
                    <a:pt x="727417" y="656996"/>
                  </a:lnTo>
                  <a:lnTo>
                    <a:pt x="750404" y="624370"/>
                  </a:lnTo>
                  <a:lnTo>
                    <a:pt x="770077" y="589635"/>
                  </a:lnTo>
                  <a:lnTo>
                    <a:pt x="786257" y="553135"/>
                  </a:lnTo>
                  <a:lnTo>
                    <a:pt x="798779" y="515239"/>
                  </a:lnTo>
                  <a:lnTo>
                    <a:pt x="807516" y="476288"/>
                  </a:lnTo>
                  <a:lnTo>
                    <a:pt x="812406" y="436676"/>
                  </a:lnTo>
                  <a:lnTo>
                    <a:pt x="813511" y="406755"/>
                  </a:lnTo>
                  <a:close/>
                </a:path>
              </a:pathLst>
            </a:custGeom>
            <a:solidFill>
              <a:srgbClr val="BE2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3456" y="1656261"/>
              <a:ext cx="289818" cy="2526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58823" y="1637908"/>
              <a:ext cx="291465" cy="291465"/>
            </a:xfrm>
            <a:custGeom>
              <a:avLst/>
              <a:gdLst/>
              <a:ahLst/>
              <a:cxnLst/>
              <a:rect l="l" t="t" r="r" b="b"/>
              <a:pathLst>
                <a:path w="291464" h="291464">
                  <a:moveTo>
                    <a:pt x="110132" y="220735"/>
                  </a:moveTo>
                  <a:lnTo>
                    <a:pt x="67043" y="211733"/>
                  </a:lnTo>
                  <a:lnTo>
                    <a:pt x="32061" y="187831"/>
                  </a:lnTo>
                  <a:lnTo>
                    <a:pt x="8581" y="152609"/>
                  </a:lnTo>
                  <a:lnTo>
                    <a:pt x="0" y="109643"/>
                  </a:lnTo>
                  <a:lnTo>
                    <a:pt x="8581" y="66769"/>
                  </a:lnTo>
                  <a:lnTo>
                    <a:pt x="32061" y="31820"/>
                  </a:lnTo>
                  <a:lnTo>
                    <a:pt x="67043" y="8371"/>
                  </a:lnTo>
                  <a:lnTo>
                    <a:pt x="110132" y="0"/>
                  </a:lnTo>
                  <a:lnTo>
                    <a:pt x="153288" y="9005"/>
                  </a:lnTo>
                  <a:lnTo>
                    <a:pt x="173402" y="22704"/>
                  </a:lnTo>
                  <a:lnTo>
                    <a:pt x="110612" y="22704"/>
                  </a:lnTo>
                  <a:lnTo>
                    <a:pt x="94908" y="24055"/>
                  </a:lnTo>
                  <a:lnTo>
                    <a:pt x="53137" y="43953"/>
                  </a:lnTo>
                  <a:lnTo>
                    <a:pt x="22765" y="103790"/>
                  </a:lnTo>
                  <a:lnTo>
                    <a:pt x="26576" y="137216"/>
                  </a:lnTo>
                  <a:lnTo>
                    <a:pt x="43473" y="167605"/>
                  </a:lnTo>
                  <a:lnTo>
                    <a:pt x="204153" y="167605"/>
                  </a:lnTo>
                  <a:lnTo>
                    <a:pt x="197559" y="177750"/>
                  </a:lnTo>
                  <a:lnTo>
                    <a:pt x="213975" y="193695"/>
                  </a:lnTo>
                  <a:lnTo>
                    <a:pt x="223712" y="193695"/>
                  </a:lnTo>
                  <a:lnTo>
                    <a:pt x="226478" y="194173"/>
                  </a:lnTo>
                  <a:lnTo>
                    <a:pt x="232118" y="196679"/>
                  </a:lnTo>
                  <a:lnTo>
                    <a:pt x="233936" y="198039"/>
                  </a:lnTo>
                  <a:lnTo>
                    <a:pt x="177750" y="198039"/>
                  </a:lnTo>
                  <a:lnTo>
                    <a:pt x="162228" y="207900"/>
                  </a:lnTo>
                  <a:lnTo>
                    <a:pt x="145573" y="215000"/>
                  </a:lnTo>
                  <a:lnTo>
                    <a:pt x="128102" y="219294"/>
                  </a:lnTo>
                  <a:lnTo>
                    <a:pt x="110132" y="220735"/>
                  </a:lnTo>
                  <a:close/>
                </a:path>
                <a:path w="291464" h="291464">
                  <a:moveTo>
                    <a:pt x="204465" y="167126"/>
                  </a:moveTo>
                  <a:lnTo>
                    <a:pt x="177750" y="167126"/>
                  </a:lnTo>
                  <a:lnTo>
                    <a:pt x="186704" y="154695"/>
                  </a:lnTo>
                  <a:lnTo>
                    <a:pt x="193212" y="140861"/>
                  </a:lnTo>
                  <a:lnTo>
                    <a:pt x="197183" y="126030"/>
                  </a:lnTo>
                  <a:lnTo>
                    <a:pt x="198485" y="111091"/>
                  </a:lnTo>
                  <a:lnTo>
                    <a:pt x="198527" y="110612"/>
                  </a:lnTo>
                  <a:lnTo>
                    <a:pt x="191651" y="76295"/>
                  </a:lnTo>
                  <a:lnTo>
                    <a:pt x="172864" y="48363"/>
                  </a:lnTo>
                  <a:lnTo>
                    <a:pt x="144930" y="29579"/>
                  </a:lnTo>
                  <a:lnTo>
                    <a:pt x="110612" y="22704"/>
                  </a:lnTo>
                  <a:lnTo>
                    <a:pt x="173402" y="22704"/>
                  </a:lnTo>
                  <a:lnTo>
                    <a:pt x="188382" y="32907"/>
                  </a:lnTo>
                  <a:lnTo>
                    <a:pt x="211881" y="68127"/>
                  </a:lnTo>
                  <a:lnTo>
                    <a:pt x="220162" y="110612"/>
                  </a:lnTo>
                  <a:lnTo>
                    <a:pt x="220255" y="111091"/>
                  </a:lnTo>
                  <a:lnTo>
                    <a:pt x="218814" y="128979"/>
                  </a:lnTo>
                  <a:lnTo>
                    <a:pt x="214520" y="146233"/>
                  </a:lnTo>
                  <a:lnTo>
                    <a:pt x="207420" y="162580"/>
                  </a:lnTo>
                  <a:lnTo>
                    <a:pt x="204465" y="167126"/>
                  </a:lnTo>
                  <a:close/>
                </a:path>
                <a:path w="291464" h="291464">
                  <a:moveTo>
                    <a:pt x="204153" y="167605"/>
                  </a:moveTo>
                  <a:lnTo>
                    <a:pt x="43473" y="167605"/>
                  </a:lnTo>
                  <a:lnTo>
                    <a:pt x="49721" y="164247"/>
                  </a:lnTo>
                  <a:lnTo>
                    <a:pt x="89422" y="152392"/>
                  </a:lnTo>
                  <a:lnTo>
                    <a:pt x="109643" y="150701"/>
                  </a:lnTo>
                  <a:lnTo>
                    <a:pt x="119781" y="151139"/>
                  </a:lnTo>
                  <a:lnTo>
                    <a:pt x="163926" y="161327"/>
                  </a:lnTo>
                  <a:lnTo>
                    <a:pt x="177750" y="167126"/>
                  </a:lnTo>
                  <a:lnTo>
                    <a:pt x="204465" y="167126"/>
                  </a:lnTo>
                  <a:lnTo>
                    <a:pt x="204153" y="167605"/>
                  </a:lnTo>
                  <a:close/>
                </a:path>
                <a:path w="291464" h="291464">
                  <a:moveTo>
                    <a:pt x="223712" y="193695"/>
                  </a:moveTo>
                  <a:lnTo>
                    <a:pt x="213975" y="193695"/>
                  </a:lnTo>
                  <a:lnTo>
                    <a:pt x="220385" y="193118"/>
                  </a:lnTo>
                  <a:lnTo>
                    <a:pt x="223712" y="193695"/>
                  </a:lnTo>
                  <a:close/>
                </a:path>
                <a:path w="291464" h="291464">
                  <a:moveTo>
                    <a:pt x="264754" y="290959"/>
                  </a:moveTo>
                  <a:lnTo>
                    <a:pt x="200935" y="237160"/>
                  </a:lnTo>
                  <a:lnTo>
                    <a:pt x="192727" y="222191"/>
                  </a:lnTo>
                  <a:lnTo>
                    <a:pt x="194175" y="213975"/>
                  </a:lnTo>
                  <a:lnTo>
                    <a:pt x="177750" y="198039"/>
                  </a:lnTo>
                  <a:lnTo>
                    <a:pt x="233936" y="198039"/>
                  </a:lnTo>
                  <a:lnTo>
                    <a:pt x="237168" y="200455"/>
                  </a:lnTo>
                  <a:lnTo>
                    <a:pt x="284018" y="247784"/>
                  </a:lnTo>
                  <a:lnTo>
                    <a:pt x="289367" y="256366"/>
                  </a:lnTo>
                  <a:lnTo>
                    <a:pt x="290959" y="266081"/>
                  </a:lnTo>
                  <a:lnTo>
                    <a:pt x="288839" y="275706"/>
                  </a:lnTo>
                  <a:lnTo>
                    <a:pt x="283050" y="284018"/>
                  </a:lnTo>
                  <a:lnTo>
                    <a:pt x="274468" y="289367"/>
                  </a:lnTo>
                  <a:lnTo>
                    <a:pt x="264754" y="2909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9689" y="1680414"/>
              <a:ext cx="97563" cy="9757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7532" y="1656355"/>
              <a:ext cx="111580" cy="18490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46926" y="2254632"/>
            <a:ext cx="2033905" cy="331724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73050" marR="263525" indent="-1270" algn="ctr">
              <a:lnSpc>
                <a:spcPts val="1730"/>
              </a:lnSpc>
              <a:spcBef>
                <a:spcPts val="250"/>
              </a:spcBef>
            </a:pPr>
            <a:r>
              <a:rPr sz="1500" b="1" spc="175" dirty="0">
                <a:solidFill>
                  <a:srgbClr val="F16629"/>
                </a:solidFill>
                <a:latin typeface="Trebuchet MS"/>
                <a:cs typeface="Trebuchet MS"/>
              </a:rPr>
              <a:t>Affected </a:t>
            </a:r>
            <a:r>
              <a:rPr sz="1500" b="1" spc="204" dirty="0">
                <a:solidFill>
                  <a:srgbClr val="F16629"/>
                </a:solidFill>
                <a:latin typeface="Trebuchet MS"/>
                <a:cs typeface="Trebuchet MS"/>
              </a:rPr>
              <a:t>Stakeholders</a:t>
            </a:r>
            <a:endParaRPr sz="1500">
              <a:latin typeface="Trebuchet MS"/>
              <a:cs typeface="Trebuchet MS"/>
            </a:endParaRPr>
          </a:p>
          <a:p>
            <a:pPr marL="137795" marR="130810" algn="ctr">
              <a:lnSpc>
                <a:spcPts val="1280"/>
              </a:lnSpc>
              <a:spcBef>
                <a:spcPts val="745"/>
              </a:spcBef>
            </a:pPr>
            <a:r>
              <a:rPr sz="1150" spc="135" dirty="0">
                <a:latin typeface="Trebuchet MS"/>
                <a:cs typeface="Trebuchet MS"/>
              </a:rPr>
              <a:t>Consumers</a:t>
            </a:r>
            <a:r>
              <a:rPr sz="1150" spc="120" dirty="0">
                <a:latin typeface="Trebuchet MS"/>
                <a:cs typeface="Trebuchet MS"/>
              </a:rPr>
              <a:t> </a:t>
            </a:r>
            <a:r>
              <a:rPr sz="1150" spc="95" dirty="0">
                <a:latin typeface="Trebuchet MS"/>
                <a:cs typeface="Trebuchet MS"/>
              </a:rPr>
              <a:t>struggle</a:t>
            </a:r>
            <a:r>
              <a:rPr sz="1150" spc="145" dirty="0">
                <a:latin typeface="Trebuchet MS"/>
                <a:cs typeface="Trebuchet MS"/>
              </a:rPr>
              <a:t> </a:t>
            </a:r>
            <a:r>
              <a:rPr sz="1150" spc="40" dirty="0">
                <a:latin typeface="Trebuchet MS"/>
                <a:cs typeface="Trebuchet MS"/>
              </a:rPr>
              <a:t>to </a:t>
            </a:r>
            <a:r>
              <a:rPr sz="1150" spc="55" dirty="0">
                <a:latin typeface="Trebuchet MS"/>
                <a:cs typeface="Trebuchet MS"/>
              </a:rPr>
              <a:t>find</a:t>
            </a:r>
            <a:r>
              <a:rPr sz="1150" spc="114" dirty="0">
                <a:latin typeface="Trebuchet MS"/>
                <a:cs typeface="Trebuchet MS"/>
              </a:rPr>
              <a:t> </a:t>
            </a:r>
            <a:r>
              <a:rPr sz="1150" spc="65" dirty="0">
                <a:latin typeface="Trebuchet MS"/>
                <a:cs typeface="Trebuchet MS"/>
              </a:rPr>
              <a:t>reliable</a:t>
            </a:r>
            <a:r>
              <a:rPr sz="1150" spc="140" dirty="0">
                <a:latin typeface="Trebuchet MS"/>
                <a:cs typeface="Trebuchet MS"/>
              </a:rPr>
              <a:t> </a:t>
            </a:r>
            <a:r>
              <a:rPr sz="1150" spc="90" dirty="0">
                <a:latin typeface="Trebuchet MS"/>
                <a:cs typeface="Trebuchet MS"/>
              </a:rPr>
              <a:t>car</a:t>
            </a:r>
            <a:r>
              <a:rPr sz="1150" spc="120" dirty="0">
                <a:latin typeface="Trebuchet MS"/>
                <a:cs typeface="Trebuchet MS"/>
              </a:rPr>
              <a:t> </a:t>
            </a:r>
            <a:r>
              <a:rPr sz="1150" spc="114" dirty="0">
                <a:latin typeface="Trebuchet MS"/>
                <a:cs typeface="Trebuchet MS"/>
              </a:rPr>
              <a:t>wash </a:t>
            </a:r>
            <a:r>
              <a:rPr sz="1150" spc="80" dirty="0">
                <a:latin typeface="Trebuchet MS"/>
                <a:cs typeface="Trebuchet MS"/>
              </a:rPr>
              <a:t>providers,</a:t>
            </a:r>
            <a:r>
              <a:rPr sz="1150" spc="190" dirty="0">
                <a:latin typeface="Trebuchet MS"/>
                <a:cs typeface="Trebuchet MS"/>
              </a:rPr>
              <a:t> </a:t>
            </a:r>
            <a:r>
              <a:rPr sz="1150" spc="105" dirty="0">
                <a:latin typeface="Trebuchet MS"/>
                <a:cs typeface="Trebuchet MS"/>
              </a:rPr>
              <a:t>causing inconvenience</a:t>
            </a:r>
            <a:r>
              <a:rPr sz="1150" spc="135" dirty="0">
                <a:latin typeface="Trebuchet MS"/>
                <a:cs typeface="Trebuchet MS"/>
              </a:rPr>
              <a:t> </a:t>
            </a:r>
            <a:r>
              <a:rPr sz="1150" spc="90" dirty="0">
                <a:latin typeface="Trebuchet MS"/>
                <a:cs typeface="Trebuchet MS"/>
              </a:rPr>
              <a:t>and</a:t>
            </a:r>
            <a:endParaRPr sz="1150">
              <a:latin typeface="Trebuchet MS"/>
              <a:cs typeface="Trebuchet MS"/>
            </a:endParaRPr>
          </a:p>
          <a:p>
            <a:pPr algn="ctr">
              <a:lnSpc>
                <a:spcPts val="1145"/>
              </a:lnSpc>
            </a:pPr>
            <a:r>
              <a:rPr sz="1150" spc="114" dirty="0">
                <a:latin typeface="Trebuchet MS"/>
                <a:cs typeface="Trebuchet MS"/>
              </a:rPr>
              <a:t>wasted</a:t>
            </a:r>
            <a:r>
              <a:rPr sz="1150" spc="100" dirty="0">
                <a:latin typeface="Trebuchet MS"/>
                <a:cs typeface="Trebuchet MS"/>
              </a:rPr>
              <a:t> </a:t>
            </a:r>
            <a:r>
              <a:rPr sz="1150" spc="75" dirty="0">
                <a:latin typeface="Trebuchet MS"/>
                <a:cs typeface="Trebuchet MS"/>
              </a:rPr>
              <a:t>time.</a:t>
            </a:r>
            <a:r>
              <a:rPr sz="1150" spc="145" dirty="0">
                <a:latin typeface="Trebuchet MS"/>
                <a:cs typeface="Trebuchet MS"/>
              </a:rPr>
              <a:t> </a:t>
            </a:r>
            <a:r>
              <a:rPr sz="1150" spc="95" dirty="0">
                <a:latin typeface="Trebuchet MS"/>
                <a:cs typeface="Trebuchet MS"/>
              </a:rPr>
              <a:t>Service</a:t>
            </a:r>
            <a:endParaRPr sz="1150">
              <a:latin typeface="Trebuchet MS"/>
              <a:cs typeface="Trebuchet MS"/>
            </a:endParaRPr>
          </a:p>
          <a:p>
            <a:pPr marL="142875" marR="132715" indent="-3175" algn="ctr">
              <a:lnSpc>
                <a:spcPct val="92100"/>
              </a:lnSpc>
              <a:spcBef>
                <a:spcPts val="60"/>
              </a:spcBef>
            </a:pPr>
            <a:r>
              <a:rPr sz="1150" spc="95" dirty="0">
                <a:latin typeface="Trebuchet MS"/>
                <a:cs typeface="Trebuchet MS"/>
              </a:rPr>
              <a:t>providers</a:t>
            </a:r>
            <a:r>
              <a:rPr sz="1150" spc="130" dirty="0">
                <a:latin typeface="Trebuchet MS"/>
                <a:cs typeface="Trebuchet MS"/>
              </a:rPr>
              <a:t> </a:t>
            </a:r>
            <a:r>
              <a:rPr sz="1150" spc="60" dirty="0">
                <a:latin typeface="Trebuchet MS"/>
                <a:cs typeface="Trebuchet MS"/>
              </a:rPr>
              <a:t>face </a:t>
            </a:r>
            <a:r>
              <a:rPr sz="1150" spc="90" dirty="0">
                <a:latin typeface="Trebuchet MS"/>
                <a:cs typeface="Trebuchet MS"/>
              </a:rPr>
              <a:t>inconsistent</a:t>
            </a:r>
            <a:r>
              <a:rPr sz="1150" spc="160" dirty="0">
                <a:latin typeface="Trebuchet MS"/>
                <a:cs typeface="Trebuchet MS"/>
              </a:rPr>
              <a:t> </a:t>
            </a:r>
            <a:r>
              <a:rPr sz="1150" spc="85" dirty="0">
                <a:latin typeface="Trebuchet MS"/>
                <a:cs typeface="Trebuchet MS"/>
              </a:rPr>
              <a:t>bookings, </a:t>
            </a:r>
            <a:r>
              <a:rPr sz="1150" spc="100" dirty="0">
                <a:latin typeface="Trebuchet MS"/>
                <a:cs typeface="Trebuchet MS"/>
              </a:rPr>
              <a:t>scheduling</a:t>
            </a:r>
            <a:r>
              <a:rPr sz="1150" spc="120" dirty="0">
                <a:latin typeface="Trebuchet MS"/>
                <a:cs typeface="Trebuchet MS"/>
              </a:rPr>
              <a:t> </a:t>
            </a:r>
            <a:r>
              <a:rPr sz="1150" spc="95" dirty="0">
                <a:latin typeface="Trebuchet MS"/>
                <a:cs typeface="Trebuchet MS"/>
              </a:rPr>
              <a:t>issues,</a:t>
            </a:r>
            <a:r>
              <a:rPr sz="1150" spc="170" dirty="0">
                <a:latin typeface="Trebuchet MS"/>
                <a:cs typeface="Trebuchet MS"/>
              </a:rPr>
              <a:t> </a:t>
            </a:r>
            <a:r>
              <a:rPr sz="1150" spc="90" dirty="0">
                <a:latin typeface="Trebuchet MS"/>
                <a:cs typeface="Trebuchet MS"/>
              </a:rPr>
              <a:t>and </a:t>
            </a:r>
            <a:r>
              <a:rPr sz="1150" spc="85" dirty="0">
                <a:latin typeface="Trebuchet MS"/>
                <a:cs typeface="Trebuchet MS"/>
              </a:rPr>
              <a:t>cancellations.</a:t>
            </a:r>
            <a:r>
              <a:rPr sz="1150" spc="140" dirty="0">
                <a:latin typeface="Trebuchet MS"/>
                <a:cs typeface="Trebuchet MS"/>
              </a:rPr>
              <a:t> </a:t>
            </a:r>
            <a:r>
              <a:rPr sz="1150" spc="55" dirty="0">
                <a:latin typeface="Trebuchet MS"/>
                <a:cs typeface="Trebuchet MS"/>
              </a:rPr>
              <a:t>Fleet </a:t>
            </a:r>
            <a:r>
              <a:rPr sz="1150" spc="80" dirty="0">
                <a:latin typeface="Trebuchet MS"/>
                <a:cs typeface="Trebuchet MS"/>
              </a:rPr>
              <a:t>operators,</a:t>
            </a:r>
            <a:r>
              <a:rPr sz="1150" spc="185" dirty="0">
                <a:latin typeface="Trebuchet MS"/>
                <a:cs typeface="Trebuchet MS"/>
              </a:rPr>
              <a:t> </a:t>
            </a:r>
            <a:r>
              <a:rPr sz="1150" spc="80" dirty="0">
                <a:latin typeface="Trebuchet MS"/>
                <a:cs typeface="Trebuchet MS"/>
              </a:rPr>
              <a:t>rideshare </a:t>
            </a:r>
            <a:r>
              <a:rPr sz="1150" spc="75" dirty="0">
                <a:latin typeface="Trebuchet MS"/>
                <a:cs typeface="Trebuchet MS"/>
              </a:rPr>
              <a:t>drivers,</a:t>
            </a:r>
            <a:r>
              <a:rPr sz="1150" spc="150" dirty="0">
                <a:latin typeface="Trebuchet MS"/>
                <a:cs typeface="Trebuchet MS"/>
              </a:rPr>
              <a:t> </a:t>
            </a:r>
            <a:r>
              <a:rPr sz="1150" spc="114" dirty="0">
                <a:latin typeface="Trebuchet MS"/>
                <a:cs typeface="Trebuchet MS"/>
              </a:rPr>
              <a:t>and</a:t>
            </a:r>
            <a:r>
              <a:rPr sz="1150" spc="105" dirty="0">
                <a:latin typeface="Trebuchet MS"/>
                <a:cs typeface="Trebuchet MS"/>
              </a:rPr>
              <a:t> </a:t>
            </a:r>
            <a:r>
              <a:rPr sz="1150" spc="75" dirty="0">
                <a:latin typeface="Trebuchet MS"/>
                <a:cs typeface="Trebuchet MS"/>
              </a:rPr>
              <a:t>local</a:t>
            </a:r>
            <a:r>
              <a:rPr sz="1150" spc="130" dirty="0">
                <a:latin typeface="Trebuchet MS"/>
                <a:cs typeface="Trebuchet MS"/>
              </a:rPr>
              <a:t> </a:t>
            </a:r>
            <a:r>
              <a:rPr sz="1150" spc="65" dirty="0">
                <a:latin typeface="Trebuchet MS"/>
                <a:cs typeface="Trebuchet MS"/>
              </a:rPr>
              <a:t>car </a:t>
            </a:r>
            <a:r>
              <a:rPr sz="1150" spc="135" dirty="0">
                <a:latin typeface="Trebuchet MS"/>
                <a:cs typeface="Trebuchet MS"/>
              </a:rPr>
              <a:t>wash</a:t>
            </a:r>
            <a:r>
              <a:rPr sz="1150" spc="100" dirty="0">
                <a:latin typeface="Trebuchet MS"/>
                <a:cs typeface="Trebuchet MS"/>
              </a:rPr>
              <a:t> </a:t>
            </a:r>
            <a:r>
              <a:rPr sz="1150" spc="120" dirty="0">
                <a:latin typeface="Trebuchet MS"/>
                <a:cs typeface="Trebuchet MS"/>
              </a:rPr>
              <a:t>businesses</a:t>
            </a:r>
            <a:r>
              <a:rPr sz="1150" spc="105" dirty="0">
                <a:latin typeface="Trebuchet MS"/>
                <a:cs typeface="Trebuchet MS"/>
              </a:rPr>
              <a:t> </a:t>
            </a:r>
            <a:r>
              <a:rPr sz="1150" spc="75" dirty="0">
                <a:latin typeface="Trebuchet MS"/>
                <a:cs typeface="Trebuchet MS"/>
              </a:rPr>
              <a:t>lose</a:t>
            </a:r>
            <a:endParaRPr sz="1150">
              <a:latin typeface="Trebuchet MS"/>
              <a:cs typeface="Trebuchet MS"/>
            </a:endParaRPr>
          </a:p>
          <a:p>
            <a:pPr marL="28575" marR="18415" algn="ctr">
              <a:lnSpc>
                <a:spcPts val="1280"/>
              </a:lnSpc>
              <a:spcBef>
                <a:spcPts val="25"/>
              </a:spcBef>
            </a:pPr>
            <a:r>
              <a:rPr sz="1150" spc="85" dirty="0">
                <a:latin typeface="Trebuchet MS"/>
                <a:cs typeface="Trebuchet MS"/>
              </a:rPr>
              <a:t>opportunities</a:t>
            </a:r>
            <a:r>
              <a:rPr sz="1150" spc="110" dirty="0">
                <a:latin typeface="Trebuchet MS"/>
                <a:cs typeface="Trebuchet MS"/>
              </a:rPr>
              <a:t> </a:t>
            </a:r>
            <a:r>
              <a:rPr sz="1150" spc="100" dirty="0">
                <a:latin typeface="Trebuchet MS"/>
                <a:cs typeface="Trebuchet MS"/>
              </a:rPr>
              <a:t>due</a:t>
            </a:r>
            <a:r>
              <a:rPr sz="1150" spc="135" dirty="0">
                <a:latin typeface="Trebuchet MS"/>
                <a:cs typeface="Trebuchet MS"/>
              </a:rPr>
              <a:t> </a:t>
            </a:r>
            <a:r>
              <a:rPr sz="1150" spc="65" dirty="0">
                <a:latin typeface="Trebuchet MS"/>
                <a:cs typeface="Trebuchet MS"/>
              </a:rPr>
              <a:t>to</a:t>
            </a:r>
            <a:r>
              <a:rPr sz="1150" spc="135" dirty="0">
                <a:latin typeface="Trebuchet MS"/>
                <a:cs typeface="Trebuchet MS"/>
              </a:rPr>
              <a:t> </a:t>
            </a:r>
            <a:r>
              <a:rPr sz="1150" spc="75" dirty="0">
                <a:latin typeface="Trebuchet MS"/>
                <a:cs typeface="Trebuchet MS"/>
              </a:rPr>
              <a:t>poor </a:t>
            </a:r>
            <a:r>
              <a:rPr sz="1150" spc="70" dirty="0">
                <a:latin typeface="Trebuchet MS"/>
                <a:cs typeface="Trebuchet MS"/>
              </a:rPr>
              <a:t>coordination.</a:t>
            </a:r>
            <a:endParaRPr sz="1150">
              <a:latin typeface="Trebuchet MS"/>
              <a:cs typeface="Trebuchet MS"/>
            </a:endParaRPr>
          </a:p>
          <a:p>
            <a:pPr marL="1905" algn="ctr">
              <a:lnSpc>
                <a:spcPts val="1145"/>
              </a:lnSpc>
            </a:pPr>
            <a:r>
              <a:rPr sz="1150" spc="105" dirty="0">
                <a:latin typeface="Trebuchet MS"/>
                <a:cs typeface="Trebuchet MS"/>
              </a:rPr>
              <a:t>Environmental</a:t>
            </a:r>
            <a:r>
              <a:rPr sz="1150" spc="145" dirty="0">
                <a:latin typeface="Trebuchet MS"/>
                <a:cs typeface="Trebuchet MS"/>
              </a:rPr>
              <a:t> </a:t>
            </a:r>
            <a:r>
              <a:rPr sz="1150" spc="105" dirty="0">
                <a:latin typeface="Trebuchet MS"/>
                <a:cs typeface="Trebuchet MS"/>
              </a:rPr>
              <a:t>agencies</a:t>
            </a:r>
            <a:endParaRPr sz="1150">
              <a:latin typeface="Trebuchet MS"/>
              <a:cs typeface="Trebuchet MS"/>
            </a:endParaRPr>
          </a:p>
          <a:p>
            <a:pPr marL="12700" marR="5080" algn="ctr">
              <a:lnSpc>
                <a:spcPts val="1280"/>
              </a:lnSpc>
              <a:spcBef>
                <a:spcPts val="80"/>
              </a:spcBef>
            </a:pPr>
            <a:r>
              <a:rPr sz="1150" spc="85" dirty="0">
                <a:latin typeface="Trebuchet MS"/>
                <a:cs typeface="Trebuchet MS"/>
              </a:rPr>
              <a:t>are</a:t>
            </a:r>
            <a:r>
              <a:rPr sz="1150" spc="125" dirty="0">
                <a:latin typeface="Trebuchet MS"/>
                <a:cs typeface="Trebuchet MS"/>
              </a:rPr>
              <a:t> </a:t>
            </a:r>
            <a:r>
              <a:rPr sz="1150" spc="75" dirty="0">
                <a:latin typeface="Trebuchet MS"/>
                <a:cs typeface="Trebuchet MS"/>
              </a:rPr>
              <a:t>affected</a:t>
            </a:r>
            <a:r>
              <a:rPr sz="1150" spc="110" dirty="0">
                <a:latin typeface="Trebuchet MS"/>
                <a:cs typeface="Trebuchet MS"/>
              </a:rPr>
              <a:t> by</a:t>
            </a:r>
            <a:r>
              <a:rPr sz="1150" spc="155" dirty="0">
                <a:latin typeface="Trebuchet MS"/>
                <a:cs typeface="Trebuchet MS"/>
              </a:rPr>
              <a:t> </a:t>
            </a:r>
            <a:r>
              <a:rPr sz="1150" spc="114" dirty="0">
                <a:latin typeface="Trebuchet MS"/>
                <a:cs typeface="Trebuchet MS"/>
              </a:rPr>
              <a:t>excessive </a:t>
            </a:r>
            <a:r>
              <a:rPr sz="1150" spc="90" dirty="0">
                <a:latin typeface="Trebuchet MS"/>
                <a:cs typeface="Trebuchet MS"/>
              </a:rPr>
              <a:t>water</a:t>
            </a:r>
            <a:r>
              <a:rPr sz="1150" spc="110" dirty="0">
                <a:latin typeface="Trebuchet MS"/>
                <a:cs typeface="Trebuchet MS"/>
              </a:rPr>
              <a:t> </a:t>
            </a:r>
            <a:r>
              <a:rPr sz="1150" spc="114" dirty="0">
                <a:latin typeface="Trebuchet MS"/>
                <a:cs typeface="Trebuchet MS"/>
              </a:rPr>
              <a:t>use</a:t>
            </a:r>
            <a:r>
              <a:rPr sz="1150" spc="135" dirty="0">
                <a:latin typeface="Trebuchet MS"/>
                <a:cs typeface="Trebuchet MS"/>
              </a:rPr>
              <a:t> </a:t>
            </a:r>
            <a:r>
              <a:rPr sz="1150" spc="50" dirty="0">
                <a:latin typeface="Trebuchet MS"/>
                <a:cs typeface="Trebuchet MS"/>
              </a:rPr>
              <a:t>a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21510" y="1380614"/>
            <a:ext cx="2212975" cy="4230370"/>
            <a:chOff x="3121510" y="1380614"/>
            <a:chExt cx="2212975" cy="4230370"/>
          </a:xfrm>
        </p:grpSpPr>
        <p:sp>
          <p:nvSpPr>
            <p:cNvPr id="13" name="object 13"/>
            <p:cNvSpPr/>
            <p:nvPr/>
          </p:nvSpPr>
          <p:spPr>
            <a:xfrm>
              <a:off x="3121510" y="1787365"/>
              <a:ext cx="2212975" cy="3823970"/>
            </a:xfrm>
            <a:custGeom>
              <a:avLst/>
              <a:gdLst/>
              <a:ahLst/>
              <a:cxnLst/>
              <a:rect l="l" t="t" r="r" b="b"/>
              <a:pathLst>
                <a:path w="2212975" h="3823970">
                  <a:moveTo>
                    <a:pt x="2212728" y="3823465"/>
                  </a:moveTo>
                  <a:lnTo>
                    <a:pt x="0" y="3823465"/>
                  </a:lnTo>
                  <a:lnTo>
                    <a:pt x="0" y="0"/>
                  </a:lnTo>
                  <a:lnTo>
                    <a:pt x="2212728" y="0"/>
                  </a:lnTo>
                  <a:lnTo>
                    <a:pt x="2212728" y="382346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1112" y="1380616"/>
              <a:ext cx="814069" cy="814069"/>
            </a:xfrm>
            <a:custGeom>
              <a:avLst/>
              <a:gdLst/>
              <a:ahLst/>
              <a:cxnLst/>
              <a:rect l="l" t="t" r="r" b="b"/>
              <a:pathLst>
                <a:path w="814070" h="814069">
                  <a:moveTo>
                    <a:pt x="813511" y="406755"/>
                  </a:moveTo>
                  <a:lnTo>
                    <a:pt x="811555" y="366890"/>
                  </a:lnTo>
                  <a:lnTo>
                    <a:pt x="805688" y="327406"/>
                  </a:lnTo>
                  <a:lnTo>
                    <a:pt x="795997" y="288683"/>
                  </a:lnTo>
                  <a:lnTo>
                    <a:pt x="782548" y="251104"/>
                  </a:lnTo>
                  <a:lnTo>
                    <a:pt x="765479" y="215011"/>
                  </a:lnTo>
                  <a:lnTo>
                    <a:pt x="744956" y="180771"/>
                  </a:lnTo>
                  <a:lnTo>
                    <a:pt x="721182" y="148717"/>
                  </a:lnTo>
                  <a:lnTo>
                    <a:pt x="694372" y="119138"/>
                  </a:lnTo>
                  <a:lnTo>
                    <a:pt x="664794" y="92329"/>
                  </a:lnTo>
                  <a:lnTo>
                    <a:pt x="632739" y="68554"/>
                  </a:lnTo>
                  <a:lnTo>
                    <a:pt x="598500" y="48031"/>
                  </a:lnTo>
                  <a:lnTo>
                    <a:pt x="562406" y="30962"/>
                  </a:lnTo>
                  <a:lnTo>
                    <a:pt x="524827" y="17513"/>
                  </a:lnTo>
                  <a:lnTo>
                    <a:pt x="486105" y="7823"/>
                  </a:lnTo>
                  <a:lnTo>
                    <a:pt x="446620" y="1968"/>
                  </a:lnTo>
                  <a:lnTo>
                    <a:pt x="406755" y="0"/>
                  </a:lnTo>
                  <a:lnTo>
                    <a:pt x="396773" y="127"/>
                  </a:lnTo>
                  <a:lnTo>
                    <a:pt x="356958" y="3060"/>
                  </a:lnTo>
                  <a:lnTo>
                    <a:pt x="317639" y="9893"/>
                  </a:lnTo>
                  <a:lnTo>
                    <a:pt x="279158" y="20535"/>
                  </a:lnTo>
                  <a:lnTo>
                    <a:pt x="241922" y="34899"/>
                  </a:lnTo>
                  <a:lnTo>
                    <a:pt x="206260" y="52844"/>
                  </a:lnTo>
                  <a:lnTo>
                    <a:pt x="172542" y="74206"/>
                  </a:lnTo>
                  <a:lnTo>
                    <a:pt x="141071" y="98755"/>
                  </a:lnTo>
                  <a:lnTo>
                    <a:pt x="112166" y="126288"/>
                  </a:lnTo>
                  <a:lnTo>
                    <a:pt x="86093" y="156514"/>
                  </a:lnTo>
                  <a:lnTo>
                    <a:pt x="63106" y="189141"/>
                  </a:lnTo>
                  <a:lnTo>
                    <a:pt x="43434" y="223875"/>
                  </a:lnTo>
                  <a:lnTo>
                    <a:pt x="27254" y="260375"/>
                  </a:lnTo>
                  <a:lnTo>
                    <a:pt x="14732" y="298272"/>
                  </a:lnTo>
                  <a:lnTo>
                    <a:pt x="5994" y="337223"/>
                  </a:lnTo>
                  <a:lnTo>
                    <a:pt x="1104" y="376834"/>
                  </a:lnTo>
                  <a:lnTo>
                    <a:pt x="0" y="406755"/>
                  </a:lnTo>
                  <a:lnTo>
                    <a:pt x="127" y="416737"/>
                  </a:lnTo>
                  <a:lnTo>
                    <a:pt x="3060" y="456552"/>
                  </a:lnTo>
                  <a:lnTo>
                    <a:pt x="9893" y="495884"/>
                  </a:lnTo>
                  <a:lnTo>
                    <a:pt x="20535" y="534352"/>
                  </a:lnTo>
                  <a:lnTo>
                    <a:pt x="34899" y="571588"/>
                  </a:lnTo>
                  <a:lnTo>
                    <a:pt x="52844" y="607250"/>
                  </a:lnTo>
                  <a:lnTo>
                    <a:pt x="74206" y="640969"/>
                  </a:lnTo>
                  <a:lnTo>
                    <a:pt x="98767" y="672439"/>
                  </a:lnTo>
                  <a:lnTo>
                    <a:pt x="126288" y="701344"/>
                  </a:lnTo>
                  <a:lnTo>
                    <a:pt x="156514" y="727417"/>
                  </a:lnTo>
                  <a:lnTo>
                    <a:pt x="189141" y="750404"/>
                  </a:lnTo>
                  <a:lnTo>
                    <a:pt x="223875" y="770077"/>
                  </a:lnTo>
                  <a:lnTo>
                    <a:pt x="260375" y="786257"/>
                  </a:lnTo>
                  <a:lnTo>
                    <a:pt x="298272" y="798779"/>
                  </a:lnTo>
                  <a:lnTo>
                    <a:pt x="337223" y="807516"/>
                  </a:lnTo>
                  <a:lnTo>
                    <a:pt x="376834" y="812406"/>
                  </a:lnTo>
                  <a:lnTo>
                    <a:pt x="406755" y="813511"/>
                  </a:lnTo>
                  <a:lnTo>
                    <a:pt x="416737" y="813384"/>
                  </a:lnTo>
                  <a:lnTo>
                    <a:pt x="456552" y="810450"/>
                  </a:lnTo>
                  <a:lnTo>
                    <a:pt x="495884" y="803617"/>
                  </a:lnTo>
                  <a:lnTo>
                    <a:pt x="534352" y="792975"/>
                  </a:lnTo>
                  <a:lnTo>
                    <a:pt x="571588" y="778611"/>
                  </a:lnTo>
                  <a:lnTo>
                    <a:pt x="607250" y="760666"/>
                  </a:lnTo>
                  <a:lnTo>
                    <a:pt x="640969" y="739305"/>
                  </a:lnTo>
                  <a:lnTo>
                    <a:pt x="672439" y="714743"/>
                  </a:lnTo>
                  <a:lnTo>
                    <a:pt x="701344" y="687222"/>
                  </a:lnTo>
                  <a:lnTo>
                    <a:pt x="727417" y="656996"/>
                  </a:lnTo>
                  <a:lnTo>
                    <a:pt x="750404" y="624370"/>
                  </a:lnTo>
                  <a:lnTo>
                    <a:pt x="770077" y="589635"/>
                  </a:lnTo>
                  <a:lnTo>
                    <a:pt x="786257" y="553135"/>
                  </a:lnTo>
                  <a:lnTo>
                    <a:pt x="798779" y="515239"/>
                  </a:lnTo>
                  <a:lnTo>
                    <a:pt x="807516" y="476288"/>
                  </a:lnTo>
                  <a:lnTo>
                    <a:pt x="812406" y="436676"/>
                  </a:lnTo>
                  <a:lnTo>
                    <a:pt x="813511" y="406755"/>
                  </a:lnTo>
                  <a:close/>
                </a:path>
              </a:pathLst>
            </a:custGeom>
            <a:solidFill>
              <a:srgbClr val="BE2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44365" y="1632038"/>
              <a:ext cx="407034" cy="337820"/>
            </a:xfrm>
            <a:custGeom>
              <a:avLst/>
              <a:gdLst/>
              <a:ahLst/>
              <a:cxnLst/>
              <a:rect l="l" t="t" r="r" b="b"/>
              <a:pathLst>
                <a:path w="407035" h="337819">
                  <a:moveTo>
                    <a:pt x="83083" y="24155"/>
                  </a:moveTo>
                  <a:lnTo>
                    <a:pt x="81191" y="14757"/>
                  </a:lnTo>
                  <a:lnTo>
                    <a:pt x="76009" y="7073"/>
                  </a:lnTo>
                  <a:lnTo>
                    <a:pt x="68338" y="1905"/>
                  </a:lnTo>
                  <a:lnTo>
                    <a:pt x="58940" y="0"/>
                  </a:lnTo>
                  <a:lnTo>
                    <a:pt x="49542" y="1905"/>
                  </a:lnTo>
                  <a:lnTo>
                    <a:pt x="41859" y="7073"/>
                  </a:lnTo>
                  <a:lnTo>
                    <a:pt x="36690" y="14757"/>
                  </a:lnTo>
                  <a:lnTo>
                    <a:pt x="34785" y="24155"/>
                  </a:lnTo>
                  <a:lnTo>
                    <a:pt x="36690" y="33553"/>
                  </a:lnTo>
                  <a:lnTo>
                    <a:pt x="41859" y="41236"/>
                  </a:lnTo>
                  <a:lnTo>
                    <a:pt x="49542" y="46405"/>
                  </a:lnTo>
                  <a:lnTo>
                    <a:pt x="58940" y="48310"/>
                  </a:lnTo>
                  <a:lnTo>
                    <a:pt x="68338" y="46405"/>
                  </a:lnTo>
                  <a:lnTo>
                    <a:pt x="76009" y="41236"/>
                  </a:lnTo>
                  <a:lnTo>
                    <a:pt x="81191" y="33553"/>
                  </a:lnTo>
                  <a:lnTo>
                    <a:pt x="83083" y="24155"/>
                  </a:lnTo>
                  <a:close/>
                </a:path>
                <a:path w="407035" h="337819">
                  <a:moveTo>
                    <a:pt x="179501" y="24155"/>
                  </a:moveTo>
                  <a:lnTo>
                    <a:pt x="177596" y="14757"/>
                  </a:lnTo>
                  <a:lnTo>
                    <a:pt x="172427" y="7073"/>
                  </a:lnTo>
                  <a:lnTo>
                    <a:pt x="164744" y="1905"/>
                  </a:lnTo>
                  <a:lnTo>
                    <a:pt x="155346" y="0"/>
                  </a:lnTo>
                  <a:lnTo>
                    <a:pt x="145948" y="1905"/>
                  </a:lnTo>
                  <a:lnTo>
                    <a:pt x="138264" y="7073"/>
                  </a:lnTo>
                  <a:lnTo>
                    <a:pt x="133096" y="14757"/>
                  </a:lnTo>
                  <a:lnTo>
                    <a:pt x="131191" y="24155"/>
                  </a:lnTo>
                  <a:lnTo>
                    <a:pt x="133096" y="33553"/>
                  </a:lnTo>
                  <a:lnTo>
                    <a:pt x="138264" y="41236"/>
                  </a:lnTo>
                  <a:lnTo>
                    <a:pt x="145948" y="46405"/>
                  </a:lnTo>
                  <a:lnTo>
                    <a:pt x="155346" y="48310"/>
                  </a:lnTo>
                  <a:lnTo>
                    <a:pt x="164744" y="46405"/>
                  </a:lnTo>
                  <a:lnTo>
                    <a:pt x="172427" y="41236"/>
                  </a:lnTo>
                  <a:lnTo>
                    <a:pt x="177596" y="33553"/>
                  </a:lnTo>
                  <a:lnTo>
                    <a:pt x="179501" y="24155"/>
                  </a:lnTo>
                  <a:close/>
                </a:path>
                <a:path w="407035" h="337819">
                  <a:moveTo>
                    <a:pt x="276237" y="24155"/>
                  </a:moveTo>
                  <a:lnTo>
                    <a:pt x="274345" y="14757"/>
                  </a:lnTo>
                  <a:lnTo>
                    <a:pt x="269163" y="7073"/>
                  </a:lnTo>
                  <a:lnTo>
                    <a:pt x="261493" y="1905"/>
                  </a:lnTo>
                  <a:lnTo>
                    <a:pt x="252095" y="0"/>
                  </a:lnTo>
                  <a:lnTo>
                    <a:pt x="242697" y="1905"/>
                  </a:lnTo>
                  <a:lnTo>
                    <a:pt x="235013" y="7073"/>
                  </a:lnTo>
                  <a:lnTo>
                    <a:pt x="229844" y="14757"/>
                  </a:lnTo>
                  <a:lnTo>
                    <a:pt x="227939" y="24155"/>
                  </a:lnTo>
                  <a:lnTo>
                    <a:pt x="229844" y="33553"/>
                  </a:lnTo>
                  <a:lnTo>
                    <a:pt x="235013" y="41236"/>
                  </a:lnTo>
                  <a:lnTo>
                    <a:pt x="242697" y="46405"/>
                  </a:lnTo>
                  <a:lnTo>
                    <a:pt x="252095" y="48310"/>
                  </a:lnTo>
                  <a:lnTo>
                    <a:pt x="261493" y="46405"/>
                  </a:lnTo>
                  <a:lnTo>
                    <a:pt x="269163" y="41236"/>
                  </a:lnTo>
                  <a:lnTo>
                    <a:pt x="274345" y="33553"/>
                  </a:lnTo>
                  <a:lnTo>
                    <a:pt x="276237" y="24155"/>
                  </a:lnTo>
                  <a:close/>
                </a:path>
                <a:path w="407035" h="337819">
                  <a:moveTo>
                    <a:pt x="307492" y="132448"/>
                  </a:moveTo>
                  <a:lnTo>
                    <a:pt x="296481" y="82943"/>
                  </a:lnTo>
                  <a:lnTo>
                    <a:pt x="296418" y="82651"/>
                  </a:lnTo>
                  <a:lnTo>
                    <a:pt x="296303" y="82118"/>
                  </a:lnTo>
                  <a:lnTo>
                    <a:pt x="294068" y="72072"/>
                  </a:lnTo>
                  <a:lnTo>
                    <a:pt x="251993" y="53136"/>
                  </a:lnTo>
                  <a:lnTo>
                    <a:pt x="242163" y="53949"/>
                  </a:lnTo>
                  <a:lnTo>
                    <a:pt x="203835" y="100368"/>
                  </a:lnTo>
                  <a:lnTo>
                    <a:pt x="199936" y="82943"/>
                  </a:lnTo>
                  <a:lnTo>
                    <a:pt x="199872" y="82651"/>
                  </a:lnTo>
                  <a:lnTo>
                    <a:pt x="199758" y="82118"/>
                  </a:lnTo>
                  <a:lnTo>
                    <a:pt x="197510" y="72072"/>
                  </a:lnTo>
                  <a:lnTo>
                    <a:pt x="159753" y="53479"/>
                  </a:lnTo>
                  <a:lnTo>
                    <a:pt x="144602" y="54305"/>
                  </a:lnTo>
                  <a:lnTo>
                    <a:pt x="130416" y="58635"/>
                  </a:lnTo>
                  <a:lnTo>
                    <a:pt x="130251" y="58635"/>
                  </a:lnTo>
                  <a:lnTo>
                    <a:pt x="116890" y="66662"/>
                  </a:lnTo>
                  <a:lnTo>
                    <a:pt x="115265" y="68008"/>
                  </a:lnTo>
                  <a:lnTo>
                    <a:pt x="114084" y="69926"/>
                  </a:lnTo>
                  <a:lnTo>
                    <a:pt x="113614" y="72072"/>
                  </a:lnTo>
                  <a:lnTo>
                    <a:pt x="107238" y="99466"/>
                  </a:lnTo>
                  <a:lnTo>
                    <a:pt x="103390" y="82651"/>
                  </a:lnTo>
                  <a:lnTo>
                    <a:pt x="103263" y="82118"/>
                  </a:lnTo>
                  <a:lnTo>
                    <a:pt x="100469" y="69926"/>
                  </a:lnTo>
                  <a:lnTo>
                    <a:pt x="58788" y="53136"/>
                  </a:lnTo>
                  <a:lnTo>
                    <a:pt x="48958" y="53949"/>
                  </a:lnTo>
                  <a:lnTo>
                    <a:pt x="1358" y="142201"/>
                  </a:lnTo>
                  <a:lnTo>
                    <a:pt x="0" y="147548"/>
                  </a:lnTo>
                  <a:lnTo>
                    <a:pt x="419" y="148336"/>
                  </a:lnTo>
                  <a:lnTo>
                    <a:pt x="3251" y="153098"/>
                  </a:lnTo>
                  <a:lnTo>
                    <a:pt x="8648" y="154482"/>
                  </a:lnTo>
                  <a:lnTo>
                    <a:pt x="15506" y="154482"/>
                  </a:lnTo>
                  <a:lnTo>
                    <a:pt x="17259" y="153098"/>
                  </a:lnTo>
                  <a:lnTo>
                    <a:pt x="19329" y="151396"/>
                  </a:lnTo>
                  <a:lnTo>
                    <a:pt x="20294" y="146989"/>
                  </a:lnTo>
                  <a:lnTo>
                    <a:pt x="34785" y="82118"/>
                  </a:lnTo>
                  <a:lnTo>
                    <a:pt x="34785" y="116420"/>
                  </a:lnTo>
                  <a:lnTo>
                    <a:pt x="20294" y="188379"/>
                  </a:lnTo>
                  <a:lnTo>
                    <a:pt x="34785" y="188379"/>
                  </a:lnTo>
                  <a:lnTo>
                    <a:pt x="34785" y="260299"/>
                  </a:lnTo>
                  <a:lnTo>
                    <a:pt x="54102" y="240982"/>
                  </a:lnTo>
                  <a:lnTo>
                    <a:pt x="54102" y="188379"/>
                  </a:lnTo>
                  <a:lnTo>
                    <a:pt x="63766" y="188379"/>
                  </a:lnTo>
                  <a:lnTo>
                    <a:pt x="63766" y="231317"/>
                  </a:lnTo>
                  <a:lnTo>
                    <a:pt x="83083" y="211899"/>
                  </a:lnTo>
                  <a:lnTo>
                    <a:pt x="83083" y="188379"/>
                  </a:lnTo>
                  <a:lnTo>
                    <a:pt x="97586" y="188379"/>
                  </a:lnTo>
                  <a:lnTo>
                    <a:pt x="83083" y="116420"/>
                  </a:lnTo>
                  <a:lnTo>
                    <a:pt x="83083" y="82651"/>
                  </a:lnTo>
                  <a:lnTo>
                    <a:pt x="83146" y="82943"/>
                  </a:lnTo>
                  <a:lnTo>
                    <a:pt x="97586" y="145732"/>
                  </a:lnTo>
                  <a:lnTo>
                    <a:pt x="97688" y="146989"/>
                  </a:lnTo>
                  <a:lnTo>
                    <a:pt x="97802" y="148336"/>
                  </a:lnTo>
                  <a:lnTo>
                    <a:pt x="97853" y="148958"/>
                  </a:lnTo>
                  <a:lnTo>
                    <a:pt x="98005" y="150749"/>
                  </a:lnTo>
                  <a:lnTo>
                    <a:pt x="102082" y="154482"/>
                  </a:lnTo>
                  <a:lnTo>
                    <a:pt x="111836" y="154482"/>
                  </a:lnTo>
                  <a:lnTo>
                    <a:pt x="115646" y="151396"/>
                  </a:lnTo>
                  <a:lnTo>
                    <a:pt x="116611" y="146989"/>
                  </a:lnTo>
                  <a:lnTo>
                    <a:pt x="116890" y="144907"/>
                  </a:lnTo>
                  <a:lnTo>
                    <a:pt x="127241" y="99466"/>
                  </a:lnTo>
                  <a:lnTo>
                    <a:pt x="131000" y="82943"/>
                  </a:lnTo>
                  <a:lnTo>
                    <a:pt x="131000" y="163944"/>
                  </a:lnTo>
                  <a:lnTo>
                    <a:pt x="140423" y="154482"/>
                  </a:lnTo>
                  <a:lnTo>
                    <a:pt x="141846" y="153098"/>
                  </a:lnTo>
                  <a:lnTo>
                    <a:pt x="148107" y="148958"/>
                  </a:lnTo>
                  <a:lnTo>
                    <a:pt x="155333" y="147548"/>
                  </a:lnTo>
                  <a:lnTo>
                    <a:pt x="162598" y="148958"/>
                  </a:lnTo>
                  <a:lnTo>
                    <a:pt x="168846" y="153098"/>
                  </a:lnTo>
                  <a:lnTo>
                    <a:pt x="170319" y="154482"/>
                  </a:lnTo>
                  <a:lnTo>
                    <a:pt x="179692" y="163512"/>
                  </a:lnTo>
                  <a:lnTo>
                    <a:pt x="179692" y="147548"/>
                  </a:lnTo>
                  <a:lnTo>
                    <a:pt x="179692" y="83007"/>
                  </a:lnTo>
                  <a:lnTo>
                    <a:pt x="195160" y="151396"/>
                  </a:lnTo>
                  <a:lnTo>
                    <a:pt x="195021" y="151396"/>
                  </a:lnTo>
                  <a:lnTo>
                    <a:pt x="198970" y="154482"/>
                  </a:lnTo>
                  <a:lnTo>
                    <a:pt x="208470" y="154482"/>
                  </a:lnTo>
                  <a:lnTo>
                    <a:pt x="212293" y="151396"/>
                  </a:lnTo>
                  <a:lnTo>
                    <a:pt x="213258" y="146989"/>
                  </a:lnTo>
                  <a:lnTo>
                    <a:pt x="223812" y="100368"/>
                  </a:lnTo>
                  <a:lnTo>
                    <a:pt x="227749" y="82943"/>
                  </a:lnTo>
                  <a:lnTo>
                    <a:pt x="227749" y="211899"/>
                  </a:lnTo>
                  <a:lnTo>
                    <a:pt x="247065" y="192582"/>
                  </a:lnTo>
                  <a:lnTo>
                    <a:pt x="247065" y="159397"/>
                  </a:lnTo>
                  <a:lnTo>
                    <a:pt x="256730" y="159397"/>
                  </a:lnTo>
                  <a:lnTo>
                    <a:pt x="256730" y="183108"/>
                  </a:lnTo>
                  <a:lnTo>
                    <a:pt x="276059" y="163791"/>
                  </a:lnTo>
                  <a:lnTo>
                    <a:pt x="276059" y="159397"/>
                  </a:lnTo>
                  <a:lnTo>
                    <a:pt x="276059" y="83007"/>
                  </a:lnTo>
                  <a:lnTo>
                    <a:pt x="291261" y="148336"/>
                  </a:lnTo>
                  <a:lnTo>
                    <a:pt x="291604" y="148336"/>
                  </a:lnTo>
                  <a:lnTo>
                    <a:pt x="307492" y="132448"/>
                  </a:lnTo>
                  <a:close/>
                </a:path>
                <a:path w="407035" h="337819">
                  <a:moveTo>
                    <a:pt x="406717" y="80911"/>
                  </a:moveTo>
                  <a:lnTo>
                    <a:pt x="329425" y="80911"/>
                  </a:lnTo>
                  <a:lnTo>
                    <a:pt x="357924" y="109410"/>
                  </a:lnTo>
                  <a:lnTo>
                    <a:pt x="227990" y="239344"/>
                  </a:lnTo>
                  <a:lnTo>
                    <a:pt x="155536" y="166890"/>
                  </a:lnTo>
                  <a:lnTo>
                    <a:pt x="5321" y="317106"/>
                  </a:lnTo>
                  <a:lnTo>
                    <a:pt x="25615" y="337400"/>
                  </a:lnTo>
                  <a:lnTo>
                    <a:pt x="155536" y="207467"/>
                  </a:lnTo>
                  <a:lnTo>
                    <a:pt x="227990" y="279908"/>
                  </a:lnTo>
                  <a:lnTo>
                    <a:pt x="329425" y="178473"/>
                  </a:lnTo>
                  <a:lnTo>
                    <a:pt x="378206" y="129692"/>
                  </a:lnTo>
                  <a:lnTo>
                    <a:pt x="406717" y="158191"/>
                  </a:lnTo>
                  <a:lnTo>
                    <a:pt x="406717" y="809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239734" y="2254632"/>
            <a:ext cx="1974214" cy="31546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41935" marR="234950" indent="-1905" algn="ctr">
              <a:lnSpc>
                <a:spcPts val="1730"/>
              </a:lnSpc>
              <a:spcBef>
                <a:spcPts val="250"/>
              </a:spcBef>
            </a:pPr>
            <a:r>
              <a:rPr sz="1500" b="1" spc="225" dirty="0">
                <a:solidFill>
                  <a:srgbClr val="F16629"/>
                </a:solidFill>
                <a:latin typeface="Trebuchet MS"/>
                <a:cs typeface="Trebuchet MS"/>
              </a:rPr>
              <a:t>Impact</a:t>
            </a:r>
            <a:r>
              <a:rPr sz="1500" b="1" spc="130" dirty="0">
                <a:solidFill>
                  <a:srgbClr val="F16629"/>
                </a:solidFill>
                <a:latin typeface="Trebuchet MS"/>
                <a:cs typeface="Trebuchet MS"/>
              </a:rPr>
              <a:t> </a:t>
            </a:r>
            <a:r>
              <a:rPr sz="1500" b="1" spc="180" dirty="0">
                <a:solidFill>
                  <a:srgbClr val="F16629"/>
                </a:solidFill>
                <a:latin typeface="Trebuchet MS"/>
                <a:cs typeface="Trebuchet MS"/>
              </a:rPr>
              <a:t>on </a:t>
            </a:r>
            <a:r>
              <a:rPr sz="1500" b="1" spc="204" dirty="0">
                <a:solidFill>
                  <a:srgbClr val="F16629"/>
                </a:solidFill>
                <a:latin typeface="Trebuchet MS"/>
                <a:cs typeface="Trebuchet MS"/>
              </a:rPr>
              <a:t>Stakeholders</a:t>
            </a:r>
            <a:endParaRPr sz="1500">
              <a:latin typeface="Trebuchet MS"/>
              <a:cs typeface="Trebuchet MS"/>
            </a:endParaRPr>
          </a:p>
          <a:p>
            <a:pPr marL="12700" marR="5080" algn="ctr">
              <a:lnSpc>
                <a:spcPts val="1280"/>
              </a:lnSpc>
              <a:spcBef>
                <a:spcPts val="745"/>
              </a:spcBef>
            </a:pPr>
            <a:r>
              <a:rPr sz="1150" spc="114" dirty="0">
                <a:latin typeface="Trebuchet MS"/>
                <a:cs typeface="Trebuchet MS"/>
              </a:rPr>
              <a:t>Car </a:t>
            </a:r>
            <a:r>
              <a:rPr sz="1150" spc="110" dirty="0">
                <a:latin typeface="Trebuchet MS"/>
                <a:cs typeface="Trebuchet MS"/>
              </a:rPr>
              <a:t>owners</a:t>
            </a:r>
            <a:r>
              <a:rPr sz="1150" spc="120" dirty="0">
                <a:latin typeface="Trebuchet MS"/>
                <a:cs typeface="Trebuchet MS"/>
              </a:rPr>
              <a:t> </a:t>
            </a:r>
            <a:r>
              <a:rPr sz="1150" spc="95" dirty="0">
                <a:latin typeface="Trebuchet MS"/>
                <a:cs typeface="Trebuchet MS"/>
              </a:rPr>
              <a:t>struggle</a:t>
            </a:r>
            <a:r>
              <a:rPr sz="1150" spc="140" dirty="0">
                <a:latin typeface="Trebuchet MS"/>
                <a:cs typeface="Trebuchet MS"/>
              </a:rPr>
              <a:t> </a:t>
            </a:r>
            <a:r>
              <a:rPr sz="1150" spc="55" dirty="0">
                <a:latin typeface="Trebuchet MS"/>
                <a:cs typeface="Trebuchet MS"/>
              </a:rPr>
              <a:t>with </a:t>
            </a:r>
            <a:r>
              <a:rPr sz="1150" spc="75" dirty="0">
                <a:latin typeface="Trebuchet MS"/>
                <a:cs typeface="Trebuchet MS"/>
              </a:rPr>
              <a:t>unreliable</a:t>
            </a:r>
            <a:r>
              <a:rPr sz="1150" spc="140" dirty="0">
                <a:latin typeface="Trebuchet MS"/>
                <a:cs typeface="Trebuchet MS"/>
              </a:rPr>
              <a:t> </a:t>
            </a:r>
            <a:r>
              <a:rPr sz="1150" spc="90" dirty="0">
                <a:latin typeface="Trebuchet MS"/>
                <a:cs typeface="Trebuchet MS"/>
              </a:rPr>
              <a:t>car</a:t>
            </a:r>
            <a:r>
              <a:rPr sz="1150" spc="120" dirty="0">
                <a:latin typeface="Trebuchet MS"/>
                <a:cs typeface="Trebuchet MS"/>
              </a:rPr>
              <a:t> </a:t>
            </a:r>
            <a:r>
              <a:rPr sz="1150" spc="114" dirty="0">
                <a:latin typeface="Trebuchet MS"/>
                <a:cs typeface="Trebuchet MS"/>
              </a:rPr>
              <a:t>wash</a:t>
            </a:r>
            <a:endParaRPr sz="1150">
              <a:latin typeface="Trebuchet MS"/>
              <a:cs typeface="Trebuchet MS"/>
            </a:endParaRPr>
          </a:p>
          <a:p>
            <a:pPr marL="255904" marR="248285" algn="ctr">
              <a:lnSpc>
                <a:spcPts val="1280"/>
              </a:lnSpc>
            </a:pPr>
            <a:r>
              <a:rPr sz="1150" spc="90" dirty="0">
                <a:latin typeface="Trebuchet MS"/>
                <a:cs typeface="Trebuchet MS"/>
              </a:rPr>
              <a:t>services,</a:t>
            </a:r>
            <a:r>
              <a:rPr sz="1150" spc="185" dirty="0">
                <a:latin typeface="Trebuchet MS"/>
                <a:cs typeface="Trebuchet MS"/>
              </a:rPr>
              <a:t> </a:t>
            </a:r>
            <a:r>
              <a:rPr sz="1150" spc="105" dirty="0">
                <a:latin typeface="Trebuchet MS"/>
                <a:cs typeface="Trebuchet MS"/>
              </a:rPr>
              <a:t>causing inconvenience</a:t>
            </a:r>
            <a:r>
              <a:rPr sz="1150" spc="135" dirty="0">
                <a:latin typeface="Trebuchet MS"/>
                <a:cs typeface="Trebuchet MS"/>
              </a:rPr>
              <a:t> </a:t>
            </a:r>
            <a:r>
              <a:rPr sz="1150" spc="90" dirty="0">
                <a:latin typeface="Trebuchet MS"/>
                <a:cs typeface="Trebuchet MS"/>
              </a:rPr>
              <a:t>and</a:t>
            </a:r>
            <a:endParaRPr sz="1150">
              <a:latin typeface="Trebuchet MS"/>
              <a:cs typeface="Trebuchet MS"/>
            </a:endParaRPr>
          </a:p>
          <a:p>
            <a:pPr algn="ctr">
              <a:lnSpc>
                <a:spcPts val="1145"/>
              </a:lnSpc>
            </a:pPr>
            <a:r>
              <a:rPr sz="1150" spc="114" dirty="0">
                <a:latin typeface="Trebuchet MS"/>
                <a:cs typeface="Trebuchet MS"/>
              </a:rPr>
              <a:t>wasted</a:t>
            </a:r>
            <a:r>
              <a:rPr sz="1150" spc="100" dirty="0">
                <a:latin typeface="Trebuchet MS"/>
                <a:cs typeface="Trebuchet MS"/>
              </a:rPr>
              <a:t> </a:t>
            </a:r>
            <a:r>
              <a:rPr sz="1150" spc="75" dirty="0">
                <a:latin typeface="Trebuchet MS"/>
                <a:cs typeface="Trebuchet MS"/>
              </a:rPr>
              <a:t>time.</a:t>
            </a:r>
            <a:r>
              <a:rPr sz="1150" spc="145" dirty="0">
                <a:latin typeface="Trebuchet MS"/>
                <a:cs typeface="Trebuchet MS"/>
              </a:rPr>
              <a:t> </a:t>
            </a:r>
            <a:r>
              <a:rPr sz="1150" spc="95" dirty="0">
                <a:latin typeface="Trebuchet MS"/>
                <a:cs typeface="Trebuchet MS"/>
              </a:rPr>
              <a:t>Service</a:t>
            </a:r>
            <a:endParaRPr sz="1150">
              <a:latin typeface="Trebuchet MS"/>
              <a:cs typeface="Trebuchet MS"/>
            </a:endParaRPr>
          </a:p>
          <a:p>
            <a:pPr marL="103505" marR="101600" indent="2540" algn="ctr">
              <a:lnSpc>
                <a:spcPct val="91700"/>
              </a:lnSpc>
              <a:spcBef>
                <a:spcPts val="65"/>
              </a:spcBef>
            </a:pPr>
            <a:r>
              <a:rPr sz="1150" spc="95" dirty="0">
                <a:latin typeface="Trebuchet MS"/>
                <a:cs typeface="Trebuchet MS"/>
              </a:rPr>
              <a:t>providers</a:t>
            </a:r>
            <a:r>
              <a:rPr sz="1150" spc="130" dirty="0">
                <a:latin typeface="Trebuchet MS"/>
                <a:cs typeface="Trebuchet MS"/>
              </a:rPr>
              <a:t> </a:t>
            </a:r>
            <a:r>
              <a:rPr sz="1150" spc="60" dirty="0">
                <a:latin typeface="Trebuchet MS"/>
                <a:cs typeface="Trebuchet MS"/>
              </a:rPr>
              <a:t>face </a:t>
            </a:r>
            <a:r>
              <a:rPr sz="1150" spc="90" dirty="0">
                <a:latin typeface="Trebuchet MS"/>
                <a:cs typeface="Trebuchet MS"/>
              </a:rPr>
              <a:t>inconsistent</a:t>
            </a:r>
            <a:r>
              <a:rPr sz="1150" spc="160" dirty="0">
                <a:latin typeface="Trebuchet MS"/>
                <a:cs typeface="Trebuchet MS"/>
              </a:rPr>
              <a:t> </a:t>
            </a:r>
            <a:r>
              <a:rPr sz="1150" spc="85" dirty="0">
                <a:latin typeface="Trebuchet MS"/>
                <a:cs typeface="Trebuchet MS"/>
              </a:rPr>
              <a:t>bookings, cancellations,</a:t>
            </a:r>
            <a:r>
              <a:rPr sz="1150" spc="140" dirty="0">
                <a:latin typeface="Trebuchet MS"/>
                <a:cs typeface="Trebuchet MS"/>
              </a:rPr>
              <a:t> </a:t>
            </a:r>
            <a:r>
              <a:rPr sz="1150" spc="90" dirty="0">
                <a:latin typeface="Trebuchet MS"/>
                <a:cs typeface="Trebuchet MS"/>
              </a:rPr>
              <a:t>and </a:t>
            </a:r>
            <a:r>
              <a:rPr sz="1150" spc="100" dirty="0">
                <a:latin typeface="Trebuchet MS"/>
                <a:cs typeface="Trebuchet MS"/>
              </a:rPr>
              <a:t>scheduling</a:t>
            </a:r>
            <a:r>
              <a:rPr sz="1150" spc="140" dirty="0">
                <a:latin typeface="Trebuchet MS"/>
                <a:cs typeface="Trebuchet MS"/>
              </a:rPr>
              <a:t> </a:t>
            </a:r>
            <a:r>
              <a:rPr sz="1150" spc="50" dirty="0">
                <a:latin typeface="Trebuchet MS"/>
                <a:cs typeface="Trebuchet MS"/>
              </a:rPr>
              <a:t>conflicts, </a:t>
            </a:r>
            <a:r>
              <a:rPr sz="1150" spc="95" dirty="0">
                <a:latin typeface="Trebuchet MS"/>
                <a:cs typeface="Trebuchet MS"/>
              </a:rPr>
              <a:t>reducing</a:t>
            </a:r>
            <a:r>
              <a:rPr sz="1150" spc="114" dirty="0">
                <a:latin typeface="Trebuchet MS"/>
                <a:cs typeface="Trebuchet MS"/>
              </a:rPr>
              <a:t> </a:t>
            </a:r>
            <a:r>
              <a:rPr sz="1150" spc="65" dirty="0">
                <a:latin typeface="Trebuchet MS"/>
                <a:cs typeface="Trebuchet MS"/>
              </a:rPr>
              <a:t>their</a:t>
            </a:r>
            <a:r>
              <a:rPr sz="1150" spc="120" dirty="0">
                <a:latin typeface="Trebuchet MS"/>
                <a:cs typeface="Trebuchet MS"/>
              </a:rPr>
              <a:t> </a:t>
            </a:r>
            <a:r>
              <a:rPr sz="1150" spc="85" dirty="0">
                <a:latin typeface="Trebuchet MS"/>
                <a:cs typeface="Trebuchet MS"/>
              </a:rPr>
              <a:t>income.</a:t>
            </a:r>
            <a:endParaRPr sz="1150">
              <a:latin typeface="Trebuchet MS"/>
              <a:cs typeface="Trebuchet MS"/>
            </a:endParaRPr>
          </a:p>
          <a:p>
            <a:pPr marL="226060" marR="218440" algn="ctr">
              <a:lnSpc>
                <a:spcPts val="1280"/>
              </a:lnSpc>
              <a:spcBef>
                <a:spcPts val="30"/>
              </a:spcBef>
            </a:pPr>
            <a:r>
              <a:rPr sz="1150" spc="65" dirty="0">
                <a:latin typeface="Trebuchet MS"/>
                <a:cs typeface="Trebuchet MS"/>
              </a:rPr>
              <a:t>Fleet</a:t>
            </a:r>
            <a:r>
              <a:rPr sz="1150" spc="140" dirty="0">
                <a:latin typeface="Trebuchet MS"/>
                <a:cs typeface="Trebuchet MS"/>
              </a:rPr>
              <a:t> </a:t>
            </a:r>
            <a:r>
              <a:rPr sz="1150" spc="95" dirty="0">
                <a:latin typeface="Trebuchet MS"/>
                <a:cs typeface="Trebuchet MS"/>
              </a:rPr>
              <a:t>operators</a:t>
            </a:r>
            <a:r>
              <a:rPr sz="1150" spc="120" dirty="0">
                <a:latin typeface="Trebuchet MS"/>
                <a:cs typeface="Trebuchet MS"/>
              </a:rPr>
              <a:t> </a:t>
            </a:r>
            <a:r>
              <a:rPr sz="1150" spc="90" dirty="0">
                <a:latin typeface="Trebuchet MS"/>
                <a:cs typeface="Trebuchet MS"/>
              </a:rPr>
              <a:t>and rideshare</a:t>
            </a:r>
            <a:r>
              <a:rPr sz="1150" spc="135" dirty="0">
                <a:latin typeface="Trebuchet MS"/>
                <a:cs typeface="Trebuchet MS"/>
              </a:rPr>
              <a:t> </a:t>
            </a:r>
            <a:r>
              <a:rPr sz="1150" spc="80" dirty="0">
                <a:latin typeface="Trebuchet MS"/>
                <a:cs typeface="Trebuchet MS"/>
              </a:rPr>
              <a:t>drivers</a:t>
            </a:r>
            <a:endParaRPr sz="1150">
              <a:latin typeface="Trebuchet MS"/>
              <a:cs typeface="Trebuchet MS"/>
            </a:endParaRPr>
          </a:p>
          <a:p>
            <a:pPr marL="152400" marR="144780" indent="-635" algn="ctr">
              <a:lnSpc>
                <a:spcPct val="90500"/>
              </a:lnSpc>
              <a:spcBef>
                <a:spcPts val="5"/>
              </a:spcBef>
            </a:pPr>
            <a:r>
              <a:rPr sz="1150" spc="100" dirty="0">
                <a:latin typeface="Trebuchet MS"/>
                <a:cs typeface="Trebuchet MS"/>
              </a:rPr>
              <a:t>experience</a:t>
            </a:r>
            <a:r>
              <a:rPr sz="1150" spc="130" dirty="0">
                <a:latin typeface="Trebuchet MS"/>
                <a:cs typeface="Trebuchet MS"/>
              </a:rPr>
              <a:t> </a:t>
            </a:r>
            <a:r>
              <a:rPr sz="1150" spc="105" dirty="0">
                <a:latin typeface="Trebuchet MS"/>
                <a:cs typeface="Trebuchet MS"/>
              </a:rPr>
              <a:t>business </a:t>
            </a:r>
            <a:r>
              <a:rPr sz="1150" spc="80" dirty="0">
                <a:latin typeface="Trebuchet MS"/>
                <a:cs typeface="Trebuchet MS"/>
              </a:rPr>
              <a:t>disruptions.</a:t>
            </a:r>
            <a:r>
              <a:rPr sz="1150" spc="145" dirty="0">
                <a:latin typeface="Trebuchet MS"/>
                <a:cs typeface="Trebuchet MS"/>
              </a:rPr>
              <a:t> </a:t>
            </a:r>
            <a:r>
              <a:rPr sz="1150" spc="90" dirty="0">
                <a:latin typeface="Trebuchet MS"/>
                <a:cs typeface="Trebuchet MS"/>
              </a:rPr>
              <a:t>Local</a:t>
            </a:r>
            <a:r>
              <a:rPr sz="1150" spc="130" dirty="0">
                <a:latin typeface="Trebuchet MS"/>
                <a:cs typeface="Trebuchet MS"/>
              </a:rPr>
              <a:t> </a:t>
            </a:r>
            <a:r>
              <a:rPr sz="1150" spc="65" dirty="0">
                <a:latin typeface="Trebuchet MS"/>
                <a:cs typeface="Trebuchet MS"/>
              </a:rPr>
              <a:t>car </a:t>
            </a:r>
            <a:r>
              <a:rPr sz="1150" spc="135" dirty="0">
                <a:latin typeface="Trebuchet MS"/>
                <a:cs typeface="Trebuchet MS"/>
              </a:rPr>
              <a:t>wash</a:t>
            </a:r>
            <a:r>
              <a:rPr sz="1150" spc="100" dirty="0">
                <a:latin typeface="Trebuchet MS"/>
                <a:cs typeface="Trebuchet MS"/>
              </a:rPr>
              <a:t> </a:t>
            </a:r>
            <a:r>
              <a:rPr sz="1150" spc="120" dirty="0">
                <a:latin typeface="Trebuchet MS"/>
                <a:cs typeface="Trebuchet MS"/>
              </a:rPr>
              <a:t>businesses</a:t>
            </a:r>
            <a:r>
              <a:rPr sz="1150" spc="105" dirty="0">
                <a:latin typeface="Trebuchet MS"/>
                <a:cs typeface="Trebuchet MS"/>
              </a:rPr>
              <a:t> </a:t>
            </a:r>
            <a:r>
              <a:rPr sz="1150" spc="75" dirty="0">
                <a:latin typeface="Trebuchet MS"/>
                <a:cs typeface="Trebuchet MS"/>
              </a:rPr>
              <a:t>lose</a:t>
            </a:r>
            <a:endParaRPr sz="1150">
              <a:latin typeface="Trebuchet MS"/>
              <a:cs typeface="Trebuchet MS"/>
            </a:endParaRPr>
          </a:p>
          <a:p>
            <a:pPr algn="ctr">
              <a:lnSpc>
                <a:spcPts val="1280"/>
              </a:lnSpc>
            </a:pPr>
            <a:r>
              <a:rPr sz="1150" spc="110" dirty="0">
                <a:latin typeface="Trebuchet MS"/>
                <a:cs typeface="Trebuchet MS"/>
              </a:rPr>
              <a:t>customers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383049" y="1380614"/>
            <a:ext cx="2212975" cy="4230370"/>
            <a:chOff x="5383049" y="1380614"/>
            <a:chExt cx="2212975" cy="4230370"/>
          </a:xfrm>
        </p:grpSpPr>
        <p:sp>
          <p:nvSpPr>
            <p:cNvPr id="18" name="object 18"/>
            <p:cNvSpPr/>
            <p:nvPr/>
          </p:nvSpPr>
          <p:spPr>
            <a:xfrm>
              <a:off x="5383049" y="1787365"/>
              <a:ext cx="2212975" cy="3823970"/>
            </a:xfrm>
            <a:custGeom>
              <a:avLst/>
              <a:gdLst/>
              <a:ahLst/>
              <a:cxnLst/>
              <a:rect l="l" t="t" r="r" b="b"/>
              <a:pathLst>
                <a:path w="2212975" h="3823970">
                  <a:moveTo>
                    <a:pt x="2212728" y="3823465"/>
                  </a:moveTo>
                  <a:lnTo>
                    <a:pt x="0" y="3823465"/>
                  </a:lnTo>
                  <a:lnTo>
                    <a:pt x="0" y="0"/>
                  </a:lnTo>
                  <a:lnTo>
                    <a:pt x="2212728" y="0"/>
                  </a:lnTo>
                  <a:lnTo>
                    <a:pt x="2212728" y="382346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82662" y="1380614"/>
              <a:ext cx="813503" cy="813503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493137" y="2254632"/>
            <a:ext cx="1990089" cy="31546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592455" marR="585470" indent="1270" algn="ctr">
              <a:lnSpc>
                <a:spcPts val="1730"/>
              </a:lnSpc>
              <a:spcBef>
                <a:spcPts val="250"/>
              </a:spcBef>
            </a:pPr>
            <a:r>
              <a:rPr sz="1500" b="1" spc="185" dirty="0">
                <a:solidFill>
                  <a:srgbClr val="F16629"/>
                </a:solidFill>
                <a:latin typeface="Trebuchet MS"/>
                <a:cs typeface="Trebuchet MS"/>
              </a:rPr>
              <a:t>Root </a:t>
            </a:r>
            <a:r>
              <a:rPr sz="1500" b="1" spc="240" dirty="0">
                <a:solidFill>
                  <a:srgbClr val="F16629"/>
                </a:solidFill>
                <a:latin typeface="Trebuchet MS"/>
                <a:cs typeface="Trebuchet MS"/>
              </a:rPr>
              <a:t>Causes</a:t>
            </a:r>
            <a:endParaRPr sz="1500">
              <a:latin typeface="Trebuchet MS"/>
              <a:cs typeface="Trebuchet MS"/>
            </a:endParaRPr>
          </a:p>
          <a:p>
            <a:pPr marL="39370" marR="31750" indent="-635" algn="ctr">
              <a:lnSpc>
                <a:spcPts val="1280"/>
              </a:lnSpc>
              <a:spcBef>
                <a:spcPts val="745"/>
              </a:spcBef>
            </a:pPr>
            <a:r>
              <a:rPr sz="1150" spc="114" dirty="0">
                <a:latin typeface="Trebuchet MS"/>
                <a:cs typeface="Trebuchet MS"/>
              </a:rPr>
              <a:t>Car</a:t>
            </a:r>
            <a:r>
              <a:rPr sz="1150" spc="110" dirty="0">
                <a:latin typeface="Trebuchet MS"/>
                <a:cs typeface="Trebuchet MS"/>
              </a:rPr>
              <a:t> </a:t>
            </a:r>
            <a:r>
              <a:rPr sz="1150" spc="135" dirty="0">
                <a:latin typeface="Trebuchet MS"/>
                <a:cs typeface="Trebuchet MS"/>
              </a:rPr>
              <a:t>wash</a:t>
            </a:r>
            <a:r>
              <a:rPr sz="1150" spc="114" dirty="0">
                <a:latin typeface="Trebuchet MS"/>
                <a:cs typeface="Trebuchet MS"/>
              </a:rPr>
              <a:t> </a:t>
            </a:r>
            <a:r>
              <a:rPr sz="1150" spc="95" dirty="0">
                <a:latin typeface="Trebuchet MS"/>
                <a:cs typeface="Trebuchet MS"/>
              </a:rPr>
              <a:t>providers</a:t>
            </a:r>
            <a:r>
              <a:rPr sz="1150" spc="110" dirty="0">
                <a:latin typeface="Trebuchet MS"/>
                <a:cs typeface="Trebuchet MS"/>
              </a:rPr>
              <a:t> </a:t>
            </a:r>
            <a:r>
              <a:rPr sz="1150" spc="70" dirty="0">
                <a:latin typeface="Trebuchet MS"/>
                <a:cs typeface="Trebuchet MS"/>
              </a:rPr>
              <a:t>lack </a:t>
            </a:r>
            <a:r>
              <a:rPr sz="1150" spc="80" dirty="0">
                <a:latin typeface="Trebuchet MS"/>
                <a:cs typeface="Trebuchet MS"/>
              </a:rPr>
              <a:t>online</a:t>
            </a:r>
            <a:r>
              <a:rPr sz="1150" spc="130" dirty="0">
                <a:latin typeface="Trebuchet MS"/>
                <a:cs typeface="Trebuchet MS"/>
              </a:rPr>
              <a:t> </a:t>
            </a:r>
            <a:r>
              <a:rPr sz="1150" spc="90" dirty="0">
                <a:latin typeface="Trebuchet MS"/>
                <a:cs typeface="Trebuchet MS"/>
              </a:rPr>
              <a:t>presence,</a:t>
            </a:r>
            <a:r>
              <a:rPr sz="1150" spc="160" dirty="0">
                <a:latin typeface="Trebuchet MS"/>
                <a:cs typeface="Trebuchet MS"/>
              </a:rPr>
              <a:t> </a:t>
            </a:r>
            <a:r>
              <a:rPr sz="1150" spc="120" dirty="0">
                <a:latin typeface="Trebuchet MS"/>
                <a:cs typeface="Trebuchet MS"/>
              </a:rPr>
              <a:t>making </a:t>
            </a:r>
            <a:r>
              <a:rPr sz="1150" dirty="0">
                <a:latin typeface="Trebuchet MS"/>
                <a:cs typeface="Trebuchet MS"/>
              </a:rPr>
              <a:t>it</a:t>
            </a:r>
            <a:r>
              <a:rPr sz="1150" spc="130" dirty="0">
                <a:latin typeface="Trebuchet MS"/>
                <a:cs typeface="Trebuchet MS"/>
              </a:rPr>
              <a:t> </a:t>
            </a:r>
            <a:r>
              <a:rPr sz="1150" spc="95" dirty="0">
                <a:latin typeface="Trebuchet MS"/>
                <a:cs typeface="Trebuchet MS"/>
              </a:rPr>
              <a:t>hard</a:t>
            </a:r>
            <a:r>
              <a:rPr sz="1150" spc="110" dirty="0">
                <a:latin typeface="Trebuchet MS"/>
                <a:cs typeface="Trebuchet MS"/>
              </a:rPr>
              <a:t> </a:t>
            </a:r>
            <a:r>
              <a:rPr sz="1150" spc="50" dirty="0">
                <a:latin typeface="Trebuchet MS"/>
                <a:cs typeface="Trebuchet MS"/>
              </a:rPr>
              <a:t>for</a:t>
            </a:r>
            <a:r>
              <a:rPr sz="1150" spc="110" dirty="0">
                <a:latin typeface="Trebuchet MS"/>
                <a:cs typeface="Trebuchet MS"/>
              </a:rPr>
              <a:t> </a:t>
            </a:r>
            <a:r>
              <a:rPr sz="1150" spc="120" dirty="0">
                <a:latin typeface="Trebuchet MS"/>
                <a:cs typeface="Trebuchet MS"/>
              </a:rPr>
              <a:t>customers</a:t>
            </a:r>
            <a:r>
              <a:rPr sz="1150" spc="110" dirty="0">
                <a:latin typeface="Trebuchet MS"/>
                <a:cs typeface="Trebuchet MS"/>
              </a:rPr>
              <a:t> </a:t>
            </a:r>
            <a:r>
              <a:rPr sz="1150" spc="40" dirty="0">
                <a:latin typeface="Trebuchet MS"/>
                <a:cs typeface="Trebuchet MS"/>
              </a:rPr>
              <a:t>to </a:t>
            </a:r>
            <a:r>
              <a:rPr sz="1150" spc="55" dirty="0">
                <a:latin typeface="Trebuchet MS"/>
                <a:cs typeface="Trebuchet MS"/>
              </a:rPr>
              <a:t>find</a:t>
            </a:r>
            <a:r>
              <a:rPr sz="1150" spc="125" dirty="0">
                <a:latin typeface="Trebuchet MS"/>
                <a:cs typeface="Trebuchet MS"/>
              </a:rPr>
              <a:t> </a:t>
            </a:r>
            <a:r>
              <a:rPr sz="1150" spc="65" dirty="0">
                <a:latin typeface="Trebuchet MS"/>
                <a:cs typeface="Trebuchet MS"/>
              </a:rPr>
              <a:t>reliable</a:t>
            </a:r>
            <a:r>
              <a:rPr sz="1150" spc="150" dirty="0">
                <a:latin typeface="Trebuchet MS"/>
                <a:cs typeface="Trebuchet MS"/>
              </a:rPr>
              <a:t> </a:t>
            </a:r>
            <a:r>
              <a:rPr sz="1150" spc="80" dirty="0">
                <a:latin typeface="Trebuchet MS"/>
                <a:cs typeface="Trebuchet MS"/>
              </a:rPr>
              <a:t>services.</a:t>
            </a:r>
            <a:endParaRPr sz="1150">
              <a:latin typeface="Trebuchet MS"/>
              <a:cs typeface="Trebuchet MS"/>
            </a:endParaRPr>
          </a:p>
          <a:p>
            <a:pPr algn="ctr">
              <a:lnSpc>
                <a:spcPts val="1145"/>
              </a:lnSpc>
            </a:pPr>
            <a:r>
              <a:rPr sz="1150" spc="60" dirty="0">
                <a:latin typeface="Trebuchet MS"/>
                <a:cs typeface="Trebuchet MS"/>
              </a:rPr>
              <a:t>Inefficient</a:t>
            </a:r>
            <a:r>
              <a:rPr sz="1150" spc="140" dirty="0">
                <a:latin typeface="Trebuchet MS"/>
                <a:cs typeface="Trebuchet MS"/>
              </a:rPr>
              <a:t> </a:t>
            </a:r>
            <a:r>
              <a:rPr sz="1150" spc="90" dirty="0">
                <a:latin typeface="Trebuchet MS"/>
                <a:cs typeface="Trebuchet MS"/>
              </a:rPr>
              <a:t>scheduling</a:t>
            </a:r>
            <a:endParaRPr sz="1150">
              <a:latin typeface="Trebuchet MS"/>
              <a:cs typeface="Trebuchet MS"/>
            </a:endParaRPr>
          </a:p>
          <a:p>
            <a:pPr marL="12700" marR="5080" algn="ctr">
              <a:lnSpc>
                <a:spcPts val="1280"/>
              </a:lnSpc>
              <a:spcBef>
                <a:spcPts val="75"/>
              </a:spcBef>
            </a:pPr>
            <a:r>
              <a:rPr sz="1150" spc="100" dirty="0">
                <a:latin typeface="Trebuchet MS"/>
                <a:cs typeface="Trebuchet MS"/>
              </a:rPr>
              <a:t>leads</a:t>
            </a:r>
            <a:r>
              <a:rPr sz="1150" spc="110" dirty="0">
                <a:latin typeface="Trebuchet MS"/>
                <a:cs typeface="Trebuchet MS"/>
              </a:rPr>
              <a:t> </a:t>
            </a:r>
            <a:r>
              <a:rPr sz="1150" spc="65" dirty="0">
                <a:latin typeface="Trebuchet MS"/>
                <a:cs typeface="Trebuchet MS"/>
              </a:rPr>
              <a:t>to</a:t>
            </a:r>
            <a:r>
              <a:rPr sz="1150" spc="135" dirty="0">
                <a:latin typeface="Trebuchet MS"/>
                <a:cs typeface="Trebuchet MS"/>
              </a:rPr>
              <a:t> </a:t>
            </a:r>
            <a:r>
              <a:rPr sz="1150" spc="130" dirty="0">
                <a:latin typeface="Trebuchet MS"/>
                <a:cs typeface="Trebuchet MS"/>
              </a:rPr>
              <a:t>missed</a:t>
            </a:r>
            <a:r>
              <a:rPr sz="1150" spc="114" dirty="0">
                <a:latin typeface="Trebuchet MS"/>
                <a:cs typeface="Trebuchet MS"/>
              </a:rPr>
              <a:t> </a:t>
            </a:r>
            <a:r>
              <a:rPr sz="1150" spc="105" dirty="0">
                <a:latin typeface="Trebuchet MS"/>
                <a:cs typeface="Trebuchet MS"/>
              </a:rPr>
              <a:t>bookings </a:t>
            </a:r>
            <a:r>
              <a:rPr sz="1150" spc="114" dirty="0">
                <a:latin typeface="Trebuchet MS"/>
                <a:cs typeface="Trebuchet MS"/>
              </a:rPr>
              <a:t>and</a:t>
            </a:r>
            <a:r>
              <a:rPr sz="1150" spc="100" dirty="0">
                <a:latin typeface="Trebuchet MS"/>
                <a:cs typeface="Trebuchet MS"/>
              </a:rPr>
              <a:t> </a:t>
            </a:r>
            <a:r>
              <a:rPr sz="1150" spc="105" dirty="0">
                <a:latin typeface="Trebuchet MS"/>
                <a:cs typeface="Trebuchet MS"/>
              </a:rPr>
              <a:t>long</a:t>
            </a:r>
            <a:r>
              <a:rPr sz="1150" spc="100" dirty="0">
                <a:latin typeface="Trebuchet MS"/>
                <a:cs typeface="Trebuchet MS"/>
              </a:rPr>
              <a:t> </a:t>
            </a:r>
            <a:r>
              <a:rPr sz="1150" spc="60" dirty="0">
                <a:latin typeface="Trebuchet MS"/>
                <a:cs typeface="Trebuchet MS"/>
              </a:rPr>
              <a:t>wait</a:t>
            </a:r>
            <a:endParaRPr sz="1150">
              <a:latin typeface="Trebuchet MS"/>
              <a:cs typeface="Trebuchet MS"/>
            </a:endParaRPr>
          </a:p>
          <a:p>
            <a:pPr marL="35560" marR="27940" algn="ctr">
              <a:lnSpc>
                <a:spcPct val="90500"/>
              </a:lnSpc>
              <a:spcBef>
                <a:spcPts val="10"/>
              </a:spcBef>
            </a:pPr>
            <a:r>
              <a:rPr sz="1150" spc="114" dirty="0">
                <a:latin typeface="Trebuchet MS"/>
                <a:cs typeface="Trebuchet MS"/>
              </a:rPr>
              <a:t>times.Customers</a:t>
            </a:r>
            <a:r>
              <a:rPr sz="1150" spc="120" dirty="0">
                <a:latin typeface="Trebuchet MS"/>
                <a:cs typeface="Trebuchet MS"/>
              </a:rPr>
              <a:t> </a:t>
            </a:r>
            <a:r>
              <a:rPr sz="1150" spc="70" dirty="0">
                <a:latin typeface="Trebuchet MS"/>
                <a:cs typeface="Trebuchet MS"/>
              </a:rPr>
              <a:t>rely</a:t>
            </a:r>
            <a:r>
              <a:rPr sz="1150" spc="165" dirty="0">
                <a:latin typeface="Trebuchet MS"/>
                <a:cs typeface="Trebuchet MS"/>
              </a:rPr>
              <a:t> </a:t>
            </a:r>
            <a:r>
              <a:rPr sz="1150" spc="90" dirty="0">
                <a:latin typeface="Trebuchet MS"/>
                <a:cs typeface="Trebuchet MS"/>
              </a:rPr>
              <a:t>on </a:t>
            </a:r>
            <a:r>
              <a:rPr sz="1150" spc="95" dirty="0">
                <a:latin typeface="Trebuchet MS"/>
                <a:cs typeface="Trebuchet MS"/>
              </a:rPr>
              <a:t>word-</a:t>
            </a:r>
            <a:r>
              <a:rPr sz="1150" dirty="0">
                <a:latin typeface="Trebuchet MS"/>
                <a:cs typeface="Trebuchet MS"/>
              </a:rPr>
              <a:t>of-</a:t>
            </a:r>
            <a:r>
              <a:rPr sz="1150" spc="125" dirty="0">
                <a:latin typeface="Trebuchet MS"/>
                <a:cs typeface="Trebuchet MS"/>
              </a:rPr>
              <a:t>mouth</a:t>
            </a:r>
            <a:r>
              <a:rPr sz="1150" spc="165" dirty="0">
                <a:latin typeface="Trebuchet MS"/>
                <a:cs typeface="Trebuchet MS"/>
              </a:rPr>
              <a:t> </a:t>
            </a:r>
            <a:r>
              <a:rPr sz="1150" spc="100" dirty="0">
                <a:latin typeface="Trebuchet MS"/>
                <a:cs typeface="Trebuchet MS"/>
              </a:rPr>
              <a:t>due</a:t>
            </a:r>
            <a:r>
              <a:rPr sz="1150" spc="190" dirty="0">
                <a:latin typeface="Trebuchet MS"/>
                <a:cs typeface="Trebuchet MS"/>
              </a:rPr>
              <a:t> </a:t>
            </a:r>
            <a:r>
              <a:rPr sz="1150" spc="40" dirty="0">
                <a:latin typeface="Trebuchet MS"/>
                <a:cs typeface="Trebuchet MS"/>
              </a:rPr>
              <a:t>to </a:t>
            </a:r>
            <a:r>
              <a:rPr sz="1150" spc="90" dirty="0">
                <a:latin typeface="Trebuchet MS"/>
                <a:cs typeface="Trebuchet MS"/>
              </a:rPr>
              <a:t>inconsistent</a:t>
            </a:r>
            <a:r>
              <a:rPr sz="1150" spc="160" dirty="0">
                <a:latin typeface="Trebuchet MS"/>
                <a:cs typeface="Trebuchet MS"/>
              </a:rPr>
              <a:t> </a:t>
            </a:r>
            <a:r>
              <a:rPr sz="1150" spc="90" dirty="0">
                <a:latin typeface="Trebuchet MS"/>
                <a:cs typeface="Trebuchet MS"/>
              </a:rPr>
              <a:t>service</a:t>
            </a:r>
            <a:endParaRPr sz="1150">
              <a:latin typeface="Trebuchet MS"/>
              <a:cs typeface="Trebuchet MS"/>
            </a:endParaRPr>
          </a:p>
          <a:p>
            <a:pPr marL="163195" marR="155575" algn="ctr">
              <a:lnSpc>
                <a:spcPts val="1280"/>
              </a:lnSpc>
              <a:spcBef>
                <a:spcPts val="25"/>
              </a:spcBef>
            </a:pPr>
            <a:r>
              <a:rPr sz="1150" spc="65" dirty="0">
                <a:latin typeface="Trebuchet MS"/>
                <a:cs typeface="Trebuchet MS"/>
              </a:rPr>
              <a:t>quality.No</a:t>
            </a:r>
            <a:r>
              <a:rPr sz="1150" spc="140" dirty="0">
                <a:latin typeface="Trebuchet MS"/>
                <a:cs typeface="Trebuchet MS"/>
              </a:rPr>
              <a:t> </a:t>
            </a:r>
            <a:r>
              <a:rPr sz="1150" spc="90" dirty="0">
                <a:latin typeface="Trebuchet MS"/>
                <a:cs typeface="Trebuchet MS"/>
              </a:rPr>
              <a:t>standard </a:t>
            </a:r>
            <a:r>
              <a:rPr sz="1150" spc="80" dirty="0">
                <a:latin typeface="Trebuchet MS"/>
                <a:cs typeface="Trebuchet MS"/>
              </a:rPr>
              <a:t>pricing</a:t>
            </a:r>
            <a:r>
              <a:rPr sz="1150" spc="114" dirty="0">
                <a:latin typeface="Trebuchet MS"/>
                <a:cs typeface="Trebuchet MS"/>
              </a:rPr>
              <a:t> </a:t>
            </a:r>
            <a:r>
              <a:rPr sz="1150" spc="75" dirty="0">
                <a:latin typeface="Trebuchet MS"/>
                <a:cs typeface="Trebuchet MS"/>
              </a:rPr>
              <a:t>or</a:t>
            </a:r>
            <a:r>
              <a:rPr sz="1150" spc="114" dirty="0">
                <a:latin typeface="Trebuchet MS"/>
                <a:cs typeface="Trebuchet MS"/>
              </a:rPr>
              <a:t> </a:t>
            </a:r>
            <a:r>
              <a:rPr sz="1150" spc="100" dirty="0">
                <a:latin typeface="Trebuchet MS"/>
                <a:cs typeface="Trebuchet MS"/>
              </a:rPr>
              <a:t>guarantees </a:t>
            </a:r>
            <a:r>
              <a:rPr sz="1150" spc="85" dirty="0">
                <a:latin typeface="Trebuchet MS"/>
                <a:cs typeface="Trebuchet MS"/>
              </a:rPr>
              <a:t>create</a:t>
            </a:r>
            <a:r>
              <a:rPr sz="1150" spc="140" dirty="0">
                <a:latin typeface="Trebuchet MS"/>
                <a:cs typeface="Trebuchet MS"/>
              </a:rPr>
              <a:t> </a:t>
            </a:r>
            <a:r>
              <a:rPr sz="1150" spc="65" dirty="0">
                <a:latin typeface="Trebuchet MS"/>
                <a:cs typeface="Trebuchet MS"/>
              </a:rPr>
              <a:t>trust</a:t>
            </a:r>
            <a:r>
              <a:rPr sz="1150" spc="140" dirty="0">
                <a:latin typeface="Trebuchet MS"/>
                <a:cs typeface="Trebuchet MS"/>
              </a:rPr>
              <a:t> </a:t>
            </a:r>
            <a:r>
              <a:rPr sz="1150" spc="85" dirty="0">
                <a:latin typeface="Trebuchet MS"/>
                <a:cs typeface="Trebuchet MS"/>
              </a:rPr>
              <a:t>issues.</a:t>
            </a:r>
            <a:endParaRPr sz="1150">
              <a:latin typeface="Trebuchet MS"/>
              <a:cs typeface="Trebuchet MS"/>
            </a:endParaRPr>
          </a:p>
          <a:p>
            <a:pPr marL="31750" marR="23495" algn="ctr">
              <a:lnSpc>
                <a:spcPct val="90500"/>
              </a:lnSpc>
              <a:spcBef>
                <a:spcPts val="10"/>
              </a:spcBef>
            </a:pPr>
            <a:r>
              <a:rPr sz="1150" spc="125" dirty="0">
                <a:latin typeface="Trebuchet MS"/>
                <a:cs typeface="Trebuchet MS"/>
              </a:rPr>
              <a:t>Excessive</a:t>
            </a:r>
            <a:r>
              <a:rPr sz="1150" spc="130" dirty="0">
                <a:latin typeface="Trebuchet MS"/>
                <a:cs typeface="Trebuchet MS"/>
              </a:rPr>
              <a:t> </a:t>
            </a:r>
            <a:r>
              <a:rPr sz="1150" spc="90" dirty="0">
                <a:latin typeface="Trebuchet MS"/>
                <a:cs typeface="Trebuchet MS"/>
              </a:rPr>
              <a:t>water</a:t>
            </a:r>
            <a:r>
              <a:rPr sz="1150" spc="110" dirty="0">
                <a:latin typeface="Trebuchet MS"/>
                <a:cs typeface="Trebuchet MS"/>
              </a:rPr>
              <a:t> </a:t>
            </a:r>
            <a:r>
              <a:rPr sz="1150" spc="114" dirty="0">
                <a:latin typeface="Trebuchet MS"/>
                <a:cs typeface="Trebuchet MS"/>
              </a:rPr>
              <a:t>use</a:t>
            </a:r>
            <a:r>
              <a:rPr sz="1150" spc="130" dirty="0">
                <a:latin typeface="Trebuchet MS"/>
                <a:cs typeface="Trebuchet MS"/>
              </a:rPr>
              <a:t> </a:t>
            </a:r>
            <a:r>
              <a:rPr sz="1150" spc="90" dirty="0">
                <a:latin typeface="Trebuchet MS"/>
                <a:cs typeface="Trebuchet MS"/>
              </a:rPr>
              <a:t>and </a:t>
            </a:r>
            <a:r>
              <a:rPr sz="1150" spc="95" dirty="0">
                <a:latin typeface="Trebuchet MS"/>
                <a:cs typeface="Trebuchet MS"/>
              </a:rPr>
              <a:t>improper</a:t>
            </a:r>
            <a:r>
              <a:rPr sz="1150" spc="120" dirty="0">
                <a:latin typeface="Trebuchet MS"/>
                <a:cs typeface="Trebuchet MS"/>
              </a:rPr>
              <a:t> </a:t>
            </a:r>
            <a:r>
              <a:rPr sz="1150" spc="110" dirty="0">
                <a:latin typeface="Trebuchet MS"/>
                <a:cs typeface="Trebuchet MS"/>
              </a:rPr>
              <a:t>waste</a:t>
            </a:r>
            <a:r>
              <a:rPr sz="1150" spc="145" dirty="0">
                <a:latin typeface="Trebuchet MS"/>
                <a:cs typeface="Trebuchet MS"/>
              </a:rPr>
              <a:t> </a:t>
            </a:r>
            <a:r>
              <a:rPr sz="1150" spc="90" dirty="0">
                <a:latin typeface="Trebuchet MS"/>
                <a:cs typeface="Trebuchet MS"/>
              </a:rPr>
              <a:t>disposal </a:t>
            </a:r>
            <a:r>
              <a:rPr sz="1150" spc="80" dirty="0">
                <a:latin typeface="Trebuchet MS"/>
                <a:cs typeface="Trebuchet MS"/>
              </a:rPr>
              <a:t>from</a:t>
            </a:r>
            <a:r>
              <a:rPr sz="1150" spc="170" dirty="0">
                <a:latin typeface="Trebuchet MS"/>
                <a:cs typeface="Trebuchet MS"/>
              </a:rPr>
              <a:t> </a:t>
            </a:r>
            <a:r>
              <a:rPr sz="1150" spc="85" dirty="0">
                <a:latin typeface="Trebuchet MS"/>
                <a:cs typeface="Trebuchet MS"/>
              </a:rPr>
              <a:t>providers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644588" y="1380614"/>
            <a:ext cx="2212975" cy="4230370"/>
            <a:chOff x="7644588" y="1380614"/>
            <a:chExt cx="2212975" cy="4230370"/>
          </a:xfrm>
        </p:grpSpPr>
        <p:sp>
          <p:nvSpPr>
            <p:cNvPr id="22" name="object 22"/>
            <p:cNvSpPr/>
            <p:nvPr/>
          </p:nvSpPr>
          <p:spPr>
            <a:xfrm>
              <a:off x="7644588" y="1787365"/>
              <a:ext cx="2212975" cy="3823970"/>
            </a:xfrm>
            <a:custGeom>
              <a:avLst/>
              <a:gdLst/>
              <a:ahLst/>
              <a:cxnLst/>
              <a:rect l="l" t="t" r="r" b="b"/>
              <a:pathLst>
                <a:path w="2212975" h="3823970">
                  <a:moveTo>
                    <a:pt x="2212728" y="3823465"/>
                  </a:moveTo>
                  <a:lnTo>
                    <a:pt x="0" y="3823465"/>
                  </a:lnTo>
                  <a:lnTo>
                    <a:pt x="0" y="0"/>
                  </a:lnTo>
                  <a:lnTo>
                    <a:pt x="2212728" y="0"/>
                  </a:lnTo>
                  <a:lnTo>
                    <a:pt x="2212728" y="382346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44201" y="1380614"/>
              <a:ext cx="813503" cy="81350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7724551" y="2254632"/>
            <a:ext cx="2050414" cy="299148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91770" marR="187325" algn="ctr">
              <a:lnSpc>
                <a:spcPts val="1730"/>
              </a:lnSpc>
              <a:spcBef>
                <a:spcPts val="250"/>
              </a:spcBef>
            </a:pPr>
            <a:r>
              <a:rPr sz="1500" b="1" spc="185" dirty="0">
                <a:solidFill>
                  <a:srgbClr val="F16629"/>
                </a:solidFill>
                <a:latin typeface="Trebuchet MS"/>
                <a:cs typeface="Trebuchet MS"/>
              </a:rPr>
              <a:t>Personal/Team </a:t>
            </a:r>
            <a:r>
              <a:rPr sz="1500" b="1" spc="200" dirty="0">
                <a:solidFill>
                  <a:srgbClr val="F16629"/>
                </a:solidFill>
                <a:latin typeface="Trebuchet MS"/>
                <a:cs typeface="Trebuchet MS"/>
              </a:rPr>
              <a:t>Connect</a:t>
            </a:r>
            <a:endParaRPr sz="1500">
              <a:latin typeface="Trebuchet MS"/>
              <a:cs typeface="Trebuchet MS"/>
            </a:endParaRPr>
          </a:p>
          <a:p>
            <a:pPr marL="12700" marR="5080" algn="ctr">
              <a:lnSpc>
                <a:spcPct val="92100"/>
              </a:lnSpc>
              <a:spcBef>
                <a:spcPts val="730"/>
              </a:spcBef>
            </a:pPr>
            <a:r>
              <a:rPr sz="1150" spc="110" dirty="0">
                <a:latin typeface="Trebuchet MS"/>
                <a:cs typeface="Trebuchet MS"/>
              </a:rPr>
              <a:t>We</a:t>
            </a:r>
            <a:r>
              <a:rPr sz="1150" spc="125" dirty="0">
                <a:latin typeface="Trebuchet MS"/>
                <a:cs typeface="Trebuchet MS"/>
              </a:rPr>
              <a:t> </a:t>
            </a:r>
            <a:r>
              <a:rPr sz="1150" spc="100" dirty="0">
                <a:latin typeface="Trebuchet MS"/>
                <a:cs typeface="Trebuchet MS"/>
              </a:rPr>
              <a:t>want</a:t>
            </a:r>
            <a:r>
              <a:rPr sz="1150" spc="130" dirty="0">
                <a:latin typeface="Trebuchet MS"/>
                <a:cs typeface="Trebuchet MS"/>
              </a:rPr>
              <a:t> </a:t>
            </a:r>
            <a:r>
              <a:rPr sz="1150" spc="65" dirty="0">
                <a:latin typeface="Trebuchet MS"/>
                <a:cs typeface="Trebuchet MS"/>
              </a:rPr>
              <a:t>to</a:t>
            </a:r>
            <a:r>
              <a:rPr sz="1150" spc="130" dirty="0">
                <a:latin typeface="Trebuchet MS"/>
                <a:cs typeface="Trebuchet MS"/>
              </a:rPr>
              <a:t> </a:t>
            </a:r>
            <a:r>
              <a:rPr sz="1150" spc="110" dirty="0">
                <a:latin typeface="Trebuchet MS"/>
                <a:cs typeface="Trebuchet MS"/>
              </a:rPr>
              <a:t>solve</a:t>
            </a:r>
            <a:r>
              <a:rPr sz="1150" spc="130" dirty="0">
                <a:latin typeface="Trebuchet MS"/>
                <a:cs typeface="Trebuchet MS"/>
              </a:rPr>
              <a:t> </a:t>
            </a:r>
            <a:r>
              <a:rPr sz="1150" spc="60" dirty="0">
                <a:latin typeface="Trebuchet MS"/>
                <a:cs typeface="Trebuchet MS"/>
              </a:rPr>
              <a:t>this </a:t>
            </a:r>
            <a:r>
              <a:rPr sz="1150" spc="95" dirty="0">
                <a:latin typeface="Trebuchet MS"/>
                <a:cs typeface="Trebuchet MS"/>
              </a:rPr>
              <a:t>problem</a:t>
            </a:r>
            <a:r>
              <a:rPr sz="1150" spc="175" dirty="0">
                <a:latin typeface="Trebuchet MS"/>
                <a:cs typeface="Trebuchet MS"/>
              </a:rPr>
              <a:t> </a:t>
            </a:r>
            <a:r>
              <a:rPr sz="1150" spc="114" dirty="0">
                <a:latin typeface="Trebuchet MS"/>
                <a:cs typeface="Trebuchet MS"/>
              </a:rPr>
              <a:t>because</a:t>
            </a:r>
            <a:r>
              <a:rPr sz="1150" spc="145" dirty="0">
                <a:latin typeface="Trebuchet MS"/>
                <a:cs typeface="Trebuchet MS"/>
              </a:rPr>
              <a:t> </a:t>
            </a:r>
            <a:r>
              <a:rPr sz="1150" spc="65" dirty="0">
                <a:latin typeface="Trebuchet MS"/>
                <a:cs typeface="Trebuchet MS"/>
              </a:rPr>
              <a:t>finding reliable</a:t>
            </a:r>
            <a:r>
              <a:rPr sz="1150" spc="130" dirty="0">
                <a:latin typeface="Trebuchet MS"/>
                <a:cs typeface="Trebuchet MS"/>
              </a:rPr>
              <a:t> </a:t>
            </a:r>
            <a:r>
              <a:rPr sz="1150" spc="90" dirty="0">
                <a:latin typeface="Trebuchet MS"/>
                <a:cs typeface="Trebuchet MS"/>
              </a:rPr>
              <a:t>car</a:t>
            </a:r>
            <a:r>
              <a:rPr sz="1150" spc="114" dirty="0">
                <a:latin typeface="Trebuchet MS"/>
                <a:cs typeface="Trebuchet MS"/>
              </a:rPr>
              <a:t> </a:t>
            </a:r>
            <a:r>
              <a:rPr sz="1150" spc="135" dirty="0">
                <a:latin typeface="Trebuchet MS"/>
                <a:cs typeface="Trebuchet MS"/>
              </a:rPr>
              <a:t>wash</a:t>
            </a:r>
            <a:r>
              <a:rPr sz="1150" spc="114" dirty="0">
                <a:latin typeface="Trebuchet MS"/>
                <a:cs typeface="Trebuchet MS"/>
              </a:rPr>
              <a:t> </a:t>
            </a:r>
            <a:r>
              <a:rPr sz="1150" spc="100" dirty="0">
                <a:latin typeface="Trebuchet MS"/>
                <a:cs typeface="Trebuchet MS"/>
              </a:rPr>
              <a:t>services </a:t>
            </a:r>
            <a:r>
              <a:rPr sz="1150" spc="80" dirty="0">
                <a:latin typeface="Trebuchet MS"/>
                <a:cs typeface="Trebuchet MS"/>
              </a:rPr>
              <a:t>is</a:t>
            </a:r>
            <a:r>
              <a:rPr sz="1150" spc="114" dirty="0">
                <a:latin typeface="Trebuchet MS"/>
                <a:cs typeface="Trebuchet MS"/>
              </a:rPr>
              <a:t> </a:t>
            </a:r>
            <a:r>
              <a:rPr sz="1150" spc="75" dirty="0">
                <a:latin typeface="Trebuchet MS"/>
                <a:cs typeface="Trebuchet MS"/>
              </a:rPr>
              <a:t>frustrating</a:t>
            </a:r>
            <a:r>
              <a:rPr sz="1150" spc="120" dirty="0">
                <a:latin typeface="Trebuchet MS"/>
                <a:cs typeface="Trebuchet MS"/>
              </a:rPr>
              <a:t> </a:t>
            </a:r>
            <a:r>
              <a:rPr sz="1150" spc="50" dirty="0">
                <a:latin typeface="Trebuchet MS"/>
                <a:cs typeface="Trebuchet MS"/>
              </a:rPr>
              <a:t>for</a:t>
            </a:r>
            <a:r>
              <a:rPr sz="1150" spc="114" dirty="0">
                <a:latin typeface="Trebuchet MS"/>
                <a:cs typeface="Trebuchet MS"/>
              </a:rPr>
              <a:t> </a:t>
            </a:r>
            <a:r>
              <a:rPr sz="1150" spc="130" dirty="0">
                <a:latin typeface="Trebuchet MS"/>
                <a:cs typeface="Trebuchet MS"/>
              </a:rPr>
              <a:t>many </a:t>
            </a:r>
            <a:r>
              <a:rPr sz="1150" spc="75" dirty="0">
                <a:latin typeface="Trebuchet MS"/>
                <a:cs typeface="Trebuchet MS"/>
              </a:rPr>
              <a:t>people.</a:t>
            </a:r>
            <a:r>
              <a:rPr sz="1150" spc="160" dirty="0">
                <a:latin typeface="Trebuchet MS"/>
                <a:cs typeface="Trebuchet MS"/>
              </a:rPr>
              <a:t> </a:t>
            </a:r>
            <a:r>
              <a:rPr sz="1150" spc="80" dirty="0">
                <a:latin typeface="Trebuchet MS"/>
                <a:cs typeface="Trebuchet MS"/>
              </a:rPr>
              <a:t>Poor</a:t>
            </a:r>
            <a:r>
              <a:rPr sz="1150" spc="114" dirty="0">
                <a:latin typeface="Trebuchet MS"/>
                <a:cs typeface="Trebuchet MS"/>
              </a:rPr>
              <a:t> </a:t>
            </a:r>
            <a:r>
              <a:rPr sz="1150" spc="80" dirty="0">
                <a:latin typeface="Trebuchet MS"/>
                <a:cs typeface="Trebuchet MS"/>
              </a:rPr>
              <a:t>scheduling, </a:t>
            </a:r>
            <a:r>
              <a:rPr sz="1150" spc="65" dirty="0">
                <a:latin typeface="Trebuchet MS"/>
                <a:cs typeface="Trebuchet MS"/>
              </a:rPr>
              <a:t>trust</a:t>
            </a:r>
            <a:r>
              <a:rPr sz="1150" spc="130" dirty="0">
                <a:latin typeface="Trebuchet MS"/>
                <a:cs typeface="Trebuchet MS"/>
              </a:rPr>
              <a:t> </a:t>
            </a:r>
            <a:r>
              <a:rPr sz="1150" spc="95" dirty="0">
                <a:latin typeface="Trebuchet MS"/>
                <a:cs typeface="Trebuchet MS"/>
              </a:rPr>
              <a:t>issues,</a:t>
            </a:r>
            <a:r>
              <a:rPr sz="1150" spc="155" dirty="0">
                <a:latin typeface="Trebuchet MS"/>
                <a:cs typeface="Trebuchet MS"/>
              </a:rPr>
              <a:t> </a:t>
            </a:r>
            <a:r>
              <a:rPr sz="1150" spc="114" dirty="0">
                <a:latin typeface="Trebuchet MS"/>
                <a:cs typeface="Trebuchet MS"/>
              </a:rPr>
              <a:t>and</a:t>
            </a:r>
            <a:r>
              <a:rPr sz="1150" spc="110" dirty="0">
                <a:latin typeface="Trebuchet MS"/>
                <a:cs typeface="Trebuchet MS"/>
              </a:rPr>
              <a:t> </a:t>
            </a:r>
            <a:r>
              <a:rPr sz="1150" spc="90" dirty="0">
                <a:latin typeface="Trebuchet MS"/>
                <a:cs typeface="Trebuchet MS"/>
              </a:rPr>
              <a:t>service </a:t>
            </a:r>
            <a:r>
              <a:rPr sz="1150" spc="100" dirty="0">
                <a:latin typeface="Trebuchet MS"/>
                <a:cs typeface="Trebuchet MS"/>
              </a:rPr>
              <a:t>inconsistency</a:t>
            </a:r>
            <a:r>
              <a:rPr sz="1150" spc="170" dirty="0">
                <a:latin typeface="Trebuchet MS"/>
                <a:cs typeface="Trebuchet MS"/>
              </a:rPr>
              <a:t> </a:t>
            </a:r>
            <a:r>
              <a:rPr sz="1150" spc="125" dirty="0">
                <a:latin typeface="Trebuchet MS"/>
                <a:cs typeface="Trebuchet MS"/>
              </a:rPr>
              <a:t>make</a:t>
            </a:r>
            <a:r>
              <a:rPr sz="1150" spc="145" dirty="0">
                <a:latin typeface="Trebuchet MS"/>
                <a:cs typeface="Trebuchet MS"/>
              </a:rPr>
              <a:t> </a:t>
            </a:r>
            <a:r>
              <a:rPr sz="1150" spc="-25" dirty="0">
                <a:latin typeface="Trebuchet MS"/>
                <a:cs typeface="Trebuchet MS"/>
              </a:rPr>
              <a:t>it</a:t>
            </a:r>
            <a:endParaRPr sz="1150">
              <a:latin typeface="Trebuchet MS"/>
              <a:cs typeface="Trebuchet MS"/>
            </a:endParaRPr>
          </a:p>
          <a:p>
            <a:pPr marL="92710" marR="85090" indent="-3175" algn="ctr">
              <a:lnSpc>
                <a:spcPct val="91700"/>
              </a:lnSpc>
              <a:spcBef>
                <a:spcPts val="15"/>
              </a:spcBef>
            </a:pPr>
            <a:r>
              <a:rPr sz="1150" spc="85" dirty="0">
                <a:latin typeface="Trebuchet MS"/>
                <a:cs typeface="Trebuchet MS"/>
              </a:rPr>
              <a:t>worse.</a:t>
            </a:r>
            <a:r>
              <a:rPr sz="1150" spc="160" dirty="0">
                <a:latin typeface="Trebuchet MS"/>
                <a:cs typeface="Trebuchet MS"/>
              </a:rPr>
              <a:t> </a:t>
            </a:r>
            <a:r>
              <a:rPr sz="1150" spc="135" dirty="0">
                <a:latin typeface="Trebuchet MS"/>
                <a:cs typeface="Trebuchet MS"/>
              </a:rPr>
              <a:t>By</a:t>
            </a:r>
            <a:r>
              <a:rPr sz="1150" spc="165" dirty="0">
                <a:latin typeface="Trebuchet MS"/>
                <a:cs typeface="Trebuchet MS"/>
              </a:rPr>
              <a:t> </a:t>
            </a:r>
            <a:r>
              <a:rPr sz="1150" spc="90" dirty="0">
                <a:latin typeface="Trebuchet MS"/>
                <a:cs typeface="Trebuchet MS"/>
              </a:rPr>
              <a:t>creating</a:t>
            </a:r>
            <a:r>
              <a:rPr sz="1150" spc="120" dirty="0">
                <a:latin typeface="Trebuchet MS"/>
                <a:cs typeface="Trebuchet MS"/>
              </a:rPr>
              <a:t> </a:t>
            </a:r>
            <a:r>
              <a:rPr sz="1150" spc="50" dirty="0">
                <a:latin typeface="Trebuchet MS"/>
                <a:cs typeface="Trebuchet MS"/>
              </a:rPr>
              <a:t>a </a:t>
            </a:r>
            <a:r>
              <a:rPr sz="1150" spc="135" dirty="0">
                <a:latin typeface="Trebuchet MS"/>
                <a:cs typeface="Trebuchet MS"/>
              </a:rPr>
              <a:t>seamless</a:t>
            </a:r>
            <a:r>
              <a:rPr sz="1150" spc="100" dirty="0">
                <a:latin typeface="Trebuchet MS"/>
                <a:cs typeface="Trebuchet MS"/>
              </a:rPr>
              <a:t> </a:t>
            </a:r>
            <a:r>
              <a:rPr sz="1150" spc="114" dirty="0">
                <a:latin typeface="Trebuchet MS"/>
                <a:cs typeface="Trebuchet MS"/>
              </a:rPr>
              <a:t>and</a:t>
            </a:r>
            <a:r>
              <a:rPr sz="1150" spc="105" dirty="0">
                <a:latin typeface="Trebuchet MS"/>
                <a:cs typeface="Trebuchet MS"/>
              </a:rPr>
              <a:t> </a:t>
            </a:r>
            <a:r>
              <a:rPr sz="1150" spc="45" dirty="0">
                <a:latin typeface="Trebuchet MS"/>
                <a:cs typeface="Trebuchet MS"/>
              </a:rPr>
              <a:t>efficient </a:t>
            </a:r>
            <a:r>
              <a:rPr sz="1150" spc="75" dirty="0">
                <a:latin typeface="Trebuchet MS"/>
                <a:cs typeface="Trebuchet MS"/>
              </a:rPr>
              <a:t>solution,</a:t>
            </a:r>
            <a:r>
              <a:rPr sz="1150" spc="145" dirty="0">
                <a:latin typeface="Trebuchet MS"/>
                <a:cs typeface="Trebuchet MS"/>
              </a:rPr>
              <a:t> </a:t>
            </a:r>
            <a:r>
              <a:rPr sz="1150" spc="110" dirty="0">
                <a:latin typeface="Trebuchet MS"/>
                <a:cs typeface="Trebuchet MS"/>
              </a:rPr>
              <a:t>we</a:t>
            </a:r>
            <a:r>
              <a:rPr sz="1150" spc="125" dirty="0">
                <a:latin typeface="Trebuchet MS"/>
                <a:cs typeface="Trebuchet MS"/>
              </a:rPr>
              <a:t> </a:t>
            </a:r>
            <a:r>
              <a:rPr sz="1150" spc="114" dirty="0">
                <a:latin typeface="Trebuchet MS"/>
                <a:cs typeface="Trebuchet MS"/>
              </a:rPr>
              <a:t>aim</a:t>
            </a:r>
            <a:r>
              <a:rPr sz="1150" spc="160" dirty="0">
                <a:latin typeface="Trebuchet MS"/>
                <a:cs typeface="Trebuchet MS"/>
              </a:rPr>
              <a:t> </a:t>
            </a:r>
            <a:r>
              <a:rPr sz="1150" spc="40" dirty="0">
                <a:latin typeface="Trebuchet MS"/>
                <a:cs typeface="Trebuchet MS"/>
              </a:rPr>
              <a:t>to </a:t>
            </a:r>
            <a:r>
              <a:rPr sz="1150" spc="95" dirty="0">
                <a:latin typeface="Trebuchet MS"/>
                <a:cs typeface="Trebuchet MS"/>
              </a:rPr>
              <a:t>connect</a:t>
            </a:r>
            <a:r>
              <a:rPr sz="1150" spc="135" dirty="0">
                <a:latin typeface="Trebuchet MS"/>
                <a:cs typeface="Trebuchet MS"/>
              </a:rPr>
              <a:t> </a:t>
            </a:r>
            <a:r>
              <a:rPr sz="1150" spc="120" dirty="0">
                <a:latin typeface="Trebuchet MS"/>
                <a:cs typeface="Trebuchet MS"/>
              </a:rPr>
              <a:t>customers </a:t>
            </a:r>
            <a:r>
              <a:rPr sz="1150" spc="55" dirty="0">
                <a:latin typeface="Trebuchet MS"/>
                <a:cs typeface="Trebuchet MS"/>
              </a:rPr>
              <a:t>with </a:t>
            </a:r>
            <a:r>
              <a:rPr sz="1150" spc="85" dirty="0">
                <a:latin typeface="Trebuchet MS"/>
                <a:cs typeface="Trebuchet MS"/>
              </a:rPr>
              <a:t>trusted</a:t>
            </a:r>
            <a:r>
              <a:rPr sz="1150" spc="100" dirty="0">
                <a:latin typeface="Trebuchet MS"/>
                <a:cs typeface="Trebuchet MS"/>
              </a:rPr>
              <a:t> </a:t>
            </a:r>
            <a:r>
              <a:rPr sz="1150" spc="70" dirty="0">
                <a:latin typeface="Trebuchet MS"/>
                <a:cs typeface="Trebuchet MS"/>
              </a:rPr>
              <a:t>providers,</a:t>
            </a:r>
            <a:endParaRPr sz="1150">
              <a:latin typeface="Trebuchet MS"/>
              <a:cs typeface="Trebuchet MS"/>
            </a:endParaRPr>
          </a:p>
          <a:p>
            <a:pPr marL="34290" marR="32384" indent="635" algn="ctr">
              <a:lnSpc>
                <a:spcPct val="90500"/>
              </a:lnSpc>
              <a:spcBef>
                <a:spcPts val="30"/>
              </a:spcBef>
            </a:pPr>
            <a:r>
              <a:rPr sz="1150" spc="114" dirty="0">
                <a:latin typeface="Trebuchet MS"/>
                <a:cs typeface="Trebuchet MS"/>
              </a:rPr>
              <a:t>improve</a:t>
            </a:r>
            <a:r>
              <a:rPr sz="1150" spc="125" dirty="0">
                <a:latin typeface="Trebuchet MS"/>
                <a:cs typeface="Trebuchet MS"/>
              </a:rPr>
              <a:t> </a:t>
            </a:r>
            <a:r>
              <a:rPr sz="1150" spc="90" dirty="0">
                <a:latin typeface="Trebuchet MS"/>
                <a:cs typeface="Trebuchet MS"/>
              </a:rPr>
              <a:t>convenience, </a:t>
            </a:r>
            <a:r>
              <a:rPr sz="1150" spc="114" dirty="0">
                <a:latin typeface="Trebuchet MS"/>
                <a:cs typeface="Trebuchet MS"/>
              </a:rPr>
              <a:t>and </a:t>
            </a:r>
            <a:r>
              <a:rPr sz="1150" spc="105" dirty="0">
                <a:latin typeface="Trebuchet MS"/>
                <a:cs typeface="Trebuchet MS"/>
              </a:rPr>
              <a:t>promote</a:t>
            </a:r>
            <a:r>
              <a:rPr sz="1150" spc="140" dirty="0">
                <a:latin typeface="Trebuchet MS"/>
                <a:cs typeface="Trebuchet MS"/>
              </a:rPr>
              <a:t> </a:t>
            </a:r>
            <a:r>
              <a:rPr sz="1150" spc="105" dirty="0">
                <a:latin typeface="Trebuchet MS"/>
                <a:cs typeface="Trebuchet MS"/>
              </a:rPr>
              <a:t>eco-</a:t>
            </a:r>
            <a:r>
              <a:rPr sz="1150" spc="55" dirty="0">
                <a:latin typeface="Trebuchet MS"/>
                <a:cs typeface="Trebuchet MS"/>
              </a:rPr>
              <a:t>friendly </a:t>
            </a:r>
            <a:r>
              <a:rPr sz="1150" spc="90" dirty="0">
                <a:latin typeface="Trebuchet MS"/>
                <a:cs typeface="Trebuchet MS"/>
              </a:rPr>
              <a:t>practices</a:t>
            </a:r>
            <a:r>
              <a:rPr sz="1150" spc="105" dirty="0">
                <a:latin typeface="Trebuchet MS"/>
                <a:cs typeface="Trebuchet MS"/>
              </a:rPr>
              <a:t> </a:t>
            </a:r>
            <a:r>
              <a:rPr sz="1150" spc="65" dirty="0">
                <a:latin typeface="Trebuchet MS"/>
                <a:cs typeface="Trebuchet MS"/>
              </a:rPr>
              <a:t>in</a:t>
            </a:r>
            <a:r>
              <a:rPr sz="1150" spc="110" dirty="0">
                <a:latin typeface="Trebuchet MS"/>
                <a:cs typeface="Trebuchet MS"/>
              </a:rPr>
              <a:t> </a:t>
            </a:r>
            <a:r>
              <a:rPr sz="1150" spc="75" dirty="0">
                <a:latin typeface="Trebuchet MS"/>
                <a:cs typeface="Trebuchet MS"/>
              </a:rPr>
              <a:t>the</a:t>
            </a:r>
            <a:r>
              <a:rPr sz="1150" spc="130" dirty="0">
                <a:latin typeface="Trebuchet MS"/>
                <a:cs typeface="Trebuchet MS"/>
              </a:rPr>
              <a:t> </a:t>
            </a:r>
            <a:r>
              <a:rPr sz="1150" spc="90" dirty="0">
                <a:latin typeface="Trebuchet MS"/>
                <a:cs typeface="Trebuchet MS"/>
              </a:rPr>
              <a:t>car</a:t>
            </a:r>
            <a:r>
              <a:rPr sz="1150" spc="105" dirty="0">
                <a:latin typeface="Trebuchet MS"/>
                <a:cs typeface="Trebuchet MS"/>
              </a:rPr>
              <a:t> </a:t>
            </a:r>
            <a:r>
              <a:rPr sz="1150" spc="114" dirty="0">
                <a:latin typeface="Trebuchet MS"/>
                <a:cs typeface="Trebuchet MS"/>
              </a:rPr>
              <a:t>wash</a:t>
            </a:r>
            <a:endParaRPr sz="1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5921" y="2568328"/>
            <a:ext cx="2847340" cy="2278380"/>
          </a:xfrm>
          <a:prstGeom prst="rect">
            <a:avLst/>
          </a:prstGeom>
          <a:solidFill>
            <a:srgbClr val="BF0000"/>
          </a:solidFill>
        </p:spPr>
        <p:txBody>
          <a:bodyPr vert="horz" wrap="square" lIns="0" tIns="163195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1285"/>
              </a:spcBef>
            </a:pPr>
            <a:r>
              <a:rPr sz="2300" b="1" spc="275" dirty="0">
                <a:solidFill>
                  <a:srgbClr val="FFFFFF"/>
                </a:solidFill>
                <a:latin typeface="Trebuchet MS"/>
                <a:cs typeface="Trebuchet MS"/>
              </a:rPr>
              <a:t>Primary</a:t>
            </a:r>
            <a:endParaRPr sz="2300">
              <a:latin typeface="Trebuchet MS"/>
              <a:cs typeface="Trebuchet MS"/>
            </a:endParaRPr>
          </a:p>
          <a:p>
            <a:pPr marL="259715" marR="587375">
              <a:lnSpc>
                <a:spcPts val="1670"/>
              </a:lnSpc>
              <a:spcBef>
                <a:spcPts val="1730"/>
              </a:spcBef>
            </a:pPr>
            <a:r>
              <a:rPr sz="1500" spc="160" dirty="0">
                <a:solidFill>
                  <a:srgbClr val="FFFFFF"/>
                </a:solidFill>
                <a:latin typeface="Trebuchet MS"/>
                <a:cs typeface="Trebuchet MS"/>
              </a:rPr>
              <a:t>Urban</a:t>
            </a:r>
            <a:r>
              <a:rPr sz="15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125" dirty="0">
                <a:solidFill>
                  <a:srgbClr val="FFFFFF"/>
                </a:solidFill>
                <a:latin typeface="Trebuchet MS"/>
                <a:cs typeface="Trebuchet MS"/>
              </a:rPr>
              <a:t>car</a:t>
            </a:r>
            <a:r>
              <a:rPr sz="1500" spc="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160" dirty="0">
                <a:solidFill>
                  <a:srgbClr val="FFFFFF"/>
                </a:solidFill>
                <a:latin typeface="Trebuchet MS"/>
                <a:cs typeface="Trebuchet MS"/>
              </a:rPr>
              <a:t>owners </a:t>
            </a:r>
            <a:r>
              <a:rPr sz="1500" spc="10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500" spc="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190" dirty="0">
                <a:solidFill>
                  <a:srgbClr val="FFFFFF"/>
                </a:solidFill>
                <a:latin typeface="Trebuchet MS"/>
                <a:cs typeface="Trebuchet MS"/>
              </a:rPr>
              <a:t>busy</a:t>
            </a:r>
            <a:r>
              <a:rPr sz="1500" spc="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110" dirty="0">
                <a:solidFill>
                  <a:srgbClr val="FFFFFF"/>
                </a:solidFill>
                <a:latin typeface="Trebuchet MS"/>
                <a:cs typeface="Trebuchet MS"/>
              </a:rPr>
              <a:t>lifestyles</a:t>
            </a:r>
            <a:endParaRPr sz="1500">
              <a:latin typeface="Trebuchet MS"/>
              <a:cs typeface="Trebuchet MS"/>
            </a:endParaRPr>
          </a:p>
          <a:p>
            <a:pPr marL="259715">
              <a:lnSpc>
                <a:spcPts val="1689"/>
              </a:lnSpc>
            </a:pPr>
            <a:r>
              <a:rPr sz="1500" spc="180" dirty="0">
                <a:solidFill>
                  <a:srgbClr val="FFFFFF"/>
                </a:solidFill>
                <a:latin typeface="Trebuchet MS"/>
                <a:cs typeface="Trebuchet MS"/>
              </a:rPr>
              <a:t>seeking</a:t>
            </a:r>
            <a:r>
              <a:rPr sz="1500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135" dirty="0">
                <a:solidFill>
                  <a:srgbClr val="FFFFFF"/>
                </a:solidFill>
                <a:latin typeface="Trebuchet MS"/>
                <a:cs typeface="Trebuchet MS"/>
              </a:rPr>
              <a:t>convenience.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5207" y="1762960"/>
            <a:ext cx="3595684" cy="388854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02917" y="2568328"/>
            <a:ext cx="2847340" cy="2278380"/>
          </a:xfrm>
          <a:prstGeom prst="rect">
            <a:avLst/>
          </a:prstGeom>
          <a:solidFill>
            <a:srgbClr val="F16629"/>
          </a:solidFill>
        </p:spPr>
        <p:txBody>
          <a:bodyPr vert="horz" wrap="square" lIns="0" tIns="163195" rIns="0" bIns="0" rtlCol="0">
            <a:spAutoFit/>
          </a:bodyPr>
          <a:lstStyle/>
          <a:p>
            <a:pPr marL="802640">
              <a:lnSpc>
                <a:spcPct val="100000"/>
              </a:lnSpc>
              <a:spcBef>
                <a:spcPts val="1285"/>
              </a:spcBef>
            </a:pPr>
            <a:r>
              <a:rPr sz="2300" b="1" spc="305" dirty="0">
                <a:solidFill>
                  <a:srgbClr val="FFFFFF"/>
                </a:solidFill>
                <a:latin typeface="Trebuchet MS"/>
                <a:cs typeface="Trebuchet MS"/>
              </a:rPr>
              <a:t>Secondary</a:t>
            </a:r>
            <a:endParaRPr sz="2300">
              <a:latin typeface="Trebuchet MS"/>
              <a:cs typeface="Trebuchet MS"/>
            </a:endParaRPr>
          </a:p>
          <a:p>
            <a:pPr marL="512445" marR="259715" indent="290830" algn="r">
              <a:lnSpc>
                <a:spcPts val="1670"/>
              </a:lnSpc>
              <a:spcBef>
                <a:spcPts val="1730"/>
              </a:spcBef>
            </a:pPr>
            <a:r>
              <a:rPr sz="1500" spc="160" dirty="0">
                <a:solidFill>
                  <a:srgbClr val="FFFFFF"/>
                </a:solidFill>
                <a:latin typeface="Trebuchet MS"/>
                <a:cs typeface="Trebuchet MS"/>
              </a:rPr>
              <a:t>Car</a:t>
            </a:r>
            <a:r>
              <a:rPr sz="1500" spc="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204" dirty="0">
                <a:solidFill>
                  <a:srgbClr val="FFFFFF"/>
                </a:solidFill>
                <a:latin typeface="Trebuchet MS"/>
                <a:cs typeface="Trebuchet MS"/>
              </a:rPr>
              <a:t>wash</a:t>
            </a:r>
            <a:r>
              <a:rPr sz="1500" spc="140" dirty="0">
                <a:solidFill>
                  <a:srgbClr val="FFFFFF"/>
                </a:solidFill>
                <a:latin typeface="Trebuchet MS"/>
                <a:cs typeface="Trebuchet MS"/>
              </a:rPr>
              <a:t> service providers</a:t>
            </a:r>
            <a:r>
              <a:rPr sz="1500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155" dirty="0">
                <a:solidFill>
                  <a:srgbClr val="FFFFFF"/>
                </a:solidFill>
                <a:latin typeface="Trebuchet MS"/>
                <a:cs typeface="Trebuchet MS"/>
              </a:rPr>
              <a:t>looking</a:t>
            </a:r>
            <a:r>
              <a:rPr sz="1500" spc="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endParaRPr sz="1500">
              <a:latin typeface="Trebuchet MS"/>
              <a:cs typeface="Trebuchet MS"/>
            </a:endParaRPr>
          </a:p>
          <a:p>
            <a:pPr marL="1056640" marR="259079" indent="217170" algn="r">
              <a:lnSpc>
                <a:spcPts val="1670"/>
              </a:lnSpc>
              <a:spcBef>
                <a:spcPts val="55"/>
              </a:spcBef>
            </a:pPr>
            <a:r>
              <a:rPr sz="1500" spc="175" dirty="0">
                <a:solidFill>
                  <a:srgbClr val="FFFFFF"/>
                </a:solidFill>
                <a:latin typeface="Trebuchet MS"/>
                <a:cs typeface="Trebuchet MS"/>
              </a:rPr>
              <a:t>expand</a:t>
            </a:r>
            <a:r>
              <a:rPr sz="1500" spc="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85" dirty="0">
                <a:solidFill>
                  <a:srgbClr val="FFFFFF"/>
                </a:solidFill>
                <a:latin typeface="Trebuchet MS"/>
                <a:cs typeface="Trebuchet MS"/>
              </a:rPr>
              <a:t>their </a:t>
            </a:r>
            <a:r>
              <a:rPr sz="1500" spc="155" dirty="0">
                <a:solidFill>
                  <a:srgbClr val="FFFFFF"/>
                </a:solidFill>
                <a:latin typeface="Trebuchet MS"/>
                <a:cs typeface="Trebuchet MS"/>
              </a:rPr>
              <a:t>customer</a:t>
            </a:r>
            <a:r>
              <a:rPr sz="1500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165" dirty="0">
                <a:solidFill>
                  <a:srgbClr val="FFFFFF"/>
                </a:solidFill>
                <a:latin typeface="Trebuchet MS"/>
                <a:cs typeface="Trebuchet MS"/>
              </a:rPr>
              <a:t>base</a:t>
            </a:r>
            <a:endParaRPr sz="1500">
              <a:latin typeface="Trebuchet MS"/>
              <a:cs typeface="Trebuchet MS"/>
            </a:endParaRPr>
          </a:p>
          <a:p>
            <a:pPr marR="259715" algn="r">
              <a:lnSpc>
                <a:spcPts val="1625"/>
              </a:lnSpc>
            </a:pPr>
            <a:r>
              <a:rPr sz="1500" spc="140" dirty="0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sz="1500" spc="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190" dirty="0">
                <a:solidFill>
                  <a:srgbClr val="FFFFFF"/>
                </a:solidFill>
                <a:latin typeface="Trebuchet MS"/>
                <a:cs typeface="Trebuchet MS"/>
              </a:rPr>
              <a:t>home</a:t>
            </a:r>
            <a:r>
              <a:rPr sz="1500" spc="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140" dirty="0">
                <a:solidFill>
                  <a:srgbClr val="FFFFFF"/>
                </a:solidFill>
                <a:latin typeface="Trebuchet MS"/>
                <a:cs typeface="Trebuchet MS"/>
              </a:rPr>
              <a:t>service</a:t>
            </a:r>
            <a:endParaRPr sz="1500">
              <a:latin typeface="Trebuchet MS"/>
              <a:cs typeface="Trebuchet MS"/>
            </a:endParaRPr>
          </a:p>
          <a:p>
            <a:pPr marR="256540" algn="r">
              <a:lnSpc>
                <a:spcPts val="1735"/>
              </a:lnSpc>
            </a:pPr>
            <a:r>
              <a:rPr sz="1500" spc="105" dirty="0">
                <a:solidFill>
                  <a:srgbClr val="FFFFFF"/>
                </a:solidFill>
                <a:latin typeface="Trebuchet MS"/>
                <a:cs typeface="Trebuchet MS"/>
              </a:rPr>
              <a:t>offering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6675" y="648461"/>
            <a:ext cx="813503" cy="42302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3220" y="1001837"/>
            <a:ext cx="5395595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spc="270" dirty="0">
                <a:solidFill>
                  <a:srgbClr val="BF0000"/>
                </a:solidFill>
              </a:rPr>
              <a:t>Target</a:t>
            </a:r>
            <a:r>
              <a:rPr sz="2700" spc="245" dirty="0">
                <a:solidFill>
                  <a:srgbClr val="BF0000"/>
                </a:solidFill>
              </a:rPr>
              <a:t> </a:t>
            </a:r>
            <a:r>
              <a:rPr sz="2700" spc="345" dirty="0">
                <a:solidFill>
                  <a:srgbClr val="BF0000"/>
                </a:solidFill>
              </a:rPr>
              <a:t>Customer</a:t>
            </a:r>
            <a:r>
              <a:rPr sz="2700" spc="270" dirty="0">
                <a:solidFill>
                  <a:srgbClr val="BF0000"/>
                </a:solidFill>
              </a:rPr>
              <a:t> </a:t>
            </a:r>
            <a:r>
              <a:rPr sz="2700" spc="395" dirty="0">
                <a:solidFill>
                  <a:srgbClr val="BF0000"/>
                </a:solidFill>
              </a:rPr>
              <a:t>Segments</a:t>
            </a:r>
            <a:endParaRPr sz="2700"/>
          </a:p>
        </p:txBody>
      </p:sp>
      <p:grpSp>
        <p:nvGrpSpPr>
          <p:cNvPr id="7" name="object 7"/>
          <p:cNvGrpSpPr/>
          <p:nvPr/>
        </p:nvGrpSpPr>
        <p:grpSpPr>
          <a:xfrm>
            <a:off x="615921" y="5838611"/>
            <a:ext cx="8400415" cy="163195"/>
            <a:chOff x="615921" y="5838611"/>
            <a:chExt cx="8400415" cy="163195"/>
          </a:xfrm>
        </p:grpSpPr>
        <p:sp>
          <p:nvSpPr>
            <p:cNvPr id="8" name="object 8"/>
            <p:cNvSpPr/>
            <p:nvPr/>
          </p:nvSpPr>
          <p:spPr>
            <a:xfrm>
              <a:off x="615921" y="5838611"/>
              <a:ext cx="8400415" cy="81915"/>
            </a:xfrm>
            <a:custGeom>
              <a:avLst/>
              <a:gdLst/>
              <a:ahLst/>
              <a:cxnLst/>
              <a:rect l="l" t="t" r="r" b="b"/>
              <a:pathLst>
                <a:path w="8400415" h="81914">
                  <a:moveTo>
                    <a:pt x="0" y="81350"/>
                  </a:moveTo>
                  <a:lnTo>
                    <a:pt x="8400307" y="81350"/>
                  </a:lnTo>
                  <a:lnTo>
                    <a:pt x="8400307" y="0"/>
                  </a:lnTo>
                  <a:lnTo>
                    <a:pt x="0" y="0"/>
                  </a:lnTo>
                  <a:lnTo>
                    <a:pt x="0" y="81350"/>
                  </a:lnTo>
                  <a:close/>
                </a:path>
              </a:pathLst>
            </a:custGeom>
            <a:solidFill>
              <a:srgbClr val="F587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5921" y="5919962"/>
              <a:ext cx="8400415" cy="81915"/>
            </a:xfrm>
            <a:custGeom>
              <a:avLst/>
              <a:gdLst/>
              <a:ahLst/>
              <a:cxnLst/>
              <a:rect l="l" t="t" r="r" b="b"/>
              <a:pathLst>
                <a:path w="8400415" h="81914">
                  <a:moveTo>
                    <a:pt x="0" y="81350"/>
                  </a:moveTo>
                  <a:lnTo>
                    <a:pt x="8400307" y="81350"/>
                  </a:lnTo>
                  <a:lnTo>
                    <a:pt x="8400307" y="0"/>
                  </a:lnTo>
                  <a:lnTo>
                    <a:pt x="0" y="0"/>
                  </a:lnTo>
                  <a:lnTo>
                    <a:pt x="0" y="81350"/>
                  </a:lnTo>
                  <a:close/>
                </a:path>
              </a:pathLst>
            </a:custGeom>
            <a:solidFill>
              <a:srgbClr val="F166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15921" y="5838611"/>
            <a:ext cx="9526270" cy="163195"/>
          </a:xfrm>
          <a:prstGeom prst="rect">
            <a:avLst/>
          </a:prstGeom>
          <a:solidFill>
            <a:srgbClr val="F1662A"/>
          </a:solidFill>
        </p:spPr>
        <p:txBody>
          <a:bodyPr vert="horz" wrap="square" lIns="0" tIns="0" rIns="0" bIns="0" rtlCol="0">
            <a:spAutoFit/>
          </a:bodyPr>
          <a:lstStyle/>
          <a:p>
            <a:pPr marR="526415" algn="r">
              <a:lnSpc>
                <a:spcPts val="1160"/>
              </a:lnSpc>
            </a:pPr>
            <a:r>
              <a:rPr sz="1000" b="1" spc="7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spc="345" dirty="0"/>
              <a:t>Customer</a:t>
            </a:r>
            <a:r>
              <a:rPr sz="2700" spc="260" dirty="0"/>
              <a:t> </a:t>
            </a:r>
            <a:r>
              <a:rPr sz="2700" spc="400" dirty="0"/>
              <a:t>Segment</a:t>
            </a:r>
            <a:r>
              <a:rPr sz="2700" spc="240" dirty="0"/>
              <a:t> </a:t>
            </a:r>
            <a:r>
              <a:rPr sz="2700" spc="420" dirty="0"/>
              <a:t>&amp;</a:t>
            </a:r>
            <a:r>
              <a:rPr sz="2700" spc="270" dirty="0"/>
              <a:t> </a:t>
            </a:r>
            <a:r>
              <a:rPr sz="2700" spc="345" dirty="0"/>
              <a:t>Persona</a:t>
            </a:r>
            <a:endParaRPr sz="2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2946" y="632191"/>
            <a:ext cx="813503" cy="4230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9650" y="1901256"/>
            <a:ext cx="3254375" cy="1521460"/>
          </a:xfrm>
          <a:prstGeom prst="rect">
            <a:avLst/>
          </a:prstGeom>
          <a:solidFill>
            <a:srgbClr val="BF0000"/>
          </a:solidFill>
        </p:spPr>
        <p:txBody>
          <a:bodyPr vert="horz" wrap="square" lIns="0" tIns="142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25"/>
              </a:spcBef>
            </a:pPr>
            <a:r>
              <a:rPr sz="1500" b="1" spc="220" dirty="0">
                <a:solidFill>
                  <a:srgbClr val="FFFFFF"/>
                </a:solidFill>
                <a:latin typeface="Trebuchet MS"/>
                <a:cs typeface="Trebuchet MS"/>
              </a:rPr>
              <a:t>Primary</a:t>
            </a:r>
            <a:r>
              <a:rPr sz="1500" b="1" spc="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b="1" spc="254" dirty="0">
                <a:solidFill>
                  <a:srgbClr val="FFFFFF"/>
                </a:solidFill>
                <a:latin typeface="Trebuchet MS"/>
                <a:cs typeface="Trebuchet MS"/>
              </a:rPr>
              <a:t>Segment</a:t>
            </a:r>
            <a:endParaRPr sz="1500">
              <a:latin typeface="Trebuchet MS"/>
              <a:cs typeface="Trebuchet MS"/>
            </a:endParaRPr>
          </a:p>
          <a:p>
            <a:pPr algn="ctr">
              <a:lnSpc>
                <a:spcPts val="1455"/>
              </a:lnSpc>
              <a:spcBef>
                <a:spcPts val="1270"/>
              </a:spcBef>
            </a:pPr>
            <a:r>
              <a:rPr sz="1250" spc="135" dirty="0">
                <a:solidFill>
                  <a:srgbClr val="FFFFFF"/>
                </a:solidFill>
                <a:latin typeface="Trebuchet MS"/>
                <a:cs typeface="Trebuchet MS"/>
              </a:rPr>
              <a:t>Urban</a:t>
            </a:r>
            <a:r>
              <a:rPr sz="1250" spc="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spc="100" dirty="0">
                <a:solidFill>
                  <a:srgbClr val="FFFFFF"/>
                </a:solidFill>
                <a:latin typeface="Trebuchet MS"/>
                <a:cs typeface="Trebuchet MS"/>
              </a:rPr>
              <a:t>car</a:t>
            </a:r>
            <a:r>
              <a:rPr sz="1250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spc="135" dirty="0">
                <a:solidFill>
                  <a:srgbClr val="FFFFFF"/>
                </a:solidFill>
                <a:latin typeface="Trebuchet MS"/>
                <a:cs typeface="Trebuchet MS"/>
              </a:rPr>
              <a:t>owners</a:t>
            </a:r>
            <a:r>
              <a:rPr sz="125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spc="9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25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spc="150" dirty="0">
                <a:solidFill>
                  <a:srgbClr val="FFFFFF"/>
                </a:solidFill>
                <a:latin typeface="Trebuchet MS"/>
                <a:cs typeface="Trebuchet MS"/>
              </a:rPr>
              <a:t>busy</a:t>
            </a:r>
            <a:endParaRPr sz="1250">
              <a:latin typeface="Trebuchet MS"/>
              <a:cs typeface="Trebuchet MS"/>
            </a:endParaRPr>
          </a:p>
          <a:p>
            <a:pPr algn="ctr">
              <a:lnSpc>
                <a:spcPts val="1455"/>
              </a:lnSpc>
            </a:pPr>
            <a:r>
              <a:rPr sz="1250" spc="105" dirty="0">
                <a:solidFill>
                  <a:srgbClr val="FFFFFF"/>
                </a:solidFill>
                <a:latin typeface="Trebuchet MS"/>
                <a:cs typeface="Trebuchet MS"/>
              </a:rPr>
              <a:t>lifestyles</a:t>
            </a:r>
            <a:r>
              <a:rPr sz="1250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spc="145" dirty="0">
                <a:solidFill>
                  <a:srgbClr val="FFFFFF"/>
                </a:solidFill>
                <a:latin typeface="Trebuchet MS"/>
                <a:cs typeface="Trebuchet MS"/>
              </a:rPr>
              <a:t>seeking</a:t>
            </a:r>
            <a:r>
              <a:rPr sz="1250" spc="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50" spc="114" dirty="0">
                <a:solidFill>
                  <a:srgbClr val="FFFFFF"/>
                </a:solidFill>
                <a:latin typeface="Trebuchet MS"/>
                <a:cs typeface="Trebuchet MS"/>
              </a:rPr>
              <a:t>convenience.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650" y="3479452"/>
            <a:ext cx="3254375" cy="151320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42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25"/>
              </a:spcBef>
            </a:pPr>
            <a:r>
              <a:rPr sz="1500" b="1" spc="229" dirty="0">
                <a:solidFill>
                  <a:srgbClr val="F16629"/>
                </a:solidFill>
                <a:latin typeface="Trebuchet MS"/>
                <a:cs typeface="Trebuchet MS"/>
              </a:rPr>
              <a:t>Secondary</a:t>
            </a:r>
            <a:r>
              <a:rPr sz="1500" b="1" spc="170" dirty="0">
                <a:solidFill>
                  <a:srgbClr val="F16629"/>
                </a:solidFill>
                <a:latin typeface="Trebuchet MS"/>
                <a:cs typeface="Trebuchet MS"/>
              </a:rPr>
              <a:t> </a:t>
            </a:r>
            <a:r>
              <a:rPr sz="1500" b="1" spc="254" dirty="0">
                <a:solidFill>
                  <a:srgbClr val="F16629"/>
                </a:solidFill>
                <a:latin typeface="Trebuchet MS"/>
                <a:cs typeface="Trebuchet MS"/>
              </a:rPr>
              <a:t>Segment</a:t>
            </a:r>
            <a:endParaRPr sz="1500" dirty="0">
              <a:latin typeface="Trebuchet MS"/>
              <a:cs typeface="Trebuchet MS"/>
            </a:endParaRPr>
          </a:p>
          <a:p>
            <a:pPr marL="462280" marR="457200" algn="ctr">
              <a:lnSpc>
                <a:spcPts val="1410"/>
              </a:lnSpc>
              <a:spcBef>
                <a:spcPts val="1325"/>
              </a:spcBef>
            </a:pPr>
            <a:r>
              <a:rPr sz="1250" spc="120" dirty="0">
                <a:latin typeface="Trebuchet MS"/>
                <a:cs typeface="Trebuchet MS"/>
              </a:rPr>
              <a:t>Car</a:t>
            </a:r>
            <a:r>
              <a:rPr sz="1250" spc="85" dirty="0">
                <a:latin typeface="Trebuchet MS"/>
                <a:cs typeface="Trebuchet MS"/>
              </a:rPr>
              <a:t> </a:t>
            </a:r>
            <a:r>
              <a:rPr sz="1250" spc="145" dirty="0">
                <a:latin typeface="Trebuchet MS"/>
                <a:cs typeface="Trebuchet MS"/>
              </a:rPr>
              <a:t>wash</a:t>
            </a:r>
            <a:r>
              <a:rPr sz="1250" spc="125" dirty="0">
                <a:latin typeface="Trebuchet MS"/>
                <a:cs typeface="Trebuchet MS"/>
              </a:rPr>
              <a:t> </a:t>
            </a:r>
            <a:r>
              <a:rPr sz="1250" spc="120" dirty="0">
                <a:latin typeface="Trebuchet MS"/>
                <a:cs typeface="Trebuchet MS"/>
              </a:rPr>
              <a:t>service</a:t>
            </a:r>
            <a:r>
              <a:rPr sz="1250" spc="80" dirty="0">
                <a:latin typeface="Trebuchet MS"/>
                <a:cs typeface="Trebuchet MS"/>
              </a:rPr>
              <a:t> </a:t>
            </a:r>
            <a:r>
              <a:rPr sz="1250" spc="114" dirty="0">
                <a:latin typeface="Trebuchet MS"/>
                <a:cs typeface="Trebuchet MS"/>
              </a:rPr>
              <a:t>providers </a:t>
            </a:r>
            <a:r>
              <a:rPr sz="1250" spc="135" dirty="0">
                <a:latin typeface="Trebuchet MS"/>
                <a:cs typeface="Trebuchet MS"/>
              </a:rPr>
              <a:t>looking</a:t>
            </a:r>
            <a:r>
              <a:rPr sz="1250" spc="125" dirty="0">
                <a:latin typeface="Trebuchet MS"/>
                <a:cs typeface="Trebuchet MS"/>
              </a:rPr>
              <a:t> </a:t>
            </a:r>
            <a:r>
              <a:rPr sz="1250" spc="80" dirty="0">
                <a:latin typeface="Trebuchet MS"/>
                <a:cs typeface="Trebuchet MS"/>
              </a:rPr>
              <a:t>to</a:t>
            </a:r>
            <a:r>
              <a:rPr sz="1250" spc="90" dirty="0">
                <a:latin typeface="Trebuchet MS"/>
                <a:cs typeface="Trebuchet MS"/>
              </a:rPr>
              <a:t> </a:t>
            </a:r>
            <a:r>
              <a:rPr sz="1250" spc="150" dirty="0">
                <a:latin typeface="Trebuchet MS"/>
                <a:cs typeface="Trebuchet MS"/>
              </a:rPr>
              <a:t>expand</a:t>
            </a:r>
            <a:r>
              <a:rPr sz="1250" spc="125" dirty="0">
                <a:latin typeface="Trebuchet MS"/>
                <a:cs typeface="Trebuchet MS"/>
              </a:rPr>
              <a:t> </a:t>
            </a:r>
            <a:r>
              <a:rPr sz="1250" spc="70" dirty="0">
                <a:latin typeface="Trebuchet MS"/>
                <a:cs typeface="Trebuchet MS"/>
              </a:rPr>
              <a:t>their</a:t>
            </a:r>
            <a:endParaRPr sz="1250" dirty="0">
              <a:latin typeface="Trebuchet MS"/>
              <a:cs typeface="Trebuchet MS"/>
            </a:endParaRPr>
          </a:p>
          <a:p>
            <a:pPr algn="ctr">
              <a:lnSpc>
                <a:spcPts val="1330"/>
              </a:lnSpc>
            </a:pPr>
            <a:r>
              <a:rPr sz="1250" spc="130" dirty="0">
                <a:latin typeface="Trebuchet MS"/>
                <a:cs typeface="Trebuchet MS"/>
              </a:rPr>
              <a:t>customer</a:t>
            </a:r>
            <a:r>
              <a:rPr sz="1250" spc="95" dirty="0">
                <a:latin typeface="Trebuchet MS"/>
                <a:cs typeface="Trebuchet MS"/>
              </a:rPr>
              <a:t> </a:t>
            </a:r>
            <a:r>
              <a:rPr sz="1250" spc="145" dirty="0">
                <a:latin typeface="Trebuchet MS"/>
                <a:cs typeface="Trebuchet MS"/>
              </a:rPr>
              <a:t>base</a:t>
            </a:r>
            <a:r>
              <a:rPr sz="1250" spc="90" dirty="0">
                <a:latin typeface="Trebuchet MS"/>
                <a:cs typeface="Trebuchet MS"/>
              </a:rPr>
              <a:t> </a:t>
            </a:r>
            <a:r>
              <a:rPr sz="1250" spc="140" dirty="0">
                <a:latin typeface="Trebuchet MS"/>
                <a:cs typeface="Trebuchet MS"/>
              </a:rPr>
              <a:t>through</a:t>
            </a:r>
            <a:r>
              <a:rPr sz="1250" spc="135" dirty="0">
                <a:latin typeface="Trebuchet MS"/>
                <a:cs typeface="Trebuchet MS"/>
              </a:rPr>
              <a:t> home</a:t>
            </a:r>
            <a:endParaRPr sz="1250" dirty="0">
              <a:latin typeface="Trebuchet MS"/>
              <a:cs typeface="Trebuchet MS"/>
            </a:endParaRPr>
          </a:p>
          <a:p>
            <a:pPr marR="635" algn="ctr">
              <a:lnSpc>
                <a:spcPts val="1455"/>
              </a:lnSpc>
            </a:pPr>
            <a:r>
              <a:rPr sz="1250" spc="120" dirty="0">
                <a:latin typeface="Trebuchet MS"/>
                <a:cs typeface="Trebuchet MS"/>
              </a:rPr>
              <a:t>service</a:t>
            </a:r>
            <a:r>
              <a:rPr sz="1250" spc="80" dirty="0">
                <a:latin typeface="Trebuchet MS"/>
                <a:cs typeface="Trebuchet MS"/>
              </a:rPr>
              <a:t> </a:t>
            </a:r>
            <a:r>
              <a:rPr sz="1250" spc="90" dirty="0">
                <a:latin typeface="Trebuchet MS"/>
                <a:cs typeface="Trebuchet MS"/>
              </a:rPr>
              <a:t>offering</a:t>
            </a:r>
            <a:endParaRPr sz="125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5811" y="2242927"/>
            <a:ext cx="1220254" cy="122025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359518" y="3556237"/>
            <a:ext cx="2724785" cy="1240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61035">
              <a:lnSpc>
                <a:spcPts val="1720"/>
              </a:lnSpc>
              <a:spcBef>
                <a:spcPts val="135"/>
              </a:spcBef>
            </a:pPr>
            <a:r>
              <a:rPr sz="1500" b="1" spc="160" dirty="0">
                <a:solidFill>
                  <a:srgbClr val="F16629"/>
                </a:solidFill>
                <a:latin typeface="Trebuchet MS"/>
                <a:cs typeface="Trebuchet MS"/>
              </a:rPr>
              <a:t>Liza</a:t>
            </a:r>
            <a:r>
              <a:rPr sz="1500" b="1" spc="150" dirty="0">
                <a:solidFill>
                  <a:srgbClr val="F16629"/>
                </a:solidFill>
                <a:latin typeface="Trebuchet MS"/>
                <a:cs typeface="Trebuchet MS"/>
              </a:rPr>
              <a:t> </a:t>
            </a:r>
            <a:r>
              <a:rPr sz="1500" b="1" spc="190" dirty="0">
                <a:solidFill>
                  <a:srgbClr val="F16629"/>
                </a:solidFill>
                <a:latin typeface="Trebuchet MS"/>
                <a:cs typeface="Trebuchet MS"/>
              </a:rPr>
              <a:t>Cruzâ€‹</a:t>
            </a:r>
            <a:endParaRPr sz="1500">
              <a:latin typeface="Trebuchet MS"/>
              <a:cs typeface="Trebuchet MS"/>
            </a:endParaRPr>
          </a:p>
          <a:p>
            <a:pPr marL="135890" marR="128270" indent="358140">
              <a:lnSpc>
                <a:spcPts val="1540"/>
              </a:lnSpc>
              <a:spcBef>
                <a:spcPts val="85"/>
              </a:spcBef>
            </a:pPr>
            <a:r>
              <a:rPr sz="1400" b="1" spc="250" dirty="0">
                <a:latin typeface="Trebuchet MS"/>
                <a:cs typeface="Trebuchet MS"/>
              </a:rPr>
              <a:t>Age</a:t>
            </a:r>
            <a:r>
              <a:rPr sz="1400" b="1" spc="185" dirty="0">
                <a:latin typeface="Trebuchet MS"/>
                <a:cs typeface="Trebuchet MS"/>
              </a:rPr>
              <a:t> </a:t>
            </a:r>
            <a:r>
              <a:rPr sz="1400" b="1" spc="155" dirty="0">
                <a:latin typeface="Trebuchet MS"/>
                <a:cs typeface="Trebuchet MS"/>
              </a:rPr>
              <a:t>in</a:t>
            </a:r>
            <a:r>
              <a:rPr sz="1400" b="1" spc="204" dirty="0">
                <a:latin typeface="Trebuchet MS"/>
                <a:cs typeface="Trebuchet MS"/>
              </a:rPr>
              <a:t> </a:t>
            </a:r>
            <a:r>
              <a:rPr sz="1400" b="1" spc="180" dirty="0">
                <a:latin typeface="Trebuchet MS"/>
                <a:cs typeface="Trebuchet MS"/>
              </a:rPr>
              <a:t>years:</a:t>
            </a:r>
            <a:r>
              <a:rPr sz="1400" b="1" spc="195" dirty="0">
                <a:latin typeface="Trebuchet MS"/>
                <a:cs typeface="Trebuchet MS"/>
              </a:rPr>
              <a:t> </a:t>
            </a:r>
            <a:r>
              <a:rPr sz="1400" b="1" spc="135" dirty="0">
                <a:latin typeface="Trebuchet MS"/>
                <a:cs typeface="Trebuchet MS"/>
              </a:rPr>
              <a:t>38 </a:t>
            </a:r>
            <a:r>
              <a:rPr sz="1400" b="1" spc="175" dirty="0">
                <a:latin typeface="Trebuchet MS"/>
                <a:cs typeface="Trebuchet MS"/>
              </a:rPr>
              <a:t>Location:</a:t>
            </a:r>
            <a:r>
              <a:rPr sz="1400" b="1" spc="210" dirty="0">
                <a:latin typeface="Trebuchet MS"/>
                <a:cs typeface="Trebuchet MS"/>
              </a:rPr>
              <a:t> </a:t>
            </a:r>
            <a:r>
              <a:rPr sz="1400" b="1" spc="195" dirty="0">
                <a:latin typeface="Trebuchet MS"/>
                <a:cs typeface="Trebuchet MS"/>
              </a:rPr>
              <a:t>Metropolitan</a:t>
            </a:r>
            <a:endParaRPr sz="1400">
              <a:latin typeface="Trebuchet MS"/>
              <a:cs typeface="Trebuchet MS"/>
            </a:endParaRPr>
          </a:p>
          <a:p>
            <a:pPr marL="635" algn="ctr">
              <a:lnSpc>
                <a:spcPts val="1465"/>
              </a:lnSpc>
            </a:pPr>
            <a:r>
              <a:rPr sz="1400" b="1" spc="204" dirty="0">
                <a:latin typeface="Trebuchet MS"/>
                <a:cs typeface="Trebuchet MS"/>
              </a:rPr>
              <a:t>Organizational</a:t>
            </a:r>
            <a:r>
              <a:rPr sz="1400" b="1" spc="210" dirty="0">
                <a:latin typeface="Trebuchet MS"/>
                <a:cs typeface="Trebuchet MS"/>
              </a:rPr>
              <a:t> </a:t>
            </a:r>
            <a:r>
              <a:rPr sz="1400" b="1" spc="150" dirty="0">
                <a:latin typeface="Trebuchet MS"/>
                <a:cs typeface="Trebuchet MS"/>
              </a:rPr>
              <a:t>Role: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ts val="1570"/>
              </a:lnSpc>
            </a:pPr>
            <a:r>
              <a:rPr sz="1400" b="1" spc="235" dirty="0">
                <a:latin typeface="Trebuchet MS"/>
                <a:cs typeface="Trebuchet MS"/>
              </a:rPr>
              <a:t>{Persona's</a:t>
            </a:r>
            <a:r>
              <a:rPr sz="1400" b="1" spc="200" dirty="0">
                <a:latin typeface="Trebuchet MS"/>
                <a:cs typeface="Trebuchet MS"/>
              </a:rPr>
              <a:t> </a:t>
            </a:r>
            <a:r>
              <a:rPr sz="1400" b="1" spc="195" dirty="0">
                <a:latin typeface="Trebuchet MS"/>
                <a:cs typeface="Trebuchet MS"/>
              </a:rPr>
              <a:t>primary</a:t>
            </a:r>
            <a:r>
              <a:rPr sz="1400" b="1" spc="190" dirty="0">
                <a:latin typeface="Trebuchet MS"/>
                <a:cs typeface="Trebuchet MS"/>
              </a:rPr>
              <a:t> role}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ts val="1610"/>
              </a:lnSpc>
            </a:pPr>
            <a:r>
              <a:rPr sz="1400" dirty="0">
                <a:latin typeface="Trebuchet MS"/>
                <a:cs typeface="Trebuchet MS"/>
              </a:rPr>
              <a:t>(if</a:t>
            </a:r>
            <a:r>
              <a:rPr sz="1400" spc="235" dirty="0">
                <a:latin typeface="Trebuchet MS"/>
                <a:cs typeface="Trebuchet MS"/>
              </a:rPr>
              <a:t> </a:t>
            </a:r>
            <a:r>
              <a:rPr sz="1400" spc="90" dirty="0">
                <a:latin typeface="Trebuchet MS"/>
                <a:cs typeface="Trebuchet MS"/>
              </a:rPr>
              <a:t>applicable)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19236" y="2270902"/>
            <a:ext cx="76327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110" dirty="0">
                <a:latin typeface="Trebuchet MS"/>
                <a:cs typeface="Trebuchet MS"/>
              </a:rPr>
              <a:t>Persona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88193" y="2609011"/>
            <a:ext cx="1773555" cy="163195"/>
          </a:xfrm>
          <a:custGeom>
            <a:avLst/>
            <a:gdLst/>
            <a:ahLst/>
            <a:cxnLst/>
            <a:rect l="l" t="t" r="r" b="b"/>
            <a:pathLst>
              <a:path w="1773554" h="163194">
                <a:moveTo>
                  <a:pt x="1627009" y="73215"/>
                </a:moveTo>
                <a:lnTo>
                  <a:pt x="0" y="73215"/>
                </a:lnTo>
                <a:lnTo>
                  <a:pt x="0" y="97624"/>
                </a:lnTo>
                <a:lnTo>
                  <a:pt x="1627009" y="97624"/>
                </a:lnTo>
                <a:lnTo>
                  <a:pt x="1627009" y="73215"/>
                </a:lnTo>
                <a:close/>
              </a:path>
              <a:path w="1773554" h="163194">
                <a:moveTo>
                  <a:pt x="1773428" y="81343"/>
                </a:moveTo>
                <a:lnTo>
                  <a:pt x="1651406" y="0"/>
                </a:lnTo>
                <a:lnTo>
                  <a:pt x="1651406" y="162699"/>
                </a:lnTo>
                <a:lnTo>
                  <a:pt x="1773428" y="81343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spc="195" dirty="0"/>
              <a:t>Jobs-</a:t>
            </a:r>
            <a:r>
              <a:rPr sz="2700" spc="250" dirty="0"/>
              <a:t>to-</a:t>
            </a:r>
            <a:r>
              <a:rPr sz="2700" spc="265" dirty="0"/>
              <a:t>be-</a:t>
            </a:r>
            <a:r>
              <a:rPr sz="2700" spc="360" dirty="0"/>
              <a:t>Done</a:t>
            </a:r>
            <a:endParaRPr sz="27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2946" y="632191"/>
            <a:ext cx="813503" cy="42302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59971" y="1982606"/>
            <a:ext cx="2928620" cy="2847340"/>
            <a:chOff x="859971" y="1982606"/>
            <a:chExt cx="2928620" cy="2847340"/>
          </a:xfrm>
        </p:grpSpPr>
        <p:sp>
          <p:nvSpPr>
            <p:cNvPr id="5" name="object 5"/>
            <p:cNvSpPr/>
            <p:nvPr/>
          </p:nvSpPr>
          <p:spPr>
            <a:xfrm>
              <a:off x="859971" y="1982606"/>
              <a:ext cx="2928620" cy="2847340"/>
            </a:xfrm>
            <a:custGeom>
              <a:avLst/>
              <a:gdLst/>
              <a:ahLst/>
              <a:cxnLst/>
              <a:rect l="l" t="t" r="r" b="b"/>
              <a:pathLst>
                <a:path w="2928620" h="2847340">
                  <a:moveTo>
                    <a:pt x="2928611" y="2847261"/>
                  </a:moveTo>
                  <a:lnTo>
                    <a:pt x="0" y="2847261"/>
                  </a:lnTo>
                  <a:lnTo>
                    <a:pt x="0" y="0"/>
                  </a:lnTo>
                  <a:lnTo>
                    <a:pt x="2928611" y="0"/>
                  </a:lnTo>
                  <a:lnTo>
                    <a:pt x="2928611" y="2847261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38614" y="2138450"/>
              <a:ext cx="305435" cy="265430"/>
            </a:xfrm>
            <a:custGeom>
              <a:avLst/>
              <a:gdLst/>
              <a:ahLst/>
              <a:cxnLst/>
              <a:rect l="l" t="t" r="r" b="b"/>
              <a:pathLst>
                <a:path w="305435" h="265430">
                  <a:moveTo>
                    <a:pt x="305066" y="142989"/>
                  </a:moveTo>
                  <a:lnTo>
                    <a:pt x="175399" y="142989"/>
                  </a:lnTo>
                  <a:lnTo>
                    <a:pt x="175399" y="150622"/>
                  </a:lnTo>
                  <a:lnTo>
                    <a:pt x="175399" y="159016"/>
                  </a:lnTo>
                  <a:lnTo>
                    <a:pt x="168541" y="165874"/>
                  </a:lnTo>
                  <a:lnTo>
                    <a:pt x="136512" y="165874"/>
                  </a:lnTo>
                  <a:lnTo>
                    <a:pt x="129641" y="159016"/>
                  </a:lnTo>
                  <a:lnTo>
                    <a:pt x="129641" y="142989"/>
                  </a:lnTo>
                  <a:lnTo>
                    <a:pt x="0" y="142989"/>
                  </a:lnTo>
                  <a:lnTo>
                    <a:pt x="0" y="258165"/>
                  </a:lnTo>
                  <a:lnTo>
                    <a:pt x="6858" y="265023"/>
                  </a:lnTo>
                  <a:lnTo>
                    <a:pt x="298196" y="265023"/>
                  </a:lnTo>
                  <a:lnTo>
                    <a:pt x="305066" y="258165"/>
                  </a:lnTo>
                  <a:lnTo>
                    <a:pt x="305066" y="142989"/>
                  </a:lnTo>
                  <a:close/>
                </a:path>
                <a:path w="305435" h="265430">
                  <a:moveTo>
                    <a:pt x="305066" y="58343"/>
                  </a:moveTo>
                  <a:lnTo>
                    <a:pt x="298196" y="51473"/>
                  </a:lnTo>
                  <a:lnTo>
                    <a:pt x="213537" y="51473"/>
                  </a:lnTo>
                  <a:lnTo>
                    <a:pt x="213537" y="26695"/>
                  </a:lnTo>
                  <a:lnTo>
                    <a:pt x="190665" y="762"/>
                  </a:lnTo>
                  <a:lnTo>
                    <a:pt x="190665" y="24396"/>
                  </a:lnTo>
                  <a:lnTo>
                    <a:pt x="190665" y="51473"/>
                  </a:lnTo>
                  <a:lnTo>
                    <a:pt x="114388" y="51473"/>
                  </a:lnTo>
                  <a:lnTo>
                    <a:pt x="114388" y="24396"/>
                  </a:lnTo>
                  <a:lnTo>
                    <a:pt x="115925" y="22885"/>
                  </a:lnTo>
                  <a:lnTo>
                    <a:pt x="189141" y="22885"/>
                  </a:lnTo>
                  <a:lnTo>
                    <a:pt x="190665" y="24396"/>
                  </a:lnTo>
                  <a:lnTo>
                    <a:pt x="190665" y="762"/>
                  </a:lnTo>
                  <a:lnTo>
                    <a:pt x="186842" y="0"/>
                  </a:lnTo>
                  <a:lnTo>
                    <a:pt x="118211" y="0"/>
                  </a:lnTo>
                  <a:lnTo>
                    <a:pt x="107759" y="2070"/>
                  </a:lnTo>
                  <a:lnTo>
                    <a:pt x="99288" y="7772"/>
                  </a:lnTo>
                  <a:lnTo>
                    <a:pt x="93599" y="16243"/>
                  </a:lnTo>
                  <a:lnTo>
                    <a:pt x="91516" y="26695"/>
                  </a:lnTo>
                  <a:lnTo>
                    <a:pt x="91516" y="51473"/>
                  </a:lnTo>
                  <a:lnTo>
                    <a:pt x="6858" y="51473"/>
                  </a:lnTo>
                  <a:lnTo>
                    <a:pt x="0" y="58343"/>
                  </a:lnTo>
                  <a:lnTo>
                    <a:pt x="0" y="127736"/>
                  </a:lnTo>
                  <a:lnTo>
                    <a:pt x="129641" y="127736"/>
                  </a:lnTo>
                  <a:lnTo>
                    <a:pt x="129641" y="120116"/>
                  </a:lnTo>
                  <a:lnTo>
                    <a:pt x="175399" y="120116"/>
                  </a:lnTo>
                  <a:lnTo>
                    <a:pt x="175399" y="127736"/>
                  </a:lnTo>
                  <a:lnTo>
                    <a:pt x="305066" y="127736"/>
                  </a:lnTo>
                  <a:lnTo>
                    <a:pt x="305066" y="120116"/>
                  </a:lnTo>
                  <a:lnTo>
                    <a:pt x="305066" y="58343"/>
                  </a:lnTo>
                  <a:close/>
                </a:path>
              </a:pathLst>
            </a:custGeom>
            <a:solidFill>
              <a:srgbClr val="BE2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9971" y="1982606"/>
            <a:ext cx="2928620" cy="284734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1415"/>
              </a:spcBef>
            </a:pPr>
            <a:r>
              <a:rPr sz="1400" b="1" spc="185" dirty="0">
                <a:solidFill>
                  <a:srgbClr val="F16629"/>
                </a:solidFill>
                <a:latin typeface="Trebuchet MS"/>
                <a:cs typeface="Trebuchet MS"/>
              </a:rPr>
              <a:t>Functional</a:t>
            </a:r>
            <a:r>
              <a:rPr sz="1400" b="1" spc="210" dirty="0">
                <a:solidFill>
                  <a:srgbClr val="F16629"/>
                </a:solidFill>
                <a:latin typeface="Trebuchet MS"/>
                <a:cs typeface="Trebuchet MS"/>
              </a:rPr>
              <a:t> </a:t>
            </a:r>
            <a:r>
              <a:rPr sz="1400" b="1" spc="100" dirty="0">
                <a:solidFill>
                  <a:srgbClr val="F16629"/>
                </a:solidFill>
                <a:latin typeface="Trebuchet MS"/>
                <a:cs typeface="Trebuchet MS"/>
              </a:rPr>
              <a:t>JTBD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400">
              <a:latin typeface="Trebuchet MS"/>
              <a:cs typeface="Trebuchet MS"/>
            </a:endParaRPr>
          </a:p>
          <a:p>
            <a:pPr marL="113664" marR="167005">
              <a:lnSpc>
                <a:spcPts val="1280"/>
              </a:lnSpc>
              <a:spcBef>
                <a:spcPts val="5"/>
              </a:spcBef>
            </a:pPr>
            <a:r>
              <a:rPr sz="1150" spc="105" dirty="0">
                <a:latin typeface="Trebuchet MS"/>
                <a:cs typeface="Trebuchet MS"/>
              </a:rPr>
              <a:t>Ensure</a:t>
            </a:r>
            <a:r>
              <a:rPr sz="1150" spc="130" dirty="0">
                <a:latin typeface="Trebuchet MS"/>
                <a:cs typeface="Trebuchet MS"/>
              </a:rPr>
              <a:t> </a:t>
            </a:r>
            <a:r>
              <a:rPr sz="1150" spc="75" dirty="0">
                <a:latin typeface="Trebuchet MS"/>
                <a:cs typeface="Trebuchet MS"/>
              </a:rPr>
              <a:t>the</a:t>
            </a:r>
            <a:r>
              <a:rPr sz="1150" spc="135" dirty="0">
                <a:latin typeface="Trebuchet MS"/>
                <a:cs typeface="Trebuchet MS"/>
              </a:rPr>
              <a:t> </a:t>
            </a:r>
            <a:r>
              <a:rPr sz="1150" spc="90" dirty="0">
                <a:latin typeface="Trebuchet MS"/>
                <a:cs typeface="Trebuchet MS"/>
              </a:rPr>
              <a:t>family</a:t>
            </a:r>
            <a:r>
              <a:rPr sz="1150" spc="160" dirty="0">
                <a:latin typeface="Trebuchet MS"/>
                <a:cs typeface="Trebuchet MS"/>
              </a:rPr>
              <a:t> </a:t>
            </a:r>
            <a:r>
              <a:rPr sz="1150" spc="90" dirty="0">
                <a:latin typeface="Trebuchet MS"/>
                <a:cs typeface="Trebuchet MS"/>
              </a:rPr>
              <a:t>vehicle</a:t>
            </a:r>
            <a:r>
              <a:rPr sz="1150" spc="130" dirty="0">
                <a:latin typeface="Trebuchet MS"/>
                <a:cs typeface="Trebuchet MS"/>
              </a:rPr>
              <a:t> </a:t>
            </a:r>
            <a:r>
              <a:rPr sz="1150" spc="80" dirty="0">
                <a:latin typeface="Trebuchet MS"/>
                <a:cs typeface="Trebuchet MS"/>
              </a:rPr>
              <a:t>is</a:t>
            </a:r>
            <a:r>
              <a:rPr sz="1150" spc="114" dirty="0">
                <a:latin typeface="Trebuchet MS"/>
                <a:cs typeface="Trebuchet MS"/>
              </a:rPr>
              <a:t> </a:t>
            </a:r>
            <a:r>
              <a:rPr sz="1150" spc="75" dirty="0">
                <a:latin typeface="Trebuchet MS"/>
                <a:cs typeface="Trebuchet MS"/>
              </a:rPr>
              <a:t>clean </a:t>
            </a:r>
            <a:r>
              <a:rPr sz="1150" spc="114" dirty="0">
                <a:latin typeface="Trebuchet MS"/>
                <a:cs typeface="Trebuchet MS"/>
              </a:rPr>
              <a:t>and</a:t>
            </a:r>
            <a:r>
              <a:rPr sz="1150" spc="105" dirty="0">
                <a:latin typeface="Trebuchet MS"/>
                <a:cs typeface="Trebuchet MS"/>
              </a:rPr>
              <a:t> </a:t>
            </a:r>
            <a:r>
              <a:rPr sz="1150" spc="90" dirty="0">
                <a:latin typeface="Trebuchet MS"/>
                <a:cs typeface="Trebuchet MS"/>
              </a:rPr>
              <a:t>safe</a:t>
            </a:r>
            <a:r>
              <a:rPr sz="1150" spc="130" dirty="0">
                <a:latin typeface="Trebuchet MS"/>
                <a:cs typeface="Trebuchet MS"/>
              </a:rPr>
              <a:t> </a:t>
            </a:r>
            <a:r>
              <a:rPr sz="1150" spc="50" dirty="0">
                <a:latin typeface="Trebuchet MS"/>
                <a:cs typeface="Trebuchet MS"/>
              </a:rPr>
              <a:t>for</a:t>
            </a:r>
            <a:r>
              <a:rPr sz="1150" spc="110" dirty="0">
                <a:latin typeface="Trebuchet MS"/>
                <a:cs typeface="Trebuchet MS"/>
              </a:rPr>
              <a:t> </a:t>
            </a:r>
            <a:r>
              <a:rPr sz="1150" spc="65" dirty="0">
                <a:latin typeface="Trebuchet MS"/>
                <a:cs typeface="Trebuchet MS"/>
              </a:rPr>
              <a:t>kids.</a:t>
            </a:r>
            <a:r>
              <a:rPr sz="1150" spc="155" dirty="0">
                <a:latin typeface="Trebuchet MS"/>
                <a:cs typeface="Trebuchet MS"/>
              </a:rPr>
              <a:t> </a:t>
            </a:r>
            <a:r>
              <a:rPr sz="1150" spc="125" dirty="0">
                <a:latin typeface="Trebuchet MS"/>
                <a:cs typeface="Trebuchet MS"/>
              </a:rPr>
              <a:t>Book</a:t>
            </a:r>
            <a:r>
              <a:rPr sz="1150" spc="110" dirty="0">
                <a:latin typeface="Trebuchet MS"/>
                <a:cs typeface="Trebuchet MS"/>
              </a:rPr>
              <a:t> </a:t>
            </a:r>
            <a:r>
              <a:rPr sz="1150" spc="65" dirty="0">
                <a:latin typeface="Trebuchet MS"/>
                <a:cs typeface="Trebuchet MS"/>
              </a:rPr>
              <a:t>car</a:t>
            </a:r>
            <a:endParaRPr sz="1150">
              <a:latin typeface="Trebuchet MS"/>
              <a:cs typeface="Trebuchet MS"/>
            </a:endParaRPr>
          </a:p>
          <a:p>
            <a:pPr marL="113664" marR="120014">
              <a:lnSpc>
                <a:spcPct val="90500"/>
              </a:lnSpc>
              <a:spcBef>
                <a:spcPts val="5"/>
              </a:spcBef>
            </a:pPr>
            <a:r>
              <a:rPr sz="1150" spc="135" dirty="0">
                <a:latin typeface="Trebuchet MS"/>
                <a:cs typeface="Trebuchet MS"/>
              </a:rPr>
              <a:t>washes</a:t>
            </a:r>
            <a:r>
              <a:rPr sz="1150" spc="110" dirty="0">
                <a:latin typeface="Trebuchet MS"/>
                <a:cs typeface="Trebuchet MS"/>
              </a:rPr>
              <a:t> </a:t>
            </a:r>
            <a:r>
              <a:rPr sz="1150" spc="70" dirty="0">
                <a:latin typeface="Trebuchet MS"/>
                <a:cs typeface="Trebuchet MS"/>
              </a:rPr>
              <a:t>that</a:t>
            </a:r>
            <a:r>
              <a:rPr sz="1150" spc="135" dirty="0">
                <a:latin typeface="Trebuchet MS"/>
                <a:cs typeface="Trebuchet MS"/>
              </a:rPr>
              <a:t> </a:t>
            </a:r>
            <a:r>
              <a:rPr sz="1150" dirty="0">
                <a:latin typeface="Trebuchet MS"/>
                <a:cs typeface="Trebuchet MS"/>
              </a:rPr>
              <a:t>fit</a:t>
            </a:r>
            <a:r>
              <a:rPr sz="1150" spc="130" dirty="0">
                <a:latin typeface="Trebuchet MS"/>
                <a:cs typeface="Trebuchet MS"/>
              </a:rPr>
              <a:t> </a:t>
            </a:r>
            <a:r>
              <a:rPr sz="1150" spc="105" dirty="0">
                <a:latin typeface="Trebuchet MS"/>
                <a:cs typeface="Trebuchet MS"/>
              </a:rPr>
              <a:t>around</a:t>
            </a:r>
            <a:r>
              <a:rPr sz="1150" spc="114" dirty="0">
                <a:latin typeface="Trebuchet MS"/>
                <a:cs typeface="Trebuchet MS"/>
              </a:rPr>
              <a:t> </a:t>
            </a:r>
            <a:r>
              <a:rPr sz="1150" spc="80" dirty="0">
                <a:latin typeface="Trebuchet MS"/>
                <a:cs typeface="Trebuchet MS"/>
              </a:rPr>
              <a:t>family </a:t>
            </a:r>
            <a:r>
              <a:rPr sz="1150" spc="85" dirty="0">
                <a:latin typeface="Trebuchet MS"/>
                <a:cs typeface="Trebuchet MS"/>
              </a:rPr>
              <a:t>activities</a:t>
            </a:r>
            <a:r>
              <a:rPr sz="1150" spc="105" dirty="0">
                <a:latin typeface="Trebuchet MS"/>
                <a:cs typeface="Trebuchet MS"/>
              </a:rPr>
              <a:t> </a:t>
            </a:r>
            <a:r>
              <a:rPr sz="1150" spc="114" dirty="0">
                <a:latin typeface="Trebuchet MS"/>
                <a:cs typeface="Trebuchet MS"/>
              </a:rPr>
              <a:t>and</a:t>
            </a:r>
            <a:r>
              <a:rPr sz="1150" spc="110" dirty="0">
                <a:latin typeface="Trebuchet MS"/>
                <a:cs typeface="Trebuchet MS"/>
              </a:rPr>
              <a:t> </a:t>
            </a:r>
            <a:r>
              <a:rPr sz="1150" spc="95" dirty="0">
                <a:latin typeface="Trebuchet MS"/>
                <a:cs typeface="Trebuchet MS"/>
              </a:rPr>
              <a:t>schedules.</a:t>
            </a:r>
            <a:r>
              <a:rPr sz="1150" spc="155" dirty="0">
                <a:latin typeface="Trebuchet MS"/>
                <a:cs typeface="Trebuchet MS"/>
              </a:rPr>
              <a:t> </a:t>
            </a:r>
            <a:r>
              <a:rPr sz="1150" spc="60" dirty="0">
                <a:latin typeface="Trebuchet MS"/>
                <a:cs typeface="Trebuchet MS"/>
              </a:rPr>
              <a:t>Find</a:t>
            </a:r>
            <a:r>
              <a:rPr sz="1150" spc="110" dirty="0">
                <a:latin typeface="Trebuchet MS"/>
                <a:cs typeface="Trebuchet MS"/>
              </a:rPr>
              <a:t> </a:t>
            </a:r>
            <a:r>
              <a:rPr sz="1150" spc="65" dirty="0">
                <a:latin typeface="Trebuchet MS"/>
                <a:cs typeface="Trebuchet MS"/>
              </a:rPr>
              <a:t>eco- friendly</a:t>
            </a:r>
            <a:r>
              <a:rPr sz="1150" spc="160" dirty="0">
                <a:latin typeface="Trebuchet MS"/>
                <a:cs typeface="Trebuchet MS"/>
              </a:rPr>
              <a:t> </a:t>
            </a:r>
            <a:r>
              <a:rPr sz="1150" spc="90" dirty="0">
                <a:latin typeface="Trebuchet MS"/>
                <a:cs typeface="Trebuchet MS"/>
              </a:rPr>
              <a:t>car</a:t>
            </a:r>
            <a:r>
              <a:rPr sz="1150" spc="110" dirty="0">
                <a:latin typeface="Trebuchet MS"/>
                <a:cs typeface="Trebuchet MS"/>
              </a:rPr>
              <a:t> </a:t>
            </a:r>
            <a:r>
              <a:rPr sz="1150" spc="135" dirty="0">
                <a:latin typeface="Trebuchet MS"/>
                <a:cs typeface="Trebuchet MS"/>
              </a:rPr>
              <a:t>wash</a:t>
            </a:r>
            <a:r>
              <a:rPr sz="1150" spc="114" dirty="0">
                <a:latin typeface="Trebuchet MS"/>
                <a:cs typeface="Trebuchet MS"/>
              </a:rPr>
              <a:t> </a:t>
            </a:r>
            <a:r>
              <a:rPr sz="1150" spc="95" dirty="0">
                <a:latin typeface="Trebuchet MS"/>
                <a:cs typeface="Trebuchet MS"/>
              </a:rPr>
              <a:t>options</a:t>
            </a:r>
            <a:r>
              <a:rPr sz="1150" spc="114" dirty="0">
                <a:latin typeface="Trebuchet MS"/>
                <a:cs typeface="Trebuchet MS"/>
              </a:rPr>
              <a:t> </a:t>
            </a:r>
            <a:r>
              <a:rPr sz="1150" spc="50" dirty="0">
                <a:latin typeface="Trebuchet MS"/>
                <a:cs typeface="Trebuchet MS"/>
              </a:rPr>
              <a:t>that</a:t>
            </a:r>
            <a:endParaRPr sz="1150">
              <a:latin typeface="Trebuchet MS"/>
              <a:cs typeface="Trebuchet MS"/>
            </a:endParaRPr>
          </a:p>
          <a:p>
            <a:pPr marL="113664">
              <a:lnSpc>
                <a:spcPts val="1280"/>
              </a:lnSpc>
            </a:pPr>
            <a:r>
              <a:rPr sz="1150" spc="90" dirty="0">
                <a:latin typeface="Trebuchet MS"/>
                <a:cs typeface="Trebuchet MS"/>
              </a:rPr>
              <a:t>align</a:t>
            </a:r>
            <a:r>
              <a:rPr sz="1150" spc="114" dirty="0">
                <a:latin typeface="Trebuchet MS"/>
                <a:cs typeface="Trebuchet MS"/>
              </a:rPr>
              <a:t> </a:t>
            </a:r>
            <a:r>
              <a:rPr sz="1150" spc="75" dirty="0">
                <a:latin typeface="Trebuchet MS"/>
                <a:cs typeface="Trebuchet MS"/>
              </a:rPr>
              <a:t>with</a:t>
            </a:r>
            <a:r>
              <a:rPr sz="1150" spc="114" dirty="0">
                <a:latin typeface="Trebuchet MS"/>
                <a:cs typeface="Trebuchet MS"/>
              </a:rPr>
              <a:t> </a:t>
            </a:r>
            <a:r>
              <a:rPr sz="1150" spc="90" dirty="0">
                <a:latin typeface="Trebuchet MS"/>
                <a:cs typeface="Trebuchet MS"/>
              </a:rPr>
              <a:t>family</a:t>
            </a:r>
            <a:r>
              <a:rPr sz="1150" spc="160" dirty="0">
                <a:latin typeface="Trebuchet MS"/>
                <a:cs typeface="Trebuchet MS"/>
              </a:rPr>
              <a:t> </a:t>
            </a:r>
            <a:r>
              <a:rPr sz="1150" spc="85" dirty="0">
                <a:latin typeface="Trebuchet MS"/>
                <a:cs typeface="Trebuchet MS"/>
              </a:rPr>
              <a:t>values.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18744" y="1982606"/>
            <a:ext cx="2928620" cy="2847340"/>
            <a:chOff x="3918744" y="1982606"/>
            <a:chExt cx="2928620" cy="2847340"/>
          </a:xfrm>
        </p:grpSpPr>
        <p:sp>
          <p:nvSpPr>
            <p:cNvPr id="9" name="object 9"/>
            <p:cNvSpPr/>
            <p:nvPr/>
          </p:nvSpPr>
          <p:spPr>
            <a:xfrm>
              <a:off x="3918744" y="1982606"/>
              <a:ext cx="2928620" cy="2847340"/>
            </a:xfrm>
            <a:custGeom>
              <a:avLst/>
              <a:gdLst/>
              <a:ahLst/>
              <a:cxnLst/>
              <a:rect l="l" t="t" r="r" b="b"/>
              <a:pathLst>
                <a:path w="2928620" h="2847340">
                  <a:moveTo>
                    <a:pt x="2928611" y="2847261"/>
                  </a:moveTo>
                  <a:lnTo>
                    <a:pt x="0" y="2847261"/>
                  </a:lnTo>
                  <a:lnTo>
                    <a:pt x="0" y="0"/>
                  </a:lnTo>
                  <a:lnTo>
                    <a:pt x="2928611" y="0"/>
                  </a:lnTo>
                  <a:lnTo>
                    <a:pt x="2928611" y="2847261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24206" y="2124774"/>
              <a:ext cx="228600" cy="326390"/>
            </a:xfrm>
            <a:custGeom>
              <a:avLst/>
              <a:gdLst/>
              <a:ahLst/>
              <a:cxnLst/>
              <a:rect l="l" t="t" r="r" b="b"/>
              <a:pathLst>
                <a:path w="228600" h="326389">
                  <a:moveTo>
                    <a:pt x="114017" y="325791"/>
                  </a:moveTo>
                  <a:lnTo>
                    <a:pt x="96202" y="313199"/>
                  </a:lnTo>
                  <a:lnTo>
                    <a:pt x="57008" y="280288"/>
                  </a:lnTo>
                  <a:lnTo>
                    <a:pt x="17815" y="234353"/>
                  </a:lnTo>
                  <a:lnTo>
                    <a:pt x="0" y="182690"/>
                  </a:lnTo>
                  <a:lnTo>
                    <a:pt x="2399" y="167717"/>
                  </a:lnTo>
                  <a:lnTo>
                    <a:pt x="9077" y="153541"/>
                  </a:lnTo>
                  <a:lnTo>
                    <a:pt x="19256" y="141193"/>
                  </a:lnTo>
                  <a:lnTo>
                    <a:pt x="32158" y="131710"/>
                  </a:lnTo>
                  <a:lnTo>
                    <a:pt x="32158" y="83638"/>
                  </a:lnTo>
                  <a:lnTo>
                    <a:pt x="38591" y="51082"/>
                  </a:lnTo>
                  <a:lnTo>
                    <a:pt x="56134" y="24497"/>
                  </a:lnTo>
                  <a:lnTo>
                    <a:pt x="82154" y="6572"/>
                  </a:lnTo>
                  <a:lnTo>
                    <a:pt x="114017" y="0"/>
                  </a:lnTo>
                  <a:lnTo>
                    <a:pt x="145880" y="6572"/>
                  </a:lnTo>
                  <a:lnTo>
                    <a:pt x="171028" y="23896"/>
                  </a:lnTo>
                  <a:lnTo>
                    <a:pt x="114017" y="23896"/>
                  </a:lnTo>
                  <a:lnTo>
                    <a:pt x="91257" y="28591"/>
                  </a:lnTo>
                  <a:lnTo>
                    <a:pt x="72672" y="41394"/>
                  </a:lnTo>
                  <a:lnTo>
                    <a:pt x="60141" y="60384"/>
                  </a:lnTo>
                  <a:lnTo>
                    <a:pt x="55546" y="83638"/>
                  </a:lnTo>
                  <a:lnTo>
                    <a:pt x="55546" y="125099"/>
                  </a:lnTo>
                  <a:lnTo>
                    <a:pt x="70690" y="127125"/>
                  </a:lnTo>
                  <a:lnTo>
                    <a:pt x="85892" y="134647"/>
                  </a:lnTo>
                  <a:lnTo>
                    <a:pt x="100539" y="148488"/>
                  </a:lnTo>
                  <a:lnTo>
                    <a:pt x="114017" y="169467"/>
                  </a:lnTo>
                  <a:lnTo>
                    <a:pt x="223275" y="169467"/>
                  </a:lnTo>
                  <a:lnTo>
                    <a:pt x="227992" y="182690"/>
                  </a:lnTo>
                  <a:lnTo>
                    <a:pt x="223768" y="195165"/>
                  </a:lnTo>
                  <a:lnTo>
                    <a:pt x="112617" y="195165"/>
                  </a:lnTo>
                  <a:lnTo>
                    <a:pt x="103937" y="197461"/>
                  </a:lnTo>
                  <a:lnTo>
                    <a:pt x="96734" y="202916"/>
                  </a:lnTo>
                  <a:lnTo>
                    <a:pt x="91966" y="211059"/>
                  </a:lnTo>
                  <a:lnTo>
                    <a:pt x="90665" y="220455"/>
                  </a:lnTo>
                  <a:lnTo>
                    <a:pt x="92913" y="229324"/>
                  </a:lnTo>
                  <a:lnTo>
                    <a:pt x="98251" y="236684"/>
                  </a:lnTo>
                  <a:lnTo>
                    <a:pt x="106221" y="241555"/>
                  </a:lnTo>
                  <a:lnTo>
                    <a:pt x="106221" y="262863"/>
                  </a:lnTo>
                  <a:lnTo>
                    <a:pt x="185917" y="262863"/>
                  </a:lnTo>
                  <a:lnTo>
                    <a:pt x="171038" y="280288"/>
                  </a:lnTo>
                  <a:lnTo>
                    <a:pt x="131834" y="313199"/>
                  </a:lnTo>
                  <a:lnTo>
                    <a:pt x="114017" y="325791"/>
                  </a:lnTo>
                  <a:close/>
                </a:path>
                <a:path w="228600" h="326389">
                  <a:moveTo>
                    <a:pt x="195876" y="99569"/>
                  </a:moveTo>
                  <a:lnTo>
                    <a:pt x="172488" y="99569"/>
                  </a:lnTo>
                  <a:lnTo>
                    <a:pt x="172488" y="83638"/>
                  </a:lnTo>
                  <a:lnTo>
                    <a:pt x="167893" y="60384"/>
                  </a:lnTo>
                  <a:lnTo>
                    <a:pt x="155362" y="41394"/>
                  </a:lnTo>
                  <a:lnTo>
                    <a:pt x="136777" y="28591"/>
                  </a:lnTo>
                  <a:lnTo>
                    <a:pt x="114017" y="23896"/>
                  </a:lnTo>
                  <a:lnTo>
                    <a:pt x="171028" y="23896"/>
                  </a:lnTo>
                  <a:lnTo>
                    <a:pt x="171900" y="24497"/>
                  </a:lnTo>
                  <a:lnTo>
                    <a:pt x="189443" y="51082"/>
                  </a:lnTo>
                  <a:lnTo>
                    <a:pt x="195876" y="83638"/>
                  </a:lnTo>
                  <a:lnTo>
                    <a:pt x="195876" y="99569"/>
                  </a:lnTo>
                  <a:close/>
                </a:path>
                <a:path w="228600" h="326389">
                  <a:moveTo>
                    <a:pt x="223275" y="169467"/>
                  </a:moveTo>
                  <a:lnTo>
                    <a:pt x="114017" y="169467"/>
                  </a:lnTo>
                  <a:lnTo>
                    <a:pt x="149659" y="130145"/>
                  </a:lnTo>
                  <a:lnTo>
                    <a:pt x="186871" y="127732"/>
                  </a:lnTo>
                  <a:lnTo>
                    <a:pt x="216161" y="149522"/>
                  </a:lnTo>
                  <a:lnTo>
                    <a:pt x="223275" y="169467"/>
                  </a:lnTo>
                  <a:close/>
                </a:path>
                <a:path w="228600" h="326389">
                  <a:moveTo>
                    <a:pt x="185917" y="262863"/>
                  </a:moveTo>
                  <a:lnTo>
                    <a:pt x="121813" y="262863"/>
                  </a:lnTo>
                  <a:lnTo>
                    <a:pt x="121813" y="241555"/>
                  </a:lnTo>
                  <a:lnTo>
                    <a:pt x="128474" y="239149"/>
                  </a:lnTo>
                  <a:lnTo>
                    <a:pt x="133713" y="233796"/>
                  </a:lnTo>
                  <a:lnTo>
                    <a:pt x="136068" y="226991"/>
                  </a:lnTo>
                  <a:lnTo>
                    <a:pt x="137369" y="217595"/>
                  </a:lnTo>
                  <a:lnTo>
                    <a:pt x="135122" y="208727"/>
                  </a:lnTo>
                  <a:lnTo>
                    <a:pt x="129783" y="201366"/>
                  </a:lnTo>
                  <a:lnTo>
                    <a:pt x="121813" y="196495"/>
                  </a:lnTo>
                  <a:lnTo>
                    <a:pt x="112617" y="195165"/>
                  </a:lnTo>
                  <a:lnTo>
                    <a:pt x="223768" y="195165"/>
                  </a:lnTo>
                  <a:lnTo>
                    <a:pt x="210236" y="234353"/>
                  </a:lnTo>
                  <a:lnTo>
                    <a:pt x="208271" y="236684"/>
                  </a:lnTo>
                  <a:lnTo>
                    <a:pt x="185917" y="262863"/>
                  </a:lnTo>
                  <a:close/>
                </a:path>
              </a:pathLst>
            </a:custGeom>
            <a:solidFill>
              <a:srgbClr val="BE2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918744" y="1982606"/>
            <a:ext cx="2928620" cy="2847340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1480"/>
              </a:spcBef>
            </a:pPr>
            <a:r>
              <a:rPr sz="1400" b="1" spc="200" dirty="0">
                <a:solidFill>
                  <a:srgbClr val="F16629"/>
                </a:solidFill>
                <a:latin typeface="Trebuchet MS"/>
                <a:cs typeface="Trebuchet MS"/>
              </a:rPr>
              <a:t>Emotional</a:t>
            </a:r>
            <a:r>
              <a:rPr sz="1400" b="1" spc="220" dirty="0">
                <a:solidFill>
                  <a:srgbClr val="F16629"/>
                </a:solidFill>
                <a:latin typeface="Trebuchet MS"/>
                <a:cs typeface="Trebuchet MS"/>
              </a:rPr>
              <a:t> </a:t>
            </a:r>
            <a:r>
              <a:rPr sz="1400" b="1" spc="100" dirty="0">
                <a:solidFill>
                  <a:srgbClr val="F16629"/>
                </a:solidFill>
                <a:latin typeface="Trebuchet MS"/>
                <a:cs typeface="Trebuchet MS"/>
              </a:rPr>
              <a:t>JTBD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1400">
              <a:latin typeface="Trebuchet MS"/>
              <a:cs typeface="Trebuchet MS"/>
            </a:endParaRPr>
          </a:p>
          <a:p>
            <a:pPr marL="113664" marR="382905">
              <a:lnSpc>
                <a:spcPts val="1280"/>
              </a:lnSpc>
            </a:pPr>
            <a:r>
              <a:rPr sz="1150" spc="55" dirty="0">
                <a:latin typeface="Trebuchet MS"/>
                <a:cs typeface="Trebuchet MS"/>
              </a:rPr>
              <a:t>Feel</a:t>
            </a:r>
            <a:r>
              <a:rPr sz="1150" spc="140" dirty="0">
                <a:latin typeface="Trebuchet MS"/>
                <a:cs typeface="Trebuchet MS"/>
              </a:rPr>
              <a:t> </a:t>
            </a:r>
            <a:r>
              <a:rPr sz="1150" spc="100" dirty="0">
                <a:latin typeface="Trebuchet MS"/>
                <a:cs typeface="Trebuchet MS"/>
              </a:rPr>
              <a:t>secure</a:t>
            </a:r>
            <a:r>
              <a:rPr sz="1150" spc="140" dirty="0">
                <a:latin typeface="Trebuchet MS"/>
                <a:cs typeface="Trebuchet MS"/>
              </a:rPr>
              <a:t> </a:t>
            </a:r>
            <a:r>
              <a:rPr sz="1150" spc="110" dirty="0">
                <a:latin typeface="Trebuchet MS"/>
                <a:cs typeface="Trebuchet MS"/>
              </a:rPr>
              <a:t>knowing</a:t>
            </a:r>
            <a:r>
              <a:rPr sz="1150" spc="120" dirty="0">
                <a:latin typeface="Trebuchet MS"/>
                <a:cs typeface="Trebuchet MS"/>
              </a:rPr>
              <a:t> </a:t>
            </a:r>
            <a:r>
              <a:rPr sz="1150" spc="75" dirty="0">
                <a:latin typeface="Trebuchet MS"/>
                <a:cs typeface="Trebuchet MS"/>
              </a:rPr>
              <a:t>the</a:t>
            </a:r>
            <a:r>
              <a:rPr sz="1150" spc="140" dirty="0">
                <a:latin typeface="Trebuchet MS"/>
                <a:cs typeface="Trebuchet MS"/>
              </a:rPr>
              <a:t> </a:t>
            </a:r>
            <a:r>
              <a:rPr sz="1150" spc="80" dirty="0">
                <a:latin typeface="Trebuchet MS"/>
                <a:cs typeface="Trebuchet MS"/>
              </a:rPr>
              <a:t>family </a:t>
            </a:r>
            <a:r>
              <a:rPr sz="1150" spc="90" dirty="0">
                <a:latin typeface="Trebuchet MS"/>
                <a:cs typeface="Trebuchet MS"/>
              </a:rPr>
              <a:t>vehicle</a:t>
            </a:r>
            <a:r>
              <a:rPr sz="1150" spc="130" dirty="0">
                <a:latin typeface="Trebuchet MS"/>
                <a:cs typeface="Trebuchet MS"/>
              </a:rPr>
              <a:t> </a:t>
            </a:r>
            <a:r>
              <a:rPr sz="1150" spc="80" dirty="0">
                <a:latin typeface="Trebuchet MS"/>
                <a:cs typeface="Trebuchet MS"/>
              </a:rPr>
              <a:t>is</a:t>
            </a:r>
            <a:r>
              <a:rPr sz="1150" spc="114" dirty="0">
                <a:latin typeface="Trebuchet MS"/>
                <a:cs typeface="Trebuchet MS"/>
              </a:rPr>
              <a:t> </a:t>
            </a:r>
            <a:r>
              <a:rPr sz="1150" spc="95" dirty="0">
                <a:latin typeface="Trebuchet MS"/>
                <a:cs typeface="Trebuchet MS"/>
              </a:rPr>
              <a:t>clean</a:t>
            </a:r>
            <a:r>
              <a:rPr sz="1150" spc="114" dirty="0">
                <a:latin typeface="Trebuchet MS"/>
                <a:cs typeface="Trebuchet MS"/>
              </a:rPr>
              <a:t> and </a:t>
            </a:r>
            <a:r>
              <a:rPr sz="1150" spc="90" dirty="0">
                <a:latin typeface="Trebuchet MS"/>
                <a:cs typeface="Trebuchet MS"/>
              </a:rPr>
              <a:t>safe</a:t>
            </a:r>
            <a:r>
              <a:rPr sz="1150" spc="135" dirty="0">
                <a:latin typeface="Trebuchet MS"/>
                <a:cs typeface="Trebuchet MS"/>
              </a:rPr>
              <a:t> </a:t>
            </a:r>
            <a:r>
              <a:rPr sz="1150" spc="25" dirty="0">
                <a:latin typeface="Trebuchet MS"/>
                <a:cs typeface="Trebuchet MS"/>
              </a:rPr>
              <a:t>for</a:t>
            </a:r>
            <a:endParaRPr sz="1150">
              <a:latin typeface="Trebuchet MS"/>
              <a:cs typeface="Trebuchet MS"/>
            </a:endParaRPr>
          </a:p>
          <a:p>
            <a:pPr marL="113664" marR="188595">
              <a:lnSpc>
                <a:spcPts val="1280"/>
              </a:lnSpc>
              <a:spcBef>
                <a:spcPts val="5"/>
              </a:spcBef>
            </a:pPr>
            <a:r>
              <a:rPr sz="1150" spc="65" dirty="0">
                <a:latin typeface="Trebuchet MS"/>
                <a:cs typeface="Trebuchet MS"/>
              </a:rPr>
              <a:t>children.</a:t>
            </a:r>
            <a:r>
              <a:rPr sz="1150" spc="155" dirty="0">
                <a:latin typeface="Trebuchet MS"/>
                <a:cs typeface="Trebuchet MS"/>
              </a:rPr>
              <a:t> </a:t>
            </a:r>
            <a:r>
              <a:rPr sz="1150" spc="85" dirty="0">
                <a:latin typeface="Trebuchet MS"/>
                <a:cs typeface="Trebuchet MS"/>
              </a:rPr>
              <a:t>Alleviate</a:t>
            </a:r>
            <a:r>
              <a:rPr sz="1150" spc="130" dirty="0">
                <a:latin typeface="Trebuchet MS"/>
                <a:cs typeface="Trebuchet MS"/>
              </a:rPr>
              <a:t> </a:t>
            </a:r>
            <a:r>
              <a:rPr sz="1150" spc="65" dirty="0">
                <a:latin typeface="Trebuchet MS"/>
                <a:cs typeface="Trebuchet MS"/>
              </a:rPr>
              <a:t>guilt</a:t>
            </a:r>
            <a:r>
              <a:rPr sz="1150" spc="130" dirty="0">
                <a:latin typeface="Trebuchet MS"/>
                <a:cs typeface="Trebuchet MS"/>
              </a:rPr>
              <a:t> </a:t>
            </a:r>
            <a:r>
              <a:rPr sz="1150" spc="95" dirty="0">
                <a:latin typeface="Trebuchet MS"/>
                <a:cs typeface="Trebuchet MS"/>
              </a:rPr>
              <a:t>about</a:t>
            </a:r>
            <a:r>
              <a:rPr sz="1150" spc="130" dirty="0">
                <a:latin typeface="Trebuchet MS"/>
                <a:cs typeface="Trebuchet MS"/>
              </a:rPr>
              <a:t> </a:t>
            </a:r>
            <a:r>
              <a:rPr sz="1150" spc="55" dirty="0">
                <a:latin typeface="Trebuchet MS"/>
                <a:cs typeface="Trebuchet MS"/>
              </a:rPr>
              <a:t>not </a:t>
            </a:r>
            <a:r>
              <a:rPr sz="1150" spc="120" dirty="0">
                <a:latin typeface="Trebuchet MS"/>
                <a:cs typeface="Trebuchet MS"/>
              </a:rPr>
              <a:t>having</a:t>
            </a:r>
            <a:r>
              <a:rPr sz="1150" spc="110" dirty="0">
                <a:latin typeface="Trebuchet MS"/>
                <a:cs typeface="Trebuchet MS"/>
              </a:rPr>
              <a:t> </a:t>
            </a:r>
            <a:r>
              <a:rPr sz="1150" spc="125" dirty="0">
                <a:latin typeface="Trebuchet MS"/>
                <a:cs typeface="Trebuchet MS"/>
              </a:rPr>
              <a:t>enough</a:t>
            </a:r>
            <a:r>
              <a:rPr sz="1150" spc="110" dirty="0">
                <a:latin typeface="Trebuchet MS"/>
                <a:cs typeface="Trebuchet MS"/>
              </a:rPr>
              <a:t> </a:t>
            </a:r>
            <a:r>
              <a:rPr sz="1150" spc="95" dirty="0">
                <a:latin typeface="Trebuchet MS"/>
                <a:cs typeface="Trebuchet MS"/>
              </a:rPr>
              <a:t>time</a:t>
            </a:r>
            <a:r>
              <a:rPr sz="1150" spc="130" dirty="0">
                <a:latin typeface="Trebuchet MS"/>
                <a:cs typeface="Trebuchet MS"/>
              </a:rPr>
              <a:t> </a:t>
            </a:r>
            <a:r>
              <a:rPr sz="1150" spc="50" dirty="0">
                <a:latin typeface="Trebuchet MS"/>
                <a:cs typeface="Trebuchet MS"/>
              </a:rPr>
              <a:t>for</a:t>
            </a:r>
            <a:r>
              <a:rPr sz="1150" spc="114" dirty="0">
                <a:latin typeface="Trebuchet MS"/>
                <a:cs typeface="Trebuchet MS"/>
              </a:rPr>
              <a:t> </a:t>
            </a:r>
            <a:r>
              <a:rPr sz="1150" spc="65" dirty="0">
                <a:latin typeface="Trebuchet MS"/>
                <a:cs typeface="Trebuchet MS"/>
              </a:rPr>
              <a:t>car</a:t>
            </a:r>
            <a:endParaRPr sz="1150">
              <a:latin typeface="Trebuchet MS"/>
              <a:cs typeface="Trebuchet MS"/>
            </a:endParaRPr>
          </a:p>
          <a:p>
            <a:pPr marL="113664">
              <a:lnSpc>
                <a:spcPts val="1145"/>
              </a:lnSpc>
            </a:pPr>
            <a:r>
              <a:rPr sz="1150" spc="100" dirty="0">
                <a:latin typeface="Trebuchet MS"/>
                <a:cs typeface="Trebuchet MS"/>
              </a:rPr>
              <a:t>maintenance.</a:t>
            </a:r>
            <a:r>
              <a:rPr sz="1150" spc="175" dirty="0">
                <a:latin typeface="Trebuchet MS"/>
                <a:cs typeface="Trebuchet MS"/>
              </a:rPr>
              <a:t> </a:t>
            </a:r>
            <a:r>
              <a:rPr sz="1150" spc="90" dirty="0">
                <a:latin typeface="Trebuchet MS"/>
                <a:cs typeface="Trebuchet MS"/>
              </a:rPr>
              <a:t>Experience</a:t>
            </a:r>
            <a:endParaRPr sz="1150">
              <a:latin typeface="Trebuchet MS"/>
              <a:cs typeface="Trebuchet MS"/>
            </a:endParaRPr>
          </a:p>
          <a:p>
            <a:pPr marL="113664" marR="228600">
              <a:lnSpc>
                <a:spcPts val="1280"/>
              </a:lnSpc>
              <a:spcBef>
                <a:spcPts val="75"/>
              </a:spcBef>
            </a:pPr>
            <a:r>
              <a:rPr sz="1150" spc="85" dirty="0">
                <a:latin typeface="Trebuchet MS"/>
                <a:cs typeface="Trebuchet MS"/>
              </a:rPr>
              <a:t>satisfaction</a:t>
            </a:r>
            <a:r>
              <a:rPr sz="1150" spc="135" dirty="0">
                <a:latin typeface="Trebuchet MS"/>
                <a:cs typeface="Trebuchet MS"/>
              </a:rPr>
              <a:t> </a:t>
            </a:r>
            <a:r>
              <a:rPr sz="1150" spc="80" dirty="0">
                <a:latin typeface="Trebuchet MS"/>
                <a:cs typeface="Trebuchet MS"/>
              </a:rPr>
              <a:t>from</a:t>
            </a:r>
            <a:r>
              <a:rPr sz="1150" spc="195" dirty="0">
                <a:latin typeface="Trebuchet MS"/>
                <a:cs typeface="Trebuchet MS"/>
              </a:rPr>
              <a:t> </a:t>
            </a:r>
            <a:r>
              <a:rPr sz="1150" spc="95" dirty="0">
                <a:latin typeface="Trebuchet MS"/>
                <a:cs typeface="Trebuchet MS"/>
              </a:rPr>
              <a:t>supporting</a:t>
            </a:r>
            <a:r>
              <a:rPr sz="1150" spc="140" dirty="0">
                <a:latin typeface="Trebuchet MS"/>
                <a:cs typeface="Trebuchet MS"/>
              </a:rPr>
              <a:t> </a:t>
            </a:r>
            <a:r>
              <a:rPr sz="1150" spc="65" dirty="0">
                <a:latin typeface="Trebuchet MS"/>
                <a:cs typeface="Trebuchet MS"/>
              </a:rPr>
              <a:t>eco- friendly</a:t>
            </a:r>
            <a:r>
              <a:rPr sz="1150" spc="155" dirty="0">
                <a:latin typeface="Trebuchet MS"/>
                <a:cs typeface="Trebuchet MS"/>
              </a:rPr>
              <a:t> </a:t>
            </a:r>
            <a:r>
              <a:rPr sz="1150" spc="110" dirty="0">
                <a:latin typeface="Trebuchet MS"/>
                <a:cs typeface="Trebuchet MS"/>
              </a:rPr>
              <a:t>services</a:t>
            </a:r>
            <a:r>
              <a:rPr sz="1150" spc="114" dirty="0">
                <a:latin typeface="Trebuchet MS"/>
                <a:cs typeface="Trebuchet MS"/>
              </a:rPr>
              <a:t> </a:t>
            </a:r>
            <a:r>
              <a:rPr sz="1150" spc="50" dirty="0">
                <a:latin typeface="Trebuchet MS"/>
                <a:cs typeface="Trebuchet MS"/>
              </a:rPr>
              <a:t>for</a:t>
            </a:r>
            <a:r>
              <a:rPr sz="1150" spc="114" dirty="0">
                <a:latin typeface="Trebuchet MS"/>
                <a:cs typeface="Trebuchet MS"/>
              </a:rPr>
              <a:t> </a:t>
            </a:r>
            <a:r>
              <a:rPr sz="1150" spc="75" dirty="0">
                <a:latin typeface="Trebuchet MS"/>
                <a:cs typeface="Trebuchet MS"/>
              </a:rPr>
              <a:t>the</a:t>
            </a:r>
            <a:r>
              <a:rPr sz="1150" spc="130" dirty="0">
                <a:latin typeface="Trebuchet MS"/>
                <a:cs typeface="Trebuchet MS"/>
              </a:rPr>
              <a:t> </a:t>
            </a:r>
            <a:r>
              <a:rPr sz="1150" spc="40" dirty="0">
                <a:latin typeface="Trebuchet MS"/>
                <a:cs typeface="Trebuchet MS"/>
              </a:rPr>
              <a:t>family.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977515" y="1982606"/>
            <a:ext cx="2928620" cy="2847340"/>
            <a:chOff x="6977515" y="1982606"/>
            <a:chExt cx="2928620" cy="2847340"/>
          </a:xfrm>
        </p:grpSpPr>
        <p:sp>
          <p:nvSpPr>
            <p:cNvPr id="13" name="object 13"/>
            <p:cNvSpPr/>
            <p:nvPr/>
          </p:nvSpPr>
          <p:spPr>
            <a:xfrm>
              <a:off x="6977515" y="1982606"/>
              <a:ext cx="2928620" cy="2847340"/>
            </a:xfrm>
            <a:custGeom>
              <a:avLst/>
              <a:gdLst/>
              <a:ahLst/>
              <a:cxnLst/>
              <a:rect l="l" t="t" r="r" b="b"/>
              <a:pathLst>
                <a:path w="2928620" h="2847340">
                  <a:moveTo>
                    <a:pt x="2928611" y="2847261"/>
                  </a:moveTo>
                  <a:lnTo>
                    <a:pt x="0" y="2847261"/>
                  </a:lnTo>
                  <a:lnTo>
                    <a:pt x="0" y="0"/>
                  </a:lnTo>
                  <a:lnTo>
                    <a:pt x="2928611" y="0"/>
                  </a:lnTo>
                  <a:lnTo>
                    <a:pt x="2928611" y="2847261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60670" y="2152266"/>
              <a:ext cx="266581" cy="27080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977515" y="1982606"/>
            <a:ext cx="2928620" cy="2847340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1480"/>
              </a:spcBef>
            </a:pPr>
            <a:r>
              <a:rPr sz="1400" b="1" spc="195" dirty="0">
                <a:solidFill>
                  <a:srgbClr val="F16629"/>
                </a:solidFill>
                <a:latin typeface="Trebuchet MS"/>
                <a:cs typeface="Trebuchet MS"/>
              </a:rPr>
              <a:t>Social</a:t>
            </a:r>
            <a:r>
              <a:rPr sz="1400" b="1" spc="204" dirty="0">
                <a:solidFill>
                  <a:srgbClr val="F16629"/>
                </a:solidFill>
                <a:latin typeface="Trebuchet MS"/>
                <a:cs typeface="Trebuchet MS"/>
              </a:rPr>
              <a:t> </a:t>
            </a:r>
            <a:r>
              <a:rPr sz="1400" b="1" spc="100" dirty="0">
                <a:solidFill>
                  <a:srgbClr val="F16629"/>
                </a:solidFill>
                <a:latin typeface="Trebuchet MS"/>
                <a:cs typeface="Trebuchet MS"/>
              </a:rPr>
              <a:t>JTBD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400">
              <a:latin typeface="Trebuchet MS"/>
              <a:cs typeface="Trebuchet MS"/>
            </a:endParaRPr>
          </a:p>
          <a:p>
            <a:pPr marL="113664" marR="156845">
              <a:lnSpc>
                <a:spcPct val="92100"/>
              </a:lnSpc>
            </a:pPr>
            <a:r>
              <a:rPr sz="1150" spc="100" dirty="0">
                <a:latin typeface="Trebuchet MS"/>
                <a:cs typeface="Trebuchet MS"/>
              </a:rPr>
              <a:t>Earn</a:t>
            </a:r>
            <a:r>
              <a:rPr sz="1150" spc="110" dirty="0">
                <a:latin typeface="Trebuchet MS"/>
                <a:cs typeface="Trebuchet MS"/>
              </a:rPr>
              <a:t> </a:t>
            </a:r>
            <a:r>
              <a:rPr sz="1150" spc="90" dirty="0">
                <a:latin typeface="Trebuchet MS"/>
                <a:cs typeface="Trebuchet MS"/>
              </a:rPr>
              <a:t>respect</a:t>
            </a:r>
            <a:r>
              <a:rPr sz="1150" spc="130" dirty="0">
                <a:latin typeface="Trebuchet MS"/>
                <a:cs typeface="Trebuchet MS"/>
              </a:rPr>
              <a:t> </a:t>
            </a:r>
            <a:r>
              <a:rPr sz="1150" spc="80" dirty="0">
                <a:latin typeface="Trebuchet MS"/>
                <a:cs typeface="Trebuchet MS"/>
              </a:rPr>
              <a:t>from</a:t>
            </a:r>
            <a:r>
              <a:rPr sz="1150" spc="170" dirty="0">
                <a:latin typeface="Trebuchet MS"/>
                <a:cs typeface="Trebuchet MS"/>
              </a:rPr>
              <a:t> </a:t>
            </a:r>
            <a:r>
              <a:rPr sz="1150" spc="85" dirty="0">
                <a:latin typeface="Trebuchet MS"/>
                <a:cs typeface="Trebuchet MS"/>
              </a:rPr>
              <a:t>other</a:t>
            </a:r>
            <a:r>
              <a:rPr sz="1150" spc="114" dirty="0">
                <a:latin typeface="Trebuchet MS"/>
                <a:cs typeface="Trebuchet MS"/>
              </a:rPr>
              <a:t> </a:t>
            </a:r>
            <a:r>
              <a:rPr sz="1150" spc="85" dirty="0">
                <a:latin typeface="Trebuchet MS"/>
                <a:cs typeface="Trebuchet MS"/>
              </a:rPr>
              <a:t>parents </a:t>
            </a:r>
            <a:r>
              <a:rPr sz="1150" spc="50" dirty="0">
                <a:latin typeface="Trebuchet MS"/>
                <a:cs typeface="Trebuchet MS"/>
              </a:rPr>
              <a:t>for</a:t>
            </a:r>
            <a:r>
              <a:rPr sz="1150" spc="105" dirty="0">
                <a:latin typeface="Trebuchet MS"/>
                <a:cs typeface="Trebuchet MS"/>
              </a:rPr>
              <a:t> maintaining </a:t>
            </a:r>
            <a:r>
              <a:rPr sz="1150" spc="100" dirty="0">
                <a:latin typeface="Trebuchet MS"/>
                <a:cs typeface="Trebuchet MS"/>
              </a:rPr>
              <a:t>a</a:t>
            </a:r>
            <a:r>
              <a:rPr sz="1150" spc="130" dirty="0">
                <a:latin typeface="Trebuchet MS"/>
                <a:cs typeface="Trebuchet MS"/>
              </a:rPr>
              <a:t> </a:t>
            </a:r>
            <a:r>
              <a:rPr sz="1150" spc="90" dirty="0">
                <a:latin typeface="Trebuchet MS"/>
                <a:cs typeface="Trebuchet MS"/>
              </a:rPr>
              <a:t>safe</a:t>
            </a:r>
            <a:r>
              <a:rPr sz="1150" spc="130" dirty="0">
                <a:latin typeface="Trebuchet MS"/>
                <a:cs typeface="Trebuchet MS"/>
              </a:rPr>
              <a:t> </a:t>
            </a:r>
            <a:r>
              <a:rPr sz="1150" spc="114" dirty="0">
                <a:latin typeface="Trebuchet MS"/>
                <a:cs typeface="Trebuchet MS"/>
              </a:rPr>
              <a:t>and</a:t>
            </a:r>
            <a:r>
              <a:rPr sz="1150" spc="105" dirty="0">
                <a:latin typeface="Trebuchet MS"/>
                <a:cs typeface="Trebuchet MS"/>
              </a:rPr>
              <a:t> </a:t>
            </a:r>
            <a:r>
              <a:rPr sz="1150" spc="75" dirty="0">
                <a:latin typeface="Trebuchet MS"/>
                <a:cs typeface="Trebuchet MS"/>
              </a:rPr>
              <a:t>clean </a:t>
            </a:r>
            <a:r>
              <a:rPr sz="1150" spc="90" dirty="0">
                <a:latin typeface="Trebuchet MS"/>
                <a:cs typeface="Trebuchet MS"/>
              </a:rPr>
              <a:t>family</a:t>
            </a:r>
            <a:r>
              <a:rPr sz="1150" spc="155" dirty="0">
                <a:latin typeface="Trebuchet MS"/>
                <a:cs typeface="Trebuchet MS"/>
              </a:rPr>
              <a:t> </a:t>
            </a:r>
            <a:r>
              <a:rPr sz="1150" spc="80" dirty="0">
                <a:latin typeface="Trebuchet MS"/>
                <a:cs typeface="Trebuchet MS"/>
              </a:rPr>
              <a:t>vehicle.</a:t>
            </a:r>
            <a:r>
              <a:rPr sz="1150" spc="160" dirty="0">
                <a:latin typeface="Trebuchet MS"/>
                <a:cs typeface="Trebuchet MS"/>
              </a:rPr>
              <a:t> </a:t>
            </a:r>
            <a:r>
              <a:rPr sz="1150" spc="110" dirty="0">
                <a:latin typeface="Trebuchet MS"/>
                <a:cs typeface="Trebuchet MS"/>
              </a:rPr>
              <a:t>Share</a:t>
            </a:r>
            <a:r>
              <a:rPr sz="1150" spc="130" dirty="0">
                <a:latin typeface="Trebuchet MS"/>
                <a:cs typeface="Trebuchet MS"/>
              </a:rPr>
              <a:t> </a:t>
            </a:r>
            <a:r>
              <a:rPr sz="1150" spc="95" dirty="0">
                <a:latin typeface="Trebuchet MS"/>
                <a:cs typeface="Trebuchet MS"/>
              </a:rPr>
              <a:t>experiences </a:t>
            </a:r>
            <a:r>
              <a:rPr sz="1150" spc="114" dirty="0">
                <a:latin typeface="Trebuchet MS"/>
                <a:cs typeface="Trebuchet MS"/>
              </a:rPr>
              <a:t>and</a:t>
            </a:r>
            <a:r>
              <a:rPr sz="1150" spc="105" dirty="0">
                <a:latin typeface="Trebuchet MS"/>
                <a:cs typeface="Trebuchet MS"/>
              </a:rPr>
              <a:t> </a:t>
            </a:r>
            <a:r>
              <a:rPr sz="1150" spc="120" dirty="0">
                <a:latin typeface="Trebuchet MS"/>
                <a:cs typeface="Trebuchet MS"/>
              </a:rPr>
              <a:t>recommendations</a:t>
            </a:r>
            <a:r>
              <a:rPr sz="1150" spc="105" dirty="0">
                <a:latin typeface="Trebuchet MS"/>
                <a:cs typeface="Trebuchet MS"/>
              </a:rPr>
              <a:t> </a:t>
            </a:r>
            <a:r>
              <a:rPr sz="1150" spc="50" dirty="0">
                <a:latin typeface="Trebuchet MS"/>
                <a:cs typeface="Trebuchet MS"/>
              </a:rPr>
              <a:t>for</a:t>
            </a:r>
            <a:r>
              <a:rPr sz="1150" spc="110" dirty="0">
                <a:latin typeface="Trebuchet MS"/>
                <a:cs typeface="Trebuchet MS"/>
              </a:rPr>
              <a:t> </a:t>
            </a:r>
            <a:r>
              <a:rPr sz="1150" spc="65" dirty="0">
                <a:latin typeface="Trebuchet MS"/>
                <a:cs typeface="Trebuchet MS"/>
              </a:rPr>
              <a:t>eco- friendly</a:t>
            </a:r>
            <a:r>
              <a:rPr sz="1150" spc="165" dirty="0">
                <a:latin typeface="Trebuchet MS"/>
                <a:cs typeface="Trebuchet MS"/>
              </a:rPr>
              <a:t> </a:t>
            </a:r>
            <a:r>
              <a:rPr sz="1150" spc="110" dirty="0">
                <a:latin typeface="Trebuchet MS"/>
                <a:cs typeface="Trebuchet MS"/>
              </a:rPr>
              <a:t>services</a:t>
            </a:r>
            <a:r>
              <a:rPr sz="1150" spc="120" dirty="0">
                <a:latin typeface="Trebuchet MS"/>
                <a:cs typeface="Trebuchet MS"/>
              </a:rPr>
              <a:t> </a:t>
            </a:r>
            <a:r>
              <a:rPr sz="1150" spc="75" dirty="0">
                <a:latin typeface="Trebuchet MS"/>
                <a:cs typeface="Trebuchet MS"/>
              </a:rPr>
              <a:t>with</a:t>
            </a:r>
            <a:r>
              <a:rPr sz="1150" spc="114" dirty="0">
                <a:latin typeface="Trebuchet MS"/>
                <a:cs typeface="Trebuchet MS"/>
              </a:rPr>
              <a:t> community </a:t>
            </a:r>
            <a:r>
              <a:rPr sz="1150" spc="90" dirty="0">
                <a:latin typeface="Trebuchet MS"/>
                <a:cs typeface="Trebuchet MS"/>
              </a:rPr>
              <a:t>groups.</a:t>
            </a:r>
            <a:r>
              <a:rPr sz="1150" spc="150" dirty="0">
                <a:latin typeface="Trebuchet MS"/>
                <a:cs typeface="Trebuchet MS"/>
              </a:rPr>
              <a:t> </a:t>
            </a:r>
            <a:r>
              <a:rPr sz="1150" spc="80" dirty="0">
                <a:latin typeface="Trebuchet MS"/>
                <a:cs typeface="Trebuchet MS"/>
              </a:rPr>
              <a:t>Foster</a:t>
            </a:r>
            <a:r>
              <a:rPr sz="1150" spc="110" dirty="0">
                <a:latin typeface="Trebuchet MS"/>
                <a:cs typeface="Trebuchet MS"/>
              </a:rPr>
              <a:t> </a:t>
            </a:r>
            <a:r>
              <a:rPr sz="1150" spc="100" dirty="0">
                <a:latin typeface="Trebuchet MS"/>
                <a:cs typeface="Trebuchet MS"/>
              </a:rPr>
              <a:t>a</a:t>
            </a:r>
            <a:r>
              <a:rPr sz="1150" spc="130" dirty="0">
                <a:latin typeface="Trebuchet MS"/>
                <a:cs typeface="Trebuchet MS"/>
              </a:rPr>
              <a:t> </a:t>
            </a:r>
            <a:r>
              <a:rPr sz="1150" spc="125" dirty="0">
                <a:latin typeface="Trebuchet MS"/>
                <a:cs typeface="Trebuchet MS"/>
              </a:rPr>
              <a:t>sense</a:t>
            </a:r>
            <a:r>
              <a:rPr sz="1150" spc="130" dirty="0">
                <a:latin typeface="Trebuchet MS"/>
                <a:cs typeface="Trebuchet MS"/>
              </a:rPr>
              <a:t> </a:t>
            </a:r>
            <a:r>
              <a:rPr sz="1150" spc="30" dirty="0">
                <a:latin typeface="Trebuchet MS"/>
                <a:cs typeface="Trebuchet MS"/>
              </a:rPr>
              <a:t>of </a:t>
            </a:r>
            <a:r>
              <a:rPr sz="1150" spc="105" dirty="0">
                <a:latin typeface="Trebuchet MS"/>
                <a:cs typeface="Trebuchet MS"/>
              </a:rPr>
              <a:t>belonging</a:t>
            </a:r>
            <a:r>
              <a:rPr sz="1150" spc="120" dirty="0">
                <a:latin typeface="Trebuchet MS"/>
                <a:cs typeface="Trebuchet MS"/>
              </a:rPr>
              <a:t> </a:t>
            </a:r>
            <a:r>
              <a:rPr sz="1150" spc="110" dirty="0">
                <a:latin typeface="Trebuchet MS"/>
                <a:cs typeface="Trebuchet MS"/>
              </a:rPr>
              <a:t>by</a:t>
            </a:r>
            <a:r>
              <a:rPr sz="1150" spc="170" dirty="0">
                <a:latin typeface="Trebuchet MS"/>
                <a:cs typeface="Trebuchet MS"/>
              </a:rPr>
              <a:t> </a:t>
            </a:r>
            <a:r>
              <a:rPr sz="1150" spc="80" dirty="0">
                <a:latin typeface="Trebuchet MS"/>
                <a:cs typeface="Trebuchet MS"/>
              </a:rPr>
              <a:t>participating</a:t>
            </a:r>
            <a:r>
              <a:rPr sz="1150" spc="125" dirty="0">
                <a:latin typeface="Trebuchet MS"/>
                <a:cs typeface="Trebuchet MS"/>
              </a:rPr>
              <a:t> </a:t>
            </a:r>
            <a:r>
              <a:rPr sz="1150" spc="40" dirty="0">
                <a:latin typeface="Trebuchet MS"/>
                <a:cs typeface="Trebuchet MS"/>
              </a:rPr>
              <a:t>in</a:t>
            </a:r>
            <a:endParaRPr sz="1150">
              <a:latin typeface="Trebuchet MS"/>
              <a:cs typeface="Trebuchet MS"/>
            </a:endParaRPr>
          </a:p>
          <a:p>
            <a:pPr marL="113664" marR="498475">
              <a:lnSpc>
                <a:spcPts val="1280"/>
              </a:lnSpc>
              <a:spcBef>
                <a:spcPts val="25"/>
              </a:spcBef>
            </a:pPr>
            <a:r>
              <a:rPr sz="1150" spc="95" dirty="0">
                <a:latin typeface="Trebuchet MS"/>
                <a:cs typeface="Trebuchet MS"/>
              </a:rPr>
              <a:t>family-</a:t>
            </a:r>
            <a:r>
              <a:rPr sz="1150" spc="85" dirty="0">
                <a:latin typeface="Trebuchet MS"/>
                <a:cs typeface="Trebuchet MS"/>
              </a:rPr>
              <a:t>oriented</a:t>
            </a:r>
            <a:r>
              <a:rPr sz="1150" spc="120" dirty="0">
                <a:latin typeface="Trebuchet MS"/>
                <a:cs typeface="Trebuchet MS"/>
              </a:rPr>
              <a:t> </a:t>
            </a:r>
            <a:r>
              <a:rPr sz="1150" spc="85" dirty="0">
                <a:latin typeface="Trebuchet MS"/>
                <a:cs typeface="Trebuchet MS"/>
              </a:rPr>
              <a:t>activities</a:t>
            </a:r>
            <a:r>
              <a:rPr sz="1150" spc="120" dirty="0">
                <a:latin typeface="Trebuchet MS"/>
                <a:cs typeface="Trebuchet MS"/>
              </a:rPr>
              <a:t> </a:t>
            </a:r>
            <a:r>
              <a:rPr sz="1150" spc="90" dirty="0">
                <a:latin typeface="Trebuchet MS"/>
                <a:cs typeface="Trebuchet MS"/>
              </a:rPr>
              <a:t>and </a:t>
            </a:r>
            <a:r>
              <a:rPr sz="1150" spc="85" dirty="0">
                <a:latin typeface="Trebuchet MS"/>
                <a:cs typeface="Trebuchet MS"/>
              </a:rPr>
              <a:t>events.</a:t>
            </a:r>
            <a:endParaRPr sz="1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1187</Words>
  <Application>Microsoft Office PowerPoint</Application>
  <PresentationFormat>Custom</PresentationFormat>
  <Paragraphs>181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Times New Roman</vt:lpstr>
      <vt:lpstr>Trebuchet MS</vt:lpstr>
      <vt:lpstr>Office Theme</vt:lpstr>
      <vt:lpstr>ShineSync</vt:lpstr>
      <vt:lpstr>ShineSync</vt:lpstr>
      <vt:lpstr>PowerPoint Presentation</vt:lpstr>
      <vt:lpstr>Problem Statement</vt:lpstr>
      <vt:lpstr>Problem Statement/Industry</vt:lpstr>
      <vt:lpstr>Problem Analysis</vt:lpstr>
      <vt:lpstr>Target Customer Segments</vt:lpstr>
      <vt:lpstr>Customer Segment &amp; Persona</vt:lpstr>
      <vt:lpstr>Jobs-to-be-Done</vt:lpstr>
      <vt:lpstr>Current Alternatives</vt:lpstr>
      <vt:lpstr>Problem Validation (GOOTB)</vt:lpstr>
      <vt:lpstr>Solution Design</vt:lpstr>
      <vt:lpstr>Solution Benefits</vt:lpstr>
      <vt:lpstr>Competitors</vt:lpstr>
      <vt:lpstr>Macro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Jessa Mae Elustre</dc:creator>
  <cp:lastModifiedBy>Jessa mae elustre</cp:lastModifiedBy>
  <cp:revision>2</cp:revision>
  <dcterms:created xsi:type="dcterms:W3CDTF">2025-03-28T00:40:54Z</dcterms:created>
  <dcterms:modified xsi:type="dcterms:W3CDTF">2025-03-28T00:43:53Z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2025-03-28T00:00:00Z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2025-03-28T00:00:00Z</vt:filetime>
  </property>
  <property fmtid="{D5CDD505-2E9C-101B-9397-08002B2CF9AE}" pid="5" name="Producer">
    <vt:lpwstr>pdf-merger-js</vt:lpwstr>
  </property>
</Properties>
</file>