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61" r:id="rId9"/>
    <p:sldId id="262" r:id="rId10"/>
    <p:sldId id="263" r:id="rId11"/>
    <p:sldId id="264" r:id="rId12"/>
    <p:sldId id="265"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0" autoAdjust="0"/>
    <p:restoredTop sz="94660"/>
  </p:normalViewPr>
  <p:slideViewPr>
    <p:cSldViewPr snapToGrid="0">
      <p:cViewPr varScale="1">
        <p:scale>
          <a:sx n="86" d="100"/>
          <a:sy n="86" d="100"/>
        </p:scale>
        <p:origin x="63" y="1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1629B1-38CC-41CF-87B2-DDAA2BE09AB2}"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1850875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629B1-38CC-41CF-87B2-DDAA2BE09AB2}"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281895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629B1-38CC-41CF-87B2-DDAA2BE09AB2}"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68543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629B1-38CC-41CF-87B2-DDAA2BE09AB2}"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DAE7CC7-1ADB-4487-BCA6-7771D5144C8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7058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629B1-38CC-41CF-87B2-DDAA2BE09AB2}"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2561312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1629B1-38CC-41CF-87B2-DDAA2BE09AB2}"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361908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1629B1-38CC-41CF-87B2-DDAA2BE09AB2}"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3214211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1629B1-38CC-41CF-87B2-DDAA2BE09AB2}"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3999318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1629B1-38CC-41CF-87B2-DDAA2BE09AB2}" type="datetimeFigureOut">
              <a:rPr lang="en-US" smtClean="0"/>
              <a:t>5/7/2019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DAE7CC7-1ADB-4487-BCA6-7771D5144C87}" type="slidenum">
              <a:rPr lang="en-US" smtClean="0"/>
              <a:t>‹#›</a:t>
            </a:fld>
            <a:endParaRPr lang="en-US"/>
          </a:p>
        </p:txBody>
      </p:sp>
    </p:spTree>
    <p:extLst>
      <p:ext uri="{BB962C8B-B14F-4D97-AF65-F5344CB8AC3E}">
        <p14:creationId xmlns:p14="http://schemas.microsoft.com/office/powerpoint/2010/main" val="56094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1629B1-38CC-41CF-87B2-DDAA2BE09AB2}"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18645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1629B1-38CC-41CF-87B2-DDAA2BE09AB2}"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401069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1629B1-38CC-41CF-87B2-DDAA2BE09AB2}"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298782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1629B1-38CC-41CF-87B2-DDAA2BE09AB2}"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111614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1629B1-38CC-41CF-87B2-DDAA2BE09AB2}"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412566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01629B1-38CC-41CF-87B2-DDAA2BE09AB2}"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31923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629B1-38CC-41CF-87B2-DDAA2BE09AB2}"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1867081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629B1-38CC-41CF-87B2-DDAA2BE09AB2}"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E7CC7-1ADB-4487-BCA6-7771D5144C87}" type="slidenum">
              <a:rPr lang="en-US" smtClean="0"/>
              <a:t>‹#›</a:t>
            </a:fld>
            <a:endParaRPr lang="en-US"/>
          </a:p>
        </p:txBody>
      </p:sp>
    </p:spTree>
    <p:extLst>
      <p:ext uri="{BB962C8B-B14F-4D97-AF65-F5344CB8AC3E}">
        <p14:creationId xmlns:p14="http://schemas.microsoft.com/office/powerpoint/2010/main" val="342790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1629B1-38CC-41CF-87B2-DDAA2BE09AB2}" type="datetimeFigureOut">
              <a:rPr lang="en-US" smtClean="0"/>
              <a:t>5/7/2019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DAE7CC7-1ADB-4487-BCA6-7771D5144C87}" type="slidenum">
              <a:rPr lang="en-US" smtClean="0"/>
              <a:t>‹#›</a:t>
            </a:fld>
            <a:endParaRPr lang="en-US"/>
          </a:p>
        </p:txBody>
      </p:sp>
    </p:spTree>
    <p:extLst>
      <p:ext uri="{BB962C8B-B14F-4D97-AF65-F5344CB8AC3E}">
        <p14:creationId xmlns:p14="http://schemas.microsoft.com/office/powerpoint/2010/main" val="25976361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8888/notebooks/Desktop/670/15_Final_Project/Doyle_Final_Project.ipynb#The-first-step-in-data-collection-will-be-web-scraping-from-rotten-tomatoes-on-the-episodes-in-this-season.-We-will-be-pulling-in-review-scores-and-individual-reviews-from-cri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09B6-8FE6-4D55-BDD8-FF7133A51530}"/>
              </a:ext>
            </a:extLst>
          </p:cNvPr>
          <p:cNvSpPr>
            <a:spLocks noGrp="1"/>
          </p:cNvSpPr>
          <p:nvPr>
            <p:ph type="ctrTitle"/>
          </p:nvPr>
        </p:nvSpPr>
        <p:spPr/>
        <p:txBody>
          <a:bodyPr/>
          <a:lstStyle/>
          <a:p>
            <a:r>
              <a:rPr lang="en-US" dirty="0"/>
              <a:t>Game of Thrones</a:t>
            </a:r>
          </a:p>
        </p:txBody>
      </p:sp>
      <p:sp>
        <p:nvSpPr>
          <p:cNvPr id="3" name="Subtitle 2">
            <a:extLst>
              <a:ext uri="{FF2B5EF4-FFF2-40B4-BE49-F238E27FC236}">
                <a16:creationId xmlns:a16="http://schemas.microsoft.com/office/drawing/2014/main" id="{E6ADB2E5-5F8E-458D-92A0-CA6C4516C8C2}"/>
              </a:ext>
            </a:extLst>
          </p:cNvPr>
          <p:cNvSpPr>
            <a:spLocks noGrp="1"/>
          </p:cNvSpPr>
          <p:nvPr>
            <p:ph type="subTitle" idx="1"/>
          </p:nvPr>
        </p:nvSpPr>
        <p:spPr/>
        <p:txBody>
          <a:bodyPr/>
          <a:lstStyle/>
          <a:p>
            <a:r>
              <a:rPr lang="en-US" dirty="0"/>
              <a:t>By: Grant Doyle</a:t>
            </a:r>
          </a:p>
        </p:txBody>
      </p:sp>
    </p:spTree>
    <p:extLst>
      <p:ext uri="{BB962C8B-B14F-4D97-AF65-F5344CB8AC3E}">
        <p14:creationId xmlns:p14="http://schemas.microsoft.com/office/powerpoint/2010/main" val="3753570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4B55-3681-43E9-B4A7-D097E2A85B68}"/>
              </a:ext>
            </a:extLst>
          </p:cNvPr>
          <p:cNvSpPr>
            <a:spLocks noGrp="1"/>
          </p:cNvSpPr>
          <p:nvPr>
            <p:ph type="title"/>
          </p:nvPr>
        </p:nvSpPr>
        <p:spPr/>
        <p:txBody>
          <a:bodyPr/>
          <a:lstStyle/>
          <a:p>
            <a:r>
              <a:rPr lang="en-US" dirty="0"/>
              <a:t>Findings: </a:t>
            </a:r>
          </a:p>
        </p:txBody>
      </p:sp>
      <p:pic>
        <p:nvPicPr>
          <p:cNvPr id="5" name="Content Placeholder 4" descr="A picture containing person&#10;&#10;Description automatically generated">
            <a:extLst>
              <a:ext uri="{FF2B5EF4-FFF2-40B4-BE49-F238E27FC236}">
                <a16:creationId xmlns:a16="http://schemas.microsoft.com/office/drawing/2014/main" id="{DD90E6CD-7AC2-4594-ABB7-4AB04F947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247" y="2370051"/>
            <a:ext cx="3531635" cy="4285909"/>
          </a:xfrm>
        </p:spPr>
      </p:pic>
      <p:pic>
        <p:nvPicPr>
          <p:cNvPr id="7" name="Picture 6">
            <a:extLst>
              <a:ext uri="{FF2B5EF4-FFF2-40B4-BE49-F238E27FC236}">
                <a16:creationId xmlns:a16="http://schemas.microsoft.com/office/drawing/2014/main" id="{C7CA5B0E-EC14-4174-8267-6BCFFAE54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245" y="2370051"/>
            <a:ext cx="3620303" cy="4339508"/>
          </a:xfrm>
          <a:prstGeom prst="rect">
            <a:avLst/>
          </a:prstGeom>
        </p:spPr>
      </p:pic>
    </p:spTree>
    <p:extLst>
      <p:ext uri="{BB962C8B-B14F-4D97-AF65-F5344CB8AC3E}">
        <p14:creationId xmlns:p14="http://schemas.microsoft.com/office/powerpoint/2010/main" val="424569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C928-3871-4674-8151-9611E4AA82D6}"/>
              </a:ext>
            </a:extLst>
          </p:cNvPr>
          <p:cNvSpPr>
            <a:spLocks noGrp="1"/>
          </p:cNvSpPr>
          <p:nvPr>
            <p:ph type="title"/>
          </p:nvPr>
        </p:nvSpPr>
        <p:spPr/>
        <p:txBody>
          <a:bodyPr/>
          <a:lstStyle/>
          <a:p>
            <a:r>
              <a:rPr lang="en-US" dirty="0"/>
              <a:t>Findings </a:t>
            </a:r>
            <a:r>
              <a:rPr lang="en-US" dirty="0" err="1"/>
              <a:t>cont</a:t>
            </a:r>
            <a:r>
              <a:rPr lang="en-US" dirty="0"/>
              <a:t>: </a:t>
            </a:r>
          </a:p>
        </p:txBody>
      </p:sp>
      <p:pic>
        <p:nvPicPr>
          <p:cNvPr id="5" name="Content Placeholder 4" descr="A close up of text on a brick wall&#10;&#10;Description automatically generated">
            <a:extLst>
              <a:ext uri="{FF2B5EF4-FFF2-40B4-BE49-F238E27FC236}">
                <a16:creationId xmlns:a16="http://schemas.microsoft.com/office/drawing/2014/main" id="{B4BCE6FB-9FE8-430D-8C11-1A832D920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203" y="2086023"/>
            <a:ext cx="4124562" cy="4577873"/>
          </a:xfrm>
        </p:spPr>
      </p:pic>
      <p:pic>
        <p:nvPicPr>
          <p:cNvPr id="7" name="Picture 6" descr="A screenshot of a social media post&#10;&#10;Description automatically generated">
            <a:extLst>
              <a:ext uri="{FF2B5EF4-FFF2-40B4-BE49-F238E27FC236}">
                <a16:creationId xmlns:a16="http://schemas.microsoft.com/office/drawing/2014/main" id="{EA2CF49F-C282-4116-8918-A50B3365F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961" y="2086023"/>
            <a:ext cx="3783070" cy="206913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2EA500D-1F72-43AE-AC6F-BDF8903AC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144" y="4407011"/>
            <a:ext cx="3216704" cy="2278856"/>
          </a:xfrm>
          <a:prstGeom prst="rect">
            <a:avLst/>
          </a:prstGeom>
        </p:spPr>
      </p:pic>
    </p:spTree>
    <p:extLst>
      <p:ext uri="{BB962C8B-B14F-4D97-AF65-F5344CB8AC3E}">
        <p14:creationId xmlns:p14="http://schemas.microsoft.com/office/powerpoint/2010/main" val="350952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E8F2-5294-49F0-9770-8FD664523F36}"/>
              </a:ext>
            </a:extLst>
          </p:cNvPr>
          <p:cNvSpPr>
            <a:spLocks noGrp="1"/>
          </p:cNvSpPr>
          <p:nvPr>
            <p:ph type="title"/>
          </p:nvPr>
        </p:nvSpPr>
        <p:spPr/>
        <p:txBody>
          <a:bodyPr/>
          <a:lstStyle/>
          <a:p>
            <a:r>
              <a:rPr lang="en-US" dirty="0"/>
              <a:t>Network</a:t>
            </a:r>
          </a:p>
        </p:txBody>
      </p:sp>
      <p:pic>
        <p:nvPicPr>
          <p:cNvPr id="5" name="Content Placeholder 4" descr="A close up of a map&#10;&#10;Description automatically generated">
            <a:extLst>
              <a:ext uri="{FF2B5EF4-FFF2-40B4-BE49-F238E27FC236}">
                <a16:creationId xmlns:a16="http://schemas.microsoft.com/office/drawing/2014/main" id="{CD18278F-9F63-4176-9491-9448CD6028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4372" y="2037542"/>
            <a:ext cx="5868450" cy="4633679"/>
          </a:xfrm>
        </p:spPr>
      </p:pic>
    </p:spTree>
    <p:extLst>
      <p:ext uri="{BB962C8B-B14F-4D97-AF65-F5344CB8AC3E}">
        <p14:creationId xmlns:p14="http://schemas.microsoft.com/office/powerpoint/2010/main" val="83013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1800-5C8D-40B3-BFDB-E9A6BD45A83C}"/>
              </a:ext>
            </a:extLst>
          </p:cNvPr>
          <p:cNvSpPr>
            <a:spLocks noGrp="1"/>
          </p:cNvSpPr>
          <p:nvPr>
            <p:ph type="title"/>
          </p:nvPr>
        </p:nvSpPr>
        <p:spPr/>
        <p:txBody>
          <a:bodyPr/>
          <a:lstStyle/>
          <a:p>
            <a:r>
              <a:rPr lang="en-US" dirty="0"/>
              <a:t>Network </a:t>
            </a:r>
            <a:r>
              <a:rPr lang="en-US" dirty="0" err="1"/>
              <a:t>Cont</a:t>
            </a:r>
            <a:r>
              <a:rPr lang="en-US" dirty="0"/>
              <a:t>:</a:t>
            </a:r>
          </a:p>
        </p:txBody>
      </p:sp>
      <p:pic>
        <p:nvPicPr>
          <p:cNvPr id="5" name="Content Placeholder 4" descr="A picture containing text&#10;&#10;Description automatically generated">
            <a:extLst>
              <a:ext uri="{FF2B5EF4-FFF2-40B4-BE49-F238E27FC236}">
                <a16:creationId xmlns:a16="http://schemas.microsoft.com/office/drawing/2014/main" id="{504F2996-F3CE-4F19-9D27-A45337F67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5165" y="2081876"/>
            <a:ext cx="6213787" cy="4458428"/>
          </a:xfrm>
        </p:spPr>
      </p:pic>
    </p:spTree>
    <p:extLst>
      <p:ext uri="{BB962C8B-B14F-4D97-AF65-F5344CB8AC3E}">
        <p14:creationId xmlns:p14="http://schemas.microsoft.com/office/powerpoint/2010/main" val="125738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D9A7-8F6B-41CF-BE6C-A95D8B33944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CCFB45B-2FE4-482D-8115-797BFBE0A578}"/>
              </a:ext>
            </a:extLst>
          </p:cNvPr>
          <p:cNvSpPr>
            <a:spLocks noGrp="1"/>
          </p:cNvSpPr>
          <p:nvPr>
            <p:ph idx="1"/>
          </p:nvPr>
        </p:nvSpPr>
        <p:spPr>
          <a:xfrm>
            <a:off x="382385" y="2011680"/>
            <a:ext cx="11155680" cy="4793673"/>
          </a:xfrm>
        </p:spPr>
        <p:txBody>
          <a:bodyPr>
            <a:normAutofit fontScale="55000" lnSpcReduction="20000"/>
          </a:bodyPr>
          <a:lstStyle/>
          <a:p>
            <a:r>
              <a:rPr lang="en-US" b="1" dirty="0"/>
              <a:t>Business questions to answer.</a:t>
            </a:r>
          </a:p>
          <a:p>
            <a:r>
              <a:rPr lang="en-US" b="1" dirty="0"/>
              <a:t>1. What is the overall sentiment of Season 8 (The newest season) ?</a:t>
            </a:r>
          </a:p>
          <a:p>
            <a:r>
              <a:rPr lang="en-US" b="1" dirty="0"/>
              <a:t>- 44% positive Reviews</a:t>
            </a:r>
          </a:p>
          <a:p>
            <a:r>
              <a:rPr lang="en-US" b="1" dirty="0"/>
              <a:t>2. What is the overall sentiment of Season 5 ?</a:t>
            </a:r>
          </a:p>
          <a:p>
            <a:r>
              <a:rPr lang="en-US" b="1" dirty="0"/>
              <a:t>- 46% positive Reviews</a:t>
            </a:r>
          </a:p>
          <a:p>
            <a:r>
              <a:rPr lang="en-US" b="1" dirty="0"/>
              <a:t>3. How does this seasons reviews prepare to that of previous seasons?</a:t>
            </a:r>
          </a:p>
          <a:p>
            <a:r>
              <a:rPr lang="en-US" b="1" dirty="0"/>
              <a:t>- Increase 2%</a:t>
            </a:r>
          </a:p>
          <a:p>
            <a:r>
              <a:rPr lang="en-US" b="1" dirty="0"/>
              <a:t>4. What are some of the negative things are viewers are saying?</a:t>
            </a:r>
          </a:p>
          <a:p>
            <a:r>
              <a:rPr lang="en-US" b="1" dirty="0"/>
              <a:t>- Writing quality has decreased, many viewers still dislike </a:t>
            </a:r>
            <a:r>
              <a:rPr lang="en-US" b="1" dirty="0" err="1"/>
              <a:t>cersci</a:t>
            </a:r>
            <a:endParaRPr lang="en-US" b="1" dirty="0"/>
          </a:p>
          <a:p>
            <a:r>
              <a:rPr lang="en-US" b="1" dirty="0"/>
              <a:t>5. What are some of the things are viewers seem to enjoy?</a:t>
            </a:r>
          </a:p>
          <a:p>
            <a:r>
              <a:rPr lang="en-US" b="1" dirty="0"/>
              <a:t>- They love battles, character feuds, dragons, and the white walkers</a:t>
            </a:r>
          </a:p>
          <a:p>
            <a:r>
              <a:rPr lang="en-US" b="1" dirty="0"/>
              <a:t>6. Who are our most active twitter users?</a:t>
            </a:r>
          </a:p>
          <a:p>
            <a:r>
              <a:rPr lang="en-US" b="1" dirty="0"/>
              <a:t>- </a:t>
            </a:r>
            <a:r>
              <a:rPr lang="en-US" b="1" dirty="0" err="1"/>
              <a:t>wiggins_dakoda</a:t>
            </a:r>
            <a:r>
              <a:rPr lang="en-US" b="1" dirty="0"/>
              <a:t> is the top with 1545 tweets, </a:t>
            </a:r>
            <a:r>
              <a:rPr lang="en-US" b="1" dirty="0" err="1"/>
              <a:t>sweetwinterchil</a:t>
            </a:r>
            <a:r>
              <a:rPr lang="en-US" b="1" dirty="0"/>
              <a:t> is second with 1374 tweets, and 9GAG is third with 1331 tweets. The </a:t>
            </a:r>
            <a:r>
              <a:rPr lang="en-US" b="1" dirty="0" err="1"/>
              <a:t>GameofThrones</a:t>
            </a:r>
            <a:r>
              <a:rPr lang="en-US" b="1" dirty="0"/>
              <a:t> account came in fourth</a:t>
            </a:r>
          </a:p>
          <a:p>
            <a:r>
              <a:rPr lang="en-US" b="1" dirty="0"/>
              <a:t>7. What links are being shared in tweets?</a:t>
            </a:r>
          </a:p>
          <a:p>
            <a:r>
              <a:rPr lang="en-US" b="1" dirty="0"/>
              <a:t>- Most links are image links used when making memes. Other than that they are articles to episode reviews and discussions.</a:t>
            </a:r>
          </a:p>
          <a:p>
            <a:r>
              <a:rPr lang="en-US" b="1" dirty="0"/>
              <a:t>8. What does our twitter network look like?</a:t>
            </a:r>
          </a:p>
          <a:p>
            <a:r>
              <a:rPr lang="en-US" b="1" dirty="0"/>
              <a:t>- Many people, but our network could be more collaborative.</a:t>
            </a:r>
          </a:p>
          <a:p>
            <a:endParaRPr lang="en-US" dirty="0"/>
          </a:p>
        </p:txBody>
      </p:sp>
    </p:spTree>
    <p:extLst>
      <p:ext uri="{BB962C8B-B14F-4D97-AF65-F5344CB8AC3E}">
        <p14:creationId xmlns:p14="http://schemas.microsoft.com/office/powerpoint/2010/main" val="4606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F1D3-BB9B-4709-BF1E-500A81595EA3}"/>
              </a:ext>
            </a:extLst>
          </p:cNvPr>
          <p:cNvSpPr>
            <a:spLocks noGrp="1"/>
          </p:cNvSpPr>
          <p:nvPr>
            <p:ph type="title"/>
          </p:nvPr>
        </p:nvSpPr>
        <p:spPr/>
        <p:txBody>
          <a:bodyPr/>
          <a:lstStyle/>
          <a:p>
            <a:r>
              <a:rPr lang="en-US" dirty="0"/>
              <a:t>Business Problem: </a:t>
            </a:r>
          </a:p>
        </p:txBody>
      </p:sp>
      <p:sp>
        <p:nvSpPr>
          <p:cNvPr id="3" name="Content Placeholder 2">
            <a:extLst>
              <a:ext uri="{FF2B5EF4-FFF2-40B4-BE49-F238E27FC236}">
                <a16:creationId xmlns:a16="http://schemas.microsoft.com/office/drawing/2014/main" id="{D1F700B4-48DE-49AF-A189-3B8BC7D622AC}"/>
              </a:ext>
            </a:extLst>
          </p:cNvPr>
          <p:cNvSpPr>
            <a:spLocks noGrp="1"/>
          </p:cNvSpPr>
          <p:nvPr>
            <p:ph idx="1"/>
          </p:nvPr>
        </p:nvSpPr>
        <p:spPr/>
        <p:txBody>
          <a:bodyPr/>
          <a:lstStyle/>
          <a:p>
            <a:r>
              <a:rPr lang="en-US" dirty="0"/>
              <a:t>HBO is concerned that viewers will dislike Season 8 of Game of Thrones because the television show no longer has the Game of Thrones books to write their scrip off of. HBO wants to know what </a:t>
            </a:r>
            <a:r>
              <a:rPr lang="en-US" dirty="0" err="1"/>
              <a:t>veiwer</a:t>
            </a:r>
            <a:r>
              <a:rPr lang="en-US" dirty="0"/>
              <a:t> sentiment is, and what people on twitter are saying in regards to Season 8 Game of Thrones</a:t>
            </a:r>
          </a:p>
        </p:txBody>
      </p:sp>
    </p:spTree>
    <p:extLst>
      <p:ext uri="{BB962C8B-B14F-4D97-AF65-F5344CB8AC3E}">
        <p14:creationId xmlns:p14="http://schemas.microsoft.com/office/powerpoint/2010/main" val="151968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2C11-8962-409E-8CA7-B993783DF944}"/>
              </a:ext>
            </a:extLst>
          </p:cNvPr>
          <p:cNvSpPr>
            <a:spLocks noGrp="1"/>
          </p:cNvSpPr>
          <p:nvPr>
            <p:ph type="title"/>
          </p:nvPr>
        </p:nvSpPr>
        <p:spPr/>
        <p:txBody>
          <a:bodyPr/>
          <a:lstStyle/>
          <a:p>
            <a:r>
              <a:rPr lang="en-US" dirty="0"/>
              <a:t>Business questions to answer. </a:t>
            </a:r>
            <a:br>
              <a:rPr lang="en-US" dirty="0"/>
            </a:br>
            <a:endParaRPr lang="en-US" dirty="0"/>
          </a:p>
        </p:txBody>
      </p:sp>
      <p:sp>
        <p:nvSpPr>
          <p:cNvPr id="3" name="Content Placeholder 2">
            <a:extLst>
              <a:ext uri="{FF2B5EF4-FFF2-40B4-BE49-F238E27FC236}">
                <a16:creationId xmlns:a16="http://schemas.microsoft.com/office/drawing/2014/main" id="{FB68C2A1-9A69-4D2D-B906-3CABEB19CBE1}"/>
              </a:ext>
            </a:extLst>
          </p:cNvPr>
          <p:cNvSpPr>
            <a:spLocks noGrp="1"/>
          </p:cNvSpPr>
          <p:nvPr>
            <p:ph idx="1"/>
          </p:nvPr>
        </p:nvSpPr>
        <p:spPr/>
        <p:txBody>
          <a:bodyPr>
            <a:normAutofit fontScale="92500"/>
          </a:bodyPr>
          <a:lstStyle/>
          <a:p>
            <a:r>
              <a:rPr lang="en-US" dirty="0"/>
              <a:t> 1. What is the overall sentiment of the Season 8 (The newest season) ?</a:t>
            </a:r>
          </a:p>
          <a:p>
            <a:r>
              <a:rPr lang="en-US" dirty="0"/>
              <a:t> 2. What is the overall sentiment of Season 5 ?</a:t>
            </a:r>
          </a:p>
          <a:p>
            <a:r>
              <a:rPr lang="en-US" dirty="0"/>
              <a:t> 3. How does this seasons reviews prepare to that of previous seasons? </a:t>
            </a:r>
          </a:p>
          <a:p>
            <a:r>
              <a:rPr lang="en-US" dirty="0"/>
              <a:t> 4. What are some of the negative things are viewers are saying? </a:t>
            </a:r>
          </a:p>
          <a:p>
            <a:r>
              <a:rPr lang="en-US" dirty="0"/>
              <a:t> 5. What are some of the things are viewers seem to enjoy? </a:t>
            </a:r>
          </a:p>
          <a:p>
            <a:r>
              <a:rPr lang="en-US" dirty="0"/>
              <a:t> 6. Who are our most active twitter users? </a:t>
            </a:r>
          </a:p>
          <a:p>
            <a:r>
              <a:rPr lang="en-US" dirty="0"/>
              <a:t> 7. What links are being shared in tweets? </a:t>
            </a:r>
          </a:p>
          <a:p>
            <a:r>
              <a:rPr lang="en-US" dirty="0"/>
              <a:t> 8. What does our twitter network look like?</a:t>
            </a:r>
          </a:p>
        </p:txBody>
      </p:sp>
    </p:spTree>
    <p:extLst>
      <p:ext uri="{BB962C8B-B14F-4D97-AF65-F5344CB8AC3E}">
        <p14:creationId xmlns:p14="http://schemas.microsoft.com/office/powerpoint/2010/main" val="3030898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E169-C71B-4A58-AD9B-0BDC6BCCC603}"/>
              </a:ext>
            </a:extLst>
          </p:cNvPr>
          <p:cNvSpPr>
            <a:spLocks noGrp="1"/>
          </p:cNvSpPr>
          <p:nvPr>
            <p:ph type="title"/>
          </p:nvPr>
        </p:nvSpPr>
        <p:spPr/>
        <p:txBody>
          <a:bodyPr/>
          <a:lstStyle/>
          <a:p>
            <a:r>
              <a:rPr lang="en-US" b="1" dirty="0"/>
              <a:t>Data Identification and Collection</a:t>
            </a:r>
            <a:br>
              <a:rPr lang="en-US" b="1" dirty="0"/>
            </a:br>
            <a:endParaRPr lang="en-US" dirty="0"/>
          </a:p>
        </p:txBody>
      </p:sp>
      <p:sp>
        <p:nvSpPr>
          <p:cNvPr id="3" name="Content Placeholder 2">
            <a:extLst>
              <a:ext uri="{FF2B5EF4-FFF2-40B4-BE49-F238E27FC236}">
                <a16:creationId xmlns:a16="http://schemas.microsoft.com/office/drawing/2014/main" id="{ADD297FE-65D7-4F00-AB8D-16C277873175}"/>
              </a:ext>
            </a:extLst>
          </p:cNvPr>
          <p:cNvSpPr>
            <a:spLocks noGrp="1"/>
          </p:cNvSpPr>
          <p:nvPr>
            <p:ph idx="1"/>
          </p:nvPr>
        </p:nvSpPr>
        <p:spPr/>
        <p:txBody>
          <a:bodyPr/>
          <a:lstStyle/>
          <a:p>
            <a:r>
              <a:rPr lang="en-US" b="1" dirty="0"/>
              <a:t>The first step in data collection will be web scraping from rotten tomatoes on the episodes in this season. We will be pulling in review scores and individual reviews from critics.</a:t>
            </a:r>
            <a:r>
              <a:rPr lang="en-US" b="1" dirty="0">
                <a:hlinkClick r:id="rId2"/>
              </a:rPr>
              <a:t>¶</a:t>
            </a:r>
            <a:endParaRPr lang="en-US" b="1" dirty="0"/>
          </a:p>
          <a:p>
            <a:r>
              <a:rPr lang="en-US" b="1" dirty="0"/>
              <a:t>The second step in data collection will be mining data from twitter. We will target keywords and the popular hashtag that people use when talking about the show on twitter (#</a:t>
            </a:r>
            <a:r>
              <a:rPr lang="en-US" b="1" dirty="0" err="1"/>
              <a:t>GameofThrones</a:t>
            </a:r>
            <a:r>
              <a:rPr lang="en-US" b="1" dirty="0"/>
              <a:t>).</a:t>
            </a:r>
          </a:p>
          <a:p>
            <a:endParaRPr lang="en-US" dirty="0"/>
          </a:p>
        </p:txBody>
      </p:sp>
    </p:spTree>
    <p:extLst>
      <p:ext uri="{BB962C8B-B14F-4D97-AF65-F5344CB8AC3E}">
        <p14:creationId xmlns:p14="http://schemas.microsoft.com/office/powerpoint/2010/main" val="26598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5B7A-D068-4B9E-A6C2-36973AE02C7E}"/>
              </a:ext>
            </a:extLst>
          </p:cNvPr>
          <p:cNvSpPr>
            <a:spLocks noGrp="1"/>
          </p:cNvSpPr>
          <p:nvPr>
            <p:ph type="title"/>
          </p:nvPr>
        </p:nvSpPr>
        <p:spPr/>
        <p:txBody>
          <a:bodyPr/>
          <a:lstStyle/>
          <a:p>
            <a:r>
              <a:rPr lang="en-US" dirty="0"/>
              <a:t>Web Crawling </a:t>
            </a:r>
          </a:p>
        </p:txBody>
      </p:sp>
      <p:sp>
        <p:nvSpPr>
          <p:cNvPr id="3" name="Content Placeholder 2">
            <a:extLst>
              <a:ext uri="{FF2B5EF4-FFF2-40B4-BE49-F238E27FC236}">
                <a16:creationId xmlns:a16="http://schemas.microsoft.com/office/drawing/2014/main" id="{9FAE2E39-C2F5-4CE5-AAD3-5ABEC657EFD6}"/>
              </a:ext>
            </a:extLst>
          </p:cNvPr>
          <p:cNvSpPr>
            <a:spLocks noGrp="1"/>
          </p:cNvSpPr>
          <p:nvPr>
            <p:ph idx="1"/>
          </p:nvPr>
        </p:nvSpPr>
        <p:spPr/>
        <p:txBody>
          <a:bodyPr/>
          <a:lstStyle/>
          <a:p>
            <a:r>
              <a:rPr lang="en-US" dirty="0"/>
              <a:t>Season 8 and Season 5 </a:t>
            </a:r>
          </a:p>
          <a:p>
            <a:r>
              <a:rPr lang="en-US" dirty="0"/>
              <a:t>Totaling several hundred reviews </a:t>
            </a:r>
          </a:p>
          <a:p>
            <a:r>
              <a:rPr lang="en-US" dirty="0"/>
              <a:t>Only took Review Section</a:t>
            </a:r>
          </a:p>
        </p:txBody>
      </p:sp>
    </p:spTree>
    <p:extLst>
      <p:ext uri="{BB962C8B-B14F-4D97-AF65-F5344CB8AC3E}">
        <p14:creationId xmlns:p14="http://schemas.microsoft.com/office/powerpoint/2010/main" val="385377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D0669C1-CDCE-41C7-A9AB-65D9119F8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6" name="Rectangle 15">
              <a:extLst>
                <a:ext uri="{FF2B5EF4-FFF2-40B4-BE49-F238E27FC236}">
                  <a16:creationId xmlns:a16="http://schemas.microsoft.com/office/drawing/2014/main" id="{1F80B4EE-271C-45C6-9338-555D3B0C4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FCF3DCC-E585-4F88-8F8B-4EABFEF062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9" name="Rectangle 18">
            <a:extLst>
              <a:ext uri="{FF2B5EF4-FFF2-40B4-BE49-F238E27FC236}">
                <a16:creationId xmlns:a16="http://schemas.microsoft.com/office/drawing/2014/main" id="{F1AACF4D-AF22-463C-97CE-C34F0783C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6220D8-8B04-4EDC-914F-BFEB8C9A35C9}"/>
              </a:ext>
            </a:extLst>
          </p:cNvPr>
          <p:cNvSpPr>
            <a:spLocks noGrp="1"/>
          </p:cNvSpPr>
          <p:nvPr>
            <p:ph type="title"/>
          </p:nvPr>
        </p:nvSpPr>
        <p:spPr>
          <a:xfrm>
            <a:off x="680321" y="753228"/>
            <a:ext cx="5632247" cy="1080938"/>
          </a:xfrm>
        </p:spPr>
        <p:txBody>
          <a:bodyPr>
            <a:normAutofit/>
          </a:bodyPr>
          <a:lstStyle/>
          <a:p>
            <a:r>
              <a:rPr lang="en-US" dirty="0"/>
              <a:t>Findings: season 8(left) Season 5(right) </a:t>
            </a:r>
          </a:p>
        </p:txBody>
      </p:sp>
      <p:pic>
        <p:nvPicPr>
          <p:cNvPr id="21" name="Picture 20">
            <a:extLst>
              <a:ext uri="{FF2B5EF4-FFF2-40B4-BE49-F238E27FC236}">
                <a16:creationId xmlns:a16="http://schemas.microsoft.com/office/drawing/2014/main" id="{6524329A-37E7-4025-B6E9-A97D40536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12" name="Content Placeholder 11">
            <a:extLst>
              <a:ext uri="{FF2B5EF4-FFF2-40B4-BE49-F238E27FC236}">
                <a16:creationId xmlns:a16="http://schemas.microsoft.com/office/drawing/2014/main" id="{33915C44-FC38-4F08-89B4-E4E482C495EB}"/>
              </a:ext>
            </a:extLst>
          </p:cNvPr>
          <p:cNvSpPr>
            <a:spLocks noGrp="1"/>
          </p:cNvSpPr>
          <p:nvPr>
            <p:ph idx="1"/>
          </p:nvPr>
        </p:nvSpPr>
        <p:spPr>
          <a:xfrm>
            <a:off x="680322" y="2336873"/>
            <a:ext cx="5632246" cy="3599316"/>
          </a:xfrm>
        </p:spPr>
        <p:txBody>
          <a:bodyPr>
            <a:normAutofit/>
          </a:bodyPr>
          <a:lstStyle/>
          <a:p>
            <a:endParaRPr lang="en-US" sz="2000"/>
          </a:p>
        </p:txBody>
      </p:sp>
      <p:pic>
        <p:nvPicPr>
          <p:cNvPr id="10" name="Content Placeholder 4" descr="A close up of a mans face&#10;&#10;Description automatically generated">
            <a:extLst>
              <a:ext uri="{FF2B5EF4-FFF2-40B4-BE49-F238E27FC236}">
                <a16:creationId xmlns:a16="http://schemas.microsoft.com/office/drawing/2014/main" id="{C8D35B80-4E9F-4D3A-8566-DFF22AB85203}"/>
              </a:ext>
            </a:extLst>
          </p:cNvPr>
          <p:cNvPicPr>
            <a:picLocks noChangeAspect="1"/>
          </p:cNvPicPr>
          <p:nvPr/>
        </p:nvPicPr>
        <p:blipFill rotWithShape="1">
          <a:blip r:embed="rId4">
            <a:extLst>
              <a:ext uri="{28A0092B-C50C-407E-A947-70E740481C1C}">
                <a14:useLocalDpi xmlns:a14="http://schemas.microsoft.com/office/drawing/2010/main" val="0"/>
              </a:ext>
            </a:extLst>
          </a:blip>
          <a:srcRect l="4309" r="2" b="2"/>
          <a:stretch/>
        </p:blipFill>
        <p:spPr>
          <a:xfrm>
            <a:off x="6312568" y="2231955"/>
            <a:ext cx="5636871" cy="3387140"/>
          </a:xfrm>
          <a:prstGeom prst="rect">
            <a:avLst/>
          </a:prstGeom>
          <a:ln>
            <a:noFill/>
          </a:ln>
          <a:effectLst>
            <a:outerShdw blurRad="76200" dist="63500" dir="5040000" algn="tl" rotWithShape="0">
              <a:srgbClr val="000000">
                <a:alpha val="41000"/>
              </a:srgbClr>
            </a:outerShdw>
          </a:effectLst>
        </p:spPr>
      </p:pic>
      <p:pic>
        <p:nvPicPr>
          <p:cNvPr id="7" name="Picture 6" descr="A close up of a map&#10;&#10;Description automatically generated">
            <a:extLst>
              <a:ext uri="{FF2B5EF4-FFF2-40B4-BE49-F238E27FC236}">
                <a16:creationId xmlns:a16="http://schemas.microsoft.com/office/drawing/2014/main" id="{042C5DE4-855D-48D0-B250-EBC01BE441F5}"/>
              </a:ext>
            </a:extLst>
          </p:cNvPr>
          <p:cNvPicPr>
            <a:picLocks noChangeAspect="1"/>
          </p:cNvPicPr>
          <p:nvPr/>
        </p:nvPicPr>
        <p:blipFill rotWithShape="1">
          <a:blip r:embed="rId5">
            <a:extLst>
              <a:ext uri="{28A0092B-C50C-407E-A947-70E740481C1C}">
                <a14:useLocalDpi xmlns:a14="http://schemas.microsoft.com/office/drawing/2010/main" val="0"/>
              </a:ext>
            </a:extLst>
          </a:blip>
          <a:srcRect l="1779" r="1026" b="4"/>
          <a:stretch/>
        </p:blipFill>
        <p:spPr>
          <a:xfrm>
            <a:off x="178010" y="2231954"/>
            <a:ext cx="5827036" cy="338714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44318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F869-B4EC-4546-86AC-D02AC89C536A}"/>
              </a:ext>
            </a:extLst>
          </p:cNvPr>
          <p:cNvSpPr>
            <a:spLocks noGrp="1"/>
          </p:cNvSpPr>
          <p:nvPr>
            <p:ph type="title"/>
          </p:nvPr>
        </p:nvSpPr>
        <p:spPr>
          <a:xfrm>
            <a:off x="680321" y="753228"/>
            <a:ext cx="9613861" cy="1080938"/>
          </a:xfrm>
        </p:spPr>
        <p:txBody>
          <a:bodyPr>
            <a:normAutofit/>
          </a:bodyPr>
          <a:lstStyle/>
          <a:p>
            <a:r>
              <a:rPr lang="en-US" dirty="0"/>
              <a:t>Findings Continued (8 left, 5 right)</a:t>
            </a:r>
          </a:p>
        </p:txBody>
      </p:sp>
      <p:sp>
        <p:nvSpPr>
          <p:cNvPr id="12" name="Content Placeholder 11">
            <a:extLst>
              <a:ext uri="{FF2B5EF4-FFF2-40B4-BE49-F238E27FC236}">
                <a16:creationId xmlns:a16="http://schemas.microsoft.com/office/drawing/2014/main" id="{5A62932A-AD36-4572-A418-0E3BBF86A16C}"/>
              </a:ext>
            </a:extLst>
          </p:cNvPr>
          <p:cNvSpPr>
            <a:spLocks noGrp="1"/>
          </p:cNvSpPr>
          <p:nvPr>
            <p:ph idx="1"/>
          </p:nvPr>
        </p:nvSpPr>
        <p:spPr>
          <a:xfrm>
            <a:off x="680321" y="2336873"/>
            <a:ext cx="5211977" cy="3599316"/>
          </a:xfrm>
        </p:spPr>
        <p:txBody>
          <a:bodyPr>
            <a:normAutofit/>
          </a:bodyPr>
          <a:lstStyle/>
          <a:p>
            <a:endParaRPr lang="en-US" sz="2000"/>
          </a:p>
        </p:txBody>
      </p:sp>
      <p:pic>
        <p:nvPicPr>
          <p:cNvPr id="7" name="Picture 6" descr="A close up of text on a white background&#10;&#10;Description automatically generated">
            <a:extLst>
              <a:ext uri="{FF2B5EF4-FFF2-40B4-BE49-F238E27FC236}">
                <a16:creationId xmlns:a16="http://schemas.microsoft.com/office/drawing/2014/main" id="{D30BFECC-0123-4DC3-9501-C3E9B0874258}"/>
              </a:ext>
            </a:extLst>
          </p:cNvPr>
          <p:cNvPicPr>
            <a:picLocks noChangeAspect="1"/>
          </p:cNvPicPr>
          <p:nvPr/>
        </p:nvPicPr>
        <p:blipFill rotWithShape="1">
          <a:blip r:embed="rId2">
            <a:extLst>
              <a:ext uri="{28A0092B-C50C-407E-A947-70E740481C1C}">
                <a14:useLocalDpi xmlns:a14="http://schemas.microsoft.com/office/drawing/2010/main" val="0"/>
              </a:ext>
            </a:extLst>
          </a:blip>
          <a:srcRect l="6820" r="7662"/>
          <a:stretch/>
        </p:blipFill>
        <p:spPr>
          <a:xfrm>
            <a:off x="774432" y="1999248"/>
            <a:ext cx="3474011" cy="4642653"/>
          </a:xfrm>
          <a:prstGeom prst="rect">
            <a:avLst/>
          </a:prstGeom>
          <a:ln>
            <a:noFill/>
          </a:ln>
          <a:effectLst>
            <a:outerShdw blurRad="76200" dist="63500" dir="5040000" algn="tl" rotWithShape="0">
              <a:srgbClr val="000000">
                <a:alpha val="41000"/>
              </a:srgbClr>
            </a:outerShdw>
          </a:effectLst>
        </p:spPr>
      </p:pic>
      <p:pic>
        <p:nvPicPr>
          <p:cNvPr id="10" name="Content Placeholder 4" descr="A close up of a sign&#10;&#10;Description automatically generated">
            <a:extLst>
              <a:ext uri="{FF2B5EF4-FFF2-40B4-BE49-F238E27FC236}">
                <a16:creationId xmlns:a16="http://schemas.microsoft.com/office/drawing/2014/main" id="{709C1202-5769-4A18-9C2E-861D7BCE8F56}"/>
              </a:ext>
            </a:extLst>
          </p:cNvPr>
          <p:cNvPicPr>
            <a:picLocks noChangeAspect="1"/>
          </p:cNvPicPr>
          <p:nvPr/>
        </p:nvPicPr>
        <p:blipFill rotWithShape="1">
          <a:blip r:embed="rId3">
            <a:extLst>
              <a:ext uri="{28A0092B-C50C-407E-A947-70E740481C1C}">
                <a14:useLocalDpi xmlns:a14="http://schemas.microsoft.com/office/drawing/2010/main" val="0"/>
              </a:ext>
            </a:extLst>
          </a:blip>
          <a:srcRect l="7329" r="8119"/>
          <a:stretch/>
        </p:blipFill>
        <p:spPr>
          <a:xfrm>
            <a:off x="6679810" y="1999248"/>
            <a:ext cx="3561471" cy="475953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0959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4973-E843-4D4B-B268-7763988E8F7F}"/>
              </a:ext>
            </a:extLst>
          </p:cNvPr>
          <p:cNvSpPr>
            <a:spLocks noGrp="1"/>
          </p:cNvSpPr>
          <p:nvPr>
            <p:ph type="title"/>
          </p:nvPr>
        </p:nvSpPr>
        <p:spPr/>
        <p:txBody>
          <a:bodyPr/>
          <a:lstStyle/>
          <a:p>
            <a:r>
              <a:rPr lang="en-US" dirty="0"/>
              <a:t>Web Crawling Outcome </a:t>
            </a:r>
          </a:p>
        </p:txBody>
      </p:sp>
      <p:sp>
        <p:nvSpPr>
          <p:cNvPr id="3" name="Content Placeholder 2">
            <a:extLst>
              <a:ext uri="{FF2B5EF4-FFF2-40B4-BE49-F238E27FC236}">
                <a16:creationId xmlns:a16="http://schemas.microsoft.com/office/drawing/2014/main" id="{ECF1C95E-D301-46B8-AC79-0D91DBF21387}"/>
              </a:ext>
            </a:extLst>
          </p:cNvPr>
          <p:cNvSpPr>
            <a:spLocks noGrp="1"/>
          </p:cNvSpPr>
          <p:nvPr>
            <p:ph idx="1"/>
          </p:nvPr>
        </p:nvSpPr>
        <p:spPr/>
        <p:txBody>
          <a:bodyPr>
            <a:normAutofit/>
          </a:bodyPr>
          <a:lstStyle/>
          <a:p>
            <a:r>
              <a:rPr lang="en-US" dirty="0"/>
              <a:t>Not what I had anticipated </a:t>
            </a:r>
          </a:p>
          <a:p>
            <a:r>
              <a:rPr lang="en-US" dirty="0"/>
              <a:t>Showed only a 2% difference in sentiment analysis </a:t>
            </a:r>
          </a:p>
          <a:p>
            <a:r>
              <a:rPr lang="en-US" dirty="0"/>
              <a:t>Word Cloud for season 5 was character driven</a:t>
            </a:r>
          </a:p>
          <a:p>
            <a:r>
              <a:rPr lang="en-US" dirty="0"/>
              <a:t>Word Cloud for season 8 was ‘big picture’ driven</a:t>
            </a:r>
          </a:p>
        </p:txBody>
      </p:sp>
    </p:spTree>
    <p:extLst>
      <p:ext uri="{BB962C8B-B14F-4D97-AF65-F5344CB8AC3E}">
        <p14:creationId xmlns:p14="http://schemas.microsoft.com/office/powerpoint/2010/main" val="151675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6A17-435D-42D7-B21C-053BA37CC491}"/>
              </a:ext>
            </a:extLst>
          </p:cNvPr>
          <p:cNvSpPr>
            <a:spLocks noGrp="1"/>
          </p:cNvSpPr>
          <p:nvPr>
            <p:ph type="title"/>
          </p:nvPr>
        </p:nvSpPr>
        <p:spPr/>
        <p:txBody>
          <a:bodyPr/>
          <a:lstStyle/>
          <a:p>
            <a:r>
              <a:rPr lang="en-US" dirty="0"/>
              <a:t>Twitter </a:t>
            </a:r>
          </a:p>
        </p:txBody>
      </p:sp>
      <p:sp>
        <p:nvSpPr>
          <p:cNvPr id="3" name="Content Placeholder 2">
            <a:extLst>
              <a:ext uri="{FF2B5EF4-FFF2-40B4-BE49-F238E27FC236}">
                <a16:creationId xmlns:a16="http://schemas.microsoft.com/office/drawing/2014/main" id="{3F680C28-CAAE-496C-971E-56C5BADFF985}"/>
              </a:ext>
            </a:extLst>
          </p:cNvPr>
          <p:cNvSpPr>
            <a:spLocks noGrp="1"/>
          </p:cNvSpPr>
          <p:nvPr>
            <p:ph idx="1"/>
          </p:nvPr>
        </p:nvSpPr>
        <p:spPr/>
        <p:txBody>
          <a:bodyPr/>
          <a:lstStyle/>
          <a:p>
            <a:r>
              <a:rPr lang="en-US" dirty="0"/>
              <a:t>Using the keyword: #</a:t>
            </a:r>
            <a:r>
              <a:rPr lang="en-US" dirty="0" err="1"/>
              <a:t>GameofThrones</a:t>
            </a:r>
            <a:endParaRPr lang="en-US" dirty="0"/>
          </a:p>
          <a:p>
            <a:r>
              <a:rPr lang="en-US" dirty="0"/>
              <a:t>To see what people are saying </a:t>
            </a:r>
          </a:p>
          <a:p>
            <a:r>
              <a:rPr lang="en-US" dirty="0"/>
              <a:t>What content is being sent </a:t>
            </a:r>
          </a:p>
          <a:p>
            <a:r>
              <a:rPr lang="en-US" dirty="0"/>
              <a:t>Who are the biggest accounts</a:t>
            </a:r>
          </a:p>
        </p:txBody>
      </p:sp>
      <p:pic>
        <p:nvPicPr>
          <p:cNvPr id="5" name="Picture 4" descr="A screenshot of a cell phone&#10;&#10;Description automatically generated">
            <a:extLst>
              <a:ext uri="{FF2B5EF4-FFF2-40B4-BE49-F238E27FC236}">
                <a16:creationId xmlns:a16="http://schemas.microsoft.com/office/drawing/2014/main" id="{E39A87BD-F476-445D-B555-CD3C298D5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264" y="4368345"/>
            <a:ext cx="7961471" cy="2070551"/>
          </a:xfrm>
          <a:prstGeom prst="rect">
            <a:avLst/>
          </a:prstGeom>
        </p:spPr>
      </p:pic>
    </p:spTree>
    <p:extLst>
      <p:ext uri="{BB962C8B-B14F-4D97-AF65-F5344CB8AC3E}">
        <p14:creationId xmlns:p14="http://schemas.microsoft.com/office/powerpoint/2010/main" val="21661329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31</TotalTime>
  <Words>566</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Game of Thrones</vt:lpstr>
      <vt:lpstr>Business Problem: </vt:lpstr>
      <vt:lpstr>Business questions to answer.  </vt:lpstr>
      <vt:lpstr>Data Identification and Collection </vt:lpstr>
      <vt:lpstr>Web Crawling </vt:lpstr>
      <vt:lpstr>Findings: season 8(left) Season 5(right) </vt:lpstr>
      <vt:lpstr>Findings Continued (8 left, 5 right)</vt:lpstr>
      <vt:lpstr>Web Crawling Outcome </vt:lpstr>
      <vt:lpstr>Twitter </vt:lpstr>
      <vt:lpstr>Findings: </vt:lpstr>
      <vt:lpstr>Findings cont: </vt:lpstr>
      <vt:lpstr>Network</vt:lpstr>
      <vt:lpstr>Network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Thrones</dc:title>
  <dc:creator>Grant Doyle</dc:creator>
  <cp:lastModifiedBy>Grant Doyle</cp:lastModifiedBy>
  <cp:revision>4</cp:revision>
  <dcterms:created xsi:type="dcterms:W3CDTF">2019-05-08T03:26:20Z</dcterms:created>
  <dcterms:modified xsi:type="dcterms:W3CDTF">2019-05-08T03:57:44Z</dcterms:modified>
</cp:coreProperties>
</file>