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70" r:id="rId3"/>
    <p:sldId id="257" r:id="rId4"/>
    <p:sldId id="265" r:id="rId5"/>
    <p:sldId id="260" r:id="rId6"/>
    <p:sldId id="262" r:id="rId7"/>
    <p:sldId id="263" r:id="rId8"/>
    <p:sldId id="264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User" initials="S" lastIdx="1" clrIdx="0">
    <p:extLst>
      <p:ext uri="{19B8F6BF-5375-455C-9EA6-DF929625EA0E}">
        <p15:presenceInfo xmlns:p15="http://schemas.microsoft.com/office/powerpoint/2012/main" userId="Sky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9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1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0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-78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5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3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5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3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0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04801"/>
            <a:ext cx="10058400" cy="677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74020"/>
            <a:ext cx="10058400" cy="47950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A20D49-FCC8-4F89-8B8F-95A428111FE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4D1F8D-23FB-4778-8E5A-8C28BD6DE4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1503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0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0" y="1828800"/>
            <a:ext cx="877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/>
              <a:t>FTP</a:t>
            </a:r>
            <a:r>
              <a:rPr lang="zh-CN" altLang="en-US" sz="8000"/>
              <a:t>服务系统</a:t>
            </a:r>
            <a:endParaRPr lang="zh-CN" altLang="en-US" sz="8000" dirty="0"/>
          </a:p>
        </p:txBody>
      </p:sp>
      <p:sp>
        <p:nvSpPr>
          <p:cNvPr id="5" name="文本框 4"/>
          <p:cNvSpPr txBox="1"/>
          <p:nvPr/>
        </p:nvSpPr>
        <p:spPr>
          <a:xfrm>
            <a:off x="2595418" y="3870036"/>
            <a:ext cx="715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郭继风</a:t>
            </a:r>
            <a:r>
              <a:rPr lang="en-US" altLang="zh-CN" dirty="0" smtClean="0"/>
              <a:t>2016020800045       </a:t>
            </a:r>
            <a:r>
              <a:rPr lang="zh-CN" altLang="en-US" dirty="0" smtClean="0"/>
              <a:t>李金鑫</a:t>
            </a:r>
            <a:r>
              <a:rPr lang="en-US" altLang="zh-CN" dirty="0" smtClean="0"/>
              <a:t>2016020800069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7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083" y="-779"/>
            <a:ext cx="10058400" cy="9244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遇到的</a:t>
            </a:r>
            <a:r>
              <a:rPr lang="zh-CN" altLang="en-US" sz="2800" dirty="0" smtClean="0"/>
              <a:t>问题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阻塞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</a:t>
            </a:r>
            <a:r>
              <a:rPr lang="zh-CN" altLang="en-US" dirty="0" smtClean="0"/>
              <a:t>让服务器程序既能接收客户端消息做出响应，又能对客户端命令行输入的命令做出响应，做了如下的尝试：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用非阻塞模式创建服务器套接字：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</a:rPr>
              <a:t>server_sockfd</a:t>
            </a:r>
            <a:r>
              <a:rPr lang="en-US" altLang="zh-CN" dirty="0" smtClean="0">
                <a:latin typeface="Consolas" panose="020B0609020204030204" pitchFamily="49" charset="0"/>
              </a:rPr>
              <a:t> = socket(AF_INET, SOCK_STREAM | </a:t>
            </a:r>
            <a:r>
              <a:rPr lang="en-US" altLang="zh-CN" b="1" dirty="0" smtClean="0">
                <a:latin typeface="Consolas" panose="020B0609020204030204" pitchFamily="49" charset="0"/>
              </a:rPr>
              <a:t>SOCK_NONBLOCK</a:t>
            </a:r>
            <a:r>
              <a:rPr lang="en-US" altLang="zh-CN" dirty="0" smtClean="0"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zh-CN" altLang="en-US" dirty="0" smtClean="0"/>
              <a:t>用非阻塞模式重新打开终端来读取命令行输入：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int </a:t>
            </a:r>
            <a:r>
              <a:rPr lang="en-US" altLang="zh-CN" dirty="0" err="1" smtClean="0">
                <a:latin typeface="Consolas" panose="020B0609020204030204" pitchFamily="49" charset="0"/>
              </a:rPr>
              <a:t>tfd</a:t>
            </a:r>
            <a:r>
              <a:rPr lang="en-US" altLang="zh-CN" dirty="0" smtClean="0">
                <a:latin typeface="Consolas" panose="020B0609020204030204" pitchFamily="49" charset="0"/>
              </a:rPr>
              <a:t> = open(“/dev/</a:t>
            </a:r>
            <a:r>
              <a:rPr lang="en-US" altLang="zh-CN" dirty="0" err="1" smtClean="0">
                <a:latin typeface="Consolas" panose="020B0609020204030204" pitchFamily="49" charset="0"/>
              </a:rPr>
              <a:t>tty</a:t>
            </a:r>
            <a:r>
              <a:rPr lang="en-US" altLang="zh-CN" dirty="0" smtClean="0">
                <a:latin typeface="Consolas" panose="020B0609020204030204" pitchFamily="49" charset="0"/>
              </a:rPr>
              <a:t>”, O_RDONLY | </a:t>
            </a:r>
            <a:r>
              <a:rPr lang="en-US" altLang="zh-CN" b="1" dirty="0" smtClean="0">
                <a:latin typeface="Consolas" panose="020B0609020204030204" pitchFamily="49" charset="0"/>
              </a:rPr>
              <a:t>O_NONBLOCK</a:t>
            </a:r>
            <a:r>
              <a:rPr lang="en-US" altLang="zh-CN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 smtClean="0">
                <a:latin typeface="Consolas" panose="020B0609020204030204" pitchFamily="49" charset="0"/>
              </a:rPr>
              <a:t>但是依然出现了问题，有了一定的非阻塞功能，但不能完全实现，出现了执行命令出现延迟的情况。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065" y="-499543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Ubuntu Mono" panose="020B0509030602030204" pitchFamily="49" charset="0"/>
              </a:rPr>
              <a:t>所包含的文件</a:t>
            </a:r>
            <a:endParaRPr lang="zh-CN" altLang="en-US" sz="2800" dirty="0">
              <a:latin typeface="Ubuntu Mono" panose="020B0509030602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065" y="1208425"/>
            <a:ext cx="10058400" cy="501226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 smtClean="0">
                <a:latin typeface="Ubuntu Mono" panose="020B0509030602030204" pitchFamily="49" charset="0"/>
              </a:rPr>
              <a:t>msg.c		</a:t>
            </a:r>
            <a:r>
              <a:rPr lang="zh-CN" altLang="en-US" dirty="0" smtClean="0">
                <a:latin typeface="Ubuntu Mono" panose="020B0509030602030204" pitchFamily="49" charset="0"/>
              </a:rPr>
              <a:t>实现</a:t>
            </a:r>
            <a:r>
              <a:rPr lang="en-US" altLang="zh-CN" dirty="0" smtClean="0">
                <a:latin typeface="Ubuntu Mono" panose="020B0509030602030204" pitchFamily="49" charset="0"/>
              </a:rPr>
              <a:t>FTP</a:t>
            </a:r>
            <a:r>
              <a:rPr lang="zh-CN" altLang="en-US" dirty="0" smtClean="0">
                <a:latin typeface="Ubuntu Mono" panose="020B0509030602030204" pitchFamily="49" charset="0"/>
              </a:rPr>
              <a:t>消息的发送和</a:t>
            </a:r>
            <a:r>
              <a:rPr lang="zh-CN" altLang="en-US" dirty="0" smtClean="0">
                <a:latin typeface="Ubuntu Mono" panose="020B0509030602030204" pitchFamily="49" charset="0"/>
              </a:rPr>
              <a:t>接收，和文件传输</a:t>
            </a:r>
            <a:endParaRPr lang="en-US" altLang="zh-CN" dirty="0">
              <a:latin typeface="Ubuntu Mono" panose="020B0509030602030204" pitchFamily="49" charset="0"/>
            </a:endParaRPr>
          </a:p>
          <a:p>
            <a:r>
              <a:rPr lang="en-US" altLang="zh-CN" dirty="0">
                <a:latin typeface="Ubuntu Mono" panose="020B0509030602030204" pitchFamily="49" charset="0"/>
              </a:rPr>
              <a:t>file.c		</a:t>
            </a:r>
            <a:r>
              <a:rPr lang="zh-CN" altLang="en-US" dirty="0">
                <a:latin typeface="Ubuntu Mono" panose="020B0509030602030204" pitchFamily="49" charset="0"/>
              </a:rPr>
              <a:t>实现创建目录、删除目录等文件管理</a:t>
            </a:r>
            <a:r>
              <a:rPr lang="zh-CN" altLang="en-US" dirty="0" smtClean="0">
                <a:latin typeface="Ubuntu Mono" panose="020B0509030602030204" pitchFamily="49" charset="0"/>
              </a:rPr>
              <a:t>功能</a:t>
            </a:r>
            <a:endParaRPr lang="en-US" altLang="zh-CN" dirty="0" smtClean="0">
              <a:latin typeface="Ubuntu Mono" panose="020B0509030602030204" pitchFamily="49" charset="0"/>
            </a:endParaRPr>
          </a:p>
          <a:p>
            <a:r>
              <a:rPr lang="en-US" altLang="zh-CN" dirty="0" smtClean="0">
                <a:latin typeface="Ubuntu Mono" panose="020B0509030602030204" pitchFamily="49" charset="0"/>
              </a:rPr>
              <a:t>cmd.c		</a:t>
            </a:r>
            <a:r>
              <a:rPr lang="zh-CN" altLang="en-US" dirty="0" smtClean="0">
                <a:latin typeface="Ubuntu Mono" panose="020B0509030602030204" pitchFamily="49" charset="0"/>
              </a:rPr>
              <a:t>实现命令行所需的功能、定义字符串长度上限等</a:t>
            </a:r>
            <a:endParaRPr lang="en-US" altLang="zh-CN" dirty="0" smtClean="0">
              <a:latin typeface="Ubuntu Mono" panose="020B0509030602030204" pitchFamily="49" charset="0"/>
            </a:endParaRPr>
          </a:p>
          <a:p>
            <a:r>
              <a:rPr lang="en-US" altLang="zh-CN" dirty="0" smtClean="0">
                <a:latin typeface="Ubuntu Mono" panose="020B0509030602030204" pitchFamily="49" charset="0"/>
              </a:rPr>
              <a:t>client.c	</a:t>
            </a:r>
            <a:r>
              <a:rPr lang="zh-CN" altLang="en-US" dirty="0" smtClean="0">
                <a:latin typeface="Ubuntu Mono" panose="020B0509030602030204" pitchFamily="49" charset="0"/>
              </a:rPr>
              <a:t>客户端主程序</a:t>
            </a:r>
            <a:endParaRPr lang="en-US" altLang="zh-CN" dirty="0" smtClean="0">
              <a:latin typeface="Ubuntu Mono" panose="020B0509030602030204" pitchFamily="49" charset="0"/>
            </a:endParaRPr>
          </a:p>
          <a:p>
            <a:r>
              <a:rPr lang="en-US" altLang="zh-CN" dirty="0" smtClean="0">
                <a:latin typeface="Ubuntu Mono" panose="020B0509030602030204" pitchFamily="49" charset="0"/>
              </a:rPr>
              <a:t>server.c	</a:t>
            </a:r>
            <a:r>
              <a:rPr lang="zh-CN" altLang="en-US" dirty="0" smtClean="0">
                <a:latin typeface="Ubuntu Mono" panose="020B0509030602030204" pitchFamily="49" charset="0"/>
              </a:rPr>
              <a:t>服务器主程序</a:t>
            </a:r>
            <a:endParaRPr lang="en-US" altLang="zh-CN" dirty="0" smtClean="0">
              <a:latin typeface="Ubuntu Mono" panose="020B0509030602030204" pitchFamily="49" charset="0"/>
            </a:endParaRPr>
          </a:p>
          <a:p>
            <a:r>
              <a:rPr lang="en-US" altLang="zh-CN" dirty="0" smtClean="0">
                <a:latin typeface="Ubuntu Mono" panose="020B0509030602030204" pitchFamily="49" charset="0"/>
              </a:rPr>
              <a:t>cmd_client.c	</a:t>
            </a:r>
            <a:r>
              <a:rPr lang="zh-CN" altLang="en-US" dirty="0" smtClean="0">
                <a:latin typeface="Ubuntu Mono" panose="020B0509030602030204" pitchFamily="49" charset="0"/>
              </a:rPr>
              <a:t>实现客户端各命令的功能</a:t>
            </a:r>
            <a:endParaRPr lang="en-US" altLang="zh-CN" dirty="0" smtClean="0">
              <a:latin typeface="Ubuntu Mono" panose="020B0509030602030204" pitchFamily="49" charset="0"/>
            </a:endParaRPr>
          </a:p>
          <a:p>
            <a:r>
              <a:rPr lang="en-US" altLang="zh-CN" dirty="0" smtClean="0">
                <a:latin typeface="Ubuntu Mono" panose="020B0509030602030204" pitchFamily="49" charset="0"/>
              </a:rPr>
              <a:t>cmd_server.c	</a:t>
            </a:r>
            <a:r>
              <a:rPr lang="zh-CN" altLang="en-US" dirty="0" smtClean="0">
                <a:latin typeface="Ubuntu Mono" panose="020B0509030602030204" pitchFamily="49" charset="0"/>
              </a:rPr>
              <a:t>实现服务器接收客户端各命令的功能</a:t>
            </a:r>
            <a:endParaRPr lang="en-US" altLang="zh-CN" dirty="0" smtClean="0">
              <a:latin typeface="Ubuntu Mono" panose="020B0509030602030204" pitchFamily="49" charset="0"/>
            </a:endParaRPr>
          </a:p>
          <a:p>
            <a:r>
              <a:rPr lang="en-US" altLang="zh-CN" dirty="0" err="1" smtClean="0">
                <a:latin typeface="Ubuntu Mono" panose="020B0509030602030204" pitchFamily="49" charset="0"/>
              </a:rPr>
              <a:t>Makefile</a:t>
            </a:r>
            <a:endParaRPr lang="en-US" altLang="zh-CN" dirty="0" smtClean="0">
              <a:latin typeface="Ubuntu Mono" panose="020B0509030602030204" pitchFamily="49" charset="0"/>
            </a:endParaRPr>
          </a:p>
          <a:p>
            <a:r>
              <a:rPr lang="en-US" altLang="zh-CN" dirty="0" err="1" smtClean="0">
                <a:latin typeface="Ubuntu Mono" panose="020B0509030602030204" pitchFamily="49" charset="0"/>
              </a:rPr>
              <a:t>header.h</a:t>
            </a:r>
            <a:r>
              <a:rPr lang="en-US" altLang="zh-CN" dirty="0">
                <a:latin typeface="Ubuntu Mono" panose="020B0509030602030204" pitchFamily="49" charset="0"/>
              </a:rPr>
              <a:t>	</a:t>
            </a:r>
            <a:r>
              <a:rPr lang="zh-CN" altLang="en-US" dirty="0" smtClean="0">
                <a:latin typeface="Ubuntu Mono" panose="020B0509030602030204" pitchFamily="49" charset="0"/>
              </a:rPr>
              <a:t>包含所有需要的系统头文件</a:t>
            </a:r>
            <a:endParaRPr lang="en-US" altLang="zh-CN" dirty="0">
              <a:latin typeface="Ubuntu Mono" panose="020B0509030602030204" pitchFamily="49" charset="0"/>
            </a:endParaRPr>
          </a:p>
          <a:p>
            <a:r>
              <a:rPr lang="zh-CN" altLang="en-US" dirty="0" smtClean="0">
                <a:latin typeface="Ubuntu Mono" panose="020B0509030602030204" pitchFamily="49" charset="0"/>
              </a:rPr>
              <a:t>其它头文件：</a:t>
            </a:r>
            <a:r>
              <a:rPr lang="en-US" altLang="zh-CN" dirty="0">
                <a:latin typeface="Ubuntu Mono" panose="020B0509030602030204" pitchFamily="49" charset="0"/>
              </a:rPr>
              <a:t>	</a:t>
            </a:r>
            <a:r>
              <a:rPr lang="en-US" altLang="zh-CN" dirty="0" err="1" smtClean="0">
                <a:latin typeface="Ubuntu Mono" panose="020B0509030602030204" pitchFamily="49" charset="0"/>
              </a:rPr>
              <a:t>msg.h</a:t>
            </a:r>
            <a:r>
              <a:rPr lang="en-US" altLang="zh-CN" dirty="0" smtClean="0">
                <a:latin typeface="Ubuntu Mono" panose="020B0509030602030204" pitchFamily="49" charset="0"/>
              </a:rPr>
              <a:t>, </a:t>
            </a:r>
            <a:r>
              <a:rPr lang="en-US" altLang="zh-CN" dirty="0">
                <a:latin typeface="Ubuntu Mono" panose="020B0509030602030204" pitchFamily="49" charset="0"/>
              </a:rPr>
              <a:t>cmd.h, </a:t>
            </a:r>
            <a:r>
              <a:rPr lang="en-US" altLang="zh-CN" dirty="0" smtClean="0">
                <a:latin typeface="Ubuntu Mono" panose="020B0509030602030204" pitchFamily="49" charset="0"/>
              </a:rPr>
              <a:t>file.h, cmd_client.h, cmd_server.h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54083" y="304799"/>
            <a:ext cx="10058400" cy="61883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设计结构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351645" y="1145370"/>
            <a:ext cx="13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00900" y="114537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57843" y="1665086"/>
            <a:ext cx="2238663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启动，等待链接</a:t>
            </a:r>
            <a:endParaRPr lang="zh-CN" altLang="en-US" dirty="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424453" y="2215500"/>
            <a:ext cx="1239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socket连接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257255" y="2215500"/>
            <a:ext cx="1239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socket连接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2161" y="2964070"/>
            <a:ext cx="148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登录验证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24453" y="5272359"/>
            <a:ext cx="12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处理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424453" y="3753791"/>
            <a:ext cx="1239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输入命令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11779" y="4440600"/>
            <a:ext cx="226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判断是否需要服务器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22992" y="4440600"/>
            <a:ext cx="11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接受信息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322991" y="5272359"/>
            <a:ext cx="11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3"/>
            <a:endCxn id="15" idx="1"/>
          </p:cNvCxnSpPr>
          <p:nvPr/>
        </p:nvCxnSpPr>
        <p:spPr>
          <a:xfrm>
            <a:off x="4664291" y="2400166"/>
            <a:ext cx="25929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4" idx="0"/>
          </p:cNvCxnSpPr>
          <p:nvPr/>
        </p:nvCxnSpPr>
        <p:spPr>
          <a:xfrm flipH="1">
            <a:off x="4044372" y="1514702"/>
            <a:ext cx="1" cy="70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3" idx="0"/>
          </p:cNvCxnSpPr>
          <p:nvPr/>
        </p:nvCxnSpPr>
        <p:spPr>
          <a:xfrm>
            <a:off x="7877175" y="1514702"/>
            <a:ext cx="0" cy="15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5" idx="0"/>
          </p:cNvCxnSpPr>
          <p:nvPr/>
        </p:nvCxnSpPr>
        <p:spPr>
          <a:xfrm flipH="1">
            <a:off x="7877174" y="2043777"/>
            <a:ext cx="1" cy="17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6" idx="0"/>
          </p:cNvCxnSpPr>
          <p:nvPr/>
        </p:nvCxnSpPr>
        <p:spPr>
          <a:xfrm>
            <a:off x="7877174" y="2584832"/>
            <a:ext cx="0" cy="185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2"/>
            <a:endCxn id="17" idx="0"/>
          </p:cNvCxnSpPr>
          <p:nvPr/>
        </p:nvCxnSpPr>
        <p:spPr>
          <a:xfrm flipH="1">
            <a:off x="7877173" y="4809932"/>
            <a:ext cx="1" cy="46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3"/>
            <a:endCxn id="6" idx="1"/>
          </p:cNvCxnSpPr>
          <p:nvPr/>
        </p:nvCxnSpPr>
        <p:spPr>
          <a:xfrm>
            <a:off x="5176926" y="4625266"/>
            <a:ext cx="214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3" idx="0"/>
          </p:cNvCxnSpPr>
          <p:nvPr/>
        </p:nvCxnSpPr>
        <p:spPr>
          <a:xfrm flipH="1">
            <a:off x="4044353" y="2584832"/>
            <a:ext cx="19" cy="37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2"/>
            <a:endCxn id="16" idx="0"/>
          </p:cNvCxnSpPr>
          <p:nvPr/>
        </p:nvCxnSpPr>
        <p:spPr>
          <a:xfrm>
            <a:off x="4044353" y="3333402"/>
            <a:ext cx="19" cy="4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2"/>
            <a:endCxn id="5" idx="0"/>
          </p:cNvCxnSpPr>
          <p:nvPr/>
        </p:nvCxnSpPr>
        <p:spPr>
          <a:xfrm flipH="1">
            <a:off x="4044353" y="4123123"/>
            <a:ext cx="19" cy="31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2"/>
            <a:endCxn id="4" idx="0"/>
          </p:cNvCxnSpPr>
          <p:nvPr/>
        </p:nvCxnSpPr>
        <p:spPr>
          <a:xfrm>
            <a:off x="4044353" y="4809932"/>
            <a:ext cx="0" cy="46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1"/>
            <a:endCxn id="4" idx="3"/>
          </p:cNvCxnSpPr>
          <p:nvPr/>
        </p:nvCxnSpPr>
        <p:spPr>
          <a:xfrm flipH="1">
            <a:off x="4664253" y="5457025"/>
            <a:ext cx="265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255779" y="4328464"/>
            <a:ext cx="191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是，发送信息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670280" y="4871487"/>
            <a:ext cx="43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928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083" y="-780"/>
            <a:ext cx="10058400" cy="95212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启动程序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启动程序时可以加入</a:t>
            </a:r>
            <a:r>
              <a:rPr lang="en-US" altLang="zh-CN" dirty="0" smtClean="0">
                <a:latin typeface="Consolas" panose="020B0609020204030204" pitchFamily="49" charset="0"/>
              </a:rPr>
              <a:t>IP</a:t>
            </a:r>
            <a:r>
              <a:rPr lang="zh-CN" altLang="en-US" dirty="0" smtClean="0">
                <a:latin typeface="Consolas" panose="020B0609020204030204" pitchFamily="49" charset="0"/>
              </a:rPr>
              <a:t>地址和端口号参数：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./</a:t>
            </a:r>
            <a:r>
              <a:rPr lang="en-US" altLang="zh-CN" dirty="0" err="1" smtClean="0">
                <a:latin typeface="Consolas" panose="020B0609020204030204" pitchFamily="49" charset="0"/>
              </a:rPr>
              <a:t>ftpserver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</a:t>
            </a:r>
            <a:r>
              <a:rPr lang="en-US" altLang="zh-CN" dirty="0" err="1">
                <a:latin typeface="Consolas" panose="020B0609020204030204" pitchFamily="49" charset="0"/>
              </a:rPr>
              <a:t>ftpserver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zh-CN" altLang="en-US" dirty="0">
                <a:latin typeface="Consolas" panose="020B0609020204030204" pitchFamily="49" charset="0"/>
              </a:rPr>
              <a:t>端口号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</a:t>
            </a:r>
            <a:r>
              <a:rPr lang="en-US" altLang="zh-CN" dirty="0" err="1">
                <a:latin typeface="Consolas" panose="020B0609020204030204" pitchFamily="49" charset="0"/>
              </a:rPr>
              <a:t>ftpserver</a:t>
            </a:r>
            <a:r>
              <a:rPr lang="en-US" altLang="zh-CN" dirty="0">
                <a:latin typeface="Consolas" panose="020B0609020204030204" pitchFamily="49" charset="0"/>
              </a:rPr>
              <a:t> &lt;IP</a:t>
            </a:r>
            <a:r>
              <a:rPr lang="zh-CN" altLang="en-US" dirty="0">
                <a:latin typeface="Consolas" panose="020B0609020204030204" pitchFamily="49" charset="0"/>
              </a:rPr>
              <a:t>地址</a:t>
            </a:r>
            <a:r>
              <a:rPr lang="en-US" altLang="zh-CN" dirty="0">
                <a:latin typeface="Consolas" panose="020B0609020204030204" pitchFamily="49" charset="0"/>
              </a:rPr>
              <a:t>&gt; &lt;</a:t>
            </a:r>
            <a:r>
              <a:rPr lang="zh-CN" altLang="en-US" dirty="0">
                <a:latin typeface="Consolas" panose="020B0609020204030204" pitchFamily="49" charset="0"/>
              </a:rPr>
              <a:t>端口号</a:t>
            </a:r>
            <a:r>
              <a:rPr lang="en-US" altLang="zh-CN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./</a:t>
            </a:r>
            <a:r>
              <a:rPr lang="en-US" altLang="zh-CN" dirty="0" err="1" smtClean="0">
                <a:latin typeface="Consolas" panose="020B0609020204030204" pitchFamily="49" charset="0"/>
              </a:rPr>
              <a:t>myftp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./</a:t>
            </a:r>
            <a:r>
              <a:rPr lang="en-US" altLang="zh-CN" dirty="0" err="1" smtClean="0">
                <a:latin typeface="Consolas" panose="020B0609020204030204" pitchFamily="49" charset="0"/>
              </a:rPr>
              <a:t>myftp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端口号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./</a:t>
            </a:r>
            <a:r>
              <a:rPr lang="en-US" altLang="zh-CN" dirty="0" err="1" smtClean="0">
                <a:latin typeface="Consolas" panose="020B0609020204030204" pitchFamily="49" charset="0"/>
              </a:rPr>
              <a:t>myftp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&lt;IP</a:t>
            </a:r>
            <a:r>
              <a:rPr lang="zh-CN" altLang="en-US" dirty="0">
                <a:latin typeface="Consolas" panose="020B0609020204030204" pitchFamily="49" charset="0"/>
              </a:rPr>
              <a:t>地址</a:t>
            </a:r>
            <a:r>
              <a:rPr lang="en-US" altLang="zh-CN" dirty="0">
                <a:latin typeface="Consolas" panose="020B0609020204030204" pitchFamily="49" charset="0"/>
              </a:rPr>
              <a:t>&gt; &lt;</a:t>
            </a:r>
            <a:r>
              <a:rPr lang="zh-CN" altLang="en-US" dirty="0">
                <a:latin typeface="Consolas" panose="020B0609020204030204" pitchFamily="49" charset="0"/>
              </a:rPr>
              <a:t>端口号</a:t>
            </a:r>
            <a:r>
              <a:rPr lang="en-US" altLang="zh-CN" dirty="0" smtClean="0">
                <a:latin typeface="Consolas" panose="020B06090202040302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不</a:t>
            </a:r>
            <a:r>
              <a:rPr lang="zh-CN" altLang="en-US" dirty="0" smtClean="0">
                <a:latin typeface="Consolas" panose="020B0609020204030204" pitchFamily="49" charset="0"/>
              </a:rPr>
              <a:t>指定</a:t>
            </a:r>
            <a:r>
              <a:rPr lang="en-US" altLang="zh-CN" dirty="0" smtClean="0">
                <a:latin typeface="Consolas" panose="020B0609020204030204" pitchFamily="49" charset="0"/>
              </a:rPr>
              <a:t>IP</a:t>
            </a:r>
            <a:r>
              <a:rPr lang="zh-CN" altLang="en-US" dirty="0" smtClean="0">
                <a:latin typeface="Consolas" panose="020B0609020204030204" pitchFamily="49" charset="0"/>
              </a:rPr>
              <a:t>地址时，使用</a:t>
            </a:r>
            <a:r>
              <a:rPr lang="en-US" altLang="zh-CN" dirty="0" smtClean="0">
                <a:latin typeface="Consolas" panose="020B0609020204030204" pitchFamily="49" charset="0"/>
              </a:rPr>
              <a:t>127.0.0.1</a:t>
            </a:r>
          </a:p>
          <a:p>
            <a:pPr marL="201168" lvl="1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不</a:t>
            </a:r>
            <a:r>
              <a:rPr lang="zh-CN" altLang="en-US" dirty="0" smtClean="0">
                <a:latin typeface="Consolas" panose="020B0609020204030204" pitchFamily="49" charset="0"/>
              </a:rPr>
              <a:t>指定端口号时，使用</a:t>
            </a:r>
            <a:r>
              <a:rPr lang="en-US" altLang="zh-CN" dirty="0" smtClean="0">
                <a:latin typeface="Consolas" panose="020B0609020204030204" pitchFamily="49" charset="0"/>
              </a:rPr>
              <a:t>12345</a:t>
            </a:r>
          </a:p>
          <a:p>
            <a:pPr marL="201168" lvl="1" indent="0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默认</a:t>
            </a:r>
            <a:r>
              <a:rPr lang="en-US" altLang="zh-CN" dirty="0" smtClean="0">
                <a:latin typeface="Consolas" panose="020B0609020204030204" pitchFamily="49" charset="0"/>
              </a:rPr>
              <a:t>IP</a:t>
            </a:r>
            <a:r>
              <a:rPr lang="zh-CN" altLang="en-US" dirty="0" smtClean="0">
                <a:latin typeface="Consolas" panose="020B0609020204030204" pitchFamily="49" charset="0"/>
              </a:rPr>
              <a:t>地址和端口号在</a:t>
            </a:r>
            <a:r>
              <a:rPr lang="en-US" altLang="zh-CN" dirty="0" smtClean="0">
                <a:latin typeface="Consolas" panose="020B0609020204030204" pitchFamily="49" charset="0"/>
              </a:rPr>
              <a:t>msg.h</a:t>
            </a:r>
            <a:r>
              <a:rPr lang="zh-CN" altLang="en-US" dirty="0" smtClean="0">
                <a:latin typeface="Consolas" panose="020B0609020204030204" pitchFamily="49" charset="0"/>
              </a:rPr>
              <a:t>中指定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2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-779"/>
            <a:ext cx="10115203" cy="96136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用户登录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361671" y="1962145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输入用户名和密码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26326" y="2592819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发送用户名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23489" y="334313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接收回复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36453" y="4093057"/>
            <a:ext cx="159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发送密码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74289" y="489429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接收回复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481744" y="5808562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登录成功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9" idx="2"/>
            <a:endCxn id="10" idx="0"/>
          </p:cNvCxnSpPr>
          <p:nvPr/>
        </p:nvCxnSpPr>
        <p:spPr>
          <a:xfrm>
            <a:off x="2433089" y="2331477"/>
            <a:ext cx="1" cy="26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1" idx="0"/>
          </p:cNvCxnSpPr>
          <p:nvPr/>
        </p:nvCxnSpPr>
        <p:spPr>
          <a:xfrm flipH="1">
            <a:off x="2433089" y="2962151"/>
            <a:ext cx="1" cy="38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2" idx="0"/>
          </p:cNvCxnSpPr>
          <p:nvPr/>
        </p:nvCxnSpPr>
        <p:spPr>
          <a:xfrm>
            <a:off x="2433089" y="3712469"/>
            <a:ext cx="1" cy="38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4" idx="0"/>
          </p:cNvCxnSpPr>
          <p:nvPr/>
        </p:nvCxnSpPr>
        <p:spPr>
          <a:xfrm flipH="1">
            <a:off x="2433089" y="4462389"/>
            <a:ext cx="1" cy="43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15" idx="0"/>
          </p:cNvCxnSpPr>
          <p:nvPr/>
        </p:nvCxnSpPr>
        <p:spPr>
          <a:xfrm>
            <a:off x="2433089" y="5263623"/>
            <a:ext cx="1" cy="54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41015" y="5335212"/>
            <a:ext cx="86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SUCCESS</a:t>
            </a:r>
            <a:endParaRPr lang="zh-CN" altLang="en-US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2361509" y="3769892"/>
            <a:ext cx="86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SUCCESS</a:t>
            </a:r>
            <a:endParaRPr lang="zh-CN" altLang="en-US" sz="1000" dirty="0" smtClean="0"/>
          </a:p>
        </p:txBody>
      </p:sp>
      <p:cxnSp>
        <p:nvCxnSpPr>
          <p:cNvPr id="33" name="肘形连接符 32"/>
          <p:cNvCxnSpPr>
            <a:stCxn id="14" idx="1"/>
            <a:endCxn id="9" idx="0"/>
          </p:cNvCxnSpPr>
          <p:nvPr/>
        </p:nvCxnSpPr>
        <p:spPr>
          <a:xfrm rot="10800000" flipH="1">
            <a:off x="1874289" y="1962145"/>
            <a:ext cx="558800" cy="3116812"/>
          </a:xfrm>
          <a:prstGeom prst="bentConnector4">
            <a:avLst>
              <a:gd name="adj1" fmla="val -132645"/>
              <a:gd name="adj2" fmla="val 107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224282" y="5169112"/>
            <a:ext cx="614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FAILURE</a:t>
            </a:r>
            <a:endParaRPr lang="zh-CN" altLang="en-US" sz="10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1224282" y="3491313"/>
            <a:ext cx="614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FAILURE</a:t>
            </a:r>
            <a:endParaRPr lang="zh-CN" altLang="en-US" sz="1000" dirty="0" smtClean="0"/>
          </a:p>
        </p:txBody>
      </p:sp>
      <p:cxnSp>
        <p:nvCxnSpPr>
          <p:cNvPr id="51" name="直接箭头连接符 50"/>
          <p:cNvCxnSpPr>
            <a:stCxn id="11" idx="1"/>
          </p:cNvCxnSpPr>
          <p:nvPr/>
        </p:nvCxnSpPr>
        <p:spPr>
          <a:xfrm flipH="1">
            <a:off x="1097280" y="3527803"/>
            <a:ext cx="726209" cy="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127965" y="2602178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接收用户名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402747" y="3232852"/>
            <a:ext cx="159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验证用户名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发送验证信息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402746" y="4091170"/>
            <a:ext cx="159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接收</a:t>
            </a:r>
            <a:r>
              <a:rPr lang="zh-CN" altLang="en-US" dirty="0" smtClean="0"/>
              <a:t>密码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294795" y="4778673"/>
            <a:ext cx="180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验证</a:t>
            </a:r>
            <a:r>
              <a:rPr lang="zh-CN" altLang="en-US" dirty="0"/>
              <a:t>密码</a:t>
            </a:r>
            <a:endParaRPr lang="en-US" altLang="zh-CN" dirty="0"/>
          </a:p>
          <a:p>
            <a:pPr algn="ctr"/>
            <a:r>
              <a:rPr lang="zh-CN" altLang="en-US" dirty="0"/>
              <a:t>发送验证信息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248037" y="580304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等待下条消息</a:t>
            </a:r>
          </a:p>
        </p:txBody>
      </p:sp>
      <p:cxnSp>
        <p:nvCxnSpPr>
          <p:cNvPr id="58" name="直接箭头连接符 57"/>
          <p:cNvCxnSpPr>
            <a:stCxn id="52" idx="2"/>
            <a:endCxn id="53" idx="0"/>
          </p:cNvCxnSpPr>
          <p:nvPr/>
        </p:nvCxnSpPr>
        <p:spPr>
          <a:xfrm>
            <a:off x="5199383" y="2971510"/>
            <a:ext cx="1" cy="26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5" idx="2"/>
            <a:endCxn id="56" idx="0"/>
          </p:cNvCxnSpPr>
          <p:nvPr/>
        </p:nvCxnSpPr>
        <p:spPr>
          <a:xfrm flipH="1">
            <a:off x="5199382" y="4460502"/>
            <a:ext cx="1" cy="3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075968" y="5141631"/>
            <a:ext cx="614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FAILURE</a:t>
            </a:r>
            <a:endParaRPr lang="zh-CN" altLang="en-US" sz="1000" dirty="0" smtClean="0"/>
          </a:p>
        </p:txBody>
      </p:sp>
      <p:sp>
        <p:nvSpPr>
          <p:cNvPr id="67" name="文本框 66"/>
          <p:cNvSpPr txBox="1"/>
          <p:nvPr/>
        </p:nvSpPr>
        <p:spPr>
          <a:xfrm>
            <a:off x="6073374" y="3607163"/>
            <a:ext cx="614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FAILURE</a:t>
            </a:r>
            <a:endParaRPr lang="zh-CN" altLang="en-US" sz="1000" dirty="0" smtClean="0"/>
          </a:p>
        </p:txBody>
      </p:sp>
      <p:cxnSp>
        <p:nvCxnSpPr>
          <p:cNvPr id="87" name="直接箭头连接符 86"/>
          <p:cNvCxnSpPr>
            <a:stCxn id="53" idx="2"/>
            <a:endCxn id="55" idx="0"/>
          </p:cNvCxnSpPr>
          <p:nvPr/>
        </p:nvCxnSpPr>
        <p:spPr>
          <a:xfrm flipH="1">
            <a:off x="5199383" y="3879183"/>
            <a:ext cx="1" cy="21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6" idx="2"/>
            <a:endCxn id="57" idx="0"/>
          </p:cNvCxnSpPr>
          <p:nvPr/>
        </p:nvCxnSpPr>
        <p:spPr>
          <a:xfrm>
            <a:off x="5199382" y="5425004"/>
            <a:ext cx="1" cy="37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53" idx="3"/>
            <a:endCxn id="57" idx="3"/>
          </p:cNvCxnSpPr>
          <p:nvPr/>
        </p:nvCxnSpPr>
        <p:spPr>
          <a:xfrm>
            <a:off x="5996021" y="3556018"/>
            <a:ext cx="154707" cy="2431688"/>
          </a:xfrm>
          <a:prstGeom prst="bentConnector3">
            <a:avLst>
              <a:gd name="adj1" fmla="val 522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3"/>
          </p:cNvCxnSpPr>
          <p:nvPr/>
        </p:nvCxnSpPr>
        <p:spPr>
          <a:xfrm flipV="1">
            <a:off x="6103969" y="5101838"/>
            <a:ext cx="670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127803" y="3871000"/>
            <a:ext cx="86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SUCCESS</a:t>
            </a:r>
            <a:endParaRPr lang="zh-CN" altLang="en-US" sz="1000" dirty="0" smtClean="0"/>
          </a:p>
        </p:txBody>
      </p:sp>
      <p:sp>
        <p:nvSpPr>
          <p:cNvPr id="99" name="文本框 98"/>
          <p:cNvSpPr txBox="1"/>
          <p:nvPr/>
        </p:nvSpPr>
        <p:spPr>
          <a:xfrm>
            <a:off x="5165900" y="5441245"/>
            <a:ext cx="86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SUCCESS</a:t>
            </a:r>
            <a:endParaRPr lang="zh-CN" altLang="en-US" sz="1000" dirty="0" smtClean="0"/>
          </a:p>
        </p:txBody>
      </p:sp>
      <p:cxnSp>
        <p:nvCxnSpPr>
          <p:cNvPr id="133" name="直接箭头连接符 132"/>
          <p:cNvCxnSpPr/>
          <p:nvPr/>
        </p:nvCxnSpPr>
        <p:spPr>
          <a:xfrm>
            <a:off x="3105130" y="4275836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3105130" y="278684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H="1" flipV="1">
            <a:off x="3105130" y="3490891"/>
            <a:ext cx="1260000" cy="1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H="1" flipV="1">
            <a:off x="3105130" y="5098444"/>
            <a:ext cx="1260000" cy="1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3391074" y="2500547"/>
            <a:ext cx="68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LOGIN</a:t>
            </a:r>
            <a:endParaRPr lang="zh-CN" altLang="en-US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3391074" y="4000311"/>
            <a:ext cx="68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LOGIN</a:t>
            </a:r>
            <a:endParaRPr lang="zh-CN" altLang="en-US" sz="1000" dirty="0" smtClean="0"/>
          </a:p>
        </p:txBody>
      </p:sp>
      <p:sp>
        <p:nvSpPr>
          <p:cNvPr id="140" name="文本框 139"/>
          <p:cNvSpPr txBox="1"/>
          <p:nvPr/>
        </p:nvSpPr>
        <p:spPr>
          <a:xfrm>
            <a:off x="3134766" y="3256766"/>
            <a:ext cx="1200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SUCCESS / FAILURE</a:t>
            </a:r>
            <a:endParaRPr lang="zh-CN" altLang="en-US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3134766" y="4845905"/>
            <a:ext cx="1200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SUCCESS / FAILURE</a:t>
            </a:r>
            <a:endParaRPr lang="zh-CN" altLang="en-US" sz="1000" dirty="0" smtClean="0"/>
          </a:p>
        </p:txBody>
      </p:sp>
      <p:cxnSp>
        <p:nvCxnSpPr>
          <p:cNvPr id="143" name="直接连接符 142"/>
          <p:cNvCxnSpPr/>
          <p:nvPr/>
        </p:nvCxnSpPr>
        <p:spPr>
          <a:xfrm>
            <a:off x="3707712" y="1209964"/>
            <a:ext cx="0" cy="49624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1426326" y="1110077"/>
            <a:ext cx="195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</a:t>
            </a:r>
            <a:endParaRPr lang="zh-CN" altLang="en-US" dirty="0" smtClean="0"/>
          </a:p>
        </p:txBody>
      </p:sp>
      <p:sp>
        <p:nvSpPr>
          <p:cNvPr id="145" name="文本框 144"/>
          <p:cNvSpPr txBox="1"/>
          <p:nvPr/>
        </p:nvSpPr>
        <p:spPr>
          <a:xfrm>
            <a:off x="4100258" y="1110077"/>
            <a:ext cx="195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服务器</a:t>
            </a:r>
            <a:endParaRPr lang="zh-CN" altLang="en-US" dirty="0" smtClean="0"/>
          </a:p>
        </p:txBody>
      </p:sp>
      <p:sp>
        <p:nvSpPr>
          <p:cNvPr id="146" name="文本框 145"/>
          <p:cNvSpPr txBox="1"/>
          <p:nvPr/>
        </p:nvSpPr>
        <p:spPr>
          <a:xfrm>
            <a:off x="6965835" y="1553882"/>
            <a:ext cx="4246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所使用的函数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</a:t>
            </a:r>
            <a:r>
              <a:rPr lang="zh-CN" altLang="en-US" dirty="0" smtClean="0"/>
              <a:t>程序</a:t>
            </a:r>
            <a:r>
              <a:rPr lang="en-US" altLang="zh-CN" dirty="0" err="1" smtClean="0"/>
              <a:t>client_login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服务器</a:t>
            </a:r>
            <a:r>
              <a:rPr lang="zh-CN" altLang="en-US" dirty="0" smtClean="0"/>
              <a:t>程序</a:t>
            </a:r>
            <a:r>
              <a:rPr lang="en-US" altLang="zh-CN" dirty="0" err="1" smtClean="0"/>
              <a:t>c_login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用户名和密码在</a:t>
            </a:r>
            <a:r>
              <a:rPr lang="en-US" altLang="zh-CN" dirty="0" err="1" smtClean="0"/>
              <a:t>cmd_server.c</a:t>
            </a:r>
            <a:r>
              <a:rPr lang="zh-CN" altLang="en-US" dirty="0" smtClean="0"/>
              <a:t>之中定义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登录</a:t>
            </a:r>
            <a:r>
              <a:rPr lang="zh-CN" altLang="en-US" dirty="0" smtClean="0"/>
              <a:t>成功后开启客户端命令行功能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982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083" y="443345"/>
            <a:ext cx="10058400" cy="51723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消息传递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76218" y="1209964"/>
            <a:ext cx="1080655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发送方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22982" y="1209964"/>
            <a:ext cx="109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接收方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79236" y="1754909"/>
            <a:ext cx="12746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type</a:t>
            </a:r>
            <a:endParaRPr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279236" y="2336172"/>
            <a:ext cx="12746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/>
              <a:t>len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279236" y="3544131"/>
            <a:ext cx="12746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data</a:t>
            </a:r>
            <a:endParaRPr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833581" y="2917436"/>
            <a:ext cx="2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zh-CN" altLang="en-US" dirty="0"/>
              <a:t>是否</a:t>
            </a:r>
            <a:r>
              <a:rPr lang="zh-CN" altLang="en-US" dirty="0" smtClean="0"/>
              <a:t>发送完毕</a:t>
            </a:r>
          </a:p>
        </p:txBody>
      </p: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>
            <a:off x="1916545" y="2124364"/>
            <a:ext cx="0" cy="21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9" idx="0"/>
          </p:cNvCxnSpPr>
          <p:nvPr/>
        </p:nvCxnSpPr>
        <p:spPr>
          <a:xfrm>
            <a:off x="1916545" y="2705627"/>
            <a:ext cx="0" cy="21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8" idx="0"/>
          </p:cNvCxnSpPr>
          <p:nvPr/>
        </p:nvCxnSpPr>
        <p:spPr>
          <a:xfrm>
            <a:off x="1916545" y="3286768"/>
            <a:ext cx="0" cy="2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8" idx="2"/>
            <a:endCxn id="9" idx="1"/>
          </p:cNvCxnSpPr>
          <p:nvPr/>
        </p:nvCxnSpPr>
        <p:spPr>
          <a:xfrm rot="5400000" flipH="1">
            <a:off x="969321" y="2966362"/>
            <a:ext cx="811484" cy="1082964"/>
          </a:xfrm>
          <a:prstGeom prst="bentConnector4">
            <a:avLst>
              <a:gd name="adj1" fmla="val -28171"/>
              <a:gd name="adj2" fmla="val 1211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</p:cNvCxnSpPr>
          <p:nvPr/>
        </p:nvCxnSpPr>
        <p:spPr>
          <a:xfrm flipH="1">
            <a:off x="1916544" y="3102102"/>
            <a:ext cx="1082964" cy="2328880"/>
          </a:xfrm>
          <a:prstGeom prst="bentConnector4">
            <a:avLst>
              <a:gd name="adj1" fmla="val -21109"/>
              <a:gd name="adj2" fmla="val 797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440872" y="3289867"/>
            <a:ext cx="132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N</a:t>
            </a:r>
            <a:endParaRPr lang="zh-CN" altLang="en-US" sz="10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433781" y="2811531"/>
            <a:ext cx="132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Y</a:t>
            </a:r>
            <a:endParaRPr lang="zh-CN" altLang="en-US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4843320" y="1710559"/>
            <a:ext cx="12746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接收</a:t>
            </a:r>
            <a:r>
              <a:rPr lang="en-US" altLang="zh-CN" dirty="0" smtClean="0"/>
              <a:t>type</a:t>
            </a:r>
            <a:endParaRPr lang="zh-CN" altLang="en-US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4843320" y="2291822"/>
            <a:ext cx="12746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接收</a:t>
            </a:r>
            <a:r>
              <a:rPr lang="en-US" altLang="zh-CN" dirty="0" smtClean="0"/>
              <a:t>len</a:t>
            </a:r>
            <a:endParaRPr lang="zh-CN" altLang="en-US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4843320" y="3499781"/>
            <a:ext cx="1274618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接收</a:t>
            </a:r>
            <a:r>
              <a:rPr lang="en-US" altLang="zh-CN" dirty="0" smtClean="0"/>
              <a:t>data</a:t>
            </a:r>
            <a:endParaRPr lang="zh-CN" altLang="en-US" dirty="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4397665" y="2873086"/>
            <a:ext cx="2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r>
              <a:rPr lang="zh-CN" altLang="en-US" dirty="0" smtClean="0"/>
              <a:t>是否</a:t>
            </a:r>
            <a:r>
              <a:rPr lang="zh-CN" altLang="en-US" dirty="0"/>
              <a:t>接收</a:t>
            </a:r>
            <a:r>
              <a:rPr lang="zh-CN" altLang="en-US" dirty="0" smtClean="0"/>
              <a:t>完毕</a:t>
            </a:r>
          </a:p>
        </p:txBody>
      </p:sp>
      <p:cxnSp>
        <p:nvCxnSpPr>
          <p:cNvPr id="35" name="直接箭头连接符 34"/>
          <p:cNvCxnSpPr>
            <a:stCxn id="31" idx="2"/>
            <a:endCxn id="32" idx="0"/>
          </p:cNvCxnSpPr>
          <p:nvPr/>
        </p:nvCxnSpPr>
        <p:spPr>
          <a:xfrm>
            <a:off x="5480629" y="2080014"/>
            <a:ext cx="0" cy="21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2"/>
            <a:endCxn id="34" idx="0"/>
          </p:cNvCxnSpPr>
          <p:nvPr/>
        </p:nvCxnSpPr>
        <p:spPr>
          <a:xfrm>
            <a:off x="5480629" y="2661277"/>
            <a:ext cx="0" cy="21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2"/>
            <a:endCxn id="33" idx="0"/>
          </p:cNvCxnSpPr>
          <p:nvPr/>
        </p:nvCxnSpPr>
        <p:spPr>
          <a:xfrm>
            <a:off x="5480629" y="3242418"/>
            <a:ext cx="0" cy="2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3" idx="2"/>
            <a:endCxn id="34" idx="1"/>
          </p:cNvCxnSpPr>
          <p:nvPr/>
        </p:nvCxnSpPr>
        <p:spPr>
          <a:xfrm rot="5400000" flipH="1">
            <a:off x="4533405" y="2922012"/>
            <a:ext cx="811484" cy="1082964"/>
          </a:xfrm>
          <a:prstGeom prst="bentConnector4">
            <a:avLst>
              <a:gd name="adj1" fmla="val -28171"/>
              <a:gd name="adj2" fmla="val 1211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4" idx="3"/>
          </p:cNvCxnSpPr>
          <p:nvPr/>
        </p:nvCxnSpPr>
        <p:spPr>
          <a:xfrm flipH="1">
            <a:off x="5480628" y="3057752"/>
            <a:ext cx="1082964" cy="2328880"/>
          </a:xfrm>
          <a:prstGeom prst="bentConnector4">
            <a:avLst>
              <a:gd name="adj1" fmla="val -21109"/>
              <a:gd name="adj2" fmla="val 797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004956" y="3245517"/>
            <a:ext cx="132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N</a:t>
            </a:r>
            <a:endParaRPr lang="zh-CN" altLang="en-US" sz="10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5997865" y="2767181"/>
            <a:ext cx="132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Y</a:t>
            </a:r>
            <a:endParaRPr lang="zh-CN" altLang="en-US" sz="1000" dirty="0" smtClean="0"/>
          </a:p>
        </p:txBody>
      </p:sp>
      <p:sp>
        <p:nvSpPr>
          <p:cNvPr id="43" name="文本框 42"/>
          <p:cNvSpPr txBox="1"/>
          <p:nvPr/>
        </p:nvSpPr>
        <p:spPr>
          <a:xfrm>
            <a:off x="7389091" y="1293091"/>
            <a:ext cx="3823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</a:rPr>
              <a:t>struct ftpmsg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	enum ftpmsg_type;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smtClean="0">
                <a:latin typeface="Consolas" panose="020B0609020204030204" pitchFamily="49" charset="0"/>
              </a:rPr>
              <a:t>int len;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smtClean="0">
                <a:latin typeface="Consolas" panose="020B0609020204030204" pitchFamily="49" charset="0"/>
              </a:rPr>
              <a:t>char *data;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  <a:endParaRPr lang="zh-CN" alt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89091" y="3013402"/>
            <a:ext cx="4073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msg.h</a:t>
            </a:r>
            <a:r>
              <a:rPr lang="zh-CN" altLang="en-US" dirty="0" smtClean="0"/>
              <a:t>中声明了枚举类型</a:t>
            </a:r>
            <a:r>
              <a:rPr lang="en-US" altLang="zh-CN" dirty="0" smtClean="0">
                <a:latin typeface="Consolas" panose="020B0609020204030204" pitchFamily="49" charset="0"/>
              </a:rPr>
              <a:t>ftpmsg_type</a:t>
            </a:r>
            <a:r>
              <a:rPr lang="zh-CN" altLang="en-US" dirty="0" smtClean="0">
                <a:latin typeface="Consolas" panose="020B0609020204030204" pitchFamily="49" charset="0"/>
              </a:rPr>
              <a:t>存放消息类型，以及结构体</a:t>
            </a:r>
            <a:r>
              <a:rPr lang="en-US" altLang="zh-CN" dirty="0" smtClean="0">
                <a:latin typeface="Consolas" panose="020B0609020204030204" pitchFamily="49" charset="0"/>
              </a:rPr>
              <a:t>ftpmsg</a:t>
            </a:r>
            <a:r>
              <a:rPr lang="zh-CN" altLang="en-US" dirty="0">
                <a:latin typeface="Consolas" panose="020B0609020204030204" pitchFamily="49" charset="0"/>
              </a:rPr>
              <a:t>存放整个</a:t>
            </a:r>
            <a:r>
              <a:rPr lang="zh-CN" altLang="en-US" dirty="0" smtClean="0">
                <a:latin typeface="Consolas" panose="020B0609020204030204" pitchFamily="49" charset="0"/>
              </a:rPr>
              <a:t>消息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err="1" smtClean="0">
                <a:latin typeface="Consolas" panose="020B0609020204030204" pitchFamily="49" charset="0"/>
              </a:rPr>
              <a:t>send_msg</a:t>
            </a:r>
            <a:r>
              <a:rPr lang="zh-CN" altLang="en-US" dirty="0" smtClean="0">
                <a:latin typeface="Consolas" panose="020B0609020204030204" pitchFamily="49" charset="0"/>
              </a:rPr>
              <a:t>与</a:t>
            </a:r>
            <a:r>
              <a:rPr lang="en-US" altLang="zh-CN" dirty="0" err="1" smtClean="0">
                <a:latin typeface="Consolas" panose="020B0609020204030204" pitchFamily="49" charset="0"/>
              </a:rPr>
              <a:t>recv_msg</a:t>
            </a:r>
            <a:r>
              <a:rPr lang="zh-CN" altLang="en-US" dirty="0" smtClean="0">
                <a:latin typeface="Consolas" panose="020B0609020204030204" pitchFamily="49" charset="0"/>
              </a:rPr>
              <a:t>函数中实现了消息的发送和接收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Consolas" panose="020B0609020204030204" pitchFamily="49" charset="0"/>
              </a:rPr>
              <a:t>send_simple</a:t>
            </a:r>
            <a:r>
              <a:rPr lang="zh-CN" altLang="en-US" dirty="0" smtClean="0">
                <a:latin typeface="Consolas" panose="020B0609020204030204" pitchFamily="49" charset="0"/>
              </a:rPr>
              <a:t>函数发送指定类型空消息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22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083" y="443345"/>
            <a:ext cx="10058400" cy="51723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文件传输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6218" y="1209964"/>
            <a:ext cx="1080655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发送方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22982" y="1209964"/>
            <a:ext cx="109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接收方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9599" y="1754909"/>
            <a:ext cx="261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打开</a:t>
            </a:r>
            <a:r>
              <a:rPr lang="zh-CN" altLang="en-US" sz="1200" dirty="0" smtClean="0"/>
              <a:t>源文件</a:t>
            </a:r>
            <a:r>
              <a:rPr lang="zh-CN" altLang="en-US" sz="1200" dirty="0"/>
              <a:t>并读取属性</a:t>
            </a:r>
            <a:endParaRPr lang="en-US" altLang="zh-CN" sz="1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833582" y="2198162"/>
            <a:ext cx="216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发送文件名、</a:t>
            </a:r>
            <a:r>
              <a:rPr lang="en-US" altLang="zh-CN" sz="1200" dirty="0" err="1" smtClean="0"/>
              <a:t>st_mode</a:t>
            </a:r>
            <a:r>
              <a:rPr lang="zh-CN" altLang="en-US" sz="1200" dirty="0" smtClean="0"/>
              <a:t>、</a:t>
            </a:r>
            <a:r>
              <a:rPr lang="zh-CN" altLang="en-US" sz="1200" dirty="0"/>
              <a:t>文件大小</a:t>
            </a:r>
            <a:endParaRPr lang="zh-CN" altLang="en-US" sz="12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174153" y="3392122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Y </a:t>
            </a:r>
            <a:endParaRPr lang="zh-CN" altLang="en-US" sz="12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4382943" y="2198162"/>
            <a:ext cx="216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接收</a:t>
            </a:r>
            <a:r>
              <a:rPr lang="zh-CN" altLang="en-US" sz="1200" dirty="0"/>
              <a:t>文件名、</a:t>
            </a:r>
            <a:r>
              <a:rPr lang="en-US" altLang="zh-CN" sz="1200" dirty="0" smtClean="0"/>
              <a:t>st_mode</a:t>
            </a:r>
            <a:r>
              <a:rPr lang="zh-CN" altLang="en-US" sz="1200" dirty="0" smtClean="0"/>
              <a:t>、</a:t>
            </a:r>
            <a:r>
              <a:rPr lang="zh-CN" altLang="en-US" sz="1200" dirty="0"/>
              <a:t>文件</a:t>
            </a:r>
            <a:r>
              <a:rPr lang="zh-CN" altLang="en-US" sz="1200" dirty="0" smtClean="0"/>
              <a:t>大小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230574" y="1459498"/>
            <a:ext cx="4073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msg.h</a:t>
            </a:r>
            <a:r>
              <a:rPr lang="zh-CN" altLang="en-US" dirty="0" smtClean="0"/>
              <a:t>中</a:t>
            </a:r>
            <a:r>
              <a:rPr lang="en-US" altLang="zh-CN" dirty="0" err="1" smtClean="0">
                <a:latin typeface="Consolas" panose="020B0609020204030204" pitchFamily="49" charset="0"/>
              </a:rPr>
              <a:t>send_flie</a:t>
            </a:r>
            <a:r>
              <a:rPr lang="zh-CN" altLang="en-US" dirty="0" smtClean="0">
                <a:latin typeface="Consolas" panose="020B0609020204030204" pitchFamily="49" charset="0"/>
              </a:rPr>
              <a:t>与</a:t>
            </a:r>
            <a:r>
              <a:rPr lang="en-US" altLang="zh-CN" dirty="0" smtClean="0">
                <a:latin typeface="Consolas" panose="020B0609020204030204" pitchFamily="49" charset="0"/>
              </a:rPr>
              <a:t>recv_file</a:t>
            </a:r>
            <a:r>
              <a:rPr lang="zh-CN" altLang="en-US" dirty="0" smtClean="0">
                <a:latin typeface="Consolas" panose="020B0609020204030204" pitchFamily="49" charset="0"/>
              </a:rPr>
              <a:t>函数实现了文件的发送和接收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在传输文件内容前，先传输文件名和文件属性中的</a:t>
            </a:r>
            <a:r>
              <a:rPr lang="en-US" altLang="zh-CN" dirty="0" smtClean="0"/>
              <a:t>st_mode</a:t>
            </a:r>
            <a:r>
              <a:rPr lang="zh-CN" altLang="en-US" dirty="0" smtClean="0"/>
              <a:t>，用来</a:t>
            </a:r>
            <a:r>
              <a:rPr lang="zh-CN" altLang="en-US" dirty="0"/>
              <a:t>创建</a:t>
            </a:r>
            <a:r>
              <a:rPr lang="zh-CN" altLang="en-US" dirty="0" smtClean="0"/>
              <a:t>与源文件权限相同的目标文件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传输文件大小用于计算进度条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8291" y="3123638"/>
            <a:ext cx="185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接收回复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06924" y="2720143"/>
            <a:ext cx="1717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创建目标文件</a:t>
            </a:r>
            <a:endParaRPr lang="zh-CN" altLang="en-US" sz="12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382943" y="3123638"/>
            <a:ext cx="216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创建文件是否成功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135032" y="4022629"/>
            <a:ext cx="156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发送一部分文件内容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更新进度条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88291" y="3532600"/>
            <a:ext cx="185650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文件内容</a:t>
            </a:r>
            <a:r>
              <a:rPr lang="zh-CN" altLang="en-US" sz="1200" dirty="0" smtClean="0"/>
              <a:t>是否发送完毕</a:t>
            </a:r>
          </a:p>
        </p:txBody>
      </p:sp>
      <p:cxnSp>
        <p:nvCxnSpPr>
          <p:cNvPr id="47" name="直接箭头连接符 46"/>
          <p:cNvCxnSpPr>
            <a:stCxn id="45" idx="2"/>
            <a:endCxn id="42" idx="0"/>
          </p:cNvCxnSpPr>
          <p:nvPr/>
        </p:nvCxnSpPr>
        <p:spPr>
          <a:xfrm>
            <a:off x="1916545" y="3809600"/>
            <a:ext cx="0" cy="21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918394" y="4354832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N</a:t>
            </a:r>
            <a:endParaRPr lang="zh-CN" altLang="en-US" sz="1200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1344178" y="5037671"/>
            <a:ext cx="114473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发送结束标志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88291" y="5469782"/>
            <a:ext cx="185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接收回复并输出结果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4680212" y="4615918"/>
            <a:ext cx="156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接收</a:t>
            </a:r>
            <a:r>
              <a:rPr lang="zh-CN" altLang="en-US" sz="1200" dirty="0" smtClean="0"/>
              <a:t>一部分文件内容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更新进度条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549577" y="4115755"/>
            <a:ext cx="182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是否收到结束标志</a:t>
            </a: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5461725" y="4392754"/>
            <a:ext cx="0" cy="2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77" idx="2"/>
            <a:endCxn id="78" idx="1"/>
          </p:cNvCxnSpPr>
          <p:nvPr/>
        </p:nvCxnSpPr>
        <p:spPr>
          <a:xfrm rot="5400000" flipH="1">
            <a:off x="4593987" y="4209845"/>
            <a:ext cx="823328" cy="912148"/>
          </a:xfrm>
          <a:prstGeom prst="bentConnector4">
            <a:avLst>
              <a:gd name="adj1" fmla="val -14303"/>
              <a:gd name="adj2" fmla="val 1250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889358" y="5515379"/>
            <a:ext cx="114473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接收成功</a:t>
            </a:r>
          </a:p>
        </p:txBody>
      </p:sp>
      <p:cxnSp>
        <p:nvCxnSpPr>
          <p:cNvPr id="99" name="肘形连接符 98"/>
          <p:cNvCxnSpPr>
            <a:stCxn id="78" idx="3"/>
            <a:endCxn id="81" idx="0"/>
          </p:cNvCxnSpPr>
          <p:nvPr/>
        </p:nvCxnSpPr>
        <p:spPr>
          <a:xfrm flipH="1">
            <a:off x="5461725" y="4254255"/>
            <a:ext cx="912148" cy="1261124"/>
          </a:xfrm>
          <a:prstGeom prst="bentConnector4">
            <a:avLst>
              <a:gd name="adj1" fmla="val -25062"/>
              <a:gd name="adj2" fmla="val 818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45" idx="3"/>
            <a:endCxn id="62" idx="0"/>
          </p:cNvCxnSpPr>
          <p:nvPr/>
        </p:nvCxnSpPr>
        <p:spPr>
          <a:xfrm flipH="1">
            <a:off x="1916545" y="3671100"/>
            <a:ext cx="928254" cy="1366571"/>
          </a:xfrm>
          <a:prstGeom prst="bentConnector4">
            <a:avLst>
              <a:gd name="adj1" fmla="val -24627"/>
              <a:gd name="adj2" fmla="val 848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1916545" y="2031908"/>
            <a:ext cx="1" cy="1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1916545" y="2659827"/>
            <a:ext cx="0" cy="46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1916545" y="3400637"/>
            <a:ext cx="1" cy="13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916545" y="5314671"/>
            <a:ext cx="1" cy="15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5465906" y="2997142"/>
            <a:ext cx="0" cy="12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" idx="2"/>
            <a:endCxn id="78" idx="0"/>
          </p:cNvCxnSpPr>
          <p:nvPr/>
        </p:nvCxnSpPr>
        <p:spPr>
          <a:xfrm flipH="1">
            <a:off x="5461725" y="3400637"/>
            <a:ext cx="4181" cy="7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5465906" y="2659827"/>
            <a:ext cx="0" cy="6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42" idx="2"/>
            <a:endCxn id="45" idx="1"/>
          </p:cNvCxnSpPr>
          <p:nvPr/>
        </p:nvCxnSpPr>
        <p:spPr>
          <a:xfrm rot="5400000" flipH="1">
            <a:off x="1045821" y="3613570"/>
            <a:ext cx="813194" cy="928254"/>
          </a:xfrm>
          <a:prstGeom prst="bentConnector4">
            <a:avLst>
              <a:gd name="adj1" fmla="val -28111"/>
              <a:gd name="adj2" fmla="val 1246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3251200" y="2346036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>
            <a:off x="3251200" y="3262137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3251200" y="4233779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251200" y="5608281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5689343" y="4020224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Y 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736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083" y="443345"/>
            <a:ext cx="10058400" cy="51723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主要功能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31017"/>
              </p:ext>
            </p:extLst>
          </p:nvPr>
        </p:nvGraphicFramePr>
        <p:xfrm>
          <a:off x="1062179" y="1018598"/>
          <a:ext cx="10067635" cy="4851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278909">
                  <a:extLst>
                    <a:ext uri="{9D8B030D-6E8A-4147-A177-3AD203B41FA5}">
                      <a16:colId xmlns:a16="http://schemas.microsoft.com/office/drawing/2014/main" val="2804422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3377946853"/>
                    </a:ext>
                  </a:extLst>
                </a:gridCol>
                <a:gridCol w="1736437">
                  <a:extLst>
                    <a:ext uri="{9D8B030D-6E8A-4147-A177-3AD203B41FA5}">
                      <a16:colId xmlns:a16="http://schemas.microsoft.com/office/drawing/2014/main" val="593444039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374179544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9251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消息类型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客户端函数（</a:t>
                      </a:r>
                      <a:r>
                        <a:rPr lang="en-US" altLang="zh-CN" dirty="0" err="1" smtClean="0"/>
                        <a:t>cmd_client.c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服务器函数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cmd_server.c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共用函数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file.c/</a:t>
                      </a:r>
                      <a:r>
                        <a:rPr lang="en-US" altLang="zh-CN" dirty="0" err="1" smtClean="0"/>
                        <a:t>msg.c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76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在本地新建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删除目录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client_lmkdir</a:t>
                      </a:r>
                    </a:p>
                    <a:p>
                      <a:r>
                        <a:rPr lang="en-US" altLang="zh-CN" dirty="0" err="1" smtClean="0"/>
                        <a:t>client_lrmdir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create_dir</a:t>
                      </a:r>
                    </a:p>
                    <a:p>
                      <a:r>
                        <a:rPr lang="en-US" altLang="zh-CN" dirty="0" err="1" smtClean="0"/>
                        <a:t>remove_dir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9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在服务器新建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删除目录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C_MKDIR</a:t>
                      </a:r>
                    </a:p>
                    <a:p>
                      <a:r>
                        <a:rPr lang="en-US" altLang="zh-CN" dirty="0" smtClean="0"/>
                        <a:t>C_RMDIR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client_mkdir</a:t>
                      </a:r>
                    </a:p>
                    <a:p>
                      <a:r>
                        <a:rPr lang="en-US" altLang="zh-CN" dirty="0" err="1" smtClean="0"/>
                        <a:t>client_rmdir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c_mkdir</a:t>
                      </a:r>
                    </a:p>
                    <a:p>
                      <a:r>
                        <a:rPr lang="en-US" altLang="zh-CN" dirty="0" err="1" smtClean="0"/>
                        <a:t>c_rmdir</a:t>
                      </a:r>
                      <a:endParaRPr lang="zh-CN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4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切换本地工作路径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client_lpwd</a:t>
                      </a:r>
                    </a:p>
                    <a:p>
                      <a:r>
                        <a:rPr lang="en-US" altLang="zh-CN" dirty="0" err="1" smtClean="0"/>
                        <a:t>client_lcd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58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切换服务器工作路径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C_PWD</a:t>
                      </a:r>
                    </a:p>
                    <a:p>
                      <a:r>
                        <a:rPr lang="en-US" altLang="zh-CN" dirty="0" smtClean="0"/>
                        <a:t>C_CD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client_pwd</a:t>
                      </a:r>
                    </a:p>
                    <a:p>
                      <a:r>
                        <a:rPr lang="en-US" altLang="zh-CN" dirty="0" err="1" smtClean="0"/>
                        <a:t>client_cd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c_pwd</a:t>
                      </a:r>
                    </a:p>
                    <a:p>
                      <a:r>
                        <a:rPr lang="en-US" altLang="zh-CN" dirty="0" err="1" smtClean="0"/>
                        <a:t>c_cd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86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显示客户端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服务器文件列表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C_LS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client_dir</a:t>
                      </a:r>
                    </a:p>
                    <a:p>
                      <a:r>
                        <a:rPr lang="en-US" altLang="zh-CN" dirty="0" err="1" smtClean="0"/>
                        <a:t>client_ls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c_ls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3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上传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下载文件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C_PUT</a:t>
                      </a:r>
                    </a:p>
                    <a:p>
                      <a:r>
                        <a:rPr lang="en-US" altLang="zh-CN" dirty="0" smtClean="0"/>
                        <a:t>C_GET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client_put</a:t>
                      </a:r>
                    </a:p>
                    <a:p>
                      <a:r>
                        <a:rPr lang="en-US" altLang="zh-CN" dirty="0" err="1" smtClean="0"/>
                        <a:t>client_get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c_put</a:t>
                      </a:r>
                    </a:p>
                    <a:p>
                      <a:r>
                        <a:rPr lang="en-US" altLang="zh-CN" dirty="0" err="1" smtClean="0"/>
                        <a:t>c_get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send_file</a:t>
                      </a:r>
                    </a:p>
                    <a:p>
                      <a:r>
                        <a:rPr lang="en-US" altLang="zh-CN" dirty="0" err="1" smtClean="0"/>
                        <a:t>recv_file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0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C_QUIT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66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87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客户端程序内的命令行使用：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命令的参数支持使用引号包围的带空格的值，如：</a:t>
            </a:r>
            <a:endParaRPr lang="en-US" altLang="zh-CN" dirty="0" smtClean="0"/>
          </a:p>
          <a:p>
            <a:pPr lvl="2"/>
            <a:r>
              <a:rPr lang="en-US" altLang="zh-CN" sz="1800" dirty="0" smtClean="0">
                <a:latin typeface="Consolas" panose="020B0609020204030204" pitchFamily="49" charset="0"/>
              </a:rPr>
              <a:t>put “hello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world.c</a:t>
            </a:r>
            <a:r>
              <a:rPr lang="en-US" altLang="zh-CN" sz="1800" dirty="0" smtClean="0">
                <a:latin typeface="Consolas" panose="020B0609020204030204" pitchFamily="49" charset="0"/>
              </a:rPr>
              <a:t>”</a:t>
            </a:r>
          </a:p>
          <a:p>
            <a:pPr lvl="1"/>
            <a:r>
              <a:rPr lang="zh-CN" altLang="en-US" dirty="0" smtClean="0"/>
              <a:t>一些命令（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lmkdir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lrmdir</a:t>
            </a:r>
            <a:r>
              <a:rPr lang="en-US" altLang="zh-CN" dirty="0" smtClean="0"/>
              <a:t>/put/get</a:t>
            </a:r>
            <a:r>
              <a:rPr lang="zh-CN" altLang="en-US" dirty="0" smtClean="0"/>
              <a:t>）支持多个参数，以空格分隔（或用引号包围），如：</a:t>
            </a:r>
            <a:endParaRPr lang="en-US" altLang="zh-CN" dirty="0" smtClean="0"/>
          </a:p>
          <a:p>
            <a:pPr lvl="2"/>
            <a:r>
              <a:rPr lang="en-US" altLang="zh-CN" sz="1800" dirty="0" err="1" smtClean="0">
                <a:latin typeface="Consolas" panose="020B0609020204030204" pitchFamily="49" charset="0"/>
              </a:rPr>
              <a:t>mkdir</a:t>
            </a:r>
            <a:r>
              <a:rPr lang="en-US" altLang="zh-CN" sz="1800" dirty="0" smtClean="0">
                <a:latin typeface="Consolas" panose="020B0609020204030204" pitchFamily="49" charset="0"/>
              </a:rPr>
              <a:t> test1 test2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命令可以查看支持的命令</a:t>
            </a:r>
            <a:endParaRPr lang="en-US" altLang="zh-CN" dirty="0" smtClean="0"/>
          </a:p>
          <a:p>
            <a:r>
              <a:rPr lang="zh-CN" altLang="en-US" dirty="0" smtClean="0"/>
              <a:t>传输文件相关：</a:t>
            </a:r>
            <a:endParaRPr lang="en-US" altLang="zh-CN" dirty="0" smtClean="0"/>
          </a:p>
          <a:p>
            <a:pPr lvl="1"/>
            <a:r>
              <a:rPr lang="zh-CN" altLang="en-US" dirty="0"/>
              <a:t>传输</a:t>
            </a:r>
            <a:r>
              <a:rPr lang="zh-CN" altLang="en-US" dirty="0" smtClean="0"/>
              <a:t>文件时会先读取文件的属性，获取文件的读写权限，接受方创建目标文件时，与源文件的读写权限保持一致</a:t>
            </a:r>
            <a:endParaRPr lang="en-US" altLang="zh-CN" dirty="0" smtClean="0"/>
          </a:p>
          <a:p>
            <a:pPr lvl="1"/>
            <a:r>
              <a:rPr lang="zh-CN" altLang="en-US" dirty="0"/>
              <a:t>传输</a:t>
            </a:r>
            <a:r>
              <a:rPr lang="zh-CN" altLang="en-US" dirty="0" smtClean="0"/>
              <a:t>文件时会先读取文件大小，收发文件时会显示一个进度条，传输结束时会显示发送成功的字节数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54083" y="443345"/>
            <a:ext cx="10058400" cy="517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其它</a:t>
            </a:r>
            <a:r>
              <a:rPr lang="zh-CN" altLang="en-US" sz="2800" dirty="0" smtClean="0"/>
              <a:t>功能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12254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644</TotalTime>
  <Words>698</Words>
  <Application>Microsoft Office PowerPoint</Application>
  <PresentationFormat>宽屏</PresentationFormat>
  <Paragraphs>187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Consolas</vt:lpstr>
      <vt:lpstr>Ubuntu Mono</vt:lpstr>
      <vt:lpstr>回顾</vt:lpstr>
      <vt:lpstr>PowerPoint 演示文稿</vt:lpstr>
      <vt:lpstr>所包含的文件</vt:lpstr>
      <vt:lpstr>设计结构</vt:lpstr>
      <vt:lpstr>启动程序</vt:lpstr>
      <vt:lpstr>用户登录</vt:lpstr>
      <vt:lpstr>消息传递</vt:lpstr>
      <vt:lpstr>文件传输</vt:lpstr>
      <vt:lpstr>主要功能</vt:lpstr>
      <vt:lpstr>PowerPoint 演示文稿</vt:lpstr>
      <vt:lpstr>遇到的问题——阻塞</vt:lpstr>
    </vt:vector>
  </TitlesOfParts>
  <Company>dafanqie.net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SkyUser</dc:creator>
  <cp:lastModifiedBy>郭继风</cp:lastModifiedBy>
  <cp:revision>55</cp:revision>
  <dcterms:created xsi:type="dcterms:W3CDTF">2018-12-09T09:35:05Z</dcterms:created>
  <dcterms:modified xsi:type="dcterms:W3CDTF">2018-12-19T08:43:05Z</dcterms:modified>
</cp:coreProperties>
</file>