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731000" cy="5400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9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25" y="883861"/>
            <a:ext cx="5721350" cy="1880235"/>
          </a:xfrm>
        </p:spPr>
        <p:txBody>
          <a:bodyPr anchor="b"/>
          <a:lstStyle>
            <a:lvl1pPr algn="ctr">
              <a:defRPr sz="441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375" y="2836605"/>
            <a:ext cx="5048250" cy="1303913"/>
          </a:xfrm>
        </p:spPr>
        <p:txBody>
          <a:bodyPr/>
          <a:lstStyle>
            <a:lvl1pPr marL="0" indent="0" algn="ctr">
              <a:buNone/>
              <a:defRPr sz="1767"/>
            </a:lvl1pPr>
            <a:lvl2pPr marL="336545" indent="0" algn="ctr">
              <a:buNone/>
              <a:defRPr sz="1472"/>
            </a:lvl2pPr>
            <a:lvl3pPr marL="673090" indent="0" algn="ctr">
              <a:buNone/>
              <a:defRPr sz="1325"/>
            </a:lvl3pPr>
            <a:lvl4pPr marL="1009635" indent="0" algn="ctr">
              <a:buNone/>
              <a:defRPr sz="1178"/>
            </a:lvl4pPr>
            <a:lvl5pPr marL="1346180" indent="0" algn="ctr">
              <a:buNone/>
              <a:defRPr sz="1178"/>
            </a:lvl5pPr>
            <a:lvl6pPr marL="1682725" indent="0" algn="ctr">
              <a:buNone/>
              <a:defRPr sz="1178"/>
            </a:lvl6pPr>
            <a:lvl7pPr marL="2019270" indent="0" algn="ctr">
              <a:buNone/>
              <a:defRPr sz="1178"/>
            </a:lvl7pPr>
            <a:lvl8pPr marL="2355814" indent="0" algn="ctr">
              <a:buNone/>
              <a:defRPr sz="1178"/>
            </a:lvl8pPr>
            <a:lvl9pPr marL="2692359" indent="0" algn="ctr">
              <a:buNone/>
              <a:defRPr sz="1178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2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0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16872" y="287536"/>
            <a:ext cx="1451372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757" y="287536"/>
            <a:ext cx="4269978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0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5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51" y="1346420"/>
            <a:ext cx="5805488" cy="2246530"/>
          </a:xfrm>
        </p:spPr>
        <p:txBody>
          <a:bodyPr anchor="b"/>
          <a:lstStyle>
            <a:lvl1pPr>
              <a:defRPr sz="441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251" y="3614203"/>
            <a:ext cx="5805488" cy="1181397"/>
          </a:xfrm>
        </p:spPr>
        <p:txBody>
          <a:bodyPr/>
          <a:lstStyle>
            <a:lvl1pPr marL="0" indent="0">
              <a:buNone/>
              <a:defRPr sz="1767">
                <a:solidFill>
                  <a:schemeClr val="tx1"/>
                </a:solidFill>
              </a:defRPr>
            </a:lvl1pPr>
            <a:lvl2pPr marL="336545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2pPr>
            <a:lvl3pPr marL="67309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963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4pPr>
            <a:lvl5pPr marL="1346180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5pPr>
            <a:lvl6pPr marL="168272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6pPr>
            <a:lvl7pPr marL="2019270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7pPr>
            <a:lvl8pPr marL="2355814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8pPr>
            <a:lvl9pPr marL="2692359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756" y="1437680"/>
            <a:ext cx="2860675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7569" y="1437680"/>
            <a:ext cx="2860675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6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3" y="287537"/>
            <a:ext cx="5805488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634" y="1323916"/>
            <a:ext cx="2847528" cy="648831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545" indent="0">
              <a:buNone/>
              <a:defRPr sz="1472" b="1"/>
            </a:lvl2pPr>
            <a:lvl3pPr marL="673090" indent="0">
              <a:buNone/>
              <a:defRPr sz="1325" b="1"/>
            </a:lvl3pPr>
            <a:lvl4pPr marL="1009635" indent="0">
              <a:buNone/>
              <a:defRPr sz="1178" b="1"/>
            </a:lvl4pPr>
            <a:lvl5pPr marL="1346180" indent="0">
              <a:buNone/>
              <a:defRPr sz="1178" b="1"/>
            </a:lvl5pPr>
            <a:lvl6pPr marL="1682725" indent="0">
              <a:buNone/>
              <a:defRPr sz="1178" b="1"/>
            </a:lvl6pPr>
            <a:lvl7pPr marL="2019270" indent="0">
              <a:buNone/>
              <a:defRPr sz="1178" b="1"/>
            </a:lvl7pPr>
            <a:lvl8pPr marL="2355814" indent="0">
              <a:buNone/>
              <a:defRPr sz="1178" b="1"/>
            </a:lvl8pPr>
            <a:lvl9pPr marL="2692359" indent="0">
              <a:buNone/>
              <a:defRPr sz="117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34" y="1972747"/>
            <a:ext cx="284752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7569" y="1323916"/>
            <a:ext cx="2861552" cy="648831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545" indent="0">
              <a:buNone/>
              <a:defRPr sz="1472" b="1"/>
            </a:lvl2pPr>
            <a:lvl3pPr marL="673090" indent="0">
              <a:buNone/>
              <a:defRPr sz="1325" b="1"/>
            </a:lvl3pPr>
            <a:lvl4pPr marL="1009635" indent="0">
              <a:buNone/>
              <a:defRPr sz="1178" b="1"/>
            </a:lvl4pPr>
            <a:lvl5pPr marL="1346180" indent="0">
              <a:buNone/>
              <a:defRPr sz="1178" b="1"/>
            </a:lvl5pPr>
            <a:lvl6pPr marL="1682725" indent="0">
              <a:buNone/>
              <a:defRPr sz="1178" b="1"/>
            </a:lvl6pPr>
            <a:lvl7pPr marL="2019270" indent="0">
              <a:buNone/>
              <a:defRPr sz="1178" b="1"/>
            </a:lvl7pPr>
            <a:lvl8pPr marL="2355814" indent="0">
              <a:buNone/>
              <a:defRPr sz="1178" b="1"/>
            </a:lvl8pPr>
            <a:lvl9pPr marL="2692359" indent="0">
              <a:buNone/>
              <a:defRPr sz="117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7569" y="1972747"/>
            <a:ext cx="2861552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7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3" y="360045"/>
            <a:ext cx="2170923" cy="1260158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1552" y="777598"/>
            <a:ext cx="3407569" cy="3837980"/>
          </a:xfrm>
        </p:spPr>
        <p:txBody>
          <a:bodyPr/>
          <a:lstStyle>
            <a:lvl1pPr>
              <a:defRPr sz="2356"/>
            </a:lvl1pPr>
            <a:lvl2pPr>
              <a:defRPr sz="2061"/>
            </a:lvl2pPr>
            <a:lvl3pPr>
              <a:defRPr sz="1767"/>
            </a:lvl3pPr>
            <a:lvl4pPr>
              <a:defRPr sz="1472"/>
            </a:lvl4pPr>
            <a:lvl5pPr>
              <a:defRPr sz="1472"/>
            </a:lvl5pPr>
            <a:lvl6pPr>
              <a:defRPr sz="1472"/>
            </a:lvl6pPr>
            <a:lvl7pPr>
              <a:defRPr sz="1472"/>
            </a:lvl7pPr>
            <a:lvl8pPr>
              <a:defRPr sz="1472"/>
            </a:lvl8pPr>
            <a:lvl9pPr>
              <a:defRPr sz="1472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633" y="1620202"/>
            <a:ext cx="2170923" cy="3001626"/>
          </a:xfrm>
        </p:spPr>
        <p:txBody>
          <a:bodyPr/>
          <a:lstStyle>
            <a:lvl1pPr marL="0" indent="0">
              <a:buNone/>
              <a:defRPr sz="1178"/>
            </a:lvl1pPr>
            <a:lvl2pPr marL="336545" indent="0">
              <a:buNone/>
              <a:defRPr sz="1031"/>
            </a:lvl2pPr>
            <a:lvl3pPr marL="673090" indent="0">
              <a:buNone/>
              <a:defRPr sz="883"/>
            </a:lvl3pPr>
            <a:lvl4pPr marL="1009635" indent="0">
              <a:buNone/>
              <a:defRPr sz="736"/>
            </a:lvl4pPr>
            <a:lvl5pPr marL="1346180" indent="0">
              <a:buNone/>
              <a:defRPr sz="736"/>
            </a:lvl5pPr>
            <a:lvl6pPr marL="1682725" indent="0">
              <a:buNone/>
              <a:defRPr sz="736"/>
            </a:lvl6pPr>
            <a:lvl7pPr marL="2019270" indent="0">
              <a:buNone/>
              <a:defRPr sz="736"/>
            </a:lvl7pPr>
            <a:lvl8pPr marL="2355814" indent="0">
              <a:buNone/>
              <a:defRPr sz="736"/>
            </a:lvl8pPr>
            <a:lvl9pPr marL="2692359" indent="0">
              <a:buNone/>
              <a:defRPr sz="73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5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3" y="360045"/>
            <a:ext cx="2170923" cy="1260158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1552" y="777598"/>
            <a:ext cx="3407569" cy="3837980"/>
          </a:xfrm>
        </p:spPr>
        <p:txBody>
          <a:bodyPr anchor="t"/>
          <a:lstStyle>
            <a:lvl1pPr marL="0" indent="0">
              <a:buNone/>
              <a:defRPr sz="2356"/>
            </a:lvl1pPr>
            <a:lvl2pPr marL="336545" indent="0">
              <a:buNone/>
              <a:defRPr sz="2061"/>
            </a:lvl2pPr>
            <a:lvl3pPr marL="673090" indent="0">
              <a:buNone/>
              <a:defRPr sz="1767"/>
            </a:lvl3pPr>
            <a:lvl4pPr marL="1009635" indent="0">
              <a:buNone/>
              <a:defRPr sz="1472"/>
            </a:lvl4pPr>
            <a:lvl5pPr marL="1346180" indent="0">
              <a:buNone/>
              <a:defRPr sz="1472"/>
            </a:lvl5pPr>
            <a:lvl6pPr marL="1682725" indent="0">
              <a:buNone/>
              <a:defRPr sz="1472"/>
            </a:lvl6pPr>
            <a:lvl7pPr marL="2019270" indent="0">
              <a:buNone/>
              <a:defRPr sz="1472"/>
            </a:lvl7pPr>
            <a:lvl8pPr marL="2355814" indent="0">
              <a:buNone/>
              <a:defRPr sz="1472"/>
            </a:lvl8pPr>
            <a:lvl9pPr marL="2692359" indent="0">
              <a:buNone/>
              <a:defRPr sz="147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633" y="1620202"/>
            <a:ext cx="2170923" cy="3001626"/>
          </a:xfrm>
        </p:spPr>
        <p:txBody>
          <a:bodyPr/>
          <a:lstStyle>
            <a:lvl1pPr marL="0" indent="0">
              <a:buNone/>
              <a:defRPr sz="1178"/>
            </a:lvl1pPr>
            <a:lvl2pPr marL="336545" indent="0">
              <a:buNone/>
              <a:defRPr sz="1031"/>
            </a:lvl2pPr>
            <a:lvl3pPr marL="673090" indent="0">
              <a:buNone/>
              <a:defRPr sz="883"/>
            </a:lvl3pPr>
            <a:lvl4pPr marL="1009635" indent="0">
              <a:buNone/>
              <a:defRPr sz="736"/>
            </a:lvl4pPr>
            <a:lvl5pPr marL="1346180" indent="0">
              <a:buNone/>
              <a:defRPr sz="736"/>
            </a:lvl5pPr>
            <a:lvl6pPr marL="1682725" indent="0">
              <a:buNone/>
              <a:defRPr sz="736"/>
            </a:lvl6pPr>
            <a:lvl7pPr marL="2019270" indent="0">
              <a:buNone/>
              <a:defRPr sz="736"/>
            </a:lvl7pPr>
            <a:lvl8pPr marL="2355814" indent="0">
              <a:buNone/>
              <a:defRPr sz="736"/>
            </a:lvl8pPr>
            <a:lvl9pPr marL="2692359" indent="0">
              <a:buNone/>
              <a:defRPr sz="73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8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756" y="287537"/>
            <a:ext cx="580548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56" y="1437680"/>
            <a:ext cx="580548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756" y="5005627"/>
            <a:ext cx="151447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14544-0E96-4626-BE29-AAD164FB0D1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9644" y="5005627"/>
            <a:ext cx="227171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3769" y="5005627"/>
            <a:ext cx="151447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53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3090" rtl="0" eaLnBrk="1" latinLnBrk="0" hangingPunct="1">
        <a:lnSpc>
          <a:spcPct val="90000"/>
        </a:lnSpc>
        <a:spcBef>
          <a:spcPct val="0"/>
        </a:spcBef>
        <a:buNone/>
        <a:defRPr sz="3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2" indent="-168272" algn="l" defTabSz="673090" rtl="0" eaLnBrk="1" latinLnBrk="0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2061" kern="1200">
          <a:solidFill>
            <a:schemeClr val="tx1"/>
          </a:solidFill>
          <a:latin typeface="+mn-lt"/>
          <a:ea typeface="+mn-ea"/>
          <a:cs typeface="+mn-cs"/>
        </a:defRPr>
      </a:lvl1pPr>
      <a:lvl2pPr marL="504817" indent="-168272" algn="l" defTabSz="673090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7" kern="1200">
          <a:solidFill>
            <a:schemeClr val="tx1"/>
          </a:solidFill>
          <a:latin typeface="+mn-lt"/>
          <a:ea typeface="+mn-ea"/>
          <a:cs typeface="+mn-cs"/>
        </a:defRPr>
      </a:lvl2pPr>
      <a:lvl3pPr marL="841362" indent="-168272" algn="l" defTabSz="673090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2" kern="1200">
          <a:solidFill>
            <a:schemeClr val="tx1"/>
          </a:solidFill>
          <a:latin typeface="+mn-lt"/>
          <a:ea typeface="+mn-ea"/>
          <a:cs typeface="+mn-cs"/>
        </a:defRPr>
      </a:lvl3pPr>
      <a:lvl4pPr marL="1177907" indent="-168272" algn="l" defTabSz="673090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4452" indent="-168272" algn="l" defTabSz="673090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50997" indent="-168272" algn="l" defTabSz="673090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7542" indent="-168272" algn="l" defTabSz="673090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4087" indent="-168272" algn="l" defTabSz="673090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60632" indent="-168272" algn="l" defTabSz="673090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09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6545" algn="l" defTabSz="67309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3090" algn="l" defTabSz="67309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9635" algn="l" defTabSz="67309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6180" algn="l" defTabSz="67309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2725" algn="l" defTabSz="67309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9270" algn="l" defTabSz="67309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5814" algn="l" defTabSz="67309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92359" algn="l" defTabSz="67309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24106" y="107249"/>
            <a:ext cx="6509316" cy="5166807"/>
            <a:chOff x="1433440" y="1124495"/>
            <a:chExt cx="4604617" cy="5166807"/>
          </a:xfrm>
        </p:grpSpPr>
        <p:sp>
          <p:nvSpPr>
            <p:cNvPr id="4" name="矩形 3"/>
            <p:cNvSpPr/>
            <p:nvPr/>
          </p:nvSpPr>
          <p:spPr>
            <a:xfrm>
              <a:off x="3158961" y="1124495"/>
              <a:ext cx="2714299" cy="51377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第一章 </a:t>
              </a:r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绪论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33441" y="1194749"/>
              <a:ext cx="1366843" cy="36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64" b="1" dirty="0"/>
                <a:t>背景介绍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433440" y="1841845"/>
              <a:ext cx="4604617" cy="1996949"/>
              <a:chOff x="3200398" y="1670538"/>
              <a:chExt cx="4176348" cy="18112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607169" y="1670538"/>
                <a:ext cx="2769577" cy="1811216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85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65431" y="1796562"/>
                <a:ext cx="2461846" cy="46599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第二章 </a:t>
                </a:r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相关概念和技术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4851888" y="2373922"/>
                <a:ext cx="2288931" cy="990600"/>
                <a:chOff x="4853354" y="2497014"/>
                <a:chExt cx="2288931" cy="990600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4853354" y="2497015"/>
                  <a:ext cx="1081454" cy="4308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103" dirty="0">
                      <a:solidFill>
                        <a:schemeClr val="tx1"/>
                      </a:solidFill>
                    </a:rPr>
                    <a:t>交通信号控制介绍</a:t>
                  </a: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6060831" y="2497014"/>
                  <a:ext cx="1081454" cy="4308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103" dirty="0">
                      <a:solidFill>
                        <a:schemeClr val="tx1"/>
                      </a:solidFill>
                    </a:rPr>
                    <a:t>传统交通信号控制方法</a:t>
                  </a: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853354" y="3056791"/>
                  <a:ext cx="1081454" cy="4308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103" dirty="0">
                      <a:solidFill>
                        <a:schemeClr val="tx1"/>
                      </a:solidFill>
                    </a:rPr>
                    <a:t>强化学习介绍</a:t>
                  </a: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6060831" y="3056791"/>
                  <a:ext cx="1081454" cy="4308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103" dirty="0">
                      <a:solidFill>
                        <a:schemeClr val="tx1"/>
                      </a:solidFill>
                    </a:rPr>
                    <a:t>图神经网络介绍</a:t>
                  </a:r>
                </a:p>
              </p:txBody>
            </p:sp>
          </p:grpSp>
          <p:sp>
            <p:nvSpPr>
              <p:cNvPr id="19" name="文本框 18"/>
              <p:cNvSpPr txBox="1"/>
              <p:nvPr/>
            </p:nvSpPr>
            <p:spPr>
              <a:xfrm>
                <a:off x="3200398" y="2595145"/>
                <a:ext cx="1239715" cy="329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764" b="1" dirty="0"/>
                  <a:t>理论依据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433440" y="5777524"/>
              <a:ext cx="4439821" cy="513778"/>
              <a:chOff x="3200398" y="5052648"/>
              <a:chExt cx="4026879" cy="46599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765431" y="5052648"/>
                <a:ext cx="2461846" cy="46599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第五章 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总结与展望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200398" y="5052648"/>
                <a:ext cx="1239715" cy="329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764" b="1" dirty="0"/>
                  <a:t>总结展望</a:t>
                </a:r>
              </a:p>
            </p:txBody>
          </p:sp>
        </p:grpSp>
        <p:cxnSp>
          <p:nvCxnSpPr>
            <p:cNvPr id="23" name="直接箭头连接符 22"/>
            <p:cNvCxnSpPr>
              <a:stCxn id="4" idx="2"/>
              <a:endCxn id="15" idx="0"/>
            </p:cNvCxnSpPr>
            <p:nvPr/>
          </p:nvCxnSpPr>
          <p:spPr>
            <a:xfrm flipH="1">
              <a:off x="4511264" y="1638273"/>
              <a:ext cx="4847" cy="2035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5" idx="2"/>
              <a:endCxn id="17" idx="0"/>
            </p:cNvCxnSpPr>
            <p:nvPr/>
          </p:nvCxnSpPr>
          <p:spPr>
            <a:xfrm>
              <a:off x="4511264" y="3838795"/>
              <a:ext cx="0" cy="2423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1433440" y="4081144"/>
              <a:ext cx="4604617" cy="1696381"/>
              <a:chOff x="3200398" y="3607778"/>
              <a:chExt cx="4176348" cy="1538603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607169" y="3607778"/>
                <a:ext cx="2769577" cy="1327638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85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851888" y="3695700"/>
                <a:ext cx="1081454" cy="1122485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323" dirty="0">
                    <a:solidFill>
                      <a:schemeClr val="tx1"/>
                    </a:solidFill>
                  </a:rPr>
                  <a:t>第三章</a:t>
                </a:r>
                <a:endParaRPr lang="en-US" altLang="zh-CN" sz="1323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323" b="1" dirty="0" smtClean="0">
                    <a:solidFill>
                      <a:schemeClr val="tx1"/>
                    </a:solidFill>
                  </a:rPr>
                  <a:t>基于深度强化学习的</a:t>
                </a:r>
                <a:r>
                  <a:rPr lang="zh-CN" altLang="en-US" sz="1323" b="1" dirty="0" smtClean="0">
                    <a:solidFill>
                      <a:srgbClr val="FF0000"/>
                    </a:solidFill>
                  </a:rPr>
                  <a:t>单</a:t>
                </a:r>
                <a:r>
                  <a:rPr lang="zh-CN" altLang="en-US" sz="1323" b="1" dirty="0">
                    <a:solidFill>
                      <a:srgbClr val="FF0000"/>
                    </a:solidFill>
                  </a:rPr>
                  <a:t>路口</a:t>
                </a:r>
                <a:r>
                  <a:rPr lang="zh-CN" altLang="en-US" sz="1323" b="1" dirty="0">
                    <a:solidFill>
                      <a:schemeClr val="tx1"/>
                    </a:solidFill>
                  </a:rPr>
                  <a:t>智能交通信号调度</a:t>
                </a:r>
              </a:p>
              <a:p>
                <a:pPr algn="ctr"/>
                <a:endParaRPr lang="en-US" altLang="zh-CN" sz="132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059365" y="3695700"/>
                <a:ext cx="1081454" cy="1122485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323" dirty="0">
                    <a:solidFill>
                      <a:schemeClr val="tx1"/>
                    </a:solidFill>
                  </a:rPr>
                  <a:t>第四章</a:t>
                </a:r>
                <a:endParaRPr lang="en-US" altLang="zh-CN" sz="1323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323" b="1" dirty="0">
                    <a:solidFill>
                      <a:schemeClr val="tx1"/>
                    </a:solidFill>
                  </a:rPr>
                  <a:t>基于深度强化学习的</a:t>
                </a:r>
                <a:r>
                  <a:rPr lang="zh-CN" altLang="en-US" sz="1323" b="1" dirty="0">
                    <a:solidFill>
                      <a:srgbClr val="FF0000"/>
                    </a:solidFill>
                  </a:rPr>
                  <a:t>多路口</a:t>
                </a:r>
                <a:r>
                  <a:rPr lang="zh-CN" altLang="en-US" sz="1323" b="1" dirty="0">
                    <a:solidFill>
                      <a:schemeClr val="tx1"/>
                    </a:solidFill>
                  </a:rPr>
                  <a:t>智能交通信号调度</a:t>
                </a:r>
              </a:p>
              <a:p>
                <a:pPr algn="ctr"/>
                <a:endParaRPr lang="en-US" altLang="zh-CN" sz="132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200398" y="3940369"/>
                <a:ext cx="1239715" cy="329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764" b="1" dirty="0"/>
                  <a:t>研究工作</a:t>
                </a:r>
              </a:p>
            </p:txBody>
          </p:sp>
          <p:cxnSp>
            <p:nvCxnSpPr>
              <p:cNvPr id="27" name="直接箭头连接符 26"/>
              <p:cNvCxnSpPr>
                <a:stCxn id="17" idx="2"/>
                <a:endCxn id="14" idx="0"/>
              </p:cNvCxnSpPr>
              <p:nvPr/>
            </p:nvCxnSpPr>
            <p:spPr>
              <a:xfrm>
                <a:off x="5991958" y="4935416"/>
                <a:ext cx="4396" cy="2109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384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60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</cp:revision>
  <dcterms:created xsi:type="dcterms:W3CDTF">2021-12-26T10:25:40Z</dcterms:created>
  <dcterms:modified xsi:type="dcterms:W3CDTF">2021-12-29T09:10:39Z</dcterms:modified>
</cp:coreProperties>
</file>