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91" r:id="rId6"/>
    <p:sldId id="261" r:id="rId7"/>
    <p:sldId id="269" r:id="rId8"/>
    <p:sldId id="298" r:id="rId9"/>
    <p:sldId id="305" r:id="rId10"/>
    <p:sldId id="299" r:id="rId11"/>
    <p:sldId id="306" r:id="rId12"/>
    <p:sldId id="300" r:id="rId13"/>
    <p:sldId id="307" r:id="rId14"/>
    <p:sldId id="301" r:id="rId15"/>
    <p:sldId id="308" r:id="rId16"/>
    <p:sldId id="276" r:id="rId17"/>
    <p:sldId id="311" r:id="rId18"/>
    <p:sldId id="297" r:id="rId19"/>
    <p:sldId id="310" r:id="rId20"/>
    <p:sldId id="290" r:id="rId21"/>
    <p:sldId id="314" r:id="rId22"/>
    <p:sldId id="277" r:id="rId23"/>
    <p:sldId id="263" r:id="rId24"/>
    <p:sldId id="271" r:id="rId25"/>
    <p:sldId id="315" r:id="rId26"/>
    <p:sldId id="316" r:id="rId27"/>
    <p:sldId id="317" r:id="rId28"/>
    <p:sldId id="318" r:id="rId29"/>
    <p:sldId id="319" r:id="rId30"/>
    <p:sldId id="320" r:id="rId31"/>
    <p:sldId id="278" r:id="rId32"/>
    <p:sldId id="289" r:id="rId33"/>
    <p:sldId id="268"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534" y="102"/>
      </p:cViewPr>
      <p:guideLst>
        <p:guide orient="horz" pos="2136"/>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4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t="9501" b="5793"/>
          <a:stretch>
            <a:fillRect/>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DC4EE-833E-49CE-8F3B-8209D8A5F0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79969-0E56-41F9-9BB8-FE38C29DAFC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7" Type="http://schemas.openxmlformats.org/officeDocument/2006/relationships/slideLayout" Target="../slideLayouts/slideLayout7.xml"/><Relationship Id="rId36" Type="http://schemas.openxmlformats.org/officeDocument/2006/relationships/tags" Target="../tags/tag90.xml"/><Relationship Id="rId35" Type="http://schemas.openxmlformats.org/officeDocument/2006/relationships/tags" Target="../tags/tag89.xml"/><Relationship Id="rId34" Type="http://schemas.openxmlformats.org/officeDocument/2006/relationships/tags" Target="../tags/tag88.xml"/><Relationship Id="rId33" Type="http://schemas.openxmlformats.org/officeDocument/2006/relationships/tags" Target="../tags/tag87.xml"/><Relationship Id="rId32" Type="http://schemas.openxmlformats.org/officeDocument/2006/relationships/tags" Target="../tags/tag86.xml"/><Relationship Id="rId31" Type="http://schemas.openxmlformats.org/officeDocument/2006/relationships/tags" Target="../tags/tag85.xml"/><Relationship Id="rId30" Type="http://schemas.openxmlformats.org/officeDocument/2006/relationships/tags" Target="../tags/tag84.xml"/><Relationship Id="rId3" Type="http://schemas.openxmlformats.org/officeDocument/2006/relationships/tags" Target="../tags/tag57.xml"/><Relationship Id="rId29" Type="http://schemas.openxmlformats.org/officeDocument/2006/relationships/tags" Target="../tags/tag83.xml"/><Relationship Id="rId28" Type="http://schemas.openxmlformats.org/officeDocument/2006/relationships/tags" Target="../tags/tag82.xml"/><Relationship Id="rId27" Type="http://schemas.openxmlformats.org/officeDocument/2006/relationships/tags" Target="../tags/tag81.xml"/><Relationship Id="rId26" Type="http://schemas.openxmlformats.org/officeDocument/2006/relationships/tags" Target="../tags/tag80.xml"/><Relationship Id="rId25" Type="http://schemas.openxmlformats.org/officeDocument/2006/relationships/tags" Target="../tags/tag79.xml"/><Relationship Id="rId24" Type="http://schemas.openxmlformats.org/officeDocument/2006/relationships/tags" Target="../tags/tag78.xml"/><Relationship Id="rId23" Type="http://schemas.openxmlformats.org/officeDocument/2006/relationships/tags" Target="../tags/tag77.xml"/><Relationship Id="rId22" Type="http://schemas.openxmlformats.org/officeDocument/2006/relationships/tags" Target="../tags/tag76.xml"/><Relationship Id="rId21" Type="http://schemas.openxmlformats.org/officeDocument/2006/relationships/tags" Target="../tags/tag75.xml"/><Relationship Id="rId20" Type="http://schemas.openxmlformats.org/officeDocument/2006/relationships/tags" Target="../tags/tag74.xml"/><Relationship Id="rId2" Type="http://schemas.openxmlformats.org/officeDocument/2006/relationships/tags" Target="../tags/tag56.xml"/><Relationship Id="rId19" Type="http://schemas.openxmlformats.org/officeDocument/2006/relationships/tags" Target="../tags/tag73.xml"/><Relationship Id="rId18" Type="http://schemas.openxmlformats.org/officeDocument/2006/relationships/tags" Target="../tags/tag72.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tags" Target="../tags/tag10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tags" Target="../tags/tag117.xml"/><Relationship Id="rId5" Type="http://schemas.openxmlformats.org/officeDocument/2006/relationships/image" Target="../media/image8.pn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7" Type="http://schemas.openxmlformats.org/officeDocument/2006/relationships/slideLayout" Target="../slideLayouts/slideLayout7.xml"/><Relationship Id="rId16" Type="http://schemas.openxmlformats.org/officeDocument/2006/relationships/tags" Target="../tags/tag135.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jpeg"/><Relationship Id="rId2" Type="http://schemas.openxmlformats.org/officeDocument/2006/relationships/tags" Target="../tags/tag141.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0"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1427085" y="2226334"/>
            <a:ext cx="9337829" cy="1197610"/>
          </a:xfrm>
          <a:prstGeom prst="rect">
            <a:avLst/>
          </a:prstGeom>
          <a:noFill/>
        </p:spPr>
        <p:txBody>
          <a:bodyPr wrap="square" lIns="91413" tIns="45706" rIns="91413" bIns="45706" rtlCol="0">
            <a:spAutoFit/>
          </a:bodyPr>
          <a:lstStyle/>
          <a:p>
            <a:r>
              <a:rPr lang="en-US" altLang="zh-CN" sz="7200" b="1" dirty="0">
                <a:solidFill>
                  <a:schemeClr val="bg1"/>
                </a:solidFill>
                <a:latin typeface="微软雅黑" panose="020B0503020204020204" pitchFamily="34" charset="-122"/>
                <a:ea typeface="微软雅黑" panose="020B0503020204020204" pitchFamily="34" charset="-122"/>
              </a:rPr>
              <a:t>     </a:t>
            </a:r>
            <a:r>
              <a:rPr lang="zh-CN" altLang="en-US" sz="7200" b="1" dirty="0">
                <a:solidFill>
                  <a:schemeClr val="bg1"/>
                </a:solidFill>
                <a:latin typeface="微软雅黑" panose="020B0503020204020204" pitchFamily="34" charset="-122"/>
                <a:ea typeface="微软雅黑" panose="020B0503020204020204" pitchFamily="34" charset="-122"/>
              </a:rPr>
              <a:t>大作业答辩</a:t>
            </a:r>
            <a:r>
              <a:rPr lang="en-US" altLang="zh-CN" sz="7200" b="1" dirty="0">
                <a:solidFill>
                  <a:schemeClr val="bg1"/>
                </a:solidFill>
                <a:latin typeface="微软雅黑" panose="020B0503020204020204" pitchFamily="34" charset="-122"/>
                <a:ea typeface="微软雅黑" panose="020B0503020204020204" pitchFamily="34" charset="-122"/>
              </a:rPr>
              <a:t>PPT</a:t>
            </a:r>
            <a:endParaRPr lang="zh-CN" altLang="en-US" sz="72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876318" y="3648574"/>
            <a:ext cx="6439361" cy="521970"/>
          </a:xfrm>
          <a:prstGeom prst="rect">
            <a:avLst/>
          </a:prstGeom>
        </p:spPr>
        <p:txBody>
          <a:bodyPr wrap="square">
            <a:spAutoFit/>
          </a:bodyPr>
          <a:lstStyle/>
          <a:p>
            <a:pPr algn="ctr"/>
            <a:r>
              <a:rPr lang="zh-CN" altLang="en-US" sz="2800" dirty="0">
                <a:solidFill>
                  <a:schemeClr val="bg1"/>
                </a:solidFill>
              </a:rPr>
              <a:t>基于联邦推荐</a:t>
            </a:r>
            <a:r>
              <a:rPr lang="zh-CN" altLang="en-US" sz="2800" dirty="0">
                <a:solidFill>
                  <a:schemeClr val="bg1"/>
                </a:solidFill>
              </a:rPr>
              <a:t>的攻击方式</a:t>
            </a:r>
            <a:endParaRPr lang="zh-CN" altLang="en-US" sz="2800" dirty="0">
              <a:solidFill>
                <a:schemeClr val="bg1"/>
              </a:solidFill>
            </a:endParaRPr>
          </a:p>
        </p:txBody>
      </p:sp>
      <p:grpSp>
        <p:nvGrpSpPr>
          <p:cNvPr id="14" name="组合 13"/>
          <p:cNvGrpSpPr/>
          <p:nvPr/>
        </p:nvGrpSpPr>
        <p:grpSpPr>
          <a:xfrm>
            <a:off x="3799682" y="4388310"/>
            <a:ext cx="4880785" cy="368300"/>
            <a:chOff x="3890299" y="3834953"/>
            <a:chExt cx="4880785" cy="368300"/>
          </a:xfrm>
        </p:grpSpPr>
        <p:sp>
          <p:nvSpPr>
            <p:cNvPr id="8" name="椭圆 7"/>
            <p:cNvSpPr/>
            <p:nvPr/>
          </p:nvSpPr>
          <p:spPr>
            <a:xfrm>
              <a:off x="3890299"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KSO_Shape"/>
            <p:cNvSpPr/>
            <p:nvPr/>
          </p:nvSpPr>
          <p:spPr bwMode="auto">
            <a:xfrm>
              <a:off x="3957524" y="3908275"/>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0" name="文本框 9"/>
            <p:cNvSpPr txBox="1"/>
            <p:nvPr/>
          </p:nvSpPr>
          <p:spPr>
            <a:xfrm>
              <a:off x="4198075" y="3834953"/>
              <a:ext cx="2011680" cy="368300"/>
            </a:xfrm>
            <a:prstGeom prst="rect">
              <a:avLst/>
            </a:prstGeom>
            <a:noFill/>
          </p:spPr>
          <p:txBody>
            <a:bodyPr wrap="none" rtlCol="0">
              <a:spAutoFit/>
            </a:bodyPr>
            <a:lstStyle/>
            <a:p>
              <a:r>
                <a:rPr lang="zh-CN" altLang="en-US" dirty="0">
                  <a:solidFill>
                    <a:schemeClr val="bg1"/>
                  </a:solidFill>
                </a:rPr>
                <a:t>答辩学生：</a:t>
              </a:r>
              <a:r>
                <a:rPr lang="zh-CN" altLang="en-US" dirty="0">
                  <a:solidFill>
                    <a:schemeClr val="bg1"/>
                  </a:solidFill>
                </a:rPr>
                <a:t>高俊杰</a:t>
              </a:r>
              <a:endParaRPr lang="zh-CN" altLang="en-US" dirty="0">
                <a:solidFill>
                  <a:schemeClr val="bg1"/>
                </a:solidFill>
              </a:endParaRPr>
            </a:p>
          </p:txBody>
        </p:sp>
        <p:sp>
          <p:nvSpPr>
            <p:cNvPr id="11" name="椭圆 10"/>
            <p:cNvSpPr/>
            <p:nvPr/>
          </p:nvSpPr>
          <p:spPr>
            <a:xfrm>
              <a:off x="6517385"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2" name="KSO_Shape"/>
            <p:cNvSpPr/>
            <p:nvPr/>
          </p:nvSpPr>
          <p:spPr bwMode="auto">
            <a:xfrm>
              <a:off x="6578801" y="3908276"/>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sp>
          <p:nvSpPr>
            <p:cNvPr id="13" name="文本框 12"/>
            <p:cNvSpPr txBox="1"/>
            <p:nvPr/>
          </p:nvSpPr>
          <p:spPr>
            <a:xfrm>
              <a:off x="6861639" y="3834953"/>
              <a:ext cx="1909445" cy="368300"/>
            </a:xfrm>
            <a:prstGeom prst="rect">
              <a:avLst/>
            </a:prstGeom>
            <a:noFill/>
          </p:spPr>
          <p:txBody>
            <a:bodyPr wrap="none" rtlCol="0">
              <a:spAutoFit/>
            </a:bodyPr>
            <a:lstStyle/>
            <a:p>
              <a:r>
                <a:rPr lang="zh-CN" altLang="en-US" dirty="0">
                  <a:solidFill>
                    <a:schemeClr val="bg1"/>
                  </a:solidFill>
                </a:rPr>
                <a:t>学号</a:t>
              </a:r>
              <a:r>
                <a:rPr lang="en-US" altLang="zh-CN" dirty="0">
                  <a:solidFill>
                    <a:schemeClr val="bg1"/>
                  </a:solidFill>
                </a:rPr>
                <a:t>:</a:t>
              </a:r>
              <a:r>
                <a:rPr lang="en-US" altLang="zh-CN" dirty="0">
                  <a:solidFill>
                    <a:schemeClr val="bg1"/>
                  </a:solidFill>
                </a:rPr>
                <a:t>PB20000027</a:t>
              </a:r>
              <a:endParaRPr lang="en-US" altLang="zh-CN" dirty="0">
                <a:solidFill>
                  <a:schemeClr val="bg1"/>
                </a:solidFill>
              </a:endParaRPr>
            </a:p>
          </p:txBody>
        </p:sp>
      </p:grpSp>
      <p:sp>
        <p:nvSpPr>
          <p:cNvPr id="16" name="矩形 15"/>
          <p:cNvSpPr/>
          <p:nvPr/>
        </p:nvSpPr>
        <p:spPr>
          <a:xfrm>
            <a:off x="2910981" y="3615583"/>
            <a:ext cx="6455604" cy="600017"/>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1"/>
          <p:cNvSpPr>
            <a:spLocks noChangeArrowheads="1"/>
          </p:cNvSpPr>
          <p:nvPr/>
        </p:nvSpPr>
        <p:spPr bwMode="auto">
          <a:xfrm>
            <a:off x="543021" y="2657715"/>
            <a:ext cx="5029200" cy="264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zh-CN" altLang="en-US" sz="1600" dirty="0">
              <a:solidFill>
                <a:schemeClr val="tx1">
                  <a:lumMod val="65000"/>
                  <a:lumOff val="35000"/>
                </a:schemeClr>
              </a:solidFill>
              <a:cs typeface="+mn-ea"/>
              <a:sym typeface="+mn-lt"/>
            </a:endParaRPr>
          </a:p>
          <a:p>
            <a:pPr algn="just">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en-US" altLang="zh-CN" sz="1600" dirty="0">
              <a:solidFill>
                <a:schemeClr val="tx1">
                  <a:lumMod val="65000"/>
                  <a:lumOff val="35000"/>
                </a:schemeClr>
              </a:solidFill>
              <a:cs typeface="+mn-ea"/>
              <a:sym typeface="+mn-lt"/>
            </a:endParaRPr>
          </a:p>
          <a:p>
            <a:pPr algn="just">
              <a:lnSpc>
                <a:spcPct val="150000"/>
              </a:lnSpc>
            </a:pPr>
            <a:endParaRPr lang="zh-CN" altLang="en-US" sz="1600" dirty="0">
              <a:solidFill>
                <a:schemeClr val="tx1">
                  <a:lumMod val="65000"/>
                  <a:lumOff val="35000"/>
                </a:schemeClr>
              </a:solidFill>
              <a:cs typeface="+mn-ea"/>
              <a:sym typeface="+mn-lt"/>
            </a:endParaRPr>
          </a:p>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a:t>
            </a:r>
            <a:endParaRPr lang="zh-CN" altLang="en-US" sz="1600" dirty="0">
              <a:solidFill>
                <a:schemeClr val="tx1">
                  <a:lumMod val="65000"/>
                  <a:lumOff val="35000"/>
                </a:schemeClr>
              </a:solidFill>
              <a:cs typeface="+mn-ea"/>
              <a:sym typeface="+mn-lt"/>
            </a:endParaRPr>
          </a:p>
        </p:txBody>
      </p:sp>
      <p:cxnSp>
        <p:nvCxnSpPr>
          <p:cNvPr id="30" name="直接连接符 29"/>
          <p:cNvCxnSpPr/>
          <p:nvPr/>
        </p:nvCxnSpPr>
        <p:spPr>
          <a:xfrm>
            <a:off x="543021" y="2231875"/>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背景材料</a:t>
            </a:r>
            <a:endParaRPr lang="zh-CN" altLang="en-US" sz="3600" b="1" dirty="0">
              <a:solidFill>
                <a:schemeClr val="bg1"/>
              </a:solidFill>
            </a:endParaRPr>
          </a:p>
        </p:txBody>
      </p:sp>
      <p:sp>
        <p:nvSpPr>
          <p:cNvPr id="2" name="矩形 1"/>
          <p:cNvSpPr/>
          <p:nvPr>
            <p:custDataLst>
              <p:tags r:id="rId2"/>
            </p:custDataLst>
          </p:nvPr>
        </p:nvSpPr>
        <p:spPr>
          <a:xfrm>
            <a:off x="509613" y="2273289"/>
            <a:ext cx="5545432" cy="300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假设攻击者知道一部分交互矩阵，它就可以用这个知识估计出每个用户的</a:t>
            </a:r>
            <a:r>
              <a:rPr lang="en-US" altLang="zh-CN"/>
              <a:t>feature</a:t>
            </a:r>
            <a:r>
              <a:rPr lang="zh-CN" altLang="en-US"/>
              <a:t>，在攻击时可以利用这些信息优化和目标</a:t>
            </a:r>
            <a:r>
              <a:rPr lang="en-US" altLang="zh-CN"/>
              <a:t>item</a:t>
            </a:r>
            <a:r>
              <a:rPr lang="zh-CN" altLang="en-US"/>
              <a:t>评分排名相关的目标函数</a:t>
            </a:r>
            <a:r>
              <a:rPr lang="en-US" altLang="zh-CN"/>
              <a:t>,</a:t>
            </a:r>
            <a:r>
              <a:rPr lang="zh-CN" altLang="en-US"/>
              <a:t>使得这个排名尽可能靠前</a:t>
            </a:r>
            <a:r>
              <a:rPr lang="en-US" altLang="zh-CN"/>
              <a:t>,</a:t>
            </a:r>
            <a:r>
              <a:rPr lang="zh-CN" altLang="en-US"/>
              <a:t>从而推荐给目标用户</a:t>
            </a:r>
            <a:r>
              <a:rPr lang="en-US" altLang="zh-CN"/>
              <a:t>.</a:t>
            </a:r>
            <a:endParaRPr lang="en-US" altLang="zh-CN"/>
          </a:p>
        </p:txBody>
      </p:sp>
      <p:sp>
        <p:nvSpPr>
          <p:cNvPr id="4" name="矩形 3"/>
          <p:cNvSpPr/>
          <p:nvPr>
            <p:custDataLst>
              <p:tags r:id="rId3"/>
            </p:custDataLst>
          </p:nvPr>
        </p:nvSpPr>
        <p:spPr>
          <a:xfrm>
            <a:off x="6480974" y="2449931"/>
            <a:ext cx="4762500" cy="922020"/>
          </a:xfrm>
          <a:prstGeom prst="rect">
            <a:avLst/>
          </a:prstGeom>
        </p:spPr>
        <p:txBody>
          <a:bodyPr wrap="square">
            <a:spAutoFit/>
          </a:bodyPr>
          <a:p>
            <a:pPr algn="just">
              <a:lnSpc>
                <a:spcPct val="150000"/>
              </a:lnSpc>
            </a:pPr>
            <a:r>
              <a:rPr lang="zh-CN" altLang="en-US" dirty="0">
                <a:solidFill>
                  <a:schemeClr val="accent1"/>
                </a:solidFill>
                <a:latin typeface="+mn-ea"/>
              </a:rPr>
              <a:t>攻击效果显著</a:t>
            </a:r>
            <a:r>
              <a:rPr lang="en-US" altLang="zh-CN" dirty="0">
                <a:solidFill>
                  <a:schemeClr val="accent1"/>
                </a:solidFill>
                <a:latin typeface="+mn-ea"/>
              </a:rPr>
              <a:t>,</a:t>
            </a:r>
            <a:r>
              <a:rPr lang="zh-CN" altLang="en-US" dirty="0">
                <a:solidFill>
                  <a:schemeClr val="accent1"/>
                </a:solidFill>
                <a:latin typeface="+mn-ea"/>
              </a:rPr>
              <a:t>但是不够稳定并且知道部分交互矩阵有时候不太现实</a:t>
            </a:r>
            <a:r>
              <a:rPr lang="en-US" altLang="zh-CN" dirty="0">
                <a:solidFill>
                  <a:schemeClr val="accent1"/>
                </a:solidFill>
                <a:latin typeface="+mn-ea"/>
              </a:rPr>
              <a:t>.</a:t>
            </a:r>
            <a:endParaRPr lang="en-US" altLang="zh-CN" dirty="0">
              <a:solidFill>
                <a:schemeClr val="accent1"/>
              </a:solidFill>
              <a:latin typeface="+mn-ea"/>
            </a:endParaRPr>
          </a:p>
        </p:txBody>
      </p:sp>
      <p:sp>
        <p:nvSpPr>
          <p:cNvPr id="5" name="矩形 4"/>
          <p:cNvSpPr/>
          <p:nvPr>
            <p:custDataLst>
              <p:tags r:id="rId4"/>
            </p:custDataLst>
          </p:nvPr>
        </p:nvSpPr>
        <p:spPr>
          <a:xfrm>
            <a:off x="6055045" y="2273289"/>
            <a:ext cx="5545432" cy="300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custDataLst>
              <p:tags r:id="rId5"/>
            </p:custDataLst>
          </p:nvPr>
        </p:nvSpPr>
        <p:spPr>
          <a:xfrm>
            <a:off x="509613" y="1582479"/>
            <a:ext cx="2011680" cy="645160"/>
          </a:xfrm>
          <a:prstGeom prst="rect">
            <a:avLst/>
          </a:prstGeom>
          <a:noFill/>
        </p:spPr>
        <p:txBody>
          <a:bodyPr wrap="none" rtlCol="0">
            <a:spAutoFit/>
          </a:bodyPr>
          <a:p>
            <a:r>
              <a:rPr lang="zh-CN" altLang="en-US" sz="3600" dirty="0">
                <a:solidFill>
                  <a:schemeClr val="accent1"/>
                </a:solidFill>
              </a:rPr>
              <a:t>基本思想</a:t>
            </a:r>
            <a:endParaRPr lang="zh-CN" altLang="en-US" sz="3600" dirty="0">
              <a:solidFill>
                <a:schemeClr val="accent1"/>
              </a:solidFill>
            </a:endParaRPr>
          </a:p>
        </p:txBody>
      </p:sp>
      <p:sp>
        <p:nvSpPr>
          <p:cNvPr id="3" name="文本框 2"/>
          <p:cNvSpPr txBox="1"/>
          <p:nvPr>
            <p:custDataLst>
              <p:tags r:id="rId6"/>
            </p:custDataLst>
          </p:nvPr>
        </p:nvSpPr>
        <p:spPr>
          <a:xfrm>
            <a:off x="6055068" y="1582479"/>
            <a:ext cx="1554480" cy="645160"/>
          </a:xfrm>
          <a:prstGeom prst="rect">
            <a:avLst/>
          </a:prstGeom>
          <a:noFill/>
        </p:spPr>
        <p:txBody>
          <a:bodyPr wrap="none" rtlCol="0">
            <a:spAutoFit/>
          </a:bodyPr>
          <a:p>
            <a:r>
              <a:rPr lang="zh-CN" altLang="en-US" sz="3600" dirty="0">
                <a:solidFill>
                  <a:schemeClr val="accent1"/>
                </a:solidFill>
              </a:rPr>
              <a:t>优缺点</a:t>
            </a:r>
            <a:endParaRPr lang="zh-CN" altLang="en-US" sz="3600"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背景材料</a:t>
            </a:r>
            <a:endParaRPr lang="zh-CN" altLang="en-US" sz="3600" b="1" dirty="0">
              <a:solidFill>
                <a:schemeClr val="bg1"/>
              </a:solidFill>
            </a:endParaRPr>
          </a:p>
        </p:txBody>
      </p:sp>
      <p:sp>
        <p:nvSpPr>
          <p:cNvPr id="3" name="圆角矩形 2"/>
          <p:cNvSpPr/>
          <p:nvPr>
            <p:custDataLst>
              <p:tags r:id="rId2"/>
            </p:custDataLst>
          </p:nvPr>
        </p:nvSpPr>
        <p:spPr>
          <a:xfrm>
            <a:off x="1706245" y="1924685"/>
            <a:ext cx="8687435" cy="4083050"/>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custDataLst>
              <p:tags r:id="rId3"/>
            </p:custDataLst>
          </p:nvPr>
        </p:nvSpPr>
        <p:spPr>
          <a:xfrm>
            <a:off x="10140950" y="5809615"/>
            <a:ext cx="434975" cy="402590"/>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4"/>
            </p:custDataLst>
          </p:nvPr>
        </p:nvSpPr>
        <p:spPr>
          <a:xfrm>
            <a:off x="1231265" y="156850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custDataLst>
              <p:tags r:id="rId5"/>
            </p:custDataLst>
          </p:nvPr>
        </p:nvSpPr>
        <p:spPr>
          <a:xfrm>
            <a:off x="1442720" y="1705033"/>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custDataLst>
              <p:tags r:id="rId6"/>
            </p:custDataLst>
          </p:nvPr>
        </p:nvSpPr>
        <p:spPr>
          <a:xfrm>
            <a:off x="2181225" y="4340860"/>
            <a:ext cx="1813560" cy="443230"/>
          </a:xfrm>
          <a:prstGeom prst="rect">
            <a:avLst/>
          </a:prstGeom>
          <a:noFill/>
        </p:spPr>
        <p:txBody>
          <a:bodyPr wrap="none" rtlCol="0">
            <a:noAutofit/>
          </a:bodyPr>
          <a:p>
            <a:endParaRPr lang="zh-CN" altLang="en-US" sz="2800" b="1" dirty="0">
              <a:solidFill>
                <a:schemeClr val="accent1"/>
              </a:solidFill>
            </a:endParaRPr>
          </a:p>
        </p:txBody>
      </p:sp>
      <p:sp>
        <p:nvSpPr>
          <p:cNvPr id="10" name="文本框 9"/>
          <p:cNvSpPr txBox="1"/>
          <p:nvPr>
            <p:custDataLst>
              <p:tags r:id="rId7"/>
            </p:custDataLst>
          </p:nvPr>
        </p:nvSpPr>
        <p:spPr>
          <a:xfrm>
            <a:off x="4351655" y="4340860"/>
            <a:ext cx="1813560" cy="443230"/>
          </a:xfrm>
          <a:prstGeom prst="rect">
            <a:avLst/>
          </a:prstGeom>
          <a:noFill/>
        </p:spPr>
        <p:txBody>
          <a:bodyPr wrap="none" rtlCol="0">
            <a:noAutofit/>
          </a:bodyPr>
          <a:p>
            <a:endParaRPr lang="zh-CN" altLang="en-US" sz="2800" b="1" dirty="0">
              <a:solidFill>
                <a:schemeClr val="accent1"/>
              </a:solidFill>
            </a:endParaRPr>
          </a:p>
        </p:txBody>
      </p:sp>
      <p:sp>
        <p:nvSpPr>
          <p:cNvPr id="14" name="文本框 13"/>
          <p:cNvSpPr txBox="1"/>
          <p:nvPr>
            <p:custDataLst>
              <p:tags r:id="rId8"/>
            </p:custDataLst>
          </p:nvPr>
        </p:nvSpPr>
        <p:spPr>
          <a:xfrm>
            <a:off x="1917700" y="2334895"/>
            <a:ext cx="1202690" cy="652145"/>
          </a:xfrm>
          <a:prstGeom prst="rect">
            <a:avLst/>
          </a:prstGeom>
          <a:noFill/>
        </p:spPr>
        <p:txBody>
          <a:bodyPr wrap="none" rtlCol="0">
            <a:noAutofit/>
          </a:bodyPr>
          <a:p>
            <a:pPr algn="l"/>
            <a:r>
              <a:rPr lang="zh-CN" altLang="en-US" sz="4400" b="1" dirty="0">
                <a:solidFill>
                  <a:schemeClr val="accent1"/>
                </a:solidFill>
              </a:rPr>
              <a:t>Manipulating Federated</a:t>
            </a:r>
            <a:endParaRPr lang="zh-CN" altLang="en-US" sz="4400" b="1" dirty="0">
              <a:solidFill>
                <a:schemeClr val="accent1"/>
              </a:solidFill>
            </a:endParaRPr>
          </a:p>
          <a:p>
            <a:pPr algn="l"/>
            <a:r>
              <a:rPr lang="zh-CN" altLang="en-US" sz="4400" b="1" dirty="0">
                <a:solidFill>
                  <a:schemeClr val="accent1"/>
                </a:solidFill>
              </a:rPr>
              <a:t>Recommender Systems: Poisoning</a:t>
            </a:r>
            <a:endParaRPr lang="zh-CN" altLang="en-US" sz="4400" b="1" dirty="0">
              <a:solidFill>
                <a:schemeClr val="accent1"/>
              </a:solidFill>
            </a:endParaRPr>
          </a:p>
          <a:p>
            <a:pPr algn="l"/>
            <a:r>
              <a:rPr lang="zh-CN" altLang="en-US" sz="4400" b="1" dirty="0">
                <a:solidFill>
                  <a:schemeClr val="accent1"/>
                </a:solidFill>
              </a:rPr>
              <a:t>with Synthetic Users and Its</a:t>
            </a:r>
            <a:endParaRPr lang="zh-CN" altLang="en-US" sz="4400" b="1" dirty="0">
              <a:solidFill>
                <a:schemeClr val="accent1"/>
              </a:solidFill>
            </a:endParaRPr>
          </a:p>
          <a:p>
            <a:pPr algn="l"/>
            <a:r>
              <a:rPr lang="zh-CN" altLang="en-US" sz="4400" b="1" dirty="0">
                <a:solidFill>
                  <a:schemeClr val="accent1"/>
                </a:solidFill>
              </a:rPr>
              <a:t>Counteraction(targeted attack)</a:t>
            </a:r>
            <a:endParaRPr lang="zh-CN" altLang="en-US" sz="4400" b="1" dirty="0">
              <a:solidFill>
                <a:schemeClr val="accent1"/>
              </a:solidFill>
            </a:endParaRPr>
          </a:p>
        </p:txBody>
      </p:sp>
      <p:sp>
        <p:nvSpPr>
          <p:cNvPr id="16" name="文本框 15"/>
          <p:cNvSpPr txBox="1"/>
          <p:nvPr>
            <p:custDataLst>
              <p:tags r:id="rId9"/>
            </p:custDataLst>
          </p:nvPr>
        </p:nvSpPr>
        <p:spPr>
          <a:xfrm>
            <a:off x="1998978" y="5142757"/>
            <a:ext cx="8782050" cy="506730"/>
          </a:xfrm>
          <a:prstGeom prst="rect">
            <a:avLst/>
          </a:prstGeom>
          <a:noFill/>
        </p:spPr>
        <p:txBody>
          <a:bodyPr wrap="square" rtlCol="0">
            <a:spAutoFit/>
          </a:bodyPr>
          <a:p>
            <a:pPr>
              <a:lnSpc>
                <a:spcPct val="150000"/>
              </a:lnSpc>
            </a:pPr>
            <a:r>
              <a:rPr lang="zh-CN" altLang="en-US" dirty="0">
                <a:solidFill>
                  <a:schemeClr val="tx1">
                    <a:lumMod val="75000"/>
                    <a:lumOff val="25000"/>
                  </a:schemeClr>
                </a:solidFill>
              </a:rPr>
              <a:t>操纵联邦推荐系统：使用合成用户进行毒化攻击及其对抗措施（有针对性攻击）。</a:t>
            </a:r>
            <a:endParaRPr lang="zh-CN" altLang="en-US" dirty="0">
              <a:solidFill>
                <a:schemeClr val="tx1">
                  <a:lumMod val="75000"/>
                  <a:lumOff val="2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1"/>
          <p:cNvSpPr>
            <a:spLocks noChangeArrowheads="1"/>
          </p:cNvSpPr>
          <p:nvPr/>
        </p:nvSpPr>
        <p:spPr bwMode="auto">
          <a:xfrm>
            <a:off x="543021" y="2657715"/>
            <a:ext cx="5029200" cy="264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zh-CN" altLang="en-US" sz="1600" dirty="0">
              <a:solidFill>
                <a:schemeClr val="tx1">
                  <a:lumMod val="65000"/>
                  <a:lumOff val="35000"/>
                </a:schemeClr>
              </a:solidFill>
              <a:cs typeface="+mn-ea"/>
              <a:sym typeface="+mn-lt"/>
            </a:endParaRPr>
          </a:p>
          <a:p>
            <a:pPr algn="just">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en-US" altLang="zh-CN" sz="1600" dirty="0">
              <a:solidFill>
                <a:schemeClr val="tx1">
                  <a:lumMod val="65000"/>
                  <a:lumOff val="35000"/>
                </a:schemeClr>
              </a:solidFill>
              <a:cs typeface="+mn-ea"/>
              <a:sym typeface="+mn-lt"/>
            </a:endParaRPr>
          </a:p>
          <a:p>
            <a:pPr algn="just">
              <a:lnSpc>
                <a:spcPct val="150000"/>
              </a:lnSpc>
            </a:pPr>
            <a:endParaRPr lang="zh-CN" altLang="en-US" sz="1600" dirty="0">
              <a:solidFill>
                <a:schemeClr val="tx1">
                  <a:lumMod val="65000"/>
                  <a:lumOff val="35000"/>
                </a:schemeClr>
              </a:solidFill>
              <a:cs typeface="+mn-ea"/>
              <a:sym typeface="+mn-lt"/>
            </a:endParaRPr>
          </a:p>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a:t>
            </a:r>
            <a:endParaRPr lang="zh-CN" altLang="en-US" sz="1600" dirty="0">
              <a:solidFill>
                <a:schemeClr val="tx1">
                  <a:lumMod val="65000"/>
                  <a:lumOff val="35000"/>
                </a:schemeClr>
              </a:solidFill>
              <a:cs typeface="+mn-ea"/>
              <a:sym typeface="+mn-lt"/>
            </a:endParaRPr>
          </a:p>
        </p:txBody>
      </p:sp>
      <p:cxnSp>
        <p:nvCxnSpPr>
          <p:cNvPr id="30" name="直接连接符 29"/>
          <p:cNvCxnSpPr/>
          <p:nvPr/>
        </p:nvCxnSpPr>
        <p:spPr>
          <a:xfrm>
            <a:off x="543021" y="2231875"/>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背景材料</a:t>
            </a:r>
            <a:endParaRPr lang="zh-CN" altLang="en-US" sz="3600" b="1" dirty="0">
              <a:solidFill>
                <a:schemeClr val="bg1"/>
              </a:solidFill>
            </a:endParaRPr>
          </a:p>
        </p:txBody>
      </p:sp>
      <p:sp>
        <p:nvSpPr>
          <p:cNvPr id="2" name="矩形 1"/>
          <p:cNvSpPr/>
          <p:nvPr>
            <p:custDataLst>
              <p:tags r:id="rId2"/>
            </p:custDataLst>
          </p:nvPr>
        </p:nvSpPr>
        <p:spPr>
          <a:xfrm>
            <a:off x="509613" y="2273289"/>
            <a:ext cx="5545432" cy="300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本文的方法基于一个假设</a:t>
            </a:r>
            <a:r>
              <a:rPr lang="en-US" altLang="zh-CN"/>
              <a:t>——</a:t>
            </a:r>
            <a:r>
              <a:rPr lang="zh-CN" altLang="en-US"/>
              <a:t>容易推荐给攻击者的</a:t>
            </a:r>
            <a:r>
              <a:rPr lang="en-US" altLang="zh-CN"/>
              <a:t>item</a:t>
            </a:r>
            <a:r>
              <a:rPr lang="zh-CN" altLang="en-US"/>
              <a:t>也容易被推荐给其他用户。在每一轮攻击中，攻击者首先随机生成自己的本地数据，使用梯度下降来得到本地数据对应的</a:t>
            </a:r>
            <a:r>
              <a:rPr lang="en-US" altLang="zh-CN"/>
              <a:t>user feature</a:t>
            </a:r>
            <a:r>
              <a:rPr lang="zh-CN" altLang="en-US"/>
              <a:t>，再对模型参数进行优化，使得目标</a:t>
            </a:r>
            <a:r>
              <a:rPr lang="en-US" altLang="zh-CN"/>
              <a:t>item</a:t>
            </a:r>
            <a:r>
              <a:rPr lang="zh-CN" altLang="en-US"/>
              <a:t>被推荐给</a:t>
            </a:r>
            <a:r>
              <a:rPr lang="en-US" altLang="zh-CN"/>
              <a:t>attacker</a:t>
            </a:r>
            <a:r>
              <a:rPr lang="zh-CN" altLang="en-US"/>
              <a:t>自己。</a:t>
            </a:r>
            <a:endParaRPr lang="zh-CN" altLang="en-US"/>
          </a:p>
        </p:txBody>
      </p:sp>
      <p:sp>
        <p:nvSpPr>
          <p:cNvPr id="4" name="矩形 3"/>
          <p:cNvSpPr/>
          <p:nvPr>
            <p:custDataLst>
              <p:tags r:id="rId3"/>
            </p:custDataLst>
          </p:nvPr>
        </p:nvSpPr>
        <p:spPr>
          <a:xfrm>
            <a:off x="6480974" y="2449931"/>
            <a:ext cx="4762500" cy="1337945"/>
          </a:xfrm>
          <a:prstGeom prst="rect">
            <a:avLst/>
          </a:prstGeom>
        </p:spPr>
        <p:txBody>
          <a:bodyPr wrap="square">
            <a:spAutoFit/>
          </a:bodyPr>
          <a:p>
            <a:pPr algn="just">
              <a:lnSpc>
                <a:spcPct val="150000"/>
              </a:lnSpc>
            </a:pPr>
            <a:r>
              <a:rPr lang="zh-CN" altLang="en-US" dirty="0">
                <a:solidFill>
                  <a:schemeClr val="accent1"/>
                </a:solidFill>
                <a:latin typeface="+mn-ea"/>
              </a:rPr>
              <a:t>不需要有关交互信息的任何知识，包括部分交互矩阵，只使用到了联邦推荐时用户可以得到的基本</a:t>
            </a:r>
            <a:r>
              <a:rPr lang="zh-CN" altLang="en-US" dirty="0">
                <a:solidFill>
                  <a:schemeClr val="accent1"/>
                </a:solidFill>
                <a:latin typeface="+mn-ea"/>
              </a:rPr>
              <a:t>信息。</a:t>
            </a:r>
            <a:endParaRPr lang="zh-CN" altLang="en-US" dirty="0">
              <a:solidFill>
                <a:schemeClr val="accent1"/>
              </a:solidFill>
              <a:latin typeface="+mn-ea"/>
            </a:endParaRPr>
          </a:p>
        </p:txBody>
      </p:sp>
      <p:sp>
        <p:nvSpPr>
          <p:cNvPr id="5" name="矩形 4"/>
          <p:cNvSpPr/>
          <p:nvPr>
            <p:custDataLst>
              <p:tags r:id="rId4"/>
            </p:custDataLst>
          </p:nvPr>
        </p:nvSpPr>
        <p:spPr>
          <a:xfrm>
            <a:off x="6055045" y="2273289"/>
            <a:ext cx="5545432" cy="300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custDataLst>
              <p:tags r:id="rId5"/>
            </p:custDataLst>
          </p:nvPr>
        </p:nvSpPr>
        <p:spPr>
          <a:xfrm>
            <a:off x="509613" y="1578669"/>
            <a:ext cx="2011680" cy="645160"/>
          </a:xfrm>
          <a:prstGeom prst="rect">
            <a:avLst/>
          </a:prstGeom>
          <a:noFill/>
        </p:spPr>
        <p:txBody>
          <a:bodyPr wrap="none" rtlCol="0">
            <a:spAutoFit/>
          </a:bodyPr>
          <a:p>
            <a:r>
              <a:rPr lang="zh-CN" altLang="en-US" sz="3600" dirty="0">
                <a:solidFill>
                  <a:schemeClr val="accent1"/>
                </a:solidFill>
              </a:rPr>
              <a:t>基本思想</a:t>
            </a:r>
            <a:endParaRPr lang="zh-CN" altLang="en-US" sz="3600" dirty="0">
              <a:solidFill>
                <a:schemeClr val="accent1"/>
              </a:solidFill>
            </a:endParaRPr>
          </a:p>
        </p:txBody>
      </p:sp>
      <p:sp>
        <p:nvSpPr>
          <p:cNvPr id="9" name="文本框 8"/>
          <p:cNvSpPr txBox="1"/>
          <p:nvPr>
            <p:custDataLst>
              <p:tags r:id="rId6"/>
            </p:custDataLst>
          </p:nvPr>
        </p:nvSpPr>
        <p:spPr>
          <a:xfrm>
            <a:off x="6055068" y="1628199"/>
            <a:ext cx="1554480" cy="645160"/>
          </a:xfrm>
          <a:prstGeom prst="rect">
            <a:avLst/>
          </a:prstGeom>
          <a:noFill/>
        </p:spPr>
        <p:txBody>
          <a:bodyPr wrap="none" rtlCol="0">
            <a:spAutoFit/>
          </a:bodyPr>
          <a:p>
            <a:r>
              <a:rPr lang="zh-CN" altLang="en-US" sz="3600" dirty="0">
                <a:solidFill>
                  <a:schemeClr val="accent1"/>
                </a:solidFill>
              </a:rPr>
              <a:t>优缺点</a:t>
            </a:r>
            <a:endParaRPr lang="zh-CN" altLang="en-US" sz="3600" dirty="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背景材料</a:t>
            </a:r>
            <a:endParaRPr lang="zh-CN" altLang="en-US" sz="3600" b="1" dirty="0">
              <a:solidFill>
                <a:schemeClr val="bg1"/>
              </a:solidFill>
            </a:endParaRPr>
          </a:p>
        </p:txBody>
      </p:sp>
      <p:sp>
        <p:nvSpPr>
          <p:cNvPr id="3" name="圆角矩形 2"/>
          <p:cNvSpPr/>
          <p:nvPr>
            <p:custDataLst>
              <p:tags r:id="rId2"/>
            </p:custDataLst>
          </p:nvPr>
        </p:nvSpPr>
        <p:spPr>
          <a:xfrm>
            <a:off x="1706245" y="1924685"/>
            <a:ext cx="8687435" cy="4083050"/>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custDataLst>
              <p:tags r:id="rId3"/>
            </p:custDataLst>
          </p:nvPr>
        </p:nvSpPr>
        <p:spPr>
          <a:xfrm>
            <a:off x="10140950" y="5809615"/>
            <a:ext cx="434975" cy="402590"/>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4"/>
            </p:custDataLst>
          </p:nvPr>
        </p:nvSpPr>
        <p:spPr>
          <a:xfrm>
            <a:off x="1231265" y="156850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custDataLst>
              <p:tags r:id="rId5"/>
            </p:custDataLst>
          </p:nvPr>
        </p:nvSpPr>
        <p:spPr>
          <a:xfrm>
            <a:off x="1442720" y="1705033"/>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custDataLst>
              <p:tags r:id="rId6"/>
            </p:custDataLst>
          </p:nvPr>
        </p:nvSpPr>
        <p:spPr>
          <a:xfrm>
            <a:off x="2181225" y="4340860"/>
            <a:ext cx="1813560" cy="443230"/>
          </a:xfrm>
          <a:prstGeom prst="rect">
            <a:avLst/>
          </a:prstGeom>
          <a:noFill/>
        </p:spPr>
        <p:txBody>
          <a:bodyPr wrap="none" rtlCol="0">
            <a:noAutofit/>
          </a:bodyPr>
          <a:p>
            <a:endParaRPr lang="zh-CN" altLang="en-US" sz="2800" b="1" dirty="0">
              <a:solidFill>
                <a:schemeClr val="accent1"/>
              </a:solidFill>
            </a:endParaRPr>
          </a:p>
        </p:txBody>
      </p:sp>
      <p:sp>
        <p:nvSpPr>
          <p:cNvPr id="10" name="文本框 9"/>
          <p:cNvSpPr txBox="1"/>
          <p:nvPr>
            <p:custDataLst>
              <p:tags r:id="rId7"/>
            </p:custDataLst>
          </p:nvPr>
        </p:nvSpPr>
        <p:spPr>
          <a:xfrm>
            <a:off x="4351655" y="4340860"/>
            <a:ext cx="1813560" cy="443230"/>
          </a:xfrm>
          <a:prstGeom prst="rect">
            <a:avLst/>
          </a:prstGeom>
          <a:noFill/>
        </p:spPr>
        <p:txBody>
          <a:bodyPr wrap="none" rtlCol="0">
            <a:noAutofit/>
          </a:bodyPr>
          <a:p>
            <a:endParaRPr lang="zh-CN" altLang="en-US" sz="2800" b="1" dirty="0">
              <a:solidFill>
                <a:schemeClr val="accent1"/>
              </a:solidFill>
            </a:endParaRPr>
          </a:p>
        </p:txBody>
      </p:sp>
      <p:sp>
        <p:nvSpPr>
          <p:cNvPr id="14" name="文本框 13"/>
          <p:cNvSpPr txBox="1"/>
          <p:nvPr>
            <p:custDataLst>
              <p:tags r:id="rId8"/>
            </p:custDataLst>
          </p:nvPr>
        </p:nvSpPr>
        <p:spPr>
          <a:xfrm>
            <a:off x="1917700" y="2334895"/>
            <a:ext cx="1202690" cy="652145"/>
          </a:xfrm>
          <a:prstGeom prst="rect">
            <a:avLst/>
          </a:prstGeom>
          <a:noFill/>
        </p:spPr>
        <p:txBody>
          <a:bodyPr wrap="none" rtlCol="0">
            <a:noAutofit/>
          </a:bodyPr>
          <a:p>
            <a:pPr algn="l"/>
            <a:r>
              <a:rPr lang="zh-CN" altLang="en-US" sz="4400" b="1" dirty="0">
                <a:solidFill>
                  <a:schemeClr val="accent1"/>
                </a:solidFill>
              </a:rPr>
              <a:t>PipAttack: Poisoning Federated</a:t>
            </a:r>
            <a:endParaRPr lang="zh-CN" altLang="en-US" sz="4400" b="1" dirty="0">
              <a:solidFill>
                <a:schemeClr val="accent1"/>
              </a:solidFill>
            </a:endParaRPr>
          </a:p>
          <a:p>
            <a:pPr algn="l"/>
            <a:r>
              <a:rPr lang="zh-CN" altLang="en-US" sz="4400" b="1" dirty="0">
                <a:solidFill>
                  <a:schemeClr val="accent1"/>
                </a:solidFill>
              </a:rPr>
              <a:t>Recommender Systems for</a:t>
            </a:r>
            <a:endParaRPr lang="zh-CN" altLang="en-US" sz="4400" b="1" dirty="0">
              <a:solidFill>
                <a:schemeClr val="accent1"/>
              </a:solidFill>
            </a:endParaRPr>
          </a:p>
          <a:p>
            <a:pPr algn="l"/>
            <a:r>
              <a:rPr lang="zh-CN" altLang="en-US" sz="4400" b="1" dirty="0">
                <a:solidFill>
                  <a:schemeClr val="accent1"/>
                </a:solidFill>
              </a:rPr>
              <a:t>Manipulating Item Promotion</a:t>
            </a:r>
            <a:endParaRPr lang="zh-CN" altLang="en-US" sz="4400" b="1" dirty="0">
              <a:solidFill>
                <a:schemeClr val="accent1"/>
              </a:solidFill>
            </a:endParaRPr>
          </a:p>
        </p:txBody>
      </p:sp>
      <p:sp>
        <p:nvSpPr>
          <p:cNvPr id="16" name="文本框 15"/>
          <p:cNvSpPr txBox="1"/>
          <p:nvPr>
            <p:custDataLst>
              <p:tags r:id="rId9"/>
            </p:custDataLst>
          </p:nvPr>
        </p:nvSpPr>
        <p:spPr>
          <a:xfrm>
            <a:off x="2035175" y="5142865"/>
            <a:ext cx="8745855" cy="506730"/>
          </a:xfrm>
          <a:prstGeom prst="rect">
            <a:avLst/>
          </a:prstGeom>
          <a:noFill/>
        </p:spPr>
        <p:txBody>
          <a:bodyPr wrap="square" rtlCol="0">
            <a:spAutoFit/>
          </a:bodyPr>
          <a:p>
            <a:pPr>
              <a:lnSpc>
                <a:spcPct val="150000"/>
              </a:lnSpc>
            </a:pPr>
            <a:r>
              <a:rPr lang="zh-CN" altLang="en-US" dirty="0">
                <a:solidFill>
                  <a:schemeClr val="tx1">
                    <a:lumMod val="75000"/>
                    <a:lumOff val="25000"/>
                  </a:schemeClr>
                </a:solidFill>
              </a:rPr>
              <a:t>PipAttack: 毒化联邦推荐系统以操纵物品推广</a:t>
            </a:r>
            <a:endParaRPr lang="zh-CN" altLang="en-US" dirty="0">
              <a:solidFill>
                <a:schemeClr val="tx1">
                  <a:lumMod val="75000"/>
                  <a:lumOff val="2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1"/>
          <p:cNvSpPr>
            <a:spLocks noChangeArrowheads="1"/>
          </p:cNvSpPr>
          <p:nvPr/>
        </p:nvSpPr>
        <p:spPr bwMode="auto">
          <a:xfrm>
            <a:off x="543021" y="2657715"/>
            <a:ext cx="5029200" cy="264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zh-CN" altLang="en-US" sz="1600" dirty="0">
              <a:solidFill>
                <a:schemeClr val="tx1">
                  <a:lumMod val="65000"/>
                  <a:lumOff val="35000"/>
                </a:schemeClr>
              </a:solidFill>
              <a:cs typeface="+mn-ea"/>
              <a:sym typeface="+mn-lt"/>
            </a:endParaRPr>
          </a:p>
          <a:p>
            <a:pPr algn="just">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en-US" altLang="zh-CN" sz="1600" dirty="0">
              <a:solidFill>
                <a:schemeClr val="tx1">
                  <a:lumMod val="65000"/>
                  <a:lumOff val="35000"/>
                </a:schemeClr>
              </a:solidFill>
              <a:cs typeface="+mn-ea"/>
              <a:sym typeface="+mn-lt"/>
            </a:endParaRPr>
          </a:p>
          <a:p>
            <a:pPr algn="just">
              <a:lnSpc>
                <a:spcPct val="150000"/>
              </a:lnSpc>
            </a:pPr>
            <a:endParaRPr lang="zh-CN" altLang="en-US" sz="1600" dirty="0">
              <a:solidFill>
                <a:schemeClr val="tx1">
                  <a:lumMod val="65000"/>
                  <a:lumOff val="35000"/>
                </a:schemeClr>
              </a:solidFill>
              <a:cs typeface="+mn-ea"/>
              <a:sym typeface="+mn-lt"/>
            </a:endParaRPr>
          </a:p>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a:t>
            </a:r>
            <a:endParaRPr lang="zh-CN" altLang="en-US" sz="1600" dirty="0">
              <a:solidFill>
                <a:schemeClr val="tx1">
                  <a:lumMod val="65000"/>
                  <a:lumOff val="35000"/>
                </a:schemeClr>
              </a:solidFill>
              <a:cs typeface="+mn-ea"/>
              <a:sym typeface="+mn-lt"/>
            </a:endParaRPr>
          </a:p>
        </p:txBody>
      </p:sp>
      <p:cxnSp>
        <p:nvCxnSpPr>
          <p:cNvPr id="30" name="直接连接符 29"/>
          <p:cNvCxnSpPr/>
          <p:nvPr/>
        </p:nvCxnSpPr>
        <p:spPr>
          <a:xfrm>
            <a:off x="543021" y="2231875"/>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背景材料</a:t>
            </a:r>
            <a:endParaRPr lang="zh-CN" altLang="en-US" sz="3600" b="1" dirty="0">
              <a:solidFill>
                <a:schemeClr val="bg1"/>
              </a:solidFill>
            </a:endParaRPr>
          </a:p>
        </p:txBody>
      </p:sp>
      <p:sp>
        <p:nvSpPr>
          <p:cNvPr id="2" name="矩形 1"/>
          <p:cNvSpPr/>
          <p:nvPr>
            <p:custDataLst>
              <p:tags r:id="rId2"/>
            </p:custDataLst>
          </p:nvPr>
        </p:nvSpPr>
        <p:spPr>
          <a:xfrm>
            <a:off x="509613" y="2273289"/>
            <a:ext cx="5545432" cy="300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假设攻击者知道每个</a:t>
            </a:r>
            <a:r>
              <a:rPr lang="en-US" altLang="zh-CN"/>
              <a:t>item</a:t>
            </a:r>
            <a:r>
              <a:rPr lang="zh-CN" altLang="en-US"/>
              <a:t>的</a:t>
            </a:r>
            <a:r>
              <a:rPr lang="en-US" altLang="zh-CN"/>
              <a:t>popularity</a:t>
            </a:r>
            <a:r>
              <a:rPr lang="zh-CN" altLang="en-US"/>
              <a:t>，于是它可以伪造目标</a:t>
            </a:r>
            <a:r>
              <a:rPr lang="en-US" altLang="zh-CN"/>
              <a:t>item</a:t>
            </a:r>
            <a:r>
              <a:rPr lang="zh-CN" altLang="en-US"/>
              <a:t>的</a:t>
            </a:r>
            <a:r>
              <a:rPr lang="en-US" altLang="zh-CN"/>
              <a:t>feature</a:t>
            </a:r>
            <a:r>
              <a:rPr lang="zh-CN" altLang="en-US"/>
              <a:t>可以使其和欢迎度高的</a:t>
            </a:r>
            <a:r>
              <a:rPr lang="en-US" altLang="zh-CN"/>
              <a:t>item embedding</a:t>
            </a:r>
            <a:r>
              <a:rPr lang="zh-CN" altLang="en-US"/>
              <a:t>尽可能</a:t>
            </a:r>
            <a:r>
              <a:rPr lang="zh-CN" altLang="en-US"/>
              <a:t>接近</a:t>
            </a:r>
            <a:endParaRPr lang="zh-CN" altLang="en-US"/>
          </a:p>
        </p:txBody>
      </p:sp>
      <p:sp>
        <p:nvSpPr>
          <p:cNvPr id="4" name="矩形 3"/>
          <p:cNvSpPr/>
          <p:nvPr>
            <p:custDataLst>
              <p:tags r:id="rId3"/>
            </p:custDataLst>
          </p:nvPr>
        </p:nvSpPr>
        <p:spPr>
          <a:xfrm>
            <a:off x="6480974" y="2449931"/>
            <a:ext cx="4762500" cy="1337945"/>
          </a:xfrm>
          <a:prstGeom prst="rect">
            <a:avLst/>
          </a:prstGeom>
        </p:spPr>
        <p:txBody>
          <a:bodyPr wrap="square">
            <a:spAutoFit/>
          </a:bodyPr>
          <a:p>
            <a:pPr algn="just">
              <a:lnSpc>
                <a:spcPct val="150000"/>
              </a:lnSpc>
            </a:pPr>
            <a:r>
              <a:rPr lang="zh-CN" altLang="en-US" dirty="0">
                <a:solidFill>
                  <a:schemeClr val="accent1"/>
                </a:solidFill>
                <a:latin typeface="+mn-ea"/>
              </a:rPr>
              <a:t>可以在攻击者比例非常少的时候有很强的攻击效果，但是知道每个</a:t>
            </a:r>
            <a:r>
              <a:rPr lang="en-US" altLang="zh-CN" dirty="0">
                <a:solidFill>
                  <a:schemeClr val="accent1"/>
                </a:solidFill>
                <a:latin typeface="+mn-ea"/>
              </a:rPr>
              <a:t>item</a:t>
            </a:r>
            <a:r>
              <a:rPr lang="zh-CN" altLang="en-US" dirty="0">
                <a:solidFill>
                  <a:schemeClr val="accent1"/>
                </a:solidFill>
                <a:latin typeface="+mn-ea"/>
              </a:rPr>
              <a:t>的欢迎度有时候是不符合实际</a:t>
            </a:r>
            <a:r>
              <a:rPr lang="zh-CN" altLang="en-US" dirty="0">
                <a:solidFill>
                  <a:schemeClr val="accent1"/>
                </a:solidFill>
                <a:latin typeface="+mn-ea"/>
              </a:rPr>
              <a:t>的。</a:t>
            </a:r>
            <a:endParaRPr lang="zh-CN" altLang="en-US" dirty="0">
              <a:solidFill>
                <a:schemeClr val="accent1"/>
              </a:solidFill>
              <a:latin typeface="+mn-ea"/>
            </a:endParaRPr>
          </a:p>
        </p:txBody>
      </p:sp>
      <p:sp>
        <p:nvSpPr>
          <p:cNvPr id="5" name="矩形 4"/>
          <p:cNvSpPr/>
          <p:nvPr>
            <p:custDataLst>
              <p:tags r:id="rId4"/>
            </p:custDataLst>
          </p:nvPr>
        </p:nvSpPr>
        <p:spPr>
          <a:xfrm>
            <a:off x="6055045" y="2273289"/>
            <a:ext cx="5545432" cy="300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custDataLst>
              <p:tags r:id="rId5"/>
            </p:custDataLst>
          </p:nvPr>
        </p:nvSpPr>
        <p:spPr>
          <a:xfrm>
            <a:off x="6055068" y="1586924"/>
            <a:ext cx="1554480" cy="645160"/>
          </a:xfrm>
          <a:prstGeom prst="rect">
            <a:avLst/>
          </a:prstGeom>
          <a:noFill/>
        </p:spPr>
        <p:txBody>
          <a:bodyPr wrap="none" rtlCol="0">
            <a:spAutoFit/>
          </a:bodyPr>
          <a:p>
            <a:r>
              <a:rPr lang="zh-CN" altLang="en-US" sz="3600" dirty="0">
                <a:solidFill>
                  <a:schemeClr val="accent1"/>
                </a:solidFill>
              </a:rPr>
              <a:t>优缺点</a:t>
            </a:r>
            <a:endParaRPr lang="zh-CN" altLang="en-US" sz="3600" dirty="0">
              <a:solidFill>
                <a:schemeClr val="accent1"/>
              </a:solidFill>
            </a:endParaRPr>
          </a:p>
        </p:txBody>
      </p:sp>
      <p:sp>
        <p:nvSpPr>
          <p:cNvPr id="3" name="文本框 2"/>
          <p:cNvSpPr txBox="1"/>
          <p:nvPr>
            <p:custDataLst>
              <p:tags r:id="rId6"/>
            </p:custDataLst>
          </p:nvPr>
        </p:nvSpPr>
        <p:spPr>
          <a:xfrm>
            <a:off x="542633" y="1628199"/>
            <a:ext cx="2011680" cy="645160"/>
          </a:xfrm>
          <a:prstGeom prst="rect">
            <a:avLst/>
          </a:prstGeom>
          <a:noFill/>
        </p:spPr>
        <p:txBody>
          <a:bodyPr wrap="none" rtlCol="0">
            <a:spAutoFit/>
          </a:bodyPr>
          <a:p>
            <a:r>
              <a:rPr lang="zh-CN" altLang="en-US" sz="3600" dirty="0">
                <a:solidFill>
                  <a:schemeClr val="accent1"/>
                </a:solidFill>
              </a:rPr>
              <a:t>基本思想</a:t>
            </a:r>
            <a:endParaRPr lang="zh-CN" altLang="en-US" sz="3600" dirty="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文献</a:t>
            </a:r>
            <a:r>
              <a:rPr lang="zh-CN" altLang="en-US" sz="3600" b="1" dirty="0">
                <a:solidFill>
                  <a:schemeClr val="bg1"/>
                </a:solidFill>
              </a:rPr>
              <a:t>综述</a:t>
            </a:r>
            <a:endParaRPr lang="zh-CN" altLang="en-US" sz="3600" b="1" dirty="0">
              <a:solidFill>
                <a:schemeClr val="bg1"/>
              </a:solidFill>
            </a:endParaRPr>
          </a:p>
        </p:txBody>
      </p:sp>
      <p:sp>
        <p:nvSpPr>
          <p:cNvPr id="4" name="文本框 3"/>
          <p:cNvSpPr txBox="1"/>
          <p:nvPr/>
        </p:nvSpPr>
        <p:spPr>
          <a:xfrm>
            <a:off x="4234180" y="3407410"/>
            <a:ext cx="5708015" cy="1289050"/>
          </a:xfrm>
          <a:prstGeom prst="rect">
            <a:avLst/>
          </a:prstGeom>
          <a:noFill/>
        </p:spPr>
        <p:txBody>
          <a:bodyPr wrap="square" rtlCol="0">
            <a:noAutofit/>
          </a:bodyPr>
          <a:lstStyle/>
          <a:p>
            <a:pPr>
              <a:lnSpc>
                <a:spcPct val="150000"/>
              </a:lnSpc>
            </a:pPr>
            <a:r>
              <a:rPr lang="zh-CN" altLang="en-US" dirty="0">
                <a:solidFill>
                  <a:schemeClr val="bg1"/>
                </a:solidFill>
              </a:rPr>
              <a:t>详细讲解</a:t>
            </a:r>
            <a:r>
              <a:rPr lang="zh-CN" altLang="en-US" dirty="0">
                <a:solidFill>
                  <a:schemeClr val="bg1"/>
                </a:solidFill>
              </a:rPr>
              <a:t>文献FedRecAttack: Model Poisoning</a:t>
            </a:r>
            <a:endParaRPr lang="zh-CN" altLang="en-US" dirty="0">
              <a:solidFill>
                <a:schemeClr val="bg1"/>
              </a:solidFill>
            </a:endParaRPr>
          </a:p>
          <a:p>
            <a:pPr>
              <a:lnSpc>
                <a:spcPct val="150000"/>
              </a:lnSpc>
            </a:pPr>
            <a:r>
              <a:rPr lang="zh-CN" altLang="en-US" dirty="0">
                <a:solidFill>
                  <a:schemeClr val="bg1"/>
                </a:solidFill>
              </a:rPr>
              <a:t>Attack to FederatedRecommendation(targeted attack)</a:t>
            </a:r>
            <a:endParaRPr lang="zh-CN" altLang="en-US"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667" y="99273"/>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背景材料</a:t>
            </a:r>
            <a:endParaRPr lang="zh-CN" altLang="en-US" sz="3600" b="1" dirty="0">
              <a:solidFill>
                <a:schemeClr val="bg1"/>
              </a:solidFill>
            </a:endParaRPr>
          </a:p>
        </p:txBody>
      </p:sp>
      <p:sp>
        <p:nvSpPr>
          <p:cNvPr id="6" name="文本框 5"/>
          <p:cNvSpPr txBox="1"/>
          <p:nvPr>
            <p:custDataLst>
              <p:tags r:id="rId2"/>
            </p:custDataLst>
          </p:nvPr>
        </p:nvSpPr>
        <p:spPr>
          <a:xfrm>
            <a:off x="509613" y="1582479"/>
            <a:ext cx="2011680" cy="645160"/>
          </a:xfrm>
          <a:prstGeom prst="rect">
            <a:avLst/>
          </a:prstGeom>
          <a:noFill/>
        </p:spPr>
        <p:txBody>
          <a:bodyPr wrap="none" rtlCol="0">
            <a:spAutoFit/>
          </a:bodyPr>
          <a:p>
            <a:r>
              <a:rPr lang="zh-CN" altLang="en-US" sz="3600" dirty="0">
                <a:solidFill>
                  <a:schemeClr val="accent1"/>
                </a:solidFill>
              </a:rPr>
              <a:t>文献</a:t>
            </a:r>
            <a:r>
              <a:rPr lang="zh-CN" altLang="en-US" sz="3600" dirty="0">
                <a:solidFill>
                  <a:schemeClr val="accent1"/>
                </a:solidFill>
              </a:rPr>
              <a:t>结构</a:t>
            </a:r>
            <a:endParaRPr lang="zh-CN" altLang="en-US" sz="3600" dirty="0">
              <a:solidFill>
                <a:schemeClr val="accent1"/>
              </a:solidFill>
            </a:endParaRPr>
          </a:p>
        </p:txBody>
      </p:sp>
      <p:sp>
        <p:nvSpPr>
          <p:cNvPr id="9" name="Freeform 5"/>
          <p:cNvSpPr/>
          <p:nvPr>
            <p:custDataLst>
              <p:tags r:id="rId3"/>
            </p:custDataLst>
          </p:nvPr>
        </p:nvSpPr>
        <p:spPr bwMode="auto">
          <a:xfrm>
            <a:off x="2614189" y="3738597"/>
            <a:ext cx="1795765" cy="896885"/>
          </a:xfrm>
          <a:custGeom>
            <a:avLst/>
            <a:gdLst>
              <a:gd name="T0" fmla="*/ 113 w 524"/>
              <a:gd name="T1" fmla="*/ 0 h 262"/>
              <a:gd name="T2" fmla="*/ 416 w 524"/>
              <a:gd name="T3" fmla="*/ 1 h 262"/>
              <a:gd name="T4" fmla="*/ 510 w 524"/>
              <a:gd name="T5" fmla="*/ 60 h 262"/>
              <a:gd name="T6" fmla="*/ 524 w 524"/>
              <a:gd name="T7" fmla="*/ 113 h 262"/>
              <a:gd name="T8" fmla="*/ 523 w 524"/>
              <a:gd name="T9" fmla="*/ 262 h 262"/>
              <a:gd name="T10" fmla="*/ 475 w 524"/>
              <a:gd name="T11" fmla="*/ 262 h 262"/>
              <a:gd name="T12" fmla="*/ 475 w 524"/>
              <a:gd name="T13" fmla="*/ 114 h 262"/>
              <a:gd name="T14" fmla="*/ 410 w 524"/>
              <a:gd name="T15" fmla="*/ 49 h 262"/>
              <a:gd name="T16" fmla="*/ 114 w 524"/>
              <a:gd name="T17" fmla="*/ 49 h 262"/>
              <a:gd name="T18" fmla="*/ 49 w 524"/>
              <a:gd name="T19" fmla="*/ 114 h 262"/>
              <a:gd name="T20" fmla="*/ 49 w 524"/>
              <a:gd name="T21" fmla="*/ 262 h 262"/>
              <a:gd name="T22" fmla="*/ 0 w 524"/>
              <a:gd name="T23" fmla="*/ 262 h 262"/>
              <a:gd name="T24" fmla="*/ 1 w 524"/>
              <a:gd name="T25" fmla="*/ 108 h 262"/>
              <a:gd name="T26" fmla="*/ 60 w 524"/>
              <a:gd name="T27" fmla="*/ 14 h 262"/>
              <a:gd name="T28" fmla="*/ 113 w 524"/>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4" h="262">
                <a:moveTo>
                  <a:pt x="113" y="0"/>
                </a:moveTo>
                <a:cubicBezTo>
                  <a:pt x="416" y="1"/>
                  <a:pt x="416" y="1"/>
                  <a:pt x="416" y="1"/>
                </a:cubicBezTo>
                <a:cubicBezTo>
                  <a:pt x="457" y="4"/>
                  <a:pt x="489" y="24"/>
                  <a:pt x="510" y="60"/>
                </a:cubicBezTo>
                <a:cubicBezTo>
                  <a:pt x="519" y="77"/>
                  <a:pt x="523" y="94"/>
                  <a:pt x="524" y="113"/>
                </a:cubicBezTo>
                <a:cubicBezTo>
                  <a:pt x="523" y="262"/>
                  <a:pt x="523" y="262"/>
                  <a:pt x="523" y="262"/>
                </a:cubicBezTo>
                <a:cubicBezTo>
                  <a:pt x="475" y="262"/>
                  <a:pt x="475" y="262"/>
                  <a:pt x="475" y="262"/>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1" y="108"/>
                  <a:pt x="1" y="108"/>
                  <a:pt x="1"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 name="Freeform 6"/>
          <p:cNvSpPr/>
          <p:nvPr>
            <p:custDataLst>
              <p:tags r:id="rId4"/>
            </p:custDataLst>
          </p:nvPr>
        </p:nvSpPr>
        <p:spPr bwMode="auto">
          <a:xfrm>
            <a:off x="5870883" y="4360437"/>
            <a:ext cx="167419" cy="480332"/>
          </a:xfrm>
          <a:custGeom>
            <a:avLst/>
            <a:gdLst>
              <a:gd name="T0" fmla="*/ 0 w 84"/>
              <a:gd name="T1" fmla="*/ 241 h 241"/>
              <a:gd name="T2" fmla="*/ 1 w 84"/>
              <a:gd name="T3" fmla="*/ 0 h 241"/>
              <a:gd name="T4" fmla="*/ 84 w 84"/>
              <a:gd name="T5" fmla="*/ 0 h 241"/>
              <a:gd name="T6" fmla="*/ 84 w 84"/>
              <a:gd name="T7" fmla="*/ 241 h 241"/>
              <a:gd name="T8" fmla="*/ 0 w 84"/>
              <a:gd name="T9" fmla="*/ 241 h 241"/>
              <a:gd name="T10" fmla="*/ 0 w 84"/>
              <a:gd name="T11" fmla="*/ 241 h 241"/>
            </a:gdLst>
            <a:ahLst/>
            <a:cxnLst>
              <a:cxn ang="0">
                <a:pos x="T0" y="T1"/>
              </a:cxn>
              <a:cxn ang="0">
                <a:pos x="T2" y="T3"/>
              </a:cxn>
              <a:cxn ang="0">
                <a:pos x="T4" y="T5"/>
              </a:cxn>
              <a:cxn ang="0">
                <a:pos x="T6" y="T7"/>
              </a:cxn>
              <a:cxn ang="0">
                <a:pos x="T8" y="T9"/>
              </a:cxn>
              <a:cxn ang="0">
                <a:pos x="T10" y="T11"/>
              </a:cxn>
            </a:cxnLst>
            <a:rect l="0" t="0" r="r" b="b"/>
            <a:pathLst>
              <a:path w="84" h="241">
                <a:moveTo>
                  <a:pt x="0" y="241"/>
                </a:moveTo>
                <a:lnTo>
                  <a:pt x="1" y="0"/>
                </a:lnTo>
                <a:lnTo>
                  <a:pt x="84" y="0"/>
                </a:lnTo>
                <a:lnTo>
                  <a:pt x="84" y="241"/>
                </a:lnTo>
                <a:lnTo>
                  <a:pt x="0" y="241"/>
                </a:lnTo>
                <a:lnTo>
                  <a:pt x="0" y="241"/>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 name="Freeform 7"/>
          <p:cNvSpPr/>
          <p:nvPr>
            <p:custDataLst>
              <p:tags r:id="rId5"/>
            </p:custDataLst>
          </p:nvPr>
        </p:nvSpPr>
        <p:spPr bwMode="auto">
          <a:xfrm>
            <a:off x="4242537" y="4635482"/>
            <a:ext cx="1791780" cy="896885"/>
          </a:xfrm>
          <a:custGeom>
            <a:avLst/>
            <a:gdLst>
              <a:gd name="T0" fmla="*/ 523 w 523"/>
              <a:gd name="T1" fmla="*/ 0 h 262"/>
              <a:gd name="T2" fmla="*/ 523 w 523"/>
              <a:gd name="T3" fmla="*/ 154 h 262"/>
              <a:gd name="T4" fmla="*/ 522 w 523"/>
              <a:gd name="T5" fmla="*/ 165 h 262"/>
              <a:gd name="T6" fmla="*/ 411 w 523"/>
              <a:gd name="T7" fmla="*/ 262 h 262"/>
              <a:gd name="T8" fmla="*/ 108 w 523"/>
              <a:gd name="T9" fmla="*/ 261 h 262"/>
              <a:gd name="T10" fmla="*/ 14 w 523"/>
              <a:gd name="T11" fmla="*/ 202 h 262"/>
              <a:gd name="T12" fmla="*/ 0 w 523"/>
              <a:gd name="T13" fmla="*/ 149 h 262"/>
              <a:gd name="T14" fmla="*/ 0 w 523"/>
              <a:gd name="T15" fmla="*/ 0 h 262"/>
              <a:gd name="T16" fmla="*/ 49 w 523"/>
              <a:gd name="T17" fmla="*/ 0 h 262"/>
              <a:gd name="T18" fmla="*/ 49 w 523"/>
              <a:gd name="T19" fmla="*/ 148 h 262"/>
              <a:gd name="T20" fmla="*/ 114 w 523"/>
              <a:gd name="T21" fmla="*/ 213 h 262"/>
              <a:gd name="T22" fmla="*/ 410 w 523"/>
              <a:gd name="T23" fmla="*/ 213 h 262"/>
              <a:gd name="T24" fmla="*/ 475 w 523"/>
              <a:gd name="T25" fmla="*/ 148 h 262"/>
              <a:gd name="T26" fmla="*/ 475 w 523"/>
              <a:gd name="T27" fmla="*/ 0 h 262"/>
              <a:gd name="T28" fmla="*/ 523 w 523"/>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262">
                <a:moveTo>
                  <a:pt x="523" y="0"/>
                </a:moveTo>
                <a:cubicBezTo>
                  <a:pt x="523" y="154"/>
                  <a:pt x="523" y="154"/>
                  <a:pt x="523" y="154"/>
                </a:cubicBezTo>
                <a:cubicBezTo>
                  <a:pt x="522" y="165"/>
                  <a:pt x="522" y="165"/>
                  <a:pt x="522" y="165"/>
                </a:cubicBezTo>
                <a:cubicBezTo>
                  <a:pt x="512" y="221"/>
                  <a:pt x="468" y="260"/>
                  <a:pt x="411" y="262"/>
                </a:cubicBezTo>
                <a:cubicBezTo>
                  <a:pt x="108" y="261"/>
                  <a:pt x="108" y="261"/>
                  <a:pt x="108" y="261"/>
                </a:cubicBezTo>
                <a:cubicBezTo>
                  <a:pt x="67" y="258"/>
                  <a:pt x="35" y="238"/>
                  <a:pt x="14" y="202"/>
                </a:cubicBezTo>
                <a:cubicBezTo>
                  <a:pt x="5" y="185"/>
                  <a:pt x="1" y="168"/>
                  <a:pt x="0" y="149"/>
                </a:cubicBezTo>
                <a:cubicBezTo>
                  <a:pt x="0" y="0"/>
                  <a:pt x="0" y="0"/>
                  <a:pt x="0" y="0"/>
                </a:cubicBezTo>
                <a:cubicBezTo>
                  <a:pt x="49" y="0"/>
                  <a:pt x="49" y="0"/>
                  <a:pt x="49" y="0"/>
                </a:cubicBezTo>
                <a:cubicBezTo>
                  <a:pt x="49" y="148"/>
                  <a:pt x="49" y="148"/>
                  <a:pt x="49" y="148"/>
                </a:cubicBezTo>
                <a:cubicBezTo>
                  <a:pt x="49" y="184"/>
                  <a:pt x="78" y="213"/>
                  <a:pt x="114" y="213"/>
                </a:cubicBezTo>
                <a:cubicBezTo>
                  <a:pt x="410" y="213"/>
                  <a:pt x="410" y="213"/>
                  <a:pt x="410" y="213"/>
                </a:cubicBezTo>
                <a:cubicBezTo>
                  <a:pt x="446" y="213"/>
                  <a:pt x="475" y="184"/>
                  <a:pt x="475" y="148"/>
                </a:cubicBezTo>
                <a:cubicBezTo>
                  <a:pt x="475" y="0"/>
                  <a:pt x="475" y="0"/>
                  <a:pt x="475" y="0"/>
                </a:cubicBezTo>
                <a:cubicBezTo>
                  <a:pt x="523" y="0"/>
                  <a:pt x="523" y="0"/>
                  <a:pt x="52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2" name="Freeform 8"/>
          <p:cNvSpPr/>
          <p:nvPr>
            <p:custDataLst>
              <p:tags r:id="rId6"/>
            </p:custDataLst>
          </p:nvPr>
        </p:nvSpPr>
        <p:spPr bwMode="auto">
          <a:xfrm>
            <a:off x="5870883" y="3738597"/>
            <a:ext cx="1795765" cy="896885"/>
          </a:xfrm>
          <a:custGeom>
            <a:avLst/>
            <a:gdLst>
              <a:gd name="T0" fmla="*/ 113 w 524"/>
              <a:gd name="T1" fmla="*/ 0 h 262"/>
              <a:gd name="T2" fmla="*/ 416 w 524"/>
              <a:gd name="T3" fmla="*/ 1 h 262"/>
              <a:gd name="T4" fmla="*/ 510 w 524"/>
              <a:gd name="T5" fmla="*/ 60 h 262"/>
              <a:gd name="T6" fmla="*/ 524 w 524"/>
              <a:gd name="T7" fmla="*/ 113 h 262"/>
              <a:gd name="T8" fmla="*/ 523 w 524"/>
              <a:gd name="T9" fmla="*/ 262 h 262"/>
              <a:gd name="T10" fmla="*/ 475 w 524"/>
              <a:gd name="T11" fmla="*/ 262 h 262"/>
              <a:gd name="T12" fmla="*/ 475 w 524"/>
              <a:gd name="T13" fmla="*/ 114 h 262"/>
              <a:gd name="T14" fmla="*/ 410 w 524"/>
              <a:gd name="T15" fmla="*/ 49 h 262"/>
              <a:gd name="T16" fmla="*/ 114 w 524"/>
              <a:gd name="T17" fmla="*/ 49 h 262"/>
              <a:gd name="T18" fmla="*/ 49 w 524"/>
              <a:gd name="T19" fmla="*/ 114 h 262"/>
              <a:gd name="T20" fmla="*/ 49 w 524"/>
              <a:gd name="T21" fmla="*/ 262 h 262"/>
              <a:gd name="T22" fmla="*/ 0 w 524"/>
              <a:gd name="T23" fmla="*/ 262 h 262"/>
              <a:gd name="T24" fmla="*/ 1 w 524"/>
              <a:gd name="T25" fmla="*/ 108 h 262"/>
              <a:gd name="T26" fmla="*/ 60 w 524"/>
              <a:gd name="T27" fmla="*/ 14 h 262"/>
              <a:gd name="T28" fmla="*/ 113 w 524"/>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4" h="262">
                <a:moveTo>
                  <a:pt x="113" y="0"/>
                </a:moveTo>
                <a:cubicBezTo>
                  <a:pt x="416" y="1"/>
                  <a:pt x="416" y="1"/>
                  <a:pt x="416" y="1"/>
                </a:cubicBezTo>
                <a:cubicBezTo>
                  <a:pt x="457" y="4"/>
                  <a:pt x="489" y="24"/>
                  <a:pt x="510" y="60"/>
                </a:cubicBezTo>
                <a:cubicBezTo>
                  <a:pt x="519" y="77"/>
                  <a:pt x="523" y="94"/>
                  <a:pt x="524" y="113"/>
                </a:cubicBezTo>
                <a:cubicBezTo>
                  <a:pt x="523" y="262"/>
                  <a:pt x="523" y="262"/>
                  <a:pt x="523" y="262"/>
                </a:cubicBezTo>
                <a:cubicBezTo>
                  <a:pt x="475" y="262"/>
                  <a:pt x="475" y="262"/>
                  <a:pt x="475" y="262"/>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1" y="108"/>
                  <a:pt x="1" y="108"/>
                  <a:pt x="1"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3" name="Freeform 9"/>
          <p:cNvSpPr/>
          <p:nvPr>
            <p:custDataLst>
              <p:tags r:id="rId7"/>
            </p:custDataLst>
          </p:nvPr>
        </p:nvSpPr>
        <p:spPr bwMode="auto">
          <a:xfrm>
            <a:off x="9127576" y="4360437"/>
            <a:ext cx="167419" cy="480332"/>
          </a:xfrm>
          <a:custGeom>
            <a:avLst/>
            <a:gdLst>
              <a:gd name="T0" fmla="*/ 0 w 84"/>
              <a:gd name="T1" fmla="*/ 241 h 241"/>
              <a:gd name="T2" fmla="*/ 0 w 84"/>
              <a:gd name="T3" fmla="*/ 0 h 241"/>
              <a:gd name="T4" fmla="*/ 84 w 84"/>
              <a:gd name="T5" fmla="*/ 0 h 241"/>
              <a:gd name="T6" fmla="*/ 84 w 84"/>
              <a:gd name="T7" fmla="*/ 241 h 241"/>
              <a:gd name="T8" fmla="*/ 0 w 84"/>
              <a:gd name="T9" fmla="*/ 241 h 241"/>
              <a:gd name="T10" fmla="*/ 0 w 84"/>
              <a:gd name="T11" fmla="*/ 241 h 241"/>
            </a:gdLst>
            <a:ahLst/>
            <a:cxnLst>
              <a:cxn ang="0">
                <a:pos x="T0" y="T1"/>
              </a:cxn>
              <a:cxn ang="0">
                <a:pos x="T2" y="T3"/>
              </a:cxn>
              <a:cxn ang="0">
                <a:pos x="T4" y="T5"/>
              </a:cxn>
              <a:cxn ang="0">
                <a:pos x="T6" y="T7"/>
              </a:cxn>
              <a:cxn ang="0">
                <a:pos x="T8" y="T9"/>
              </a:cxn>
              <a:cxn ang="0">
                <a:pos x="T10" y="T11"/>
              </a:cxn>
            </a:cxnLst>
            <a:rect l="0" t="0" r="r" b="b"/>
            <a:pathLst>
              <a:path w="84" h="241">
                <a:moveTo>
                  <a:pt x="0" y="241"/>
                </a:moveTo>
                <a:lnTo>
                  <a:pt x="0" y="0"/>
                </a:lnTo>
                <a:lnTo>
                  <a:pt x="84" y="0"/>
                </a:lnTo>
                <a:lnTo>
                  <a:pt x="84" y="241"/>
                </a:lnTo>
                <a:lnTo>
                  <a:pt x="0" y="241"/>
                </a:lnTo>
                <a:lnTo>
                  <a:pt x="0" y="241"/>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4" name="Freeform 10"/>
          <p:cNvSpPr/>
          <p:nvPr>
            <p:custDataLst>
              <p:tags r:id="rId8"/>
            </p:custDataLst>
          </p:nvPr>
        </p:nvSpPr>
        <p:spPr bwMode="auto">
          <a:xfrm>
            <a:off x="7499230" y="4635482"/>
            <a:ext cx="1791780" cy="896885"/>
          </a:xfrm>
          <a:custGeom>
            <a:avLst/>
            <a:gdLst>
              <a:gd name="T0" fmla="*/ 523 w 523"/>
              <a:gd name="T1" fmla="*/ 0 h 262"/>
              <a:gd name="T2" fmla="*/ 523 w 523"/>
              <a:gd name="T3" fmla="*/ 154 h 262"/>
              <a:gd name="T4" fmla="*/ 522 w 523"/>
              <a:gd name="T5" fmla="*/ 165 h 262"/>
              <a:gd name="T6" fmla="*/ 411 w 523"/>
              <a:gd name="T7" fmla="*/ 262 h 262"/>
              <a:gd name="T8" fmla="*/ 108 w 523"/>
              <a:gd name="T9" fmla="*/ 261 h 262"/>
              <a:gd name="T10" fmla="*/ 14 w 523"/>
              <a:gd name="T11" fmla="*/ 202 h 262"/>
              <a:gd name="T12" fmla="*/ 0 w 523"/>
              <a:gd name="T13" fmla="*/ 149 h 262"/>
              <a:gd name="T14" fmla="*/ 0 w 523"/>
              <a:gd name="T15" fmla="*/ 0 h 262"/>
              <a:gd name="T16" fmla="*/ 49 w 523"/>
              <a:gd name="T17" fmla="*/ 0 h 262"/>
              <a:gd name="T18" fmla="*/ 49 w 523"/>
              <a:gd name="T19" fmla="*/ 148 h 262"/>
              <a:gd name="T20" fmla="*/ 114 w 523"/>
              <a:gd name="T21" fmla="*/ 213 h 262"/>
              <a:gd name="T22" fmla="*/ 410 w 523"/>
              <a:gd name="T23" fmla="*/ 213 h 262"/>
              <a:gd name="T24" fmla="*/ 475 w 523"/>
              <a:gd name="T25" fmla="*/ 148 h 262"/>
              <a:gd name="T26" fmla="*/ 475 w 523"/>
              <a:gd name="T27" fmla="*/ 0 h 262"/>
              <a:gd name="T28" fmla="*/ 523 w 523"/>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262">
                <a:moveTo>
                  <a:pt x="523" y="0"/>
                </a:moveTo>
                <a:cubicBezTo>
                  <a:pt x="523" y="154"/>
                  <a:pt x="523" y="154"/>
                  <a:pt x="523" y="154"/>
                </a:cubicBezTo>
                <a:cubicBezTo>
                  <a:pt x="522" y="165"/>
                  <a:pt x="522" y="165"/>
                  <a:pt x="522" y="165"/>
                </a:cubicBezTo>
                <a:cubicBezTo>
                  <a:pt x="512" y="221"/>
                  <a:pt x="468" y="260"/>
                  <a:pt x="411" y="262"/>
                </a:cubicBezTo>
                <a:cubicBezTo>
                  <a:pt x="108" y="261"/>
                  <a:pt x="108" y="261"/>
                  <a:pt x="108" y="261"/>
                </a:cubicBezTo>
                <a:cubicBezTo>
                  <a:pt x="67" y="258"/>
                  <a:pt x="35" y="238"/>
                  <a:pt x="14" y="202"/>
                </a:cubicBezTo>
                <a:cubicBezTo>
                  <a:pt x="5" y="185"/>
                  <a:pt x="1" y="168"/>
                  <a:pt x="0" y="149"/>
                </a:cubicBezTo>
                <a:cubicBezTo>
                  <a:pt x="0" y="0"/>
                  <a:pt x="0" y="0"/>
                  <a:pt x="0" y="0"/>
                </a:cubicBezTo>
                <a:cubicBezTo>
                  <a:pt x="49" y="0"/>
                  <a:pt x="49" y="0"/>
                  <a:pt x="49" y="0"/>
                </a:cubicBezTo>
                <a:cubicBezTo>
                  <a:pt x="49" y="148"/>
                  <a:pt x="49" y="148"/>
                  <a:pt x="49" y="148"/>
                </a:cubicBezTo>
                <a:cubicBezTo>
                  <a:pt x="49" y="184"/>
                  <a:pt x="78" y="213"/>
                  <a:pt x="114" y="213"/>
                </a:cubicBezTo>
                <a:cubicBezTo>
                  <a:pt x="410" y="213"/>
                  <a:pt x="410" y="213"/>
                  <a:pt x="410" y="213"/>
                </a:cubicBezTo>
                <a:cubicBezTo>
                  <a:pt x="446" y="213"/>
                  <a:pt x="475" y="184"/>
                  <a:pt x="475" y="148"/>
                </a:cubicBezTo>
                <a:cubicBezTo>
                  <a:pt x="475" y="0"/>
                  <a:pt x="475" y="0"/>
                  <a:pt x="475" y="0"/>
                </a:cubicBezTo>
                <a:cubicBezTo>
                  <a:pt x="523" y="0"/>
                  <a:pt x="523" y="0"/>
                  <a:pt x="52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5" name="Freeform 11"/>
          <p:cNvSpPr/>
          <p:nvPr>
            <p:custDataLst>
              <p:tags r:id="rId9"/>
            </p:custDataLst>
          </p:nvPr>
        </p:nvSpPr>
        <p:spPr bwMode="auto">
          <a:xfrm>
            <a:off x="9127577" y="3738596"/>
            <a:ext cx="1791780" cy="1540651"/>
          </a:xfrm>
          <a:custGeom>
            <a:avLst/>
            <a:gdLst>
              <a:gd name="T0" fmla="*/ 113 w 523"/>
              <a:gd name="T1" fmla="*/ 0 h 450"/>
              <a:gd name="T2" fmla="*/ 416 w 523"/>
              <a:gd name="T3" fmla="*/ 1 h 450"/>
              <a:gd name="T4" fmla="*/ 510 w 523"/>
              <a:gd name="T5" fmla="*/ 60 h 450"/>
              <a:gd name="T6" fmla="*/ 523 w 523"/>
              <a:gd name="T7" fmla="*/ 113 h 450"/>
              <a:gd name="T8" fmla="*/ 523 w 523"/>
              <a:gd name="T9" fmla="*/ 450 h 450"/>
              <a:gd name="T10" fmla="*/ 475 w 523"/>
              <a:gd name="T11" fmla="*/ 450 h 450"/>
              <a:gd name="T12" fmla="*/ 475 w 523"/>
              <a:gd name="T13" fmla="*/ 114 h 450"/>
              <a:gd name="T14" fmla="*/ 410 w 523"/>
              <a:gd name="T15" fmla="*/ 49 h 450"/>
              <a:gd name="T16" fmla="*/ 114 w 523"/>
              <a:gd name="T17" fmla="*/ 49 h 450"/>
              <a:gd name="T18" fmla="*/ 49 w 523"/>
              <a:gd name="T19" fmla="*/ 114 h 450"/>
              <a:gd name="T20" fmla="*/ 49 w 523"/>
              <a:gd name="T21" fmla="*/ 262 h 450"/>
              <a:gd name="T22" fmla="*/ 0 w 523"/>
              <a:gd name="T23" fmla="*/ 262 h 450"/>
              <a:gd name="T24" fmla="*/ 0 w 523"/>
              <a:gd name="T25" fmla="*/ 108 h 450"/>
              <a:gd name="T26" fmla="*/ 60 w 523"/>
              <a:gd name="T27" fmla="*/ 14 h 450"/>
              <a:gd name="T28" fmla="*/ 113 w 523"/>
              <a:gd name="T29"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450">
                <a:moveTo>
                  <a:pt x="113" y="0"/>
                </a:moveTo>
                <a:cubicBezTo>
                  <a:pt x="416" y="1"/>
                  <a:pt x="416" y="1"/>
                  <a:pt x="416" y="1"/>
                </a:cubicBezTo>
                <a:cubicBezTo>
                  <a:pt x="457" y="4"/>
                  <a:pt x="489" y="24"/>
                  <a:pt x="510" y="60"/>
                </a:cubicBezTo>
                <a:cubicBezTo>
                  <a:pt x="519" y="77"/>
                  <a:pt x="523" y="94"/>
                  <a:pt x="523" y="113"/>
                </a:cubicBezTo>
                <a:cubicBezTo>
                  <a:pt x="523" y="450"/>
                  <a:pt x="523" y="450"/>
                  <a:pt x="523" y="450"/>
                </a:cubicBezTo>
                <a:cubicBezTo>
                  <a:pt x="475" y="450"/>
                  <a:pt x="475" y="450"/>
                  <a:pt x="475" y="450"/>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0" y="108"/>
                  <a:pt x="0" y="108"/>
                  <a:pt x="0"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6" name="Freeform 12"/>
          <p:cNvSpPr/>
          <p:nvPr>
            <p:custDataLst>
              <p:tags r:id="rId10"/>
            </p:custDataLst>
          </p:nvPr>
        </p:nvSpPr>
        <p:spPr bwMode="auto">
          <a:xfrm>
            <a:off x="10652284" y="5193543"/>
            <a:ext cx="374699" cy="338824"/>
          </a:xfrm>
          <a:custGeom>
            <a:avLst/>
            <a:gdLst>
              <a:gd name="T0" fmla="*/ 188 w 188"/>
              <a:gd name="T1" fmla="*/ 0 h 170"/>
              <a:gd name="T2" fmla="*/ 93 w 188"/>
              <a:gd name="T3" fmla="*/ 170 h 170"/>
              <a:gd name="T4" fmla="*/ 0 w 188"/>
              <a:gd name="T5" fmla="*/ 0 h 170"/>
              <a:gd name="T6" fmla="*/ 188 w 188"/>
              <a:gd name="T7" fmla="*/ 0 h 170"/>
              <a:gd name="T8" fmla="*/ 188 w 188"/>
              <a:gd name="T9" fmla="*/ 0 h 170"/>
            </a:gdLst>
            <a:ahLst/>
            <a:cxnLst>
              <a:cxn ang="0">
                <a:pos x="T0" y="T1"/>
              </a:cxn>
              <a:cxn ang="0">
                <a:pos x="T2" y="T3"/>
              </a:cxn>
              <a:cxn ang="0">
                <a:pos x="T4" y="T5"/>
              </a:cxn>
              <a:cxn ang="0">
                <a:pos x="T6" y="T7"/>
              </a:cxn>
              <a:cxn ang="0">
                <a:pos x="T8" y="T9"/>
              </a:cxn>
            </a:cxnLst>
            <a:rect l="0" t="0" r="r" b="b"/>
            <a:pathLst>
              <a:path w="188" h="170">
                <a:moveTo>
                  <a:pt x="188" y="0"/>
                </a:moveTo>
                <a:lnTo>
                  <a:pt x="93" y="170"/>
                </a:lnTo>
                <a:lnTo>
                  <a:pt x="0" y="0"/>
                </a:lnTo>
                <a:lnTo>
                  <a:pt x="188" y="0"/>
                </a:lnTo>
                <a:lnTo>
                  <a:pt x="188" y="0"/>
                </a:lnTo>
                <a:close/>
              </a:path>
            </a:pathLst>
          </a:custGeom>
          <a:solidFill>
            <a:schemeClr val="bg1">
              <a:lumMod val="65000"/>
            </a:schemeClr>
          </a:solidFill>
          <a:ln>
            <a:noFill/>
          </a:ln>
        </p:spPr>
        <p:txBody>
          <a:bodyPr vert="horz" wrap="square" lIns="121920" tIns="60960" rIns="121920" bIns="60960" numCol="1" anchor="t" anchorCtr="0" compatLnSpc="1"/>
          <a:lstStyle/>
          <a:p>
            <a:endParaRPr lang="zh-CN" altLang="en-US" sz="2400">
              <a:cs typeface="+mn-ea"/>
              <a:sym typeface="+mn-lt"/>
            </a:endParaRPr>
          </a:p>
        </p:txBody>
      </p:sp>
      <p:sp>
        <p:nvSpPr>
          <p:cNvPr id="17" name="Freeform 13"/>
          <p:cNvSpPr/>
          <p:nvPr>
            <p:custDataLst>
              <p:tags r:id="rId11"/>
            </p:custDataLst>
          </p:nvPr>
        </p:nvSpPr>
        <p:spPr bwMode="auto">
          <a:xfrm>
            <a:off x="882202" y="3738596"/>
            <a:ext cx="374699" cy="338824"/>
          </a:xfrm>
          <a:custGeom>
            <a:avLst/>
            <a:gdLst>
              <a:gd name="T0" fmla="*/ 188 w 188"/>
              <a:gd name="T1" fmla="*/ 0 h 170"/>
              <a:gd name="T2" fmla="*/ 95 w 188"/>
              <a:gd name="T3" fmla="*/ 170 h 170"/>
              <a:gd name="T4" fmla="*/ 0 w 188"/>
              <a:gd name="T5" fmla="*/ 0 h 170"/>
              <a:gd name="T6" fmla="*/ 188 w 188"/>
              <a:gd name="T7" fmla="*/ 0 h 170"/>
              <a:gd name="T8" fmla="*/ 188 w 188"/>
              <a:gd name="T9" fmla="*/ 0 h 170"/>
            </a:gdLst>
            <a:ahLst/>
            <a:cxnLst>
              <a:cxn ang="0">
                <a:pos x="T0" y="T1"/>
              </a:cxn>
              <a:cxn ang="0">
                <a:pos x="T2" y="T3"/>
              </a:cxn>
              <a:cxn ang="0">
                <a:pos x="T4" y="T5"/>
              </a:cxn>
              <a:cxn ang="0">
                <a:pos x="T6" y="T7"/>
              </a:cxn>
              <a:cxn ang="0">
                <a:pos x="T8" y="T9"/>
              </a:cxn>
            </a:cxnLst>
            <a:rect l="0" t="0" r="r" b="b"/>
            <a:pathLst>
              <a:path w="188" h="170">
                <a:moveTo>
                  <a:pt x="188" y="0"/>
                </a:moveTo>
                <a:lnTo>
                  <a:pt x="95" y="170"/>
                </a:lnTo>
                <a:lnTo>
                  <a:pt x="0" y="0"/>
                </a:lnTo>
                <a:lnTo>
                  <a:pt x="188" y="0"/>
                </a:lnTo>
                <a:lnTo>
                  <a:pt x="188" y="0"/>
                </a:lnTo>
                <a:close/>
              </a:path>
            </a:pathLst>
          </a:custGeom>
          <a:solidFill>
            <a:schemeClr val="bg1">
              <a:lumMod val="65000"/>
            </a:schemeClr>
          </a:solidFill>
          <a:ln>
            <a:noFill/>
          </a:ln>
        </p:spPr>
        <p:txBody>
          <a:bodyPr vert="horz" wrap="square" lIns="121920" tIns="60960" rIns="121920" bIns="60960" numCol="1" anchor="t" anchorCtr="0" compatLnSpc="1"/>
          <a:lstStyle/>
          <a:p>
            <a:endParaRPr lang="zh-CN" altLang="en-US" sz="2400">
              <a:cs typeface="+mn-ea"/>
              <a:sym typeface="+mn-lt"/>
            </a:endParaRPr>
          </a:p>
        </p:txBody>
      </p:sp>
      <p:sp>
        <p:nvSpPr>
          <p:cNvPr id="18" name="Freeform 14"/>
          <p:cNvSpPr/>
          <p:nvPr>
            <p:custDataLst>
              <p:tags r:id="rId12"/>
            </p:custDataLst>
          </p:nvPr>
        </p:nvSpPr>
        <p:spPr bwMode="auto">
          <a:xfrm>
            <a:off x="985842" y="4035564"/>
            <a:ext cx="1795765" cy="1496803"/>
          </a:xfrm>
          <a:custGeom>
            <a:avLst/>
            <a:gdLst>
              <a:gd name="T0" fmla="*/ 524 w 524"/>
              <a:gd name="T1" fmla="*/ 175 h 437"/>
              <a:gd name="T2" fmla="*/ 523 w 524"/>
              <a:gd name="T3" fmla="*/ 329 h 437"/>
              <a:gd name="T4" fmla="*/ 522 w 524"/>
              <a:gd name="T5" fmla="*/ 340 h 437"/>
              <a:gd name="T6" fmla="*/ 411 w 524"/>
              <a:gd name="T7" fmla="*/ 437 h 437"/>
              <a:gd name="T8" fmla="*/ 108 w 524"/>
              <a:gd name="T9" fmla="*/ 436 h 437"/>
              <a:gd name="T10" fmla="*/ 14 w 524"/>
              <a:gd name="T11" fmla="*/ 377 h 437"/>
              <a:gd name="T12" fmla="*/ 0 w 524"/>
              <a:gd name="T13" fmla="*/ 324 h 437"/>
              <a:gd name="T14" fmla="*/ 1 w 524"/>
              <a:gd name="T15" fmla="*/ 0 h 437"/>
              <a:gd name="T16" fmla="*/ 25 w 524"/>
              <a:gd name="T17" fmla="*/ 44 h 437"/>
              <a:gd name="T18" fmla="*/ 49 w 524"/>
              <a:gd name="T19" fmla="*/ 0 h 437"/>
              <a:gd name="T20" fmla="*/ 49 w 524"/>
              <a:gd name="T21" fmla="*/ 323 h 437"/>
              <a:gd name="T22" fmla="*/ 114 w 524"/>
              <a:gd name="T23" fmla="*/ 388 h 437"/>
              <a:gd name="T24" fmla="*/ 410 w 524"/>
              <a:gd name="T25" fmla="*/ 388 h 437"/>
              <a:gd name="T26" fmla="*/ 475 w 524"/>
              <a:gd name="T27" fmla="*/ 323 h 437"/>
              <a:gd name="T28" fmla="*/ 475 w 524"/>
              <a:gd name="T29" fmla="*/ 175 h 437"/>
              <a:gd name="T30" fmla="*/ 524 w 524"/>
              <a:gd name="T31" fmla="*/ 17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4" h="437">
                <a:moveTo>
                  <a:pt x="524" y="175"/>
                </a:moveTo>
                <a:cubicBezTo>
                  <a:pt x="523" y="329"/>
                  <a:pt x="523" y="329"/>
                  <a:pt x="523" y="329"/>
                </a:cubicBezTo>
                <a:cubicBezTo>
                  <a:pt x="522" y="340"/>
                  <a:pt x="522" y="340"/>
                  <a:pt x="522" y="340"/>
                </a:cubicBezTo>
                <a:cubicBezTo>
                  <a:pt x="512" y="396"/>
                  <a:pt x="468" y="435"/>
                  <a:pt x="411" y="437"/>
                </a:cubicBezTo>
                <a:cubicBezTo>
                  <a:pt x="108" y="436"/>
                  <a:pt x="108" y="436"/>
                  <a:pt x="108" y="436"/>
                </a:cubicBezTo>
                <a:cubicBezTo>
                  <a:pt x="67" y="433"/>
                  <a:pt x="35" y="413"/>
                  <a:pt x="14" y="377"/>
                </a:cubicBezTo>
                <a:cubicBezTo>
                  <a:pt x="5" y="360"/>
                  <a:pt x="1" y="343"/>
                  <a:pt x="0" y="324"/>
                </a:cubicBezTo>
                <a:cubicBezTo>
                  <a:pt x="1" y="0"/>
                  <a:pt x="1" y="0"/>
                  <a:pt x="1" y="0"/>
                </a:cubicBezTo>
                <a:cubicBezTo>
                  <a:pt x="25" y="44"/>
                  <a:pt x="25" y="44"/>
                  <a:pt x="25" y="44"/>
                </a:cubicBezTo>
                <a:cubicBezTo>
                  <a:pt x="49" y="0"/>
                  <a:pt x="49" y="0"/>
                  <a:pt x="49" y="0"/>
                </a:cubicBezTo>
                <a:cubicBezTo>
                  <a:pt x="49" y="323"/>
                  <a:pt x="49" y="323"/>
                  <a:pt x="49" y="323"/>
                </a:cubicBezTo>
                <a:cubicBezTo>
                  <a:pt x="49" y="359"/>
                  <a:pt x="78" y="388"/>
                  <a:pt x="114" y="388"/>
                </a:cubicBezTo>
                <a:cubicBezTo>
                  <a:pt x="410" y="388"/>
                  <a:pt x="410" y="388"/>
                  <a:pt x="410" y="388"/>
                </a:cubicBezTo>
                <a:cubicBezTo>
                  <a:pt x="446" y="388"/>
                  <a:pt x="475" y="359"/>
                  <a:pt x="475" y="323"/>
                </a:cubicBezTo>
                <a:cubicBezTo>
                  <a:pt x="475" y="175"/>
                  <a:pt x="475" y="175"/>
                  <a:pt x="475" y="175"/>
                </a:cubicBezTo>
                <a:cubicBezTo>
                  <a:pt x="524" y="175"/>
                  <a:pt x="524" y="175"/>
                  <a:pt x="524" y="17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9" name="Freeform 15"/>
          <p:cNvSpPr/>
          <p:nvPr>
            <p:custDataLst>
              <p:tags r:id="rId13"/>
            </p:custDataLst>
          </p:nvPr>
        </p:nvSpPr>
        <p:spPr bwMode="auto">
          <a:xfrm>
            <a:off x="1868777" y="4884616"/>
            <a:ext cx="27903" cy="522187"/>
          </a:xfrm>
          <a:custGeom>
            <a:avLst/>
            <a:gdLst>
              <a:gd name="T0" fmla="*/ 0 w 14"/>
              <a:gd name="T1" fmla="*/ 0 h 262"/>
              <a:gd name="T2" fmla="*/ 14 w 14"/>
              <a:gd name="T3" fmla="*/ 0 h 262"/>
              <a:gd name="T4" fmla="*/ 14 w 14"/>
              <a:gd name="T5" fmla="*/ 262 h 262"/>
              <a:gd name="T6" fmla="*/ 0 w 14"/>
              <a:gd name="T7" fmla="*/ 262 h 262"/>
              <a:gd name="T8" fmla="*/ 0 w 14"/>
              <a:gd name="T9" fmla="*/ 0 h 262"/>
              <a:gd name="T10" fmla="*/ 0 w 14"/>
              <a:gd name="T11" fmla="*/ 0 h 262"/>
            </a:gdLst>
            <a:ahLst/>
            <a:cxnLst>
              <a:cxn ang="0">
                <a:pos x="T0" y="T1"/>
              </a:cxn>
              <a:cxn ang="0">
                <a:pos x="T2" y="T3"/>
              </a:cxn>
              <a:cxn ang="0">
                <a:pos x="T4" y="T5"/>
              </a:cxn>
              <a:cxn ang="0">
                <a:pos x="T6" y="T7"/>
              </a:cxn>
              <a:cxn ang="0">
                <a:pos x="T8" y="T9"/>
              </a:cxn>
              <a:cxn ang="0">
                <a:pos x="T10" y="T11"/>
              </a:cxn>
            </a:cxnLst>
            <a:rect l="0" t="0" r="r" b="b"/>
            <a:pathLst>
              <a:path w="14" h="262">
                <a:moveTo>
                  <a:pt x="0" y="0"/>
                </a:moveTo>
                <a:lnTo>
                  <a:pt x="14" y="0"/>
                </a:lnTo>
                <a:lnTo>
                  <a:pt x="14" y="262"/>
                </a:lnTo>
                <a:lnTo>
                  <a:pt x="0" y="262"/>
                </a:lnTo>
                <a:lnTo>
                  <a:pt x="0" y="0"/>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0" name="Oval 16"/>
          <p:cNvSpPr>
            <a:spLocks noChangeArrowheads="1"/>
          </p:cNvSpPr>
          <p:nvPr>
            <p:custDataLst>
              <p:tags r:id="rId14"/>
            </p:custDataLst>
          </p:nvPr>
        </p:nvSpPr>
        <p:spPr bwMode="auto">
          <a:xfrm>
            <a:off x="1266825" y="3609975"/>
            <a:ext cx="1233805" cy="1360805"/>
          </a:xfrm>
          <a:prstGeom prst="roundRect">
            <a:avLst/>
          </a:prstGeom>
          <a:solidFill>
            <a:schemeClr val="accent1"/>
          </a:solidFill>
          <a:ln>
            <a:noFill/>
          </a:ln>
        </p:spPr>
        <p:txBody>
          <a:bodyPr/>
          <a:lstStyle/>
          <a:p>
            <a:endParaRPr lang="zh-CN" altLang="en-US" sz="2135">
              <a:cs typeface="+mn-ea"/>
              <a:sym typeface="+mn-lt"/>
            </a:endParaRPr>
          </a:p>
        </p:txBody>
      </p:sp>
      <p:sp>
        <p:nvSpPr>
          <p:cNvPr id="21" name="Freeform 17"/>
          <p:cNvSpPr/>
          <p:nvPr>
            <p:custDataLst>
              <p:tags r:id="rId15"/>
            </p:custDataLst>
          </p:nvPr>
        </p:nvSpPr>
        <p:spPr bwMode="auto">
          <a:xfrm>
            <a:off x="3497125" y="3864161"/>
            <a:ext cx="27903" cy="520193"/>
          </a:xfrm>
          <a:custGeom>
            <a:avLst/>
            <a:gdLst>
              <a:gd name="T0" fmla="*/ 0 w 8"/>
              <a:gd name="T1" fmla="*/ 152 h 152"/>
              <a:gd name="T2" fmla="*/ 8 w 8"/>
              <a:gd name="T3" fmla="*/ 152 h 152"/>
              <a:gd name="T4" fmla="*/ 8 w 8"/>
              <a:gd name="T5" fmla="*/ 0 h 152"/>
              <a:gd name="T6" fmla="*/ 0 w 8"/>
              <a:gd name="T7" fmla="*/ 0 h 152"/>
              <a:gd name="T8" fmla="*/ 0 w 8"/>
              <a:gd name="T9" fmla="*/ 152 h 152"/>
            </a:gdLst>
            <a:ahLst/>
            <a:cxnLst>
              <a:cxn ang="0">
                <a:pos x="T0" y="T1"/>
              </a:cxn>
              <a:cxn ang="0">
                <a:pos x="T2" y="T3"/>
              </a:cxn>
              <a:cxn ang="0">
                <a:pos x="T4" y="T5"/>
              </a:cxn>
              <a:cxn ang="0">
                <a:pos x="T6" y="T7"/>
              </a:cxn>
              <a:cxn ang="0">
                <a:pos x="T8" y="T9"/>
              </a:cxn>
            </a:cxnLst>
            <a:rect l="0" t="0" r="r" b="b"/>
            <a:pathLst>
              <a:path w="8" h="152">
                <a:moveTo>
                  <a:pt x="0" y="152"/>
                </a:moveTo>
                <a:cubicBezTo>
                  <a:pt x="3" y="152"/>
                  <a:pt x="5" y="152"/>
                  <a:pt x="8" y="152"/>
                </a:cubicBezTo>
                <a:cubicBezTo>
                  <a:pt x="8" y="101"/>
                  <a:pt x="8" y="51"/>
                  <a:pt x="8" y="0"/>
                </a:cubicBezTo>
                <a:cubicBezTo>
                  <a:pt x="5" y="0"/>
                  <a:pt x="3" y="0"/>
                  <a:pt x="0" y="0"/>
                </a:cubicBezTo>
                <a:cubicBezTo>
                  <a:pt x="0" y="51"/>
                  <a:pt x="0" y="101"/>
                  <a:pt x="0" y="15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 name="Oval 18"/>
          <p:cNvSpPr>
            <a:spLocks noChangeArrowheads="1"/>
          </p:cNvSpPr>
          <p:nvPr>
            <p:custDataLst>
              <p:tags r:id="rId16"/>
            </p:custDataLst>
          </p:nvPr>
        </p:nvSpPr>
        <p:spPr bwMode="auto">
          <a:xfrm>
            <a:off x="2894965" y="4298950"/>
            <a:ext cx="1233805" cy="1233805"/>
          </a:xfrm>
          <a:prstGeom prst="roundRect">
            <a:avLst/>
          </a:prstGeom>
          <a:solidFill>
            <a:schemeClr val="accent2"/>
          </a:solidFill>
          <a:ln>
            <a:noFill/>
          </a:ln>
        </p:spPr>
        <p:txBody>
          <a:bodyPr/>
          <a:lstStyle/>
          <a:p>
            <a:endParaRPr lang="zh-CN" altLang="en-US" sz="2135">
              <a:cs typeface="+mn-ea"/>
              <a:sym typeface="+mn-lt"/>
            </a:endParaRPr>
          </a:p>
        </p:txBody>
      </p:sp>
      <p:sp>
        <p:nvSpPr>
          <p:cNvPr id="23" name="Freeform 19"/>
          <p:cNvSpPr/>
          <p:nvPr>
            <p:custDataLst>
              <p:tags r:id="rId17"/>
            </p:custDataLst>
          </p:nvPr>
        </p:nvSpPr>
        <p:spPr bwMode="auto">
          <a:xfrm>
            <a:off x="5125472" y="4884616"/>
            <a:ext cx="27903" cy="522187"/>
          </a:xfrm>
          <a:custGeom>
            <a:avLst/>
            <a:gdLst>
              <a:gd name="T0" fmla="*/ 0 w 8"/>
              <a:gd name="T1" fmla="*/ 0 h 152"/>
              <a:gd name="T2" fmla="*/ 8 w 8"/>
              <a:gd name="T3" fmla="*/ 0 h 152"/>
              <a:gd name="T4" fmla="*/ 8 w 8"/>
              <a:gd name="T5" fmla="*/ 152 h 152"/>
              <a:gd name="T6" fmla="*/ 0 w 8"/>
              <a:gd name="T7" fmla="*/ 152 h 152"/>
              <a:gd name="T8" fmla="*/ 0 w 8"/>
              <a:gd name="T9" fmla="*/ 0 h 152"/>
            </a:gdLst>
            <a:ahLst/>
            <a:cxnLst>
              <a:cxn ang="0">
                <a:pos x="T0" y="T1"/>
              </a:cxn>
              <a:cxn ang="0">
                <a:pos x="T2" y="T3"/>
              </a:cxn>
              <a:cxn ang="0">
                <a:pos x="T4" y="T5"/>
              </a:cxn>
              <a:cxn ang="0">
                <a:pos x="T6" y="T7"/>
              </a:cxn>
              <a:cxn ang="0">
                <a:pos x="T8" y="T9"/>
              </a:cxn>
            </a:cxnLst>
            <a:rect l="0" t="0" r="r" b="b"/>
            <a:pathLst>
              <a:path w="8" h="152">
                <a:moveTo>
                  <a:pt x="0" y="0"/>
                </a:moveTo>
                <a:cubicBezTo>
                  <a:pt x="3" y="0"/>
                  <a:pt x="5" y="0"/>
                  <a:pt x="8" y="0"/>
                </a:cubicBezTo>
                <a:cubicBezTo>
                  <a:pt x="8" y="51"/>
                  <a:pt x="8" y="101"/>
                  <a:pt x="8" y="152"/>
                </a:cubicBezTo>
                <a:cubicBezTo>
                  <a:pt x="5" y="152"/>
                  <a:pt x="3" y="152"/>
                  <a:pt x="0" y="152"/>
                </a:cubicBezTo>
                <a:cubicBezTo>
                  <a:pt x="0" y="101"/>
                  <a:pt x="0" y="51"/>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4" name="Oval 20"/>
          <p:cNvSpPr>
            <a:spLocks noChangeArrowheads="1"/>
          </p:cNvSpPr>
          <p:nvPr>
            <p:custDataLst>
              <p:tags r:id="rId18"/>
            </p:custDataLst>
          </p:nvPr>
        </p:nvSpPr>
        <p:spPr bwMode="auto">
          <a:xfrm>
            <a:off x="4523740" y="3609340"/>
            <a:ext cx="1233805" cy="1361440"/>
          </a:xfrm>
          <a:prstGeom prst="roundRect">
            <a:avLst/>
          </a:prstGeom>
          <a:solidFill>
            <a:schemeClr val="accent3"/>
          </a:solidFill>
          <a:ln>
            <a:noFill/>
          </a:ln>
        </p:spPr>
        <p:txBody>
          <a:bodyPr/>
          <a:lstStyle/>
          <a:p>
            <a:endParaRPr lang="zh-CN" altLang="en-US" sz="2135">
              <a:cs typeface="+mn-ea"/>
              <a:sym typeface="+mn-lt"/>
            </a:endParaRPr>
          </a:p>
        </p:txBody>
      </p:sp>
      <p:sp>
        <p:nvSpPr>
          <p:cNvPr id="25" name="Freeform 21"/>
          <p:cNvSpPr/>
          <p:nvPr>
            <p:custDataLst>
              <p:tags r:id="rId19"/>
            </p:custDataLst>
          </p:nvPr>
        </p:nvSpPr>
        <p:spPr bwMode="auto">
          <a:xfrm>
            <a:off x="6755812" y="3864161"/>
            <a:ext cx="25911" cy="520193"/>
          </a:xfrm>
          <a:custGeom>
            <a:avLst/>
            <a:gdLst>
              <a:gd name="T0" fmla="*/ 0 w 8"/>
              <a:gd name="T1" fmla="*/ 152 h 152"/>
              <a:gd name="T2" fmla="*/ 8 w 8"/>
              <a:gd name="T3" fmla="*/ 152 h 152"/>
              <a:gd name="T4" fmla="*/ 8 w 8"/>
              <a:gd name="T5" fmla="*/ 0 h 152"/>
              <a:gd name="T6" fmla="*/ 0 w 8"/>
              <a:gd name="T7" fmla="*/ 0 h 152"/>
              <a:gd name="T8" fmla="*/ 0 w 8"/>
              <a:gd name="T9" fmla="*/ 152 h 152"/>
            </a:gdLst>
            <a:ahLst/>
            <a:cxnLst>
              <a:cxn ang="0">
                <a:pos x="T0" y="T1"/>
              </a:cxn>
              <a:cxn ang="0">
                <a:pos x="T2" y="T3"/>
              </a:cxn>
              <a:cxn ang="0">
                <a:pos x="T4" y="T5"/>
              </a:cxn>
              <a:cxn ang="0">
                <a:pos x="T6" y="T7"/>
              </a:cxn>
              <a:cxn ang="0">
                <a:pos x="T8" y="T9"/>
              </a:cxn>
            </a:cxnLst>
            <a:rect l="0" t="0" r="r" b="b"/>
            <a:pathLst>
              <a:path w="8" h="152">
                <a:moveTo>
                  <a:pt x="0" y="152"/>
                </a:moveTo>
                <a:cubicBezTo>
                  <a:pt x="3" y="152"/>
                  <a:pt x="5" y="152"/>
                  <a:pt x="8" y="152"/>
                </a:cubicBezTo>
                <a:cubicBezTo>
                  <a:pt x="8" y="101"/>
                  <a:pt x="8" y="51"/>
                  <a:pt x="8" y="0"/>
                </a:cubicBezTo>
                <a:cubicBezTo>
                  <a:pt x="5" y="0"/>
                  <a:pt x="3" y="0"/>
                  <a:pt x="0" y="0"/>
                </a:cubicBezTo>
                <a:cubicBezTo>
                  <a:pt x="0" y="51"/>
                  <a:pt x="0" y="101"/>
                  <a:pt x="0" y="15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Oval 22"/>
          <p:cNvSpPr>
            <a:spLocks noChangeArrowheads="1"/>
          </p:cNvSpPr>
          <p:nvPr>
            <p:custDataLst>
              <p:tags r:id="rId20"/>
            </p:custDataLst>
          </p:nvPr>
        </p:nvSpPr>
        <p:spPr bwMode="auto">
          <a:xfrm>
            <a:off x="6151880" y="4298950"/>
            <a:ext cx="1233805" cy="1233805"/>
          </a:xfrm>
          <a:prstGeom prst="roundRect">
            <a:avLst/>
          </a:prstGeom>
          <a:solidFill>
            <a:schemeClr val="accent1"/>
          </a:solidFill>
          <a:ln>
            <a:noFill/>
          </a:ln>
        </p:spPr>
        <p:txBody>
          <a:bodyPr/>
          <a:lstStyle/>
          <a:p>
            <a:endParaRPr lang="zh-CN" altLang="en-US" sz="2135">
              <a:cs typeface="+mn-ea"/>
              <a:sym typeface="+mn-lt"/>
            </a:endParaRPr>
          </a:p>
        </p:txBody>
      </p:sp>
      <p:sp>
        <p:nvSpPr>
          <p:cNvPr id="27" name="Freeform 23"/>
          <p:cNvSpPr/>
          <p:nvPr>
            <p:custDataLst>
              <p:tags r:id="rId21"/>
            </p:custDataLst>
          </p:nvPr>
        </p:nvSpPr>
        <p:spPr bwMode="auto">
          <a:xfrm>
            <a:off x="8384158" y="4884616"/>
            <a:ext cx="25911" cy="522187"/>
          </a:xfrm>
          <a:custGeom>
            <a:avLst/>
            <a:gdLst>
              <a:gd name="T0" fmla="*/ 0 w 8"/>
              <a:gd name="T1" fmla="*/ 0 h 152"/>
              <a:gd name="T2" fmla="*/ 8 w 8"/>
              <a:gd name="T3" fmla="*/ 0 h 152"/>
              <a:gd name="T4" fmla="*/ 8 w 8"/>
              <a:gd name="T5" fmla="*/ 152 h 152"/>
              <a:gd name="T6" fmla="*/ 0 w 8"/>
              <a:gd name="T7" fmla="*/ 152 h 152"/>
              <a:gd name="T8" fmla="*/ 0 w 8"/>
              <a:gd name="T9" fmla="*/ 0 h 152"/>
            </a:gdLst>
            <a:ahLst/>
            <a:cxnLst>
              <a:cxn ang="0">
                <a:pos x="T0" y="T1"/>
              </a:cxn>
              <a:cxn ang="0">
                <a:pos x="T2" y="T3"/>
              </a:cxn>
              <a:cxn ang="0">
                <a:pos x="T4" y="T5"/>
              </a:cxn>
              <a:cxn ang="0">
                <a:pos x="T6" y="T7"/>
              </a:cxn>
              <a:cxn ang="0">
                <a:pos x="T8" y="T9"/>
              </a:cxn>
            </a:cxnLst>
            <a:rect l="0" t="0" r="r" b="b"/>
            <a:pathLst>
              <a:path w="8" h="152">
                <a:moveTo>
                  <a:pt x="0" y="0"/>
                </a:moveTo>
                <a:cubicBezTo>
                  <a:pt x="3" y="0"/>
                  <a:pt x="5" y="0"/>
                  <a:pt x="8" y="0"/>
                </a:cubicBezTo>
                <a:cubicBezTo>
                  <a:pt x="8" y="51"/>
                  <a:pt x="8" y="101"/>
                  <a:pt x="8" y="152"/>
                </a:cubicBezTo>
                <a:cubicBezTo>
                  <a:pt x="5" y="152"/>
                  <a:pt x="3" y="152"/>
                  <a:pt x="0" y="152"/>
                </a:cubicBezTo>
                <a:cubicBezTo>
                  <a:pt x="0" y="101"/>
                  <a:pt x="0" y="51"/>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8" name="Oval 24"/>
          <p:cNvSpPr>
            <a:spLocks noChangeArrowheads="1"/>
          </p:cNvSpPr>
          <p:nvPr>
            <p:custDataLst>
              <p:tags r:id="rId22"/>
            </p:custDataLst>
          </p:nvPr>
        </p:nvSpPr>
        <p:spPr bwMode="auto">
          <a:xfrm>
            <a:off x="7780020" y="3608705"/>
            <a:ext cx="1233805" cy="1362075"/>
          </a:xfrm>
          <a:prstGeom prst="roundRect">
            <a:avLst/>
          </a:prstGeom>
          <a:solidFill>
            <a:schemeClr val="accent2"/>
          </a:solidFill>
          <a:ln>
            <a:noFill/>
          </a:ln>
        </p:spPr>
        <p:txBody>
          <a:bodyPr/>
          <a:lstStyle/>
          <a:p>
            <a:endParaRPr lang="zh-CN" altLang="en-US" sz="2135">
              <a:cs typeface="+mn-ea"/>
              <a:sym typeface="+mn-lt"/>
            </a:endParaRPr>
          </a:p>
        </p:txBody>
      </p:sp>
      <p:sp>
        <p:nvSpPr>
          <p:cNvPr id="29" name="Freeform 25"/>
          <p:cNvSpPr/>
          <p:nvPr>
            <p:custDataLst>
              <p:tags r:id="rId23"/>
            </p:custDataLst>
          </p:nvPr>
        </p:nvSpPr>
        <p:spPr bwMode="auto">
          <a:xfrm>
            <a:off x="10012505" y="3864161"/>
            <a:ext cx="25911" cy="520193"/>
          </a:xfrm>
          <a:custGeom>
            <a:avLst/>
            <a:gdLst>
              <a:gd name="T0" fmla="*/ 0 w 13"/>
              <a:gd name="T1" fmla="*/ 261 h 261"/>
              <a:gd name="T2" fmla="*/ 13 w 13"/>
              <a:gd name="T3" fmla="*/ 261 h 261"/>
              <a:gd name="T4" fmla="*/ 13 w 13"/>
              <a:gd name="T5" fmla="*/ 0 h 261"/>
              <a:gd name="T6" fmla="*/ 0 w 13"/>
              <a:gd name="T7" fmla="*/ 0 h 261"/>
              <a:gd name="T8" fmla="*/ 0 w 13"/>
              <a:gd name="T9" fmla="*/ 261 h 261"/>
              <a:gd name="T10" fmla="*/ 0 w 13"/>
              <a:gd name="T11" fmla="*/ 261 h 261"/>
            </a:gdLst>
            <a:ahLst/>
            <a:cxnLst>
              <a:cxn ang="0">
                <a:pos x="T0" y="T1"/>
              </a:cxn>
              <a:cxn ang="0">
                <a:pos x="T2" y="T3"/>
              </a:cxn>
              <a:cxn ang="0">
                <a:pos x="T4" y="T5"/>
              </a:cxn>
              <a:cxn ang="0">
                <a:pos x="T6" y="T7"/>
              </a:cxn>
              <a:cxn ang="0">
                <a:pos x="T8" y="T9"/>
              </a:cxn>
              <a:cxn ang="0">
                <a:pos x="T10" y="T11"/>
              </a:cxn>
            </a:cxnLst>
            <a:rect l="0" t="0" r="r" b="b"/>
            <a:pathLst>
              <a:path w="13" h="261">
                <a:moveTo>
                  <a:pt x="0" y="261"/>
                </a:moveTo>
                <a:lnTo>
                  <a:pt x="13" y="261"/>
                </a:lnTo>
                <a:lnTo>
                  <a:pt x="13" y="0"/>
                </a:lnTo>
                <a:lnTo>
                  <a:pt x="0" y="0"/>
                </a:lnTo>
                <a:lnTo>
                  <a:pt x="0" y="261"/>
                </a:lnTo>
                <a:lnTo>
                  <a:pt x="0" y="261"/>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0" name="Oval 26"/>
          <p:cNvSpPr>
            <a:spLocks noChangeArrowheads="1"/>
          </p:cNvSpPr>
          <p:nvPr>
            <p:custDataLst>
              <p:tags r:id="rId24"/>
            </p:custDataLst>
          </p:nvPr>
        </p:nvSpPr>
        <p:spPr bwMode="auto">
          <a:xfrm>
            <a:off x="9408795" y="4298950"/>
            <a:ext cx="1233805" cy="1232535"/>
          </a:xfrm>
          <a:prstGeom prst="roundRect">
            <a:avLst/>
          </a:prstGeom>
          <a:solidFill>
            <a:schemeClr val="accent3"/>
          </a:solidFill>
          <a:ln>
            <a:noFill/>
          </a:ln>
        </p:spPr>
        <p:txBody>
          <a:bodyPr/>
          <a:lstStyle/>
          <a:p>
            <a:endParaRPr lang="zh-CN" altLang="en-US" sz="2135">
              <a:cs typeface="+mn-ea"/>
              <a:sym typeface="+mn-lt"/>
            </a:endParaRPr>
          </a:p>
        </p:txBody>
      </p:sp>
      <p:sp>
        <p:nvSpPr>
          <p:cNvPr id="35" name="矩形 1"/>
          <p:cNvSpPr>
            <a:spLocks noChangeArrowheads="1"/>
          </p:cNvSpPr>
          <p:nvPr>
            <p:custDataLst>
              <p:tags r:id="rId25"/>
            </p:custDataLst>
          </p:nvPr>
        </p:nvSpPr>
        <p:spPr bwMode="auto">
          <a:xfrm>
            <a:off x="4597787" y="4077390"/>
            <a:ext cx="106261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sz="800" dirty="0">
                <a:solidFill>
                  <a:schemeClr val="bg1"/>
                </a:solidFill>
                <a:cs typeface="+mn-ea"/>
                <a:sym typeface="+mn-lt"/>
              </a:rPr>
              <a:t>介绍了本文研究所需的背景知识，包括联邦推荐系统的基本架构、推荐算法和数据污染攻击等。</a:t>
            </a:r>
            <a:endParaRPr sz="800" dirty="0">
              <a:solidFill>
                <a:schemeClr val="bg1"/>
              </a:solidFill>
              <a:cs typeface="+mn-ea"/>
              <a:sym typeface="+mn-lt"/>
            </a:endParaRPr>
          </a:p>
        </p:txBody>
      </p:sp>
      <p:sp>
        <p:nvSpPr>
          <p:cNvPr id="38" name="矩形 1"/>
          <p:cNvSpPr>
            <a:spLocks noChangeArrowheads="1"/>
          </p:cNvSpPr>
          <p:nvPr>
            <p:custDataLst>
              <p:tags r:id="rId26"/>
            </p:custDataLst>
          </p:nvPr>
        </p:nvSpPr>
        <p:spPr bwMode="auto">
          <a:xfrm>
            <a:off x="7848987" y="4035480"/>
            <a:ext cx="1062611"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sz="800" dirty="0">
                <a:solidFill>
                  <a:schemeClr val="bg1"/>
                </a:solidFill>
                <a:cs typeface="+mn-ea"/>
                <a:sym typeface="+mn-lt"/>
              </a:rPr>
              <a:t>介绍了本文的实验设计和实验结果，并分析了不同攻击方法在不同数据集上的表现。</a:t>
            </a:r>
            <a:endParaRPr sz="800" dirty="0">
              <a:solidFill>
                <a:schemeClr val="bg1"/>
              </a:solidFill>
              <a:cs typeface="+mn-ea"/>
              <a:sym typeface="+mn-lt"/>
            </a:endParaRPr>
          </a:p>
        </p:txBody>
      </p:sp>
      <p:sp>
        <p:nvSpPr>
          <p:cNvPr id="44" name="矩形 1"/>
          <p:cNvSpPr>
            <a:spLocks noChangeArrowheads="1"/>
          </p:cNvSpPr>
          <p:nvPr>
            <p:custDataLst>
              <p:tags r:id="rId27"/>
            </p:custDataLst>
          </p:nvPr>
        </p:nvSpPr>
        <p:spPr bwMode="auto">
          <a:xfrm>
            <a:off x="6237339" y="4553265"/>
            <a:ext cx="106261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sz="800" dirty="0">
                <a:solidFill>
                  <a:schemeClr val="bg1"/>
                </a:solidFill>
                <a:cs typeface="+mn-ea"/>
                <a:sym typeface="+mn-lt"/>
              </a:rPr>
              <a:t>介绍了本文提出的新型数据污染攻击FedRecAttack的原理和实现方法，并分析了其攻击效果和副作用。</a:t>
            </a:r>
            <a:endParaRPr sz="800" dirty="0">
              <a:solidFill>
                <a:schemeClr val="bg1"/>
              </a:solidFill>
              <a:cs typeface="+mn-ea"/>
              <a:sym typeface="+mn-lt"/>
            </a:endParaRPr>
          </a:p>
        </p:txBody>
      </p:sp>
      <p:sp>
        <p:nvSpPr>
          <p:cNvPr id="47" name="矩形 1"/>
          <p:cNvSpPr>
            <a:spLocks noChangeArrowheads="1"/>
          </p:cNvSpPr>
          <p:nvPr>
            <p:custDataLst>
              <p:tags r:id="rId28"/>
            </p:custDataLst>
          </p:nvPr>
        </p:nvSpPr>
        <p:spPr bwMode="auto">
          <a:xfrm>
            <a:off x="9493619" y="4509450"/>
            <a:ext cx="106261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sz="800" dirty="0">
                <a:solidFill>
                  <a:schemeClr val="bg1"/>
                </a:solidFill>
                <a:cs typeface="+mn-ea"/>
                <a:sym typeface="+mn-lt"/>
              </a:rPr>
              <a:t>总结了本文的研究成果和贡献，并提出了未来工作的方向和挑战。</a:t>
            </a:r>
            <a:endParaRPr sz="800" dirty="0">
              <a:solidFill>
                <a:schemeClr val="bg1"/>
              </a:solidFill>
              <a:cs typeface="+mn-ea"/>
              <a:sym typeface="+mn-lt"/>
            </a:endParaRPr>
          </a:p>
        </p:txBody>
      </p:sp>
      <p:sp>
        <p:nvSpPr>
          <p:cNvPr id="3" name="矩形 2"/>
          <p:cNvSpPr/>
          <p:nvPr>
            <p:custDataLst>
              <p:tags r:id="rId29"/>
            </p:custDataLst>
          </p:nvPr>
        </p:nvSpPr>
        <p:spPr>
          <a:xfrm>
            <a:off x="1537595" y="5636660"/>
            <a:ext cx="662361" cy="378460"/>
          </a:xfrm>
          <a:prstGeom prst="rect">
            <a:avLst/>
          </a:prstGeom>
        </p:spPr>
        <p:txBody>
          <a:bodyPr wrap="square">
            <a:spAutoFit/>
          </a:bodyPr>
          <a:lstStyle/>
          <a:p>
            <a:r>
              <a:rPr lang="zh-CN" altLang="en-US" sz="1865" b="1" dirty="0">
                <a:solidFill>
                  <a:schemeClr val="tx1">
                    <a:lumMod val="65000"/>
                    <a:lumOff val="35000"/>
                  </a:schemeClr>
                </a:solidFill>
                <a:cs typeface="+mn-ea"/>
                <a:sym typeface="+mn-lt"/>
              </a:rPr>
              <a:t>引言</a:t>
            </a:r>
            <a:endParaRPr lang="zh-CN" altLang="en-US" sz="1865" b="1" dirty="0">
              <a:solidFill>
                <a:schemeClr val="tx1">
                  <a:lumMod val="65000"/>
                  <a:lumOff val="35000"/>
                </a:schemeClr>
              </a:solidFill>
              <a:cs typeface="+mn-ea"/>
              <a:sym typeface="+mn-lt"/>
            </a:endParaRPr>
          </a:p>
        </p:txBody>
      </p:sp>
      <p:sp>
        <p:nvSpPr>
          <p:cNvPr id="5" name="矩形 4"/>
          <p:cNvSpPr/>
          <p:nvPr>
            <p:custDataLst>
              <p:tags r:id="rId30"/>
            </p:custDataLst>
          </p:nvPr>
        </p:nvSpPr>
        <p:spPr>
          <a:xfrm>
            <a:off x="4410075" y="5636895"/>
            <a:ext cx="1250315" cy="378460"/>
          </a:xfrm>
          <a:prstGeom prst="rect">
            <a:avLst/>
          </a:prstGeom>
        </p:spPr>
        <p:txBody>
          <a:bodyPr wrap="square">
            <a:spAutoFit/>
          </a:bodyPr>
          <a:lstStyle/>
          <a:p>
            <a:r>
              <a:rPr lang="zh-CN" altLang="en-US" sz="1865" b="1" dirty="0">
                <a:solidFill>
                  <a:schemeClr val="tx1">
                    <a:lumMod val="65000"/>
                    <a:lumOff val="35000"/>
                  </a:schemeClr>
                </a:solidFill>
                <a:cs typeface="+mn-ea"/>
                <a:sym typeface="+mn-lt"/>
              </a:rPr>
              <a:t>背景知识</a:t>
            </a:r>
            <a:endParaRPr lang="zh-CN" altLang="en-US" sz="1865" b="1" dirty="0">
              <a:cs typeface="+mn-ea"/>
              <a:sym typeface="+mn-lt"/>
            </a:endParaRPr>
          </a:p>
        </p:txBody>
      </p:sp>
      <p:sp>
        <p:nvSpPr>
          <p:cNvPr id="70" name="矩形 69"/>
          <p:cNvSpPr/>
          <p:nvPr>
            <p:custDataLst>
              <p:tags r:id="rId31"/>
            </p:custDataLst>
          </p:nvPr>
        </p:nvSpPr>
        <p:spPr>
          <a:xfrm>
            <a:off x="7665720" y="5636895"/>
            <a:ext cx="1462405" cy="378460"/>
          </a:xfrm>
          <a:prstGeom prst="rect">
            <a:avLst/>
          </a:prstGeom>
        </p:spPr>
        <p:txBody>
          <a:bodyPr wrap="square">
            <a:spAutoFit/>
          </a:bodyPr>
          <a:lstStyle/>
          <a:p>
            <a:r>
              <a:rPr lang="zh-CN" altLang="en-US" sz="1865" b="1" dirty="0">
                <a:solidFill>
                  <a:schemeClr val="tx1">
                    <a:lumMod val="65000"/>
                    <a:lumOff val="35000"/>
                  </a:schemeClr>
                </a:solidFill>
                <a:cs typeface="+mn-ea"/>
                <a:sym typeface="+mn-lt"/>
              </a:rPr>
              <a:t>实验评估</a:t>
            </a:r>
            <a:endParaRPr lang="zh-CN" altLang="en-US" sz="1865" b="1" dirty="0">
              <a:solidFill>
                <a:schemeClr val="tx1">
                  <a:lumMod val="65000"/>
                  <a:lumOff val="35000"/>
                </a:schemeClr>
              </a:solidFill>
              <a:cs typeface="+mn-ea"/>
              <a:sym typeface="+mn-lt"/>
            </a:endParaRPr>
          </a:p>
        </p:txBody>
      </p:sp>
      <p:sp>
        <p:nvSpPr>
          <p:cNvPr id="93" name="矩形 92"/>
          <p:cNvSpPr/>
          <p:nvPr>
            <p:custDataLst>
              <p:tags r:id="rId32"/>
            </p:custDataLst>
          </p:nvPr>
        </p:nvSpPr>
        <p:spPr>
          <a:xfrm>
            <a:off x="9408795" y="3073400"/>
            <a:ext cx="1223645" cy="665480"/>
          </a:xfrm>
          <a:prstGeom prst="rect">
            <a:avLst/>
          </a:prstGeom>
        </p:spPr>
        <p:txBody>
          <a:bodyPr wrap="square">
            <a:spAutoFit/>
          </a:bodyPr>
          <a:lstStyle/>
          <a:p>
            <a:r>
              <a:rPr lang="zh-CN" altLang="en-US" sz="1865" b="1" dirty="0">
                <a:cs typeface="+mn-ea"/>
                <a:sym typeface="+mn-lt"/>
              </a:rPr>
              <a:t>结论和</a:t>
            </a:r>
            <a:r>
              <a:rPr lang="zh-CN" altLang="en-US" sz="1865" b="1" dirty="0">
                <a:cs typeface="+mn-ea"/>
                <a:sym typeface="+mn-lt"/>
              </a:rPr>
              <a:t>未来工作</a:t>
            </a:r>
            <a:endParaRPr lang="zh-CN" altLang="en-US" sz="1865" b="1" dirty="0">
              <a:cs typeface="+mn-ea"/>
              <a:sym typeface="+mn-lt"/>
            </a:endParaRPr>
          </a:p>
        </p:txBody>
      </p:sp>
      <p:sp>
        <p:nvSpPr>
          <p:cNvPr id="94" name="矩形 93"/>
          <p:cNvSpPr/>
          <p:nvPr>
            <p:custDataLst>
              <p:tags r:id="rId33"/>
            </p:custDataLst>
          </p:nvPr>
        </p:nvSpPr>
        <p:spPr>
          <a:xfrm>
            <a:off x="6033770" y="3232150"/>
            <a:ext cx="1814830" cy="378460"/>
          </a:xfrm>
          <a:prstGeom prst="rect">
            <a:avLst/>
          </a:prstGeom>
        </p:spPr>
        <p:txBody>
          <a:bodyPr wrap="square">
            <a:spAutoFit/>
          </a:bodyPr>
          <a:lstStyle/>
          <a:p>
            <a:r>
              <a:rPr lang="en-US" altLang="zh-CN" sz="1865" b="1" dirty="0">
                <a:solidFill>
                  <a:schemeClr val="tx1">
                    <a:lumMod val="65000"/>
                    <a:lumOff val="35000"/>
                  </a:schemeClr>
                </a:solidFill>
                <a:cs typeface="+mn-ea"/>
                <a:sym typeface="+mn-lt"/>
              </a:rPr>
              <a:t>FedRecAttack</a:t>
            </a:r>
            <a:endParaRPr lang="en-US" altLang="zh-CN" sz="1865" b="1" dirty="0">
              <a:solidFill>
                <a:schemeClr val="tx1">
                  <a:lumMod val="65000"/>
                  <a:lumOff val="35000"/>
                </a:schemeClr>
              </a:solidFill>
              <a:cs typeface="+mn-ea"/>
              <a:sym typeface="+mn-lt"/>
            </a:endParaRPr>
          </a:p>
        </p:txBody>
      </p:sp>
      <p:sp>
        <p:nvSpPr>
          <p:cNvPr id="95" name="矩形 94"/>
          <p:cNvSpPr/>
          <p:nvPr>
            <p:custDataLst>
              <p:tags r:id="rId34"/>
            </p:custDataLst>
          </p:nvPr>
        </p:nvSpPr>
        <p:spPr>
          <a:xfrm>
            <a:off x="2894965" y="3232150"/>
            <a:ext cx="1234440" cy="378460"/>
          </a:xfrm>
          <a:prstGeom prst="rect">
            <a:avLst/>
          </a:prstGeom>
        </p:spPr>
        <p:txBody>
          <a:bodyPr wrap="square">
            <a:spAutoFit/>
          </a:bodyPr>
          <a:lstStyle/>
          <a:p>
            <a:r>
              <a:rPr lang="zh-CN" altLang="en-US" sz="1865" b="1" dirty="0">
                <a:solidFill>
                  <a:schemeClr val="tx1">
                    <a:lumMod val="65000"/>
                    <a:lumOff val="35000"/>
                  </a:schemeClr>
                </a:solidFill>
                <a:cs typeface="+mn-ea"/>
                <a:sym typeface="+mn-lt"/>
              </a:rPr>
              <a:t>相关工作</a:t>
            </a:r>
            <a:endParaRPr lang="zh-CN" altLang="en-US" sz="1865" b="1" dirty="0">
              <a:solidFill>
                <a:schemeClr val="tx1">
                  <a:lumMod val="65000"/>
                  <a:lumOff val="35000"/>
                </a:schemeClr>
              </a:solidFill>
              <a:cs typeface="+mn-ea"/>
              <a:sym typeface="+mn-lt"/>
            </a:endParaRPr>
          </a:p>
        </p:txBody>
      </p:sp>
      <p:sp>
        <p:nvSpPr>
          <p:cNvPr id="96" name="矩形 1"/>
          <p:cNvSpPr>
            <a:spLocks noChangeArrowheads="1"/>
          </p:cNvSpPr>
          <p:nvPr>
            <p:custDataLst>
              <p:tags r:id="rId35"/>
            </p:custDataLst>
          </p:nvPr>
        </p:nvSpPr>
        <p:spPr bwMode="auto">
          <a:xfrm>
            <a:off x="1245235" y="4153535"/>
            <a:ext cx="12331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sz="800" dirty="0">
                <a:solidFill>
                  <a:schemeClr val="bg1"/>
                </a:solidFill>
                <a:cs typeface="+mn-ea"/>
                <a:sym typeface="+mn-lt"/>
              </a:rPr>
              <a:t>介绍了联邦推荐系统的背景和安全性问题，并概述了本文的研究目的和贡献。</a:t>
            </a:r>
            <a:endParaRPr sz="800" dirty="0">
              <a:solidFill>
                <a:schemeClr val="bg1"/>
              </a:solidFill>
              <a:cs typeface="+mn-ea"/>
              <a:sym typeface="+mn-lt"/>
            </a:endParaRPr>
          </a:p>
        </p:txBody>
      </p:sp>
      <p:sp>
        <p:nvSpPr>
          <p:cNvPr id="97" name="矩形 1"/>
          <p:cNvSpPr>
            <a:spLocks noChangeArrowheads="1"/>
          </p:cNvSpPr>
          <p:nvPr>
            <p:custDataLst>
              <p:tags r:id="rId36"/>
            </p:custDataLst>
          </p:nvPr>
        </p:nvSpPr>
        <p:spPr bwMode="auto">
          <a:xfrm>
            <a:off x="2894965" y="4419600"/>
            <a:ext cx="123317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sz="800" dirty="0">
                <a:solidFill>
                  <a:schemeClr val="bg1"/>
                </a:solidFill>
                <a:cs typeface="+mn-ea"/>
                <a:sym typeface="+mn-lt"/>
              </a:rPr>
              <a:t>介绍了与本文研究相关的联邦学习和推荐系统的相关工作，包括联邦学习的安全性问题、推荐系统的安全性问题和数据污染攻击等。</a:t>
            </a:r>
            <a:endParaRPr sz="800" dirty="0">
              <a:solidFill>
                <a:schemeClr val="bg1"/>
              </a:solidFill>
              <a:cs typeface="+mn-ea"/>
              <a:sym typeface="+mn-lt"/>
            </a:endParaRPr>
          </a:p>
        </p:txBody>
      </p:sp>
      <p:sp>
        <p:nvSpPr>
          <p:cNvPr id="98" name="文本框 97"/>
          <p:cNvSpPr txBox="1"/>
          <p:nvPr/>
        </p:nvSpPr>
        <p:spPr>
          <a:xfrm>
            <a:off x="986155" y="2227580"/>
            <a:ext cx="9438640" cy="922020"/>
          </a:xfrm>
          <a:prstGeom prst="rect">
            <a:avLst/>
          </a:prstGeom>
          <a:noFill/>
        </p:spPr>
        <p:txBody>
          <a:bodyPr wrap="square" rtlCol="0" anchor="t">
            <a:spAutoFit/>
          </a:bodyPr>
          <a:p>
            <a:r>
              <a:rPr lang="zh-CN" altLang="en-US"/>
              <a:t>这篇论文主分为引言、相关工作、背景知识、FedRecAttack、实验评估、结论和未来工作以及参考文献等几个部分，以全面介绍联邦推荐系统的安全性问题和本文提出的新型数据污染攻击FedRecAttack的研究成果。</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文献综述</a:t>
            </a:r>
            <a:endParaRPr lang="zh-CN" altLang="en-US" sz="3600" b="1" dirty="0">
              <a:solidFill>
                <a:schemeClr val="bg1"/>
              </a:solidFill>
            </a:endParaRPr>
          </a:p>
        </p:txBody>
      </p:sp>
      <p:sp>
        <p:nvSpPr>
          <p:cNvPr id="33" name="圆角矩形 32"/>
          <p:cNvSpPr/>
          <p:nvPr>
            <p:custDataLst>
              <p:tags r:id="rId2"/>
            </p:custDataLst>
          </p:nvPr>
        </p:nvSpPr>
        <p:spPr>
          <a:xfrm>
            <a:off x="1445260" y="167549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custDataLst>
              <p:tags r:id="rId3"/>
            </p:custDataLst>
          </p:nvPr>
        </p:nvSpPr>
        <p:spPr>
          <a:xfrm>
            <a:off x="10647682" y="620841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custDataLst>
              <p:tags r:id="rId4"/>
            </p:custDataLst>
          </p:nvPr>
        </p:nvSpPr>
        <p:spPr>
          <a:xfrm>
            <a:off x="10378617" y="597867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custDataLst>
              <p:tags r:id="rId5"/>
            </p:custDataLst>
          </p:nvPr>
        </p:nvSpPr>
        <p:spPr>
          <a:xfrm>
            <a:off x="1181100" y="126243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custDataLst>
              <p:tags r:id="rId6"/>
            </p:custDataLst>
          </p:nvPr>
        </p:nvSpPr>
        <p:spPr>
          <a:xfrm>
            <a:off x="1254760" y="145420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文本框 37"/>
          <p:cNvSpPr txBox="1"/>
          <p:nvPr>
            <p:custDataLst>
              <p:tags r:id="rId7"/>
            </p:custDataLst>
          </p:nvPr>
        </p:nvSpPr>
        <p:spPr>
          <a:xfrm>
            <a:off x="1920238" y="2713247"/>
            <a:ext cx="8782050" cy="4661535"/>
          </a:xfrm>
          <a:prstGeom prst="rect">
            <a:avLst/>
          </a:prstGeom>
          <a:noFill/>
        </p:spPr>
        <p:txBody>
          <a:bodyPr wrap="square" rtlCol="0">
            <a:spAutoFit/>
          </a:bodyPr>
          <a:p>
            <a:pPr>
              <a:lnSpc>
                <a:spcPct val="150000"/>
              </a:lnSpc>
            </a:pPr>
            <a:r>
              <a:rPr lang="zh-CN" altLang="en-US" dirty="0">
                <a:solidFill>
                  <a:schemeClr val="tx1">
                    <a:lumMod val="75000"/>
                    <a:lumOff val="25000"/>
                  </a:schemeClr>
                </a:solidFill>
              </a:rPr>
              <a:t>联合推荐（FR）在过去几年中受到了相当大的欢迎和关注。在FR中，对于每个用户，其特征向量和交互数据都保存在其自己的客户端本地，因此对其他人来说是私有的。如果无法访问上述信息，大多数现有的针对推荐系统或联合学习的中毒攻击就会失去有效性。得益于这一特性，FR通常被认为是相当安全的。</a:t>
            </a:r>
            <a:endParaRPr lang="zh-CN" altLang="en-US" dirty="0">
              <a:solidFill>
                <a:schemeClr val="tx1">
                  <a:lumMod val="75000"/>
                  <a:lumOff val="25000"/>
                </a:schemeClr>
              </a:solidFill>
            </a:endParaRPr>
          </a:p>
          <a:p>
            <a:pPr>
              <a:lnSpc>
                <a:spcPct val="150000"/>
              </a:lnSpc>
            </a:pPr>
            <a:endParaRPr lang="zh-CN" altLang="en-US"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然而，我们认为FR中仍然可以进行可能且必要的安全改进。为了证明我们的观点，在本文中，我们提出了FedRecAttack，这是一种针对FR的中毒攻击模型，旨在提高目标项目的暴露率。在大多数推荐场景中，除了私人的用户-项目交互（例如，点击、观看和购买）之外，一些交互是公开的（例如，喜欢、关注和评论）。</a:t>
            </a:r>
            <a:endParaRPr lang="zh-CN" altLang="en-US" dirty="0">
              <a:solidFill>
                <a:schemeClr val="tx1">
                  <a:lumMod val="75000"/>
                  <a:lumOff val="25000"/>
                </a:schemeClr>
              </a:solidFill>
            </a:endParaRPr>
          </a:p>
          <a:p>
            <a:pPr>
              <a:lnSpc>
                <a:spcPct val="150000"/>
              </a:lnSpc>
            </a:pPr>
            <a:endParaRPr lang="zh-CN" altLang="en-US" dirty="0">
              <a:solidFill>
                <a:schemeClr val="tx1">
                  <a:lumMod val="75000"/>
                  <a:lumOff val="25000"/>
                </a:schemeClr>
              </a:solidFill>
            </a:endParaRPr>
          </a:p>
          <a:p>
            <a:pPr>
              <a:lnSpc>
                <a:spcPct val="150000"/>
              </a:lnSpc>
            </a:pPr>
            <a:endParaRPr lang="zh-CN" altLang="en-US" dirty="0">
              <a:solidFill>
                <a:schemeClr val="tx1">
                  <a:lumMod val="75000"/>
                  <a:lumOff val="25000"/>
                </a:schemeClr>
              </a:solidFill>
            </a:endParaRPr>
          </a:p>
        </p:txBody>
      </p:sp>
      <p:sp>
        <p:nvSpPr>
          <p:cNvPr id="48" name="文本框 47"/>
          <p:cNvSpPr txBox="1"/>
          <p:nvPr>
            <p:custDataLst>
              <p:tags r:id="rId8"/>
            </p:custDataLst>
          </p:nvPr>
        </p:nvSpPr>
        <p:spPr>
          <a:xfrm>
            <a:off x="1988275" y="1931188"/>
            <a:ext cx="1313180" cy="769441"/>
          </a:xfrm>
          <a:prstGeom prst="rect">
            <a:avLst/>
          </a:prstGeom>
          <a:noFill/>
        </p:spPr>
        <p:txBody>
          <a:bodyPr wrap="none" rtlCol="0">
            <a:spAutoFit/>
          </a:bodyPr>
          <a:p>
            <a:r>
              <a:rPr lang="zh-CN" altLang="en-US" sz="4400" b="1" dirty="0">
                <a:solidFill>
                  <a:schemeClr val="accent1"/>
                </a:solidFill>
              </a:rPr>
              <a:t>摘要</a:t>
            </a:r>
            <a:endParaRPr lang="zh-CN" altLang="en-US" sz="4400" b="1" dirty="0">
              <a:solidFill>
                <a:schemeClr val="accent1"/>
              </a:solidFill>
            </a:endParaRPr>
          </a:p>
        </p:txBody>
      </p:sp>
      <p:sp>
        <p:nvSpPr>
          <p:cNvPr id="49" name="矩形 48"/>
          <p:cNvSpPr/>
          <p:nvPr>
            <p:custDataLst>
              <p:tags r:id="rId9"/>
            </p:custDataLst>
          </p:nvPr>
        </p:nvSpPr>
        <p:spPr>
          <a:xfrm>
            <a:off x="3114945" y="2190027"/>
            <a:ext cx="1829347" cy="523220"/>
          </a:xfrm>
          <a:prstGeom prst="rect">
            <a:avLst/>
          </a:prstGeom>
        </p:spPr>
        <p:txBody>
          <a:bodyPr wrap="none">
            <a:spAutoFit/>
          </a:bodyPr>
          <a:p>
            <a:r>
              <a:rPr lang="en-US" altLang="zh-CN" sz="2800" dirty="0">
                <a:solidFill>
                  <a:schemeClr val="accent1"/>
                </a:solidFill>
              </a:rPr>
              <a:t>ABSTRACT</a:t>
            </a:r>
            <a:endParaRPr lang="zh-CN" altLang="en-US" sz="2800" dirty="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文献综述</a:t>
            </a:r>
            <a:endParaRPr lang="zh-CN" altLang="en-US" sz="3600" b="1" dirty="0">
              <a:solidFill>
                <a:schemeClr val="bg1"/>
              </a:solidFill>
            </a:endParaRPr>
          </a:p>
        </p:txBody>
      </p:sp>
      <p:sp>
        <p:nvSpPr>
          <p:cNvPr id="33" name="圆角矩形 32"/>
          <p:cNvSpPr/>
          <p:nvPr>
            <p:custDataLst>
              <p:tags r:id="rId2"/>
            </p:custDataLst>
          </p:nvPr>
        </p:nvSpPr>
        <p:spPr>
          <a:xfrm>
            <a:off x="1445260" y="167549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矩形 33"/>
          <p:cNvSpPr/>
          <p:nvPr>
            <p:custDataLst>
              <p:tags r:id="rId3"/>
            </p:custDataLst>
          </p:nvPr>
        </p:nvSpPr>
        <p:spPr>
          <a:xfrm>
            <a:off x="10647682" y="620841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矩形 34"/>
          <p:cNvSpPr/>
          <p:nvPr>
            <p:custDataLst>
              <p:tags r:id="rId4"/>
            </p:custDataLst>
          </p:nvPr>
        </p:nvSpPr>
        <p:spPr>
          <a:xfrm>
            <a:off x="10378617" y="597867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custDataLst>
              <p:tags r:id="rId5"/>
            </p:custDataLst>
          </p:nvPr>
        </p:nvSpPr>
        <p:spPr>
          <a:xfrm>
            <a:off x="1181100" y="126243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custDataLst>
              <p:tags r:id="rId6"/>
            </p:custDataLst>
          </p:nvPr>
        </p:nvSpPr>
        <p:spPr>
          <a:xfrm>
            <a:off x="1254760" y="145420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文本框 37"/>
          <p:cNvSpPr txBox="1"/>
          <p:nvPr>
            <p:custDataLst>
              <p:tags r:id="rId7"/>
            </p:custDataLst>
          </p:nvPr>
        </p:nvSpPr>
        <p:spPr>
          <a:xfrm>
            <a:off x="1920238" y="2713247"/>
            <a:ext cx="8782050" cy="3415030"/>
          </a:xfrm>
          <a:prstGeom prst="rect">
            <a:avLst/>
          </a:prstGeom>
          <a:noFill/>
        </p:spPr>
        <p:txBody>
          <a:bodyPr wrap="square" rtlCol="0">
            <a:spAutoFit/>
          </a:bodyPr>
          <a:p>
            <a:pPr>
              <a:lnSpc>
                <a:spcPct val="150000"/>
              </a:lnSpc>
            </a:pPr>
            <a:r>
              <a:rPr lang="zh-CN" altLang="en-US" dirty="0">
                <a:solidFill>
                  <a:schemeClr val="tx1">
                    <a:lumMod val="75000"/>
                    <a:lumOff val="25000"/>
                  </a:schemeClr>
                </a:solidFill>
              </a:rPr>
              <a:t>受此启发，在FedRecAttack中，我们利用公共交互来近似用户的特征向量，从而攻击者可以相应地生成中毒梯度，并控制恶意用户以精心设计的方式上传中毒梯度。为了评估FedRecAttack的有效性和副作用，我们对来自两个完全不同场景的三个不同大小的现实数据集进行了广泛的实验。</a:t>
            </a:r>
            <a:endParaRPr lang="zh-CN" altLang="en-US" dirty="0">
              <a:solidFill>
                <a:schemeClr val="tx1">
                  <a:lumMod val="75000"/>
                  <a:lumOff val="25000"/>
                </a:schemeClr>
              </a:solidFill>
            </a:endParaRPr>
          </a:p>
          <a:p>
            <a:pPr>
              <a:lnSpc>
                <a:spcPct val="150000"/>
              </a:lnSpc>
            </a:pPr>
            <a:endParaRPr lang="zh-CN" altLang="en-US"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实验结果表明，我们提出的FedRecAttack达到了最先进的效果，而其副作用可以忽略不计。此外，即使在所有比例（3%）的恶意用户和所有比例（1%）的公共互动中，FedRecAttack仍然非常有效，这表明FR比人们通常认为的更容易受到攻击。</a:t>
            </a:r>
            <a:endParaRPr lang="zh-CN" altLang="en-US" dirty="0">
              <a:solidFill>
                <a:schemeClr val="tx1">
                  <a:lumMod val="75000"/>
                  <a:lumOff val="25000"/>
                </a:schemeClr>
              </a:solidFill>
            </a:endParaRPr>
          </a:p>
        </p:txBody>
      </p:sp>
      <p:sp>
        <p:nvSpPr>
          <p:cNvPr id="48" name="文本框 47"/>
          <p:cNvSpPr txBox="1"/>
          <p:nvPr>
            <p:custDataLst>
              <p:tags r:id="rId8"/>
            </p:custDataLst>
          </p:nvPr>
        </p:nvSpPr>
        <p:spPr>
          <a:xfrm>
            <a:off x="1988275" y="1931188"/>
            <a:ext cx="1313180" cy="769441"/>
          </a:xfrm>
          <a:prstGeom prst="rect">
            <a:avLst/>
          </a:prstGeom>
          <a:noFill/>
        </p:spPr>
        <p:txBody>
          <a:bodyPr wrap="none" rtlCol="0">
            <a:spAutoFit/>
          </a:bodyPr>
          <a:p>
            <a:r>
              <a:rPr lang="zh-CN" altLang="en-US" sz="4400" b="1" dirty="0">
                <a:solidFill>
                  <a:schemeClr val="accent1"/>
                </a:solidFill>
              </a:rPr>
              <a:t>摘要</a:t>
            </a:r>
            <a:endParaRPr lang="zh-CN" altLang="en-US" sz="4400" b="1" dirty="0">
              <a:solidFill>
                <a:schemeClr val="accent1"/>
              </a:solidFill>
            </a:endParaRPr>
          </a:p>
        </p:txBody>
      </p:sp>
      <p:sp>
        <p:nvSpPr>
          <p:cNvPr id="49" name="矩形 48"/>
          <p:cNvSpPr/>
          <p:nvPr>
            <p:custDataLst>
              <p:tags r:id="rId9"/>
            </p:custDataLst>
          </p:nvPr>
        </p:nvSpPr>
        <p:spPr>
          <a:xfrm>
            <a:off x="3114945" y="2190027"/>
            <a:ext cx="1829347" cy="523220"/>
          </a:xfrm>
          <a:prstGeom prst="rect">
            <a:avLst/>
          </a:prstGeom>
        </p:spPr>
        <p:txBody>
          <a:bodyPr wrap="none">
            <a:spAutoFit/>
          </a:bodyPr>
          <a:p>
            <a:r>
              <a:rPr lang="en-US" altLang="zh-CN" sz="2800" dirty="0">
                <a:solidFill>
                  <a:schemeClr val="accent1"/>
                </a:solidFill>
              </a:rPr>
              <a:t>ABSTRACT</a:t>
            </a:r>
            <a:endParaRPr lang="zh-CN" altLang="en-US" sz="2800" dirty="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文献</a:t>
            </a:r>
            <a:r>
              <a:rPr lang="zh-CN" altLang="en-US" sz="3600" b="1" dirty="0">
                <a:solidFill>
                  <a:schemeClr val="bg1"/>
                </a:solidFill>
              </a:rPr>
              <a:t>综述</a:t>
            </a:r>
            <a:endParaRPr lang="zh-CN" altLang="en-US" sz="3600" b="1" dirty="0">
              <a:solidFill>
                <a:schemeClr val="bg1"/>
              </a:solidFill>
            </a:endParaRPr>
          </a:p>
        </p:txBody>
      </p:sp>
      <p:pic>
        <p:nvPicPr>
          <p:cNvPr id="6" name="图片 5" descr="1689952853641"/>
          <p:cNvPicPr>
            <a:picLocks noChangeAspect="1"/>
          </p:cNvPicPr>
          <p:nvPr/>
        </p:nvPicPr>
        <p:blipFill>
          <a:blip r:embed="rId2"/>
          <a:srcRect t="24407" r="903" b="14657"/>
          <a:stretch>
            <a:fillRect/>
          </a:stretch>
        </p:blipFill>
        <p:spPr>
          <a:xfrm>
            <a:off x="918845" y="1760855"/>
            <a:ext cx="10562590" cy="4588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1471429" y="2676516"/>
            <a:ext cx="1895094" cy="1895094"/>
            <a:chOff x="456294" y="1959430"/>
            <a:chExt cx="2148114" cy="2148114"/>
          </a:xfrm>
        </p:grpSpPr>
        <p:sp>
          <p:nvSpPr>
            <p:cNvPr id="3" name="椭圆 2"/>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5" name="组合 4"/>
          <p:cNvGrpSpPr>
            <a:grpSpLocks noChangeAspect="1"/>
          </p:cNvGrpSpPr>
          <p:nvPr/>
        </p:nvGrpSpPr>
        <p:grpSpPr>
          <a:xfrm>
            <a:off x="3894846" y="2663912"/>
            <a:ext cx="1895094" cy="1895094"/>
            <a:chOff x="2492224" y="1959430"/>
            <a:chExt cx="2148114" cy="2148114"/>
          </a:xfrm>
        </p:grpSpPr>
        <p:sp>
          <p:nvSpPr>
            <p:cNvPr id="6" name="椭圆 5"/>
            <p:cNvSpPr/>
            <p:nvPr/>
          </p:nvSpPr>
          <p:spPr>
            <a:xfrm>
              <a:off x="249222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8" name="组合 7"/>
          <p:cNvGrpSpPr>
            <a:grpSpLocks noChangeAspect="1"/>
          </p:cNvGrpSpPr>
          <p:nvPr/>
        </p:nvGrpSpPr>
        <p:grpSpPr>
          <a:xfrm>
            <a:off x="8748360" y="2663912"/>
            <a:ext cx="1895094" cy="1895094"/>
            <a:chOff x="6564085" y="1959430"/>
            <a:chExt cx="2148114" cy="2148114"/>
          </a:xfrm>
        </p:grpSpPr>
        <p:sp>
          <p:nvSpPr>
            <p:cNvPr id="9" name="椭圆 8"/>
            <p:cNvSpPr/>
            <p:nvPr/>
          </p:nvSpPr>
          <p:spPr>
            <a:xfrm>
              <a:off x="6564085"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 name="组合 9"/>
            <p:cNvGrpSpPr/>
            <p:nvPr/>
          </p:nvGrpSpPr>
          <p:grpSpPr>
            <a:xfrm>
              <a:off x="7033174" y="2413982"/>
              <a:ext cx="1209936" cy="1239010"/>
              <a:chOff x="3598200" y="1732459"/>
              <a:chExt cx="1947600" cy="1994400"/>
            </a:xfrm>
          </p:grpSpPr>
          <p:sp>
            <p:nvSpPr>
              <p:cNvPr id="1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 name="组合 15"/>
          <p:cNvGrpSpPr>
            <a:grpSpLocks noChangeAspect="1"/>
          </p:cNvGrpSpPr>
          <p:nvPr/>
        </p:nvGrpSpPr>
        <p:grpSpPr>
          <a:xfrm>
            <a:off x="6321603" y="2663912"/>
            <a:ext cx="1895094" cy="1895094"/>
            <a:chOff x="4528154" y="1959430"/>
            <a:chExt cx="2148114" cy="2148114"/>
          </a:xfrm>
        </p:grpSpPr>
        <p:sp>
          <p:nvSpPr>
            <p:cNvPr id="17" name="椭圆 16"/>
            <p:cNvSpPr/>
            <p:nvPr/>
          </p:nvSpPr>
          <p:spPr>
            <a:xfrm>
              <a:off x="452815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Group 4"/>
            <p:cNvGrpSpPr>
              <a:grpSpLocks noChangeAspect="1"/>
            </p:cNvGrpSpPr>
            <p:nvPr/>
          </p:nvGrpSpPr>
          <p:grpSpPr bwMode="auto">
            <a:xfrm>
              <a:off x="5033378" y="2342981"/>
              <a:ext cx="1137666" cy="1381012"/>
              <a:chOff x="2694" y="1931"/>
              <a:chExt cx="374" cy="454"/>
            </a:xfrm>
            <a:solidFill>
              <a:schemeClr val="bg1"/>
            </a:solidFill>
          </p:grpSpPr>
          <p:sp>
            <p:nvSpPr>
              <p:cNvPr id="1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6" name="文本框 25"/>
          <p:cNvSpPr txBox="1"/>
          <p:nvPr/>
        </p:nvSpPr>
        <p:spPr>
          <a:xfrm>
            <a:off x="1303686" y="4571610"/>
            <a:ext cx="2075628" cy="645160"/>
          </a:xfrm>
          <a:prstGeom prst="rect">
            <a:avLst/>
          </a:prstGeom>
          <a:noFill/>
        </p:spPr>
        <p:txBody>
          <a:bodyPr wrap="square" rtlCol="0">
            <a:spAutoFit/>
          </a:bodyPr>
          <a:lstStyle/>
          <a:p>
            <a:pPr algn="ctr">
              <a:lnSpc>
                <a:spcPct val="150000"/>
              </a:lnSpc>
            </a:pPr>
            <a:r>
              <a:rPr lang="zh-CN" altLang="en-US" sz="2400" b="1" dirty="0">
                <a:solidFill>
                  <a:schemeClr val="bg1"/>
                </a:solidFill>
              </a:rPr>
              <a:t>背景</a:t>
            </a:r>
            <a:r>
              <a:rPr lang="zh-CN" altLang="en-US" sz="2400" b="1" dirty="0">
                <a:solidFill>
                  <a:schemeClr val="bg1"/>
                </a:solidFill>
              </a:rPr>
              <a:t>材料</a:t>
            </a:r>
            <a:endParaRPr lang="zh-CN" altLang="en-US" sz="2400" b="1" dirty="0">
              <a:solidFill>
                <a:schemeClr val="bg1"/>
              </a:solidFill>
            </a:endParaRPr>
          </a:p>
        </p:txBody>
      </p:sp>
      <p:sp>
        <p:nvSpPr>
          <p:cNvPr id="27" name="文本框 26"/>
          <p:cNvSpPr txBox="1"/>
          <p:nvPr/>
        </p:nvSpPr>
        <p:spPr>
          <a:xfrm>
            <a:off x="3818266" y="4571610"/>
            <a:ext cx="2157560" cy="645160"/>
          </a:xfrm>
          <a:prstGeom prst="rect">
            <a:avLst/>
          </a:prstGeom>
          <a:noFill/>
        </p:spPr>
        <p:txBody>
          <a:bodyPr wrap="square" rtlCol="0">
            <a:spAutoFit/>
          </a:bodyPr>
          <a:lstStyle/>
          <a:p>
            <a:pPr algn="ctr">
              <a:lnSpc>
                <a:spcPct val="150000"/>
              </a:lnSpc>
            </a:pPr>
            <a:r>
              <a:rPr lang="zh-CN" altLang="en-US" sz="2400" b="1" dirty="0">
                <a:solidFill>
                  <a:schemeClr val="bg1"/>
                </a:solidFill>
              </a:rPr>
              <a:t>文献综述</a:t>
            </a:r>
            <a:endParaRPr lang="zh-CN" altLang="en-US" sz="2400" b="1" dirty="0">
              <a:solidFill>
                <a:schemeClr val="bg1"/>
              </a:solidFill>
            </a:endParaRPr>
          </a:p>
        </p:txBody>
      </p:sp>
      <p:sp>
        <p:nvSpPr>
          <p:cNvPr id="28" name="文本框 27"/>
          <p:cNvSpPr txBox="1"/>
          <p:nvPr/>
        </p:nvSpPr>
        <p:spPr>
          <a:xfrm>
            <a:off x="6262383" y="4571610"/>
            <a:ext cx="2154340" cy="1198880"/>
          </a:xfrm>
          <a:prstGeom prst="rect">
            <a:avLst/>
          </a:prstGeom>
          <a:noFill/>
        </p:spPr>
        <p:txBody>
          <a:bodyPr wrap="square" rtlCol="0">
            <a:spAutoFit/>
          </a:bodyPr>
          <a:lstStyle/>
          <a:p>
            <a:pPr algn="ctr">
              <a:lnSpc>
                <a:spcPct val="150000"/>
              </a:lnSpc>
            </a:pPr>
            <a:r>
              <a:rPr lang="zh-CN" altLang="en-US" sz="2400" b="1" dirty="0">
                <a:solidFill>
                  <a:schemeClr val="bg1"/>
                </a:solidFill>
              </a:rPr>
              <a:t>复现结果</a:t>
            </a:r>
            <a:endParaRPr lang="zh-CN" altLang="en-US" sz="2400" b="1" dirty="0">
              <a:solidFill>
                <a:schemeClr val="bg1"/>
              </a:solidFill>
            </a:endParaRPr>
          </a:p>
          <a:p>
            <a:pPr algn="ctr">
              <a:lnSpc>
                <a:spcPct val="150000"/>
              </a:lnSpc>
            </a:pPr>
            <a:r>
              <a:rPr lang="zh-CN" altLang="en-US" sz="2400" b="1" dirty="0">
                <a:solidFill>
                  <a:schemeClr val="bg1"/>
                </a:solidFill>
              </a:rPr>
              <a:t>及</a:t>
            </a:r>
            <a:r>
              <a:rPr lang="zh-CN" altLang="en-US" sz="2400" b="1" dirty="0">
                <a:solidFill>
                  <a:schemeClr val="bg1"/>
                </a:solidFill>
              </a:rPr>
              <a:t>改进</a:t>
            </a:r>
            <a:endParaRPr lang="zh-CN" altLang="en-US" sz="2400" b="1" dirty="0">
              <a:solidFill>
                <a:schemeClr val="bg1"/>
              </a:solidFill>
            </a:endParaRPr>
          </a:p>
        </p:txBody>
      </p:sp>
      <p:sp>
        <p:nvSpPr>
          <p:cNvPr id="29" name="文本框 28"/>
          <p:cNvSpPr txBox="1"/>
          <p:nvPr/>
        </p:nvSpPr>
        <p:spPr>
          <a:xfrm>
            <a:off x="8674212" y="4571610"/>
            <a:ext cx="2292745" cy="645160"/>
          </a:xfrm>
          <a:prstGeom prst="rect">
            <a:avLst/>
          </a:prstGeom>
          <a:noFill/>
        </p:spPr>
        <p:txBody>
          <a:bodyPr wrap="square" rtlCol="0">
            <a:spAutoFit/>
          </a:bodyPr>
          <a:lstStyle/>
          <a:p>
            <a:pPr algn="ctr">
              <a:lnSpc>
                <a:spcPct val="150000"/>
              </a:lnSpc>
            </a:pPr>
            <a:r>
              <a:rPr lang="zh-CN" altLang="en-US" sz="2400" b="1" dirty="0">
                <a:solidFill>
                  <a:schemeClr val="bg1"/>
                </a:solidFill>
              </a:rPr>
              <a:t>总结与</a:t>
            </a:r>
            <a:r>
              <a:rPr lang="zh-CN" altLang="en-US" sz="2400" b="1" dirty="0">
                <a:solidFill>
                  <a:schemeClr val="bg1"/>
                </a:solidFill>
              </a:rPr>
              <a:t>思考</a:t>
            </a:r>
            <a:endParaRPr lang="zh-CN" altLang="en-US" sz="2400" b="1" dirty="0">
              <a:solidFill>
                <a:schemeClr val="bg1"/>
              </a:solidFill>
            </a:endParaRPr>
          </a:p>
        </p:txBody>
      </p:sp>
      <p:sp>
        <p:nvSpPr>
          <p:cNvPr id="30" name="文本框 29"/>
          <p:cNvSpPr txBox="1"/>
          <p:nvPr/>
        </p:nvSpPr>
        <p:spPr>
          <a:xfrm>
            <a:off x="4282320" y="603767"/>
            <a:ext cx="2418080" cy="768350"/>
          </a:xfrm>
          <a:prstGeom prst="rect">
            <a:avLst/>
          </a:prstGeom>
          <a:noFill/>
        </p:spPr>
        <p:txBody>
          <a:bodyPr wrap="none" rtlCol="0">
            <a:spAutoFit/>
          </a:bodyPr>
          <a:lstStyle/>
          <a:p>
            <a:pPr algn="ctr"/>
            <a:r>
              <a:rPr lang="zh-CN" altLang="en-US" sz="4400" b="1" dirty="0">
                <a:solidFill>
                  <a:schemeClr val="bg1"/>
                </a:solidFill>
              </a:rPr>
              <a:t>答辩内容</a:t>
            </a:r>
            <a:endParaRPr lang="zh-CN" altLang="en-US" sz="4400" b="1" dirty="0">
              <a:solidFill>
                <a:schemeClr val="bg1"/>
              </a:solidFill>
            </a:endParaRPr>
          </a:p>
        </p:txBody>
      </p:sp>
      <p:sp>
        <p:nvSpPr>
          <p:cNvPr id="32" name="矩形 31"/>
          <p:cNvSpPr/>
          <p:nvPr/>
        </p:nvSpPr>
        <p:spPr>
          <a:xfrm>
            <a:off x="1066474" y="1645436"/>
            <a:ext cx="1013357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custDataLst>
              <p:tags r:id="rId2"/>
            </p:custDataLst>
          </p:nvPr>
        </p:nvSpPr>
        <p:spPr>
          <a:xfrm>
            <a:off x="919032" y="57998"/>
            <a:ext cx="5708293" cy="922020"/>
          </a:xfrm>
          <a:prstGeom prst="rect">
            <a:avLst/>
          </a:prstGeom>
          <a:noFill/>
        </p:spPr>
        <p:txBody>
          <a:bodyPr wrap="square" rtlCol="0">
            <a:spAutoFit/>
          </a:bodyPr>
          <a:p>
            <a:pPr>
              <a:lnSpc>
                <a:spcPct val="150000"/>
              </a:lnSpc>
            </a:pPr>
            <a:r>
              <a:rPr lang="zh-CN" altLang="en-US" sz="3600" b="1" dirty="0">
                <a:solidFill>
                  <a:schemeClr val="bg1"/>
                </a:solidFill>
                <a:sym typeface="+mn-ea"/>
              </a:rPr>
              <a:t>复现结果及改进</a:t>
            </a:r>
            <a:endParaRPr lang="zh-CN" altLang="en-US" sz="3600" b="1" dirty="0">
              <a:solidFill>
                <a:schemeClr val="bg1"/>
              </a:solidFill>
            </a:endParaRPr>
          </a:p>
        </p:txBody>
      </p:sp>
      <p:pic>
        <p:nvPicPr>
          <p:cNvPr id="2" name="图片 1" descr="Fed"/>
          <p:cNvPicPr>
            <a:picLocks noChangeAspect="1"/>
          </p:cNvPicPr>
          <p:nvPr/>
        </p:nvPicPr>
        <p:blipFill>
          <a:blip r:embed="rId3"/>
          <a:stretch>
            <a:fillRect/>
          </a:stretch>
        </p:blipFill>
        <p:spPr>
          <a:xfrm>
            <a:off x="1009650" y="1682115"/>
            <a:ext cx="10172700" cy="4629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复现结果及</a:t>
            </a:r>
            <a:r>
              <a:rPr lang="zh-CN" altLang="en-US" sz="3600" b="1" dirty="0">
                <a:solidFill>
                  <a:schemeClr val="bg1"/>
                </a:solidFill>
              </a:rPr>
              <a:t>改进</a:t>
            </a:r>
            <a:endParaRPr lang="zh-CN" altLang="en-US" sz="3600" b="1" dirty="0">
              <a:solidFill>
                <a:schemeClr val="bg1"/>
              </a:solidFill>
            </a:endParaRPr>
          </a:p>
        </p:txBody>
      </p:sp>
      <p:sp>
        <p:nvSpPr>
          <p:cNvPr id="4" name="文本框 3"/>
          <p:cNvSpPr txBox="1"/>
          <p:nvPr/>
        </p:nvSpPr>
        <p:spPr>
          <a:xfrm>
            <a:off x="4398186" y="3282154"/>
            <a:ext cx="5708293" cy="922020"/>
          </a:xfrm>
          <a:prstGeom prst="rect">
            <a:avLst/>
          </a:prstGeom>
          <a:noFill/>
        </p:spPr>
        <p:txBody>
          <a:bodyPr wrap="square" rtlCol="0">
            <a:spAutoFit/>
          </a:bodyPr>
          <a:lstStyle/>
          <a:p>
            <a:pPr>
              <a:lnSpc>
                <a:spcPct val="150000"/>
              </a:lnSpc>
            </a:pPr>
            <a:r>
              <a:rPr lang="zh-CN" altLang="en-US" dirty="0">
                <a:solidFill>
                  <a:schemeClr val="bg1"/>
                </a:solidFill>
              </a:rPr>
              <a:t>本部分将展示根据论文内容所复现的成果</a:t>
            </a:r>
            <a:r>
              <a:rPr lang="en-US" altLang="zh-CN" dirty="0">
                <a:solidFill>
                  <a:schemeClr val="bg1"/>
                </a:solidFill>
              </a:rPr>
              <a:t>,</a:t>
            </a:r>
            <a:r>
              <a:rPr lang="zh-CN" altLang="en-US" dirty="0">
                <a:solidFill>
                  <a:schemeClr val="bg1"/>
                </a:solidFill>
              </a:rPr>
              <a:t>并结合文章内容提出了自己的</a:t>
            </a:r>
            <a:r>
              <a:rPr lang="zh-CN" altLang="en-US" dirty="0">
                <a:solidFill>
                  <a:schemeClr val="bg1"/>
                </a:solidFill>
              </a:rPr>
              <a:t>一种攻击方法</a:t>
            </a:r>
            <a:endParaRPr lang="zh-CN" altLang="en-US"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03170" y="3457484"/>
            <a:ext cx="1494972" cy="1494972"/>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accent1"/>
              </a:solidFill>
              <a:effectLst/>
              <a:uLnTx/>
              <a:uFillTx/>
              <a:cs typeface="+mn-ea"/>
              <a:sym typeface="+mn-lt"/>
            </a:endParaRPr>
          </a:p>
        </p:txBody>
      </p:sp>
      <p:sp>
        <p:nvSpPr>
          <p:cNvPr id="10" name="椭圆 9"/>
          <p:cNvSpPr/>
          <p:nvPr/>
        </p:nvSpPr>
        <p:spPr>
          <a:xfrm>
            <a:off x="3761828" y="3457484"/>
            <a:ext cx="1494972" cy="1494972"/>
          </a:xfrm>
          <a:prstGeom prst="ellipse">
            <a:avLst/>
          </a:prstGeom>
          <a:solidFill>
            <a:schemeClr val="accent2"/>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1" name="椭圆 10"/>
          <p:cNvSpPr/>
          <p:nvPr/>
        </p:nvSpPr>
        <p:spPr>
          <a:xfrm>
            <a:off x="6862005" y="3457484"/>
            <a:ext cx="1494972" cy="1494972"/>
          </a:xfrm>
          <a:prstGeom prst="ellipse">
            <a:avLst/>
          </a:prstGeom>
          <a:solidFill>
            <a:schemeClr val="accent3"/>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2" name="椭圆 11"/>
          <p:cNvSpPr/>
          <p:nvPr/>
        </p:nvSpPr>
        <p:spPr>
          <a:xfrm>
            <a:off x="9732456" y="3457484"/>
            <a:ext cx="1494972" cy="1494972"/>
          </a:xfrm>
          <a:prstGeom prst="ellipse">
            <a:avLst/>
          </a:prstGeom>
          <a:solidFill>
            <a:schemeClr val="accent4"/>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3" name="文本框 12"/>
          <p:cNvSpPr txBox="1"/>
          <p:nvPr/>
        </p:nvSpPr>
        <p:spPr>
          <a:xfrm>
            <a:off x="385410" y="5096650"/>
            <a:ext cx="2530492" cy="922020"/>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在三个数据</a:t>
            </a:r>
            <a:r>
              <a:rPr lang="zh-CN" altLang="en-US" dirty="0">
                <a:solidFill>
                  <a:schemeClr val="tx1">
                    <a:lumMod val="65000"/>
                    <a:lumOff val="35000"/>
                  </a:schemeClr>
                </a:solidFill>
                <a:cs typeface="+mn-ea"/>
                <a:sym typeface="+mn-lt"/>
              </a:rPr>
              <a:t>集上以固定参数</a:t>
            </a:r>
            <a:r>
              <a:rPr lang="zh-CN" altLang="en-US" dirty="0">
                <a:solidFill>
                  <a:schemeClr val="tx1">
                    <a:lumMod val="65000"/>
                    <a:lumOff val="35000"/>
                  </a:schemeClr>
                </a:solidFill>
                <a:cs typeface="+mn-ea"/>
                <a:sym typeface="+mn-lt"/>
              </a:rPr>
              <a:t>训练</a:t>
            </a:r>
            <a:endParaRPr lang="zh-CN" altLang="en-US" dirty="0">
              <a:solidFill>
                <a:schemeClr val="tx1">
                  <a:lumMod val="65000"/>
                  <a:lumOff val="35000"/>
                </a:schemeClr>
              </a:solidFill>
              <a:cs typeface="+mn-ea"/>
              <a:sym typeface="+mn-lt"/>
            </a:endParaRPr>
          </a:p>
        </p:txBody>
      </p:sp>
      <p:sp>
        <p:nvSpPr>
          <p:cNvPr id="14" name="文本框 13"/>
          <p:cNvSpPr txBox="1"/>
          <p:nvPr/>
        </p:nvSpPr>
        <p:spPr>
          <a:xfrm>
            <a:off x="3255861" y="5097285"/>
            <a:ext cx="2530492" cy="1337945"/>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在</a:t>
            </a:r>
            <a:r>
              <a:rPr lang="en-US" altLang="zh-CN" dirty="0">
                <a:solidFill>
                  <a:schemeClr val="tx1">
                    <a:lumMod val="65000"/>
                    <a:lumOff val="35000"/>
                  </a:schemeClr>
                </a:solidFill>
                <a:cs typeface="+mn-ea"/>
                <a:sym typeface="+mn-lt"/>
              </a:rPr>
              <a:t>ml-100k</a:t>
            </a:r>
            <a:r>
              <a:rPr lang="zh-CN" altLang="en-US" dirty="0">
                <a:solidFill>
                  <a:schemeClr val="tx1">
                    <a:lumMod val="65000"/>
                    <a:lumOff val="35000"/>
                  </a:schemeClr>
                </a:solidFill>
                <a:cs typeface="+mn-ea"/>
                <a:sym typeface="+mn-lt"/>
              </a:rPr>
              <a:t>数据集上探究不同参数对性能的</a:t>
            </a:r>
            <a:r>
              <a:rPr lang="zh-CN" altLang="en-US" dirty="0">
                <a:solidFill>
                  <a:schemeClr val="tx1">
                    <a:lumMod val="65000"/>
                    <a:lumOff val="35000"/>
                  </a:schemeClr>
                </a:solidFill>
                <a:cs typeface="+mn-ea"/>
                <a:sym typeface="+mn-lt"/>
              </a:rPr>
              <a:t>影响</a:t>
            </a:r>
            <a:endParaRPr lang="zh-CN" altLang="en-US" dirty="0">
              <a:solidFill>
                <a:schemeClr val="tx1">
                  <a:lumMod val="65000"/>
                  <a:lumOff val="35000"/>
                </a:schemeClr>
              </a:solidFill>
              <a:cs typeface="+mn-ea"/>
              <a:sym typeface="+mn-lt"/>
            </a:endParaRPr>
          </a:p>
        </p:txBody>
      </p:sp>
      <p:sp>
        <p:nvSpPr>
          <p:cNvPr id="15" name="文本框 14"/>
          <p:cNvSpPr txBox="1"/>
          <p:nvPr/>
        </p:nvSpPr>
        <p:spPr>
          <a:xfrm>
            <a:off x="6344245" y="5096650"/>
            <a:ext cx="2530492" cy="1337945"/>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测试论文提供的</a:t>
            </a:r>
            <a:r>
              <a:rPr lang="zh-CN" altLang="en-US" dirty="0">
                <a:solidFill>
                  <a:schemeClr val="tx1">
                    <a:lumMod val="65000"/>
                    <a:lumOff val="35000"/>
                  </a:schemeClr>
                </a:solidFill>
                <a:cs typeface="+mn-ea"/>
                <a:sym typeface="+mn-lt"/>
              </a:rPr>
              <a:t>其他攻击方法r与FedRecAttack的性能差异:</a:t>
            </a:r>
            <a:endParaRPr lang="zh-CN" altLang="en-US" dirty="0">
              <a:solidFill>
                <a:schemeClr val="tx1">
                  <a:lumMod val="65000"/>
                  <a:lumOff val="35000"/>
                </a:schemeClr>
              </a:solidFill>
              <a:cs typeface="+mn-ea"/>
              <a:sym typeface="+mn-lt"/>
            </a:endParaRPr>
          </a:p>
        </p:txBody>
      </p:sp>
      <p:sp>
        <p:nvSpPr>
          <p:cNvPr id="16" name="文本框 15"/>
          <p:cNvSpPr txBox="1"/>
          <p:nvPr/>
        </p:nvSpPr>
        <p:spPr>
          <a:xfrm>
            <a:off x="9214696" y="5096650"/>
            <a:ext cx="2530492" cy="922020"/>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自己设计的新方法及</a:t>
            </a:r>
            <a:r>
              <a:rPr lang="zh-CN" altLang="en-US" dirty="0">
                <a:solidFill>
                  <a:schemeClr val="tx1">
                    <a:lumMod val="65000"/>
                    <a:lumOff val="35000"/>
                  </a:schemeClr>
                </a:solidFill>
                <a:cs typeface="+mn-ea"/>
                <a:sym typeface="+mn-lt"/>
              </a:rPr>
              <a:t>测试</a:t>
            </a:r>
            <a:endParaRPr lang="zh-CN" altLang="en-US" dirty="0">
              <a:solidFill>
                <a:schemeClr val="tx1">
                  <a:lumMod val="65000"/>
                  <a:lumOff val="35000"/>
                </a:schemeClr>
              </a:solidFill>
              <a:cs typeface="+mn-ea"/>
              <a:sym typeface="+mn-lt"/>
            </a:endParaRPr>
          </a:p>
        </p:txBody>
      </p:sp>
      <p:cxnSp>
        <p:nvCxnSpPr>
          <p:cNvPr id="17" name="直接连接符 16"/>
          <p:cNvCxnSpPr/>
          <p:nvPr/>
        </p:nvCxnSpPr>
        <p:spPr>
          <a:xfrm>
            <a:off x="563680" y="3179941"/>
            <a:ext cx="2199822" cy="0"/>
          </a:xfrm>
          <a:prstGeom prst="line">
            <a:avLst/>
          </a:prstGeom>
          <a:noFill/>
          <a:ln w="6350" cap="flat" cmpd="sng" algn="ctr">
            <a:solidFill>
              <a:schemeClr val="accent1"/>
            </a:solidFill>
            <a:prstDash val="solid"/>
            <a:miter lim="800000"/>
            <a:headEnd type="oval"/>
            <a:tailEnd type="oval"/>
          </a:ln>
          <a:effectLst/>
        </p:spPr>
      </p:cxnSp>
      <p:cxnSp>
        <p:nvCxnSpPr>
          <p:cNvPr id="18" name="直接连接符 17"/>
          <p:cNvCxnSpPr/>
          <p:nvPr/>
        </p:nvCxnSpPr>
        <p:spPr>
          <a:xfrm>
            <a:off x="3402130" y="3179941"/>
            <a:ext cx="2199822" cy="0"/>
          </a:xfrm>
          <a:prstGeom prst="line">
            <a:avLst/>
          </a:prstGeom>
          <a:noFill/>
          <a:ln w="6350" cap="flat" cmpd="sng" algn="ctr">
            <a:solidFill>
              <a:schemeClr val="accent2"/>
            </a:solidFill>
            <a:prstDash val="solid"/>
            <a:miter lim="800000"/>
            <a:headEnd type="oval"/>
            <a:tailEnd type="oval"/>
          </a:ln>
          <a:effectLst/>
        </p:spPr>
      </p:cxnSp>
      <p:cxnSp>
        <p:nvCxnSpPr>
          <p:cNvPr id="19" name="直接连接符 18"/>
          <p:cNvCxnSpPr/>
          <p:nvPr/>
        </p:nvCxnSpPr>
        <p:spPr>
          <a:xfrm>
            <a:off x="6507280" y="3179941"/>
            <a:ext cx="2199822" cy="0"/>
          </a:xfrm>
          <a:prstGeom prst="line">
            <a:avLst/>
          </a:prstGeom>
          <a:noFill/>
          <a:ln w="6350" cap="flat" cmpd="sng" algn="ctr">
            <a:solidFill>
              <a:schemeClr val="accent3"/>
            </a:solidFill>
            <a:prstDash val="solid"/>
            <a:miter lim="800000"/>
            <a:headEnd type="oval"/>
            <a:tailEnd type="oval"/>
          </a:ln>
          <a:effectLst/>
        </p:spPr>
      </p:cxnSp>
      <p:cxnSp>
        <p:nvCxnSpPr>
          <p:cNvPr id="20" name="直接连接符 19"/>
          <p:cNvCxnSpPr/>
          <p:nvPr/>
        </p:nvCxnSpPr>
        <p:spPr>
          <a:xfrm>
            <a:off x="9383830" y="3179941"/>
            <a:ext cx="2199822" cy="0"/>
          </a:xfrm>
          <a:prstGeom prst="line">
            <a:avLst/>
          </a:prstGeom>
          <a:noFill/>
          <a:ln w="6350" cap="flat" cmpd="sng" algn="ctr">
            <a:solidFill>
              <a:schemeClr val="accent4"/>
            </a:solidFill>
            <a:prstDash val="solid"/>
            <a:miter lim="800000"/>
            <a:headEnd type="oval"/>
            <a:tailEnd type="oval"/>
          </a:ln>
          <a:effectLst/>
        </p:spPr>
      </p:cxnSp>
      <p:sp>
        <p:nvSpPr>
          <p:cNvPr id="21" name="KSO_Shape"/>
          <p:cNvSpPr/>
          <p:nvPr/>
        </p:nvSpPr>
        <p:spPr>
          <a:xfrm>
            <a:off x="1310026" y="3762368"/>
            <a:ext cx="681260" cy="819150"/>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cs typeface="+mn-ea"/>
              <a:sym typeface="+mn-lt"/>
            </a:endParaRPr>
          </a:p>
        </p:txBody>
      </p:sp>
      <p:sp>
        <p:nvSpPr>
          <p:cNvPr id="22" name="KSO_Shape"/>
          <p:cNvSpPr/>
          <p:nvPr/>
        </p:nvSpPr>
        <p:spPr bwMode="auto">
          <a:xfrm>
            <a:off x="4224895" y="3795394"/>
            <a:ext cx="554292" cy="819151"/>
          </a:xfrm>
          <a:custGeom>
            <a:avLst/>
            <a:gdLst/>
            <a:ahLst/>
            <a:cxnLst/>
            <a:rect l="0" t="0" r="r" b="b"/>
            <a:pathLst>
              <a:path w="760413" h="1123951">
                <a:moveTo>
                  <a:pt x="556062" y="689979"/>
                </a:moveTo>
                <a:lnTo>
                  <a:pt x="552429" y="690206"/>
                </a:lnTo>
                <a:lnTo>
                  <a:pt x="549250" y="690432"/>
                </a:lnTo>
                <a:lnTo>
                  <a:pt x="546299" y="690886"/>
                </a:lnTo>
                <a:lnTo>
                  <a:pt x="543120" y="691339"/>
                </a:lnTo>
                <a:lnTo>
                  <a:pt x="539941" y="692020"/>
                </a:lnTo>
                <a:lnTo>
                  <a:pt x="536989" y="692927"/>
                </a:lnTo>
                <a:lnTo>
                  <a:pt x="534038" y="694060"/>
                </a:lnTo>
                <a:lnTo>
                  <a:pt x="531086" y="694967"/>
                </a:lnTo>
                <a:lnTo>
                  <a:pt x="528361" y="696328"/>
                </a:lnTo>
                <a:lnTo>
                  <a:pt x="525637" y="697688"/>
                </a:lnTo>
                <a:lnTo>
                  <a:pt x="520414" y="701089"/>
                </a:lnTo>
                <a:lnTo>
                  <a:pt x="515419" y="704717"/>
                </a:lnTo>
                <a:lnTo>
                  <a:pt x="510878" y="708798"/>
                </a:lnTo>
                <a:lnTo>
                  <a:pt x="506791" y="713106"/>
                </a:lnTo>
                <a:lnTo>
                  <a:pt x="503158" y="718094"/>
                </a:lnTo>
                <a:lnTo>
                  <a:pt x="499752" y="723536"/>
                </a:lnTo>
                <a:lnTo>
                  <a:pt x="498617" y="726257"/>
                </a:lnTo>
                <a:lnTo>
                  <a:pt x="497027" y="728978"/>
                </a:lnTo>
                <a:lnTo>
                  <a:pt x="496119" y="731925"/>
                </a:lnTo>
                <a:lnTo>
                  <a:pt x="495211" y="734873"/>
                </a:lnTo>
                <a:lnTo>
                  <a:pt x="494076" y="737820"/>
                </a:lnTo>
                <a:lnTo>
                  <a:pt x="493622" y="740768"/>
                </a:lnTo>
                <a:lnTo>
                  <a:pt x="492940" y="744169"/>
                </a:lnTo>
                <a:lnTo>
                  <a:pt x="492713" y="747116"/>
                </a:lnTo>
                <a:lnTo>
                  <a:pt x="492259" y="750291"/>
                </a:lnTo>
                <a:lnTo>
                  <a:pt x="492032" y="753918"/>
                </a:lnTo>
                <a:lnTo>
                  <a:pt x="492259" y="757093"/>
                </a:lnTo>
                <a:lnTo>
                  <a:pt x="492713" y="760267"/>
                </a:lnTo>
                <a:lnTo>
                  <a:pt x="492940" y="763215"/>
                </a:lnTo>
                <a:lnTo>
                  <a:pt x="493622" y="766616"/>
                </a:lnTo>
                <a:lnTo>
                  <a:pt x="494076" y="769563"/>
                </a:lnTo>
                <a:lnTo>
                  <a:pt x="495211" y="772511"/>
                </a:lnTo>
                <a:lnTo>
                  <a:pt x="496119" y="775458"/>
                </a:lnTo>
                <a:lnTo>
                  <a:pt x="497027" y="778406"/>
                </a:lnTo>
                <a:lnTo>
                  <a:pt x="498617" y="781353"/>
                </a:lnTo>
                <a:lnTo>
                  <a:pt x="499752" y="784074"/>
                </a:lnTo>
                <a:lnTo>
                  <a:pt x="503158" y="789289"/>
                </a:lnTo>
                <a:lnTo>
                  <a:pt x="506791" y="794277"/>
                </a:lnTo>
                <a:lnTo>
                  <a:pt x="510878" y="798585"/>
                </a:lnTo>
                <a:lnTo>
                  <a:pt x="515419" y="802667"/>
                </a:lnTo>
                <a:lnTo>
                  <a:pt x="520414" y="806521"/>
                </a:lnTo>
                <a:lnTo>
                  <a:pt x="525637" y="809695"/>
                </a:lnTo>
                <a:lnTo>
                  <a:pt x="528361" y="810829"/>
                </a:lnTo>
                <a:lnTo>
                  <a:pt x="531086" y="812416"/>
                </a:lnTo>
                <a:lnTo>
                  <a:pt x="534038" y="813323"/>
                </a:lnTo>
                <a:lnTo>
                  <a:pt x="536989" y="814457"/>
                </a:lnTo>
                <a:lnTo>
                  <a:pt x="539941" y="815364"/>
                </a:lnTo>
                <a:lnTo>
                  <a:pt x="543120" y="816044"/>
                </a:lnTo>
                <a:lnTo>
                  <a:pt x="546299" y="816724"/>
                </a:lnTo>
                <a:lnTo>
                  <a:pt x="549250" y="816951"/>
                </a:lnTo>
                <a:lnTo>
                  <a:pt x="552429" y="817178"/>
                </a:lnTo>
                <a:lnTo>
                  <a:pt x="556062" y="817404"/>
                </a:lnTo>
                <a:lnTo>
                  <a:pt x="559241" y="817178"/>
                </a:lnTo>
                <a:lnTo>
                  <a:pt x="562420" y="816951"/>
                </a:lnTo>
                <a:lnTo>
                  <a:pt x="565371" y="816724"/>
                </a:lnTo>
                <a:lnTo>
                  <a:pt x="568777" y="816044"/>
                </a:lnTo>
                <a:lnTo>
                  <a:pt x="571729" y="815364"/>
                </a:lnTo>
                <a:lnTo>
                  <a:pt x="574681" y="814457"/>
                </a:lnTo>
                <a:lnTo>
                  <a:pt x="577633" y="813323"/>
                </a:lnTo>
                <a:lnTo>
                  <a:pt x="580811" y="812416"/>
                </a:lnTo>
                <a:lnTo>
                  <a:pt x="583536" y="811056"/>
                </a:lnTo>
                <a:lnTo>
                  <a:pt x="586261" y="809695"/>
                </a:lnTo>
                <a:lnTo>
                  <a:pt x="591483" y="806521"/>
                </a:lnTo>
                <a:lnTo>
                  <a:pt x="596478" y="802667"/>
                </a:lnTo>
                <a:lnTo>
                  <a:pt x="601019" y="798585"/>
                </a:lnTo>
                <a:lnTo>
                  <a:pt x="604879" y="794277"/>
                </a:lnTo>
                <a:lnTo>
                  <a:pt x="608739" y="789289"/>
                </a:lnTo>
                <a:lnTo>
                  <a:pt x="611918" y="784074"/>
                </a:lnTo>
                <a:lnTo>
                  <a:pt x="613280" y="781353"/>
                </a:lnTo>
                <a:lnTo>
                  <a:pt x="614643" y="778406"/>
                </a:lnTo>
                <a:lnTo>
                  <a:pt x="615551" y="775458"/>
                </a:lnTo>
                <a:lnTo>
                  <a:pt x="616686" y="772511"/>
                </a:lnTo>
                <a:lnTo>
                  <a:pt x="617595" y="769563"/>
                </a:lnTo>
                <a:lnTo>
                  <a:pt x="618276" y="766616"/>
                </a:lnTo>
                <a:lnTo>
                  <a:pt x="618957" y="763215"/>
                </a:lnTo>
                <a:lnTo>
                  <a:pt x="619184" y="760267"/>
                </a:lnTo>
                <a:lnTo>
                  <a:pt x="619411" y="757093"/>
                </a:lnTo>
                <a:lnTo>
                  <a:pt x="619638" y="753918"/>
                </a:lnTo>
                <a:lnTo>
                  <a:pt x="619411" y="750291"/>
                </a:lnTo>
                <a:lnTo>
                  <a:pt x="619184" y="747116"/>
                </a:lnTo>
                <a:lnTo>
                  <a:pt x="618957" y="744169"/>
                </a:lnTo>
                <a:lnTo>
                  <a:pt x="618276" y="740768"/>
                </a:lnTo>
                <a:lnTo>
                  <a:pt x="617595" y="737820"/>
                </a:lnTo>
                <a:lnTo>
                  <a:pt x="616686" y="734873"/>
                </a:lnTo>
                <a:lnTo>
                  <a:pt x="615551" y="731925"/>
                </a:lnTo>
                <a:lnTo>
                  <a:pt x="614643" y="728978"/>
                </a:lnTo>
                <a:lnTo>
                  <a:pt x="613280" y="726257"/>
                </a:lnTo>
                <a:lnTo>
                  <a:pt x="611918" y="723536"/>
                </a:lnTo>
                <a:lnTo>
                  <a:pt x="608739" y="718094"/>
                </a:lnTo>
                <a:lnTo>
                  <a:pt x="604879" y="713106"/>
                </a:lnTo>
                <a:lnTo>
                  <a:pt x="601019" y="708798"/>
                </a:lnTo>
                <a:lnTo>
                  <a:pt x="596478" y="704717"/>
                </a:lnTo>
                <a:lnTo>
                  <a:pt x="591483" y="701089"/>
                </a:lnTo>
                <a:lnTo>
                  <a:pt x="586261" y="697688"/>
                </a:lnTo>
                <a:lnTo>
                  <a:pt x="583536" y="696328"/>
                </a:lnTo>
                <a:lnTo>
                  <a:pt x="580811" y="694967"/>
                </a:lnTo>
                <a:lnTo>
                  <a:pt x="577633" y="694060"/>
                </a:lnTo>
                <a:lnTo>
                  <a:pt x="574681" y="692927"/>
                </a:lnTo>
                <a:lnTo>
                  <a:pt x="571729" y="692020"/>
                </a:lnTo>
                <a:lnTo>
                  <a:pt x="568777" y="691339"/>
                </a:lnTo>
                <a:lnTo>
                  <a:pt x="565371" y="690886"/>
                </a:lnTo>
                <a:lnTo>
                  <a:pt x="562420" y="690432"/>
                </a:lnTo>
                <a:lnTo>
                  <a:pt x="559241" y="690206"/>
                </a:lnTo>
                <a:lnTo>
                  <a:pt x="556062" y="689979"/>
                </a:lnTo>
                <a:close/>
                <a:moveTo>
                  <a:pt x="199810" y="689979"/>
                </a:moveTo>
                <a:lnTo>
                  <a:pt x="196631" y="690206"/>
                </a:lnTo>
                <a:lnTo>
                  <a:pt x="193453" y="690886"/>
                </a:lnTo>
                <a:lnTo>
                  <a:pt x="190047" y="691339"/>
                </a:lnTo>
                <a:lnTo>
                  <a:pt x="187095" y="692020"/>
                </a:lnTo>
                <a:lnTo>
                  <a:pt x="184143" y="692927"/>
                </a:lnTo>
                <a:lnTo>
                  <a:pt x="181192" y="694060"/>
                </a:lnTo>
                <a:lnTo>
                  <a:pt x="178240" y="694967"/>
                </a:lnTo>
                <a:lnTo>
                  <a:pt x="175515" y="696328"/>
                </a:lnTo>
                <a:lnTo>
                  <a:pt x="172563" y="697688"/>
                </a:lnTo>
                <a:lnTo>
                  <a:pt x="167341" y="701089"/>
                </a:lnTo>
                <a:lnTo>
                  <a:pt x="162573" y="704490"/>
                </a:lnTo>
                <a:lnTo>
                  <a:pt x="158032" y="708798"/>
                </a:lnTo>
                <a:lnTo>
                  <a:pt x="153945" y="713106"/>
                </a:lnTo>
                <a:lnTo>
                  <a:pt x="150085" y="718094"/>
                </a:lnTo>
                <a:lnTo>
                  <a:pt x="146906" y="723536"/>
                </a:lnTo>
                <a:lnTo>
                  <a:pt x="145771" y="726257"/>
                </a:lnTo>
                <a:lnTo>
                  <a:pt x="144408" y="728978"/>
                </a:lnTo>
                <a:lnTo>
                  <a:pt x="143273" y="731925"/>
                </a:lnTo>
                <a:lnTo>
                  <a:pt x="142138" y="734646"/>
                </a:lnTo>
                <a:lnTo>
                  <a:pt x="141457" y="737820"/>
                </a:lnTo>
                <a:lnTo>
                  <a:pt x="140775" y="740768"/>
                </a:lnTo>
                <a:lnTo>
                  <a:pt x="140321" y="743942"/>
                </a:lnTo>
                <a:lnTo>
                  <a:pt x="139640" y="747116"/>
                </a:lnTo>
                <a:lnTo>
                  <a:pt x="139413" y="750291"/>
                </a:lnTo>
                <a:lnTo>
                  <a:pt x="139413" y="753692"/>
                </a:lnTo>
                <a:lnTo>
                  <a:pt x="139413" y="756866"/>
                </a:lnTo>
                <a:lnTo>
                  <a:pt x="139640" y="760040"/>
                </a:lnTo>
                <a:lnTo>
                  <a:pt x="140321" y="763215"/>
                </a:lnTo>
                <a:lnTo>
                  <a:pt x="140775" y="766616"/>
                </a:lnTo>
                <a:lnTo>
                  <a:pt x="141457" y="769563"/>
                </a:lnTo>
                <a:lnTo>
                  <a:pt x="142138" y="772511"/>
                </a:lnTo>
                <a:lnTo>
                  <a:pt x="143273" y="775458"/>
                </a:lnTo>
                <a:lnTo>
                  <a:pt x="144408" y="778406"/>
                </a:lnTo>
                <a:lnTo>
                  <a:pt x="145771" y="781353"/>
                </a:lnTo>
                <a:lnTo>
                  <a:pt x="146906" y="784074"/>
                </a:lnTo>
                <a:lnTo>
                  <a:pt x="150085" y="789289"/>
                </a:lnTo>
                <a:lnTo>
                  <a:pt x="153945" y="794277"/>
                </a:lnTo>
                <a:lnTo>
                  <a:pt x="158032" y="798585"/>
                </a:lnTo>
                <a:lnTo>
                  <a:pt x="162573" y="802667"/>
                </a:lnTo>
                <a:lnTo>
                  <a:pt x="167341" y="806521"/>
                </a:lnTo>
                <a:lnTo>
                  <a:pt x="172563" y="809695"/>
                </a:lnTo>
                <a:lnTo>
                  <a:pt x="175515" y="810829"/>
                </a:lnTo>
                <a:lnTo>
                  <a:pt x="178240" y="812190"/>
                </a:lnTo>
                <a:lnTo>
                  <a:pt x="181192" y="813323"/>
                </a:lnTo>
                <a:lnTo>
                  <a:pt x="184143" y="814457"/>
                </a:lnTo>
                <a:lnTo>
                  <a:pt x="187095" y="815137"/>
                </a:lnTo>
                <a:lnTo>
                  <a:pt x="190047" y="815817"/>
                </a:lnTo>
                <a:lnTo>
                  <a:pt x="193453" y="816724"/>
                </a:lnTo>
                <a:lnTo>
                  <a:pt x="196631" y="816951"/>
                </a:lnTo>
                <a:lnTo>
                  <a:pt x="199810" y="817178"/>
                </a:lnTo>
                <a:lnTo>
                  <a:pt x="203216" y="817178"/>
                </a:lnTo>
                <a:lnTo>
                  <a:pt x="206395" y="817178"/>
                </a:lnTo>
                <a:lnTo>
                  <a:pt x="209574" y="816951"/>
                </a:lnTo>
                <a:lnTo>
                  <a:pt x="212752" y="816724"/>
                </a:lnTo>
                <a:lnTo>
                  <a:pt x="215931" y="815817"/>
                </a:lnTo>
                <a:lnTo>
                  <a:pt x="219110" y="815137"/>
                </a:lnTo>
                <a:lnTo>
                  <a:pt x="222062" y="814457"/>
                </a:lnTo>
                <a:lnTo>
                  <a:pt x="225013" y="813323"/>
                </a:lnTo>
                <a:lnTo>
                  <a:pt x="227738" y="812190"/>
                </a:lnTo>
                <a:lnTo>
                  <a:pt x="230463" y="810829"/>
                </a:lnTo>
                <a:lnTo>
                  <a:pt x="233415" y="809695"/>
                </a:lnTo>
                <a:lnTo>
                  <a:pt x="238637" y="806521"/>
                </a:lnTo>
                <a:lnTo>
                  <a:pt x="243632" y="802667"/>
                </a:lnTo>
                <a:lnTo>
                  <a:pt x="247946" y="798585"/>
                </a:lnTo>
                <a:lnTo>
                  <a:pt x="252260" y="794277"/>
                </a:lnTo>
                <a:lnTo>
                  <a:pt x="255666" y="789289"/>
                </a:lnTo>
                <a:lnTo>
                  <a:pt x="259072" y="784074"/>
                </a:lnTo>
                <a:lnTo>
                  <a:pt x="260434" y="781353"/>
                </a:lnTo>
                <a:lnTo>
                  <a:pt x="261797" y="778406"/>
                </a:lnTo>
                <a:lnTo>
                  <a:pt x="262932" y="775458"/>
                </a:lnTo>
                <a:lnTo>
                  <a:pt x="264067" y="772511"/>
                </a:lnTo>
                <a:lnTo>
                  <a:pt x="264748" y="769563"/>
                </a:lnTo>
                <a:lnTo>
                  <a:pt x="265430" y="766616"/>
                </a:lnTo>
                <a:lnTo>
                  <a:pt x="265884" y="763215"/>
                </a:lnTo>
                <a:lnTo>
                  <a:pt x="266565" y="760040"/>
                </a:lnTo>
                <a:lnTo>
                  <a:pt x="266792" y="756866"/>
                </a:lnTo>
                <a:lnTo>
                  <a:pt x="266792" y="753692"/>
                </a:lnTo>
                <a:lnTo>
                  <a:pt x="266792" y="750291"/>
                </a:lnTo>
                <a:lnTo>
                  <a:pt x="266565" y="747116"/>
                </a:lnTo>
                <a:lnTo>
                  <a:pt x="265884" y="743942"/>
                </a:lnTo>
                <a:lnTo>
                  <a:pt x="265430" y="740768"/>
                </a:lnTo>
                <a:lnTo>
                  <a:pt x="264748" y="737820"/>
                </a:lnTo>
                <a:lnTo>
                  <a:pt x="264067" y="734646"/>
                </a:lnTo>
                <a:lnTo>
                  <a:pt x="262932" y="731925"/>
                </a:lnTo>
                <a:lnTo>
                  <a:pt x="261797" y="728978"/>
                </a:lnTo>
                <a:lnTo>
                  <a:pt x="260434" y="726257"/>
                </a:lnTo>
                <a:lnTo>
                  <a:pt x="259072" y="723536"/>
                </a:lnTo>
                <a:lnTo>
                  <a:pt x="255666" y="718094"/>
                </a:lnTo>
                <a:lnTo>
                  <a:pt x="252260" y="713106"/>
                </a:lnTo>
                <a:lnTo>
                  <a:pt x="247946" y="708798"/>
                </a:lnTo>
                <a:lnTo>
                  <a:pt x="243632" y="704490"/>
                </a:lnTo>
                <a:lnTo>
                  <a:pt x="238637" y="701089"/>
                </a:lnTo>
                <a:lnTo>
                  <a:pt x="233415" y="697688"/>
                </a:lnTo>
                <a:lnTo>
                  <a:pt x="230463" y="696328"/>
                </a:lnTo>
                <a:lnTo>
                  <a:pt x="227738" y="694967"/>
                </a:lnTo>
                <a:lnTo>
                  <a:pt x="225013" y="694060"/>
                </a:lnTo>
                <a:lnTo>
                  <a:pt x="222062" y="692927"/>
                </a:lnTo>
                <a:lnTo>
                  <a:pt x="219110" y="692020"/>
                </a:lnTo>
                <a:lnTo>
                  <a:pt x="215931" y="691339"/>
                </a:lnTo>
                <a:lnTo>
                  <a:pt x="212752" y="690886"/>
                </a:lnTo>
                <a:lnTo>
                  <a:pt x="209574" y="690206"/>
                </a:lnTo>
                <a:lnTo>
                  <a:pt x="206395" y="689979"/>
                </a:lnTo>
                <a:lnTo>
                  <a:pt x="203216" y="689979"/>
                </a:lnTo>
                <a:lnTo>
                  <a:pt x="199810" y="689979"/>
                </a:lnTo>
                <a:close/>
                <a:moveTo>
                  <a:pt x="201627" y="243083"/>
                </a:moveTo>
                <a:lnTo>
                  <a:pt x="197313" y="243310"/>
                </a:lnTo>
                <a:lnTo>
                  <a:pt x="193453" y="243763"/>
                </a:lnTo>
                <a:lnTo>
                  <a:pt x="189366" y="244443"/>
                </a:lnTo>
                <a:lnTo>
                  <a:pt x="185733" y="245123"/>
                </a:lnTo>
                <a:lnTo>
                  <a:pt x="181873" y="246257"/>
                </a:lnTo>
                <a:lnTo>
                  <a:pt x="178467" y="247391"/>
                </a:lnTo>
                <a:lnTo>
                  <a:pt x="174834" y="248978"/>
                </a:lnTo>
                <a:lnTo>
                  <a:pt x="171428" y="250112"/>
                </a:lnTo>
                <a:lnTo>
                  <a:pt x="168476" y="251926"/>
                </a:lnTo>
                <a:lnTo>
                  <a:pt x="165525" y="253739"/>
                </a:lnTo>
                <a:lnTo>
                  <a:pt x="162346" y="255780"/>
                </a:lnTo>
                <a:lnTo>
                  <a:pt x="159621" y="257594"/>
                </a:lnTo>
                <a:lnTo>
                  <a:pt x="156896" y="259861"/>
                </a:lnTo>
                <a:lnTo>
                  <a:pt x="154399" y="262129"/>
                </a:lnTo>
                <a:lnTo>
                  <a:pt x="152128" y="264623"/>
                </a:lnTo>
                <a:lnTo>
                  <a:pt x="149858" y="267117"/>
                </a:lnTo>
                <a:lnTo>
                  <a:pt x="148041" y="269838"/>
                </a:lnTo>
                <a:lnTo>
                  <a:pt x="145998" y="272558"/>
                </a:lnTo>
                <a:lnTo>
                  <a:pt x="144181" y="275506"/>
                </a:lnTo>
                <a:lnTo>
                  <a:pt x="142365" y="278454"/>
                </a:lnTo>
                <a:lnTo>
                  <a:pt x="141002" y="281628"/>
                </a:lnTo>
                <a:lnTo>
                  <a:pt x="139640" y="284575"/>
                </a:lnTo>
                <a:lnTo>
                  <a:pt x="138505" y="287750"/>
                </a:lnTo>
                <a:lnTo>
                  <a:pt x="137143" y="291151"/>
                </a:lnTo>
                <a:lnTo>
                  <a:pt x="136461" y="294325"/>
                </a:lnTo>
                <a:lnTo>
                  <a:pt x="135553" y="297726"/>
                </a:lnTo>
                <a:lnTo>
                  <a:pt x="134872" y="301354"/>
                </a:lnTo>
                <a:lnTo>
                  <a:pt x="134418" y="304755"/>
                </a:lnTo>
                <a:lnTo>
                  <a:pt x="133964" y="308156"/>
                </a:lnTo>
                <a:lnTo>
                  <a:pt x="133737" y="315412"/>
                </a:lnTo>
                <a:lnTo>
                  <a:pt x="133737" y="408600"/>
                </a:lnTo>
                <a:lnTo>
                  <a:pt x="133737" y="412908"/>
                </a:lnTo>
                <a:lnTo>
                  <a:pt x="133964" y="416989"/>
                </a:lnTo>
                <a:lnTo>
                  <a:pt x="134418" y="420844"/>
                </a:lnTo>
                <a:lnTo>
                  <a:pt x="134872" y="424698"/>
                </a:lnTo>
                <a:lnTo>
                  <a:pt x="136007" y="428326"/>
                </a:lnTo>
                <a:lnTo>
                  <a:pt x="136688" y="432180"/>
                </a:lnTo>
                <a:lnTo>
                  <a:pt x="138051" y="435581"/>
                </a:lnTo>
                <a:lnTo>
                  <a:pt x="139186" y="438756"/>
                </a:lnTo>
                <a:lnTo>
                  <a:pt x="140775" y="442157"/>
                </a:lnTo>
                <a:lnTo>
                  <a:pt x="142138" y="445331"/>
                </a:lnTo>
                <a:lnTo>
                  <a:pt x="143954" y="448279"/>
                </a:lnTo>
                <a:lnTo>
                  <a:pt x="145998" y="451226"/>
                </a:lnTo>
                <a:lnTo>
                  <a:pt x="148041" y="453947"/>
                </a:lnTo>
                <a:lnTo>
                  <a:pt x="150085" y="456895"/>
                </a:lnTo>
                <a:lnTo>
                  <a:pt x="152355" y="459389"/>
                </a:lnTo>
                <a:lnTo>
                  <a:pt x="154626" y="461429"/>
                </a:lnTo>
                <a:lnTo>
                  <a:pt x="157124" y="463697"/>
                </a:lnTo>
                <a:lnTo>
                  <a:pt x="159848" y="465964"/>
                </a:lnTo>
                <a:lnTo>
                  <a:pt x="162573" y="468005"/>
                </a:lnTo>
                <a:lnTo>
                  <a:pt x="165525" y="470045"/>
                </a:lnTo>
                <a:lnTo>
                  <a:pt x="168476" y="471406"/>
                </a:lnTo>
                <a:lnTo>
                  <a:pt x="171428" y="473220"/>
                </a:lnTo>
                <a:lnTo>
                  <a:pt x="174607" y="474807"/>
                </a:lnTo>
                <a:lnTo>
                  <a:pt x="178013" y="475940"/>
                </a:lnTo>
                <a:lnTo>
                  <a:pt x="181192" y="477074"/>
                </a:lnTo>
                <a:lnTo>
                  <a:pt x="184597" y="477981"/>
                </a:lnTo>
                <a:lnTo>
                  <a:pt x="187776" y="478888"/>
                </a:lnTo>
                <a:lnTo>
                  <a:pt x="191409" y="479795"/>
                </a:lnTo>
                <a:lnTo>
                  <a:pt x="195042" y="480248"/>
                </a:lnTo>
                <a:lnTo>
                  <a:pt x="198675" y="480702"/>
                </a:lnTo>
                <a:lnTo>
                  <a:pt x="202308" y="480702"/>
                </a:lnTo>
                <a:lnTo>
                  <a:pt x="206168" y="480929"/>
                </a:lnTo>
                <a:lnTo>
                  <a:pt x="554246" y="480929"/>
                </a:lnTo>
                <a:lnTo>
                  <a:pt x="557879" y="480702"/>
                </a:lnTo>
                <a:lnTo>
                  <a:pt x="561739" y="480702"/>
                </a:lnTo>
                <a:lnTo>
                  <a:pt x="565144" y="480248"/>
                </a:lnTo>
                <a:lnTo>
                  <a:pt x="569004" y="479795"/>
                </a:lnTo>
                <a:lnTo>
                  <a:pt x="572410" y="478888"/>
                </a:lnTo>
                <a:lnTo>
                  <a:pt x="576043" y="477981"/>
                </a:lnTo>
                <a:lnTo>
                  <a:pt x="579222" y="477074"/>
                </a:lnTo>
                <a:lnTo>
                  <a:pt x="582401" y="475940"/>
                </a:lnTo>
                <a:lnTo>
                  <a:pt x="585580" y="474807"/>
                </a:lnTo>
                <a:lnTo>
                  <a:pt x="588985" y="473220"/>
                </a:lnTo>
                <a:lnTo>
                  <a:pt x="591937" y="471406"/>
                </a:lnTo>
                <a:lnTo>
                  <a:pt x="594889" y="470045"/>
                </a:lnTo>
                <a:lnTo>
                  <a:pt x="597614" y="468005"/>
                </a:lnTo>
                <a:lnTo>
                  <a:pt x="600338" y="465964"/>
                </a:lnTo>
                <a:lnTo>
                  <a:pt x="603063" y="463697"/>
                </a:lnTo>
                <a:lnTo>
                  <a:pt x="605561" y="461429"/>
                </a:lnTo>
                <a:lnTo>
                  <a:pt x="607831" y="459389"/>
                </a:lnTo>
                <a:lnTo>
                  <a:pt x="610329" y="456895"/>
                </a:lnTo>
                <a:lnTo>
                  <a:pt x="612372" y="453947"/>
                </a:lnTo>
                <a:lnTo>
                  <a:pt x="614416" y="451226"/>
                </a:lnTo>
                <a:lnTo>
                  <a:pt x="616459" y="448279"/>
                </a:lnTo>
                <a:lnTo>
                  <a:pt x="618049" y="445331"/>
                </a:lnTo>
                <a:lnTo>
                  <a:pt x="619638" y="442157"/>
                </a:lnTo>
                <a:lnTo>
                  <a:pt x="621227" y="438756"/>
                </a:lnTo>
                <a:lnTo>
                  <a:pt x="622363" y="435581"/>
                </a:lnTo>
                <a:lnTo>
                  <a:pt x="623725" y="432180"/>
                </a:lnTo>
                <a:lnTo>
                  <a:pt x="624633" y="428326"/>
                </a:lnTo>
                <a:lnTo>
                  <a:pt x="625314" y="424698"/>
                </a:lnTo>
                <a:lnTo>
                  <a:pt x="625769" y="420844"/>
                </a:lnTo>
                <a:lnTo>
                  <a:pt x="626450" y="416989"/>
                </a:lnTo>
                <a:lnTo>
                  <a:pt x="626677" y="412908"/>
                </a:lnTo>
                <a:lnTo>
                  <a:pt x="626677" y="408600"/>
                </a:lnTo>
                <a:lnTo>
                  <a:pt x="626677" y="315412"/>
                </a:lnTo>
                <a:lnTo>
                  <a:pt x="626450" y="308156"/>
                </a:lnTo>
                <a:lnTo>
                  <a:pt x="626223" y="304755"/>
                </a:lnTo>
                <a:lnTo>
                  <a:pt x="625314" y="301354"/>
                </a:lnTo>
                <a:lnTo>
                  <a:pt x="624860" y="297726"/>
                </a:lnTo>
                <a:lnTo>
                  <a:pt x="624179" y="294325"/>
                </a:lnTo>
                <a:lnTo>
                  <a:pt x="623044" y="291151"/>
                </a:lnTo>
                <a:lnTo>
                  <a:pt x="621909" y="287750"/>
                </a:lnTo>
                <a:lnTo>
                  <a:pt x="620773" y="284575"/>
                </a:lnTo>
                <a:lnTo>
                  <a:pt x="619411" y="281628"/>
                </a:lnTo>
                <a:lnTo>
                  <a:pt x="617822" y="278454"/>
                </a:lnTo>
                <a:lnTo>
                  <a:pt x="616232" y="275506"/>
                </a:lnTo>
                <a:lnTo>
                  <a:pt x="614416" y="272558"/>
                </a:lnTo>
                <a:lnTo>
                  <a:pt x="612372" y="269838"/>
                </a:lnTo>
                <a:lnTo>
                  <a:pt x="610329" y="267117"/>
                </a:lnTo>
                <a:lnTo>
                  <a:pt x="608058" y="264623"/>
                </a:lnTo>
                <a:lnTo>
                  <a:pt x="606015" y="262129"/>
                </a:lnTo>
                <a:lnTo>
                  <a:pt x="603517" y="259861"/>
                </a:lnTo>
                <a:lnTo>
                  <a:pt x="600565" y="257594"/>
                </a:lnTo>
                <a:lnTo>
                  <a:pt x="597841" y="255780"/>
                </a:lnTo>
                <a:lnTo>
                  <a:pt x="595116" y="253739"/>
                </a:lnTo>
                <a:lnTo>
                  <a:pt x="591937" y="251926"/>
                </a:lnTo>
                <a:lnTo>
                  <a:pt x="588985" y="250112"/>
                </a:lnTo>
                <a:lnTo>
                  <a:pt x="585352" y="248978"/>
                </a:lnTo>
                <a:lnTo>
                  <a:pt x="582174" y="247391"/>
                </a:lnTo>
                <a:lnTo>
                  <a:pt x="578541" y="246257"/>
                </a:lnTo>
                <a:lnTo>
                  <a:pt x="574681" y="245123"/>
                </a:lnTo>
                <a:lnTo>
                  <a:pt x="571048" y="244443"/>
                </a:lnTo>
                <a:lnTo>
                  <a:pt x="566961" y="243763"/>
                </a:lnTo>
                <a:lnTo>
                  <a:pt x="562874" y="243310"/>
                </a:lnTo>
                <a:lnTo>
                  <a:pt x="558787" y="243083"/>
                </a:lnTo>
                <a:lnTo>
                  <a:pt x="554246" y="243083"/>
                </a:lnTo>
                <a:lnTo>
                  <a:pt x="206168" y="243083"/>
                </a:lnTo>
                <a:lnTo>
                  <a:pt x="201627" y="243083"/>
                </a:lnTo>
                <a:close/>
                <a:moveTo>
                  <a:pt x="297217" y="126767"/>
                </a:moveTo>
                <a:lnTo>
                  <a:pt x="294493" y="126994"/>
                </a:lnTo>
                <a:lnTo>
                  <a:pt x="291768" y="127448"/>
                </a:lnTo>
                <a:lnTo>
                  <a:pt x="289043" y="127901"/>
                </a:lnTo>
                <a:lnTo>
                  <a:pt x="286546" y="128355"/>
                </a:lnTo>
                <a:lnTo>
                  <a:pt x="284048" y="129035"/>
                </a:lnTo>
                <a:lnTo>
                  <a:pt x="281778" y="130168"/>
                </a:lnTo>
                <a:lnTo>
                  <a:pt x="279507" y="131075"/>
                </a:lnTo>
                <a:lnTo>
                  <a:pt x="277464" y="132436"/>
                </a:lnTo>
                <a:lnTo>
                  <a:pt x="275647" y="133796"/>
                </a:lnTo>
                <a:lnTo>
                  <a:pt x="274058" y="135157"/>
                </a:lnTo>
                <a:lnTo>
                  <a:pt x="272468" y="136517"/>
                </a:lnTo>
                <a:lnTo>
                  <a:pt x="271333" y="138331"/>
                </a:lnTo>
                <a:lnTo>
                  <a:pt x="270198" y="140145"/>
                </a:lnTo>
                <a:lnTo>
                  <a:pt x="269744" y="141732"/>
                </a:lnTo>
                <a:lnTo>
                  <a:pt x="269290" y="143546"/>
                </a:lnTo>
                <a:lnTo>
                  <a:pt x="269062" y="145586"/>
                </a:lnTo>
                <a:lnTo>
                  <a:pt x="269062" y="178236"/>
                </a:lnTo>
                <a:lnTo>
                  <a:pt x="269290" y="179824"/>
                </a:lnTo>
                <a:lnTo>
                  <a:pt x="269517" y="181864"/>
                </a:lnTo>
                <a:lnTo>
                  <a:pt x="270198" y="183678"/>
                </a:lnTo>
                <a:lnTo>
                  <a:pt x="271333" y="185492"/>
                </a:lnTo>
                <a:lnTo>
                  <a:pt x="272468" y="186852"/>
                </a:lnTo>
                <a:lnTo>
                  <a:pt x="273831" y="188439"/>
                </a:lnTo>
                <a:lnTo>
                  <a:pt x="275420" y="189800"/>
                </a:lnTo>
                <a:lnTo>
                  <a:pt x="277237" y="191387"/>
                </a:lnTo>
                <a:lnTo>
                  <a:pt x="279280" y="192294"/>
                </a:lnTo>
                <a:lnTo>
                  <a:pt x="281324" y="193654"/>
                </a:lnTo>
                <a:lnTo>
                  <a:pt x="283821" y="194561"/>
                </a:lnTo>
                <a:lnTo>
                  <a:pt x="286319" y="195468"/>
                </a:lnTo>
                <a:lnTo>
                  <a:pt x="288816" y="196149"/>
                </a:lnTo>
                <a:lnTo>
                  <a:pt x="291541" y="196375"/>
                </a:lnTo>
                <a:lnTo>
                  <a:pt x="294266" y="196829"/>
                </a:lnTo>
                <a:lnTo>
                  <a:pt x="297217" y="196829"/>
                </a:lnTo>
                <a:lnTo>
                  <a:pt x="463423" y="196829"/>
                </a:lnTo>
                <a:lnTo>
                  <a:pt x="466148" y="196829"/>
                </a:lnTo>
                <a:lnTo>
                  <a:pt x="468872" y="196375"/>
                </a:lnTo>
                <a:lnTo>
                  <a:pt x="471597" y="196149"/>
                </a:lnTo>
                <a:lnTo>
                  <a:pt x="474322" y="195468"/>
                </a:lnTo>
                <a:lnTo>
                  <a:pt x="476592" y="194561"/>
                </a:lnTo>
                <a:lnTo>
                  <a:pt x="479090" y="193654"/>
                </a:lnTo>
                <a:lnTo>
                  <a:pt x="481133" y="192294"/>
                </a:lnTo>
                <a:lnTo>
                  <a:pt x="483177" y="191387"/>
                </a:lnTo>
                <a:lnTo>
                  <a:pt x="485220" y="189800"/>
                </a:lnTo>
                <a:lnTo>
                  <a:pt x="486583" y="188439"/>
                </a:lnTo>
                <a:lnTo>
                  <a:pt x="488172" y="186852"/>
                </a:lnTo>
                <a:lnTo>
                  <a:pt x="489080" y="185492"/>
                </a:lnTo>
                <a:lnTo>
                  <a:pt x="490216" y="183678"/>
                </a:lnTo>
                <a:lnTo>
                  <a:pt x="490897" y="181864"/>
                </a:lnTo>
                <a:lnTo>
                  <a:pt x="491124" y="179824"/>
                </a:lnTo>
                <a:lnTo>
                  <a:pt x="491351" y="178236"/>
                </a:lnTo>
                <a:lnTo>
                  <a:pt x="491351" y="145586"/>
                </a:lnTo>
                <a:lnTo>
                  <a:pt x="491124" y="143546"/>
                </a:lnTo>
                <a:lnTo>
                  <a:pt x="490897" y="141732"/>
                </a:lnTo>
                <a:lnTo>
                  <a:pt x="490216" y="140145"/>
                </a:lnTo>
                <a:lnTo>
                  <a:pt x="489080" y="138331"/>
                </a:lnTo>
                <a:lnTo>
                  <a:pt x="487945" y="136517"/>
                </a:lnTo>
                <a:lnTo>
                  <a:pt x="486356" y="135157"/>
                </a:lnTo>
                <a:lnTo>
                  <a:pt x="484766" y="133796"/>
                </a:lnTo>
                <a:lnTo>
                  <a:pt x="482950" y="132436"/>
                </a:lnTo>
                <a:lnTo>
                  <a:pt x="480906" y="131075"/>
                </a:lnTo>
                <a:lnTo>
                  <a:pt x="478636" y="130168"/>
                </a:lnTo>
                <a:lnTo>
                  <a:pt x="476365" y="129035"/>
                </a:lnTo>
                <a:lnTo>
                  <a:pt x="473868" y="128355"/>
                </a:lnTo>
                <a:lnTo>
                  <a:pt x="471370" y="127901"/>
                </a:lnTo>
                <a:lnTo>
                  <a:pt x="468872" y="127448"/>
                </a:lnTo>
                <a:lnTo>
                  <a:pt x="466148" y="126994"/>
                </a:lnTo>
                <a:lnTo>
                  <a:pt x="463423" y="126767"/>
                </a:lnTo>
                <a:lnTo>
                  <a:pt x="297217" y="126767"/>
                </a:lnTo>
                <a:close/>
                <a:moveTo>
                  <a:pt x="201400" y="96838"/>
                </a:moveTo>
                <a:lnTo>
                  <a:pt x="380774" y="96838"/>
                </a:lnTo>
                <a:lnTo>
                  <a:pt x="559241" y="96838"/>
                </a:lnTo>
                <a:lnTo>
                  <a:pt x="566961" y="97292"/>
                </a:lnTo>
                <a:lnTo>
                  <a:pt x="574454" y="97745"/>
                </a:lnTo>
                <a:lnTo>
                  <a:pt x="581947" y="98652"/>
                </a:lnTo>
                <a:lnTo>
                  <a:pt x="589439" y="100013"/>
                </a:lnTo>
                <a:lnTo>
                  <a:pt x="596705" y="101600"/>
                </a:lnTo>
                <a:lnTo>
                  <a:pt x="603744" y="103640"/>
                </a:lnTo>
                <a:lnTo>
                  <a:pt x="610329" y="105908"/>
                </a:lnTo>
                <a:lnTo>
                  <a:pt x="617140" y="108629"/>
                </a:lnTo>
                <a:lnTo>
                  <a:pt x="623725" y="111349"/>
                </a:lnTo>
                <a:lnTo>
                  <a:pt x="629856" y="114524"/>
                </a:lnTo>
                <a:lnTo>
                  <a:pt x="636213" y="118378"/>
                </a:lnTo>
                <a:lnTo>
                  <a:pt x="641890" y="122006"/>
                </a:lnTo>
                <a:lnTo>
                  <a:pt x="647566" y="126087"/>
                </a:lnTo>
                <a:lnTo>
                  <a:pt x="653015" y="130395"/>
                </a:lnTo>
                <a:lnTo>
                  <a:pt x="658011" y="134930"/>
                </a:lnTo>
                <a:lnTo>
                  <a:pt x="663006" y="139465"/>
                </a:lnTo>
                <a:lnTo>
                  <a:pt x="667774" y="144453"/>
                </a:lnTo>
                <a:lnTo>
                  <a:pt x="672315" y="149668"/>
                </a:lnTo>
                <a:lnTo>
                  <a:pt x="676629" y="155336"/>
                </a:lnTo>
                <a:lnTo>
                  <a:pt x="680489" y="160778"/>
                </a:lnTo>
                <a:lnTo>
                  <a:pt x="684349" y="166446"/>
                </a:lnTo>
                <a:lnTo>
                  <a:pt x="687528" y="172115"/>
                </a:lnTo>
                <a:lnTo>
                  <a:pt x="690707" y="178236"/>
                </a:lnTo>
                <a:lnTo>
                  <a:pt x="693431" y="184358"/>
                </a:lnTo>
                <a:lnTo>
                  <a:pt x="695929" y="190707"/>
                </a:lnTo>
                <a:lnTo>
                  <a:pt x="698200" y="197055"/>
                </a:lnTo>
                <a:lnTo>
                  <a:pt x="700016" y="203631"/>
                </a:lnTo>
                <a:lnTo>
                  <a:pt x="701378" y="209979"/>
                </a:lnTo>
                <a:lnTo>
                  <a:pt x="702741" y="216781"/>
                </a:lnTo>
                <a:lnTo>
                  <a:pt x="703649" y="223584"/>
                </a:lnTo>
                <a:lnTo>
                  <a:pt x="704330" y="230159"/>
                </a:lnTo>
                <a:lnTo>
                  <a:pt x="704557" y="237188"/>
                </a:lnTo>
                <a:lnTo>
                  <a:pt x="704557" y="754825"/>
                </a:lnTo>
                <a:lnTo>
                  <a:pt x="704330" y="761627"/>
                </a:lnTo>
                <a:lnTo>
                  <a:pt x="703649" y="767976"/>
                </a:lnTo>
                <a:lnTo>
                  <a:pt x="702968" y="774551"/>
                </a:lnTo>
                <a:lnTo>
                  <a:pt x="702060" y="780673"/>
                </a:lnTo>
                <a:lnTo>
                  <a:pt x="700470" y="787022"/>
                </a:lnTo>
                <a:lnTo>
                  <a:pt x="698881" y="793144"/>
                </a:lnTo>
                <a:lnTo>
                  <a:pt x="697064" y="799266"/>
                </a:lnTo>
                <a:lnTo>
                  <a:pt x="694794" y="805161"/>
                </a:lnTo>
                <a:lnTo>
                  <a:pt x="692523" y="810829"/>
                </a:lnTo>
                <a:lnTo>
                  <a:pt x="689799" y="816271"/>
                </a:lnTo>
                <a:lnTo>
                  <a:pt x="687074" y="821939"/>
                </a:lnTo>
                <a:lnTo>
                  <a:pt x="683668" y="827381"/>
                </a:lnTo>
                <a:lnTo>
                  <a:pt x="680489" y="832596"/>
                </a:lnTo>
                <a:lnTo>
                  <a:pt x="677083" y="837584"/>
                </a:lnTo>
                <a:lnTo>
                  <a:pt x="673450" y="842345"/>
                </a:lnTo>
                <a:lnTo>
                  <a:pt x="669591" y="847107"/>
                </a:lnTo>
                <a:lnTo>
                  <a:pt x="665504" y="851415"/>
                </a:lnTo>
                <a:lnTo>
                  <a:pt x="661644" y="855723"/>
                </a:lnTo>
                <a:lnTo>
                  <a:pt x="657329" y="860031"/>
                </a:lnTo>
                <a:lnTo>
                  <a:pt x="652788" y="863885"/>
                </a:lnTo>
                <a:lnTo>
                  <a:pt x="648247" y="867740"/>
                </a:lnTo>
                <a:lnTo>
                  <a:pt x="643479" y="871141"/>
                </a:lnTo>
                <a:lnTo>
                  <a:pt x="638938" y="874542"/>
                </a:lnTo>
                <a:lnTo>
                  <a:pt x="633943" y="877489"/>
                </a:lnTo>
                <a:lnTo>
                  <a:pt x="629174" y="880210"/>
                </a:lnTo>
                <a:lnTo>
                  <a:pt x="624179" y="882931"/>
                </a:lnTo>
                <a:lnTo>
                  <a:pt x="618957" y="885198"/>
                </a:lnTo>
                <a:lnTo>
                  <a:pt x="613962" y="887239"/>
                </a:lnTo>
                <a:lnTo>
                  <a:pt x="608739" y="888826"/>
                </a:lnTo>
                <a:lnTo>
                  <a:pt x="603517" y="890640"/>
                </a:lnTo>
                <a:lnTo>
                  <a:pt x="598068" y="892001"/>
                </a:lnTo>
                <a:lnTo>
                  <a:pt x="592845" y="892907"/>
                </a:lnTo>
                <a:lnTo>
                  <a:pt x="760413" y="1123951"/>
                </a:lnTo>
                <a:lnTo>
                  <a:pt x="663914" y="1123951"/>
                </a:lnTo>
                <a:lnTo>
                  <a:pt x="544028" y="968184"/>
                </a:lnTo>
                <a:lnTo>
                  <a:pt x="216385" y="968184"/>
                </a:lnTo>
                <a:lnTo>
                  <a:pt x="96499" y="1123951"/>
                </a:lnTo>
                <a:lnTo>
                  <a:pt x="0" y="1123951"/>
                </a:lnTo>
                <a:lnTo>
                  <a:pt x="167341" y="892681"/>
                </a:lnTo>
                <a:lnTo>
                  <a:pt x="162119" y="892001"/>
                </a:lnTo>
                <a:lnTo>
                  <a:pt x="156896" y="890413"/>
                </a:lnTo>
                <a:lnTo>
                  <a:pt x="151674" y="888826"/>
                </a:lnTo>
                <a:lnTo>
                  <a:pt x="146452" y="887239"/>
                </a:lnTo>
                <a:lnTo>
                  <a:pt x="141457" y="885198"/>
                </a:lnTo>
                <a:lnTo>
                  <a:pt x="136234" y="882704"/>
                </a:lnTo>
                <a:lnTo>
                  <a:pt x="131239" y="880210"/>
                </a:lnTo>
                <a:lnTo>
                  <a:pt x="126471" y="877489"/>
                </a:lnTo>
                <a:lnTo>
                  <a:pt x="121476" y="874542"/>
                </a:lnTo>
                <a:lnTo>
                  <a:pt x="116707" y="870914"/>
                </a:lnTo>
                <a:lnTo>
                  <a:pt x="111939" y="867513"/>
                </a:lnTo>
                <a:lnTo>
                  <a:pt x="107625" y="863885"/>
                </a:lnTo>
                <a:lnTo>
                  <a:pt x="103311" y="860031"/>
                </a:lnTo>
                <a:lnTo>
                  <a:pt x="98770" y="855723"/>
                </a:lnTo>
                <a:lnTo>
                  <a:pt x="94683" y="851415"/>
                </a:lnTo>
                <a:lnTo>
                  <a:pt x="90823" y="847107"/>
                </a:lnTo>
                <a:lnTo>
                  <a:pt x="86736" y="842345"/>
                </a:lnTo>
                <a:lnTo>
                  <a:pt x="83330" y="837584"/>
                </a:lnTo>
                <a:lnTo>
                  <a:pt x="79924" y="832369"/>
                </a:lnTo>
                <a:lnTo>
                  <a:pt x="76518" y="827381"/>
                </a:lnTo>
                <a:lnTo>
                  <a:pt x="73339" y="821939"/>
                </a:lnTo>
                <a:lnTo>
                  <a:pt x="70615" y="816271"/>
                </a:lnTo>
                <a:lnTo>
                  <a:pt x="67890" y="810829"/>
                </a:lnTo>
                <a:lnTo>
                  <a:pt x="65620" y="804934"/>
                </a:lnTo>
                <a:lnTo>
                  <a:pt x="63349" y="799266"/>
                </a:lnTo>
                <a:lnTo>
                  <a:pt x="61533" y="793144"/>
                </a:lnTo>
                <a:lnTo>
                  <a:pt x="59943" y="787022"/>
                </a:lnTo>
                <a:lnTo>
                  <a:pt x="58581" y="780673"/>
                </a:lnTo>
                <a:lnTo>
                  <a:pt x="57445" y="774551"/>
                </a:lnTo>
                <a:lnTo>
                  <a:pt x="56537" y="767976"/>
                </a:lnTo>
                <a:lnTo>
                  <a:pt x="56083" y="761627"/>
                </a:lnTo>
                <a:lnTo>
                  <a:pt x="56083" y="754825"/>
                </a:lnTo>
                <a:lnTo>
                  <a:pt x="56083" y="237188"/>
                </a:lnTo>
                <a:lnTo>
                  <a:pt x="56083" y="230159"/>
                </a:lnTo>
                <a:lnTo>
                  <a:pt x="56537" y="223584"/>
                </a:lnTo>
                <a:lnTo>
                  <a:pt x="57673" y="216781"/>
                </a:lnTo>
                <a:lnTo>
                  <a:pt x="58808" y="209979"/>
                </a:lnTo>
                <a:lnTo>
                  <a:pt x="60397" y="203631"/>
                </a:lnTo>
                <a:lnTo>
                  <a:pt x="62441" y="197055"/>
                </a:lnTo>
                <a:lnTo>
                  <a:pt x="64257" y="190707"/>
                </a:lnTo>
                <a:lnTo>
                  <a:pt x="66755" y="184358"/>
                </a:lnTo>
                <a:lnTo>
                  <a:pt x="69934" y="178236"/>
                </a:lnTo>
                <a:lnTo>
                  <a:pt x="72885" y="172115"/>
                </a:lnTo>
                <a:lnTo>
                  <a:pt x="76291" y="166446"/>
                </a:lnTo>
                <a:lnTo>
                  <a:pt x="79924" y="160778"/>
                </a:lnTo>
                <a:lnTo>
                  <a:pt x="83784" y="155336"/>
                </a:lnTo>
                <a:lnTo>
                  <a:pt x="88098" y="149668"/>
                </a:lnTo>
                <a:lnTo>
                  <a:pt x="92639" y="144453"/>
                </a:lnTo>
                <a:lnTo>
                  <a:pt x="97181" y="139465"/>
                </a:lnTo>
                <a:lnTo>
                  <a:pt x="102176" y="134930"/>
                </a:lnTo>
                <a:lnTo>
                  <a:pt x="107625" y="130395"/>
                </a:lnTo>
                <a:lnTo>
                  <a:pt x="112847" y="126087"/>
                </a:lnTo>
                <a:lnTo>
                  <a:pt x="118524" y="122006"/>
                </a:lnTo>
                <a:lnTo>
                  <a:pt x="124427" y="118378"/>
                </a:lnTo>
                <a:lnTo>
                  <a:pt x="130558" y="114524"/>
                </a:lnTo>
                <a:lnTo>
                  <a:pt x="136688" y="111349"/>
                </a:lnTo>
                <a:lnTo>
                  <a:pt x="143273" y="108629"/>
                </a:lnTo>
                <a:lnTo>
                  <a:pt x="149858" y="105908"/>
                </a:lnTo>
                <a:lnTo>
                  <a:pt x="156669" y="103640"/>
                </a:lnTo>
                <a:lnTo>
                  <a:pt x="163708" y="101600"/>
                </a:lnTo>
                <a:lnTo>
                  <a:pt x="170974" y="100013"/>
                </a:lnTo>
                <a:lnTo>
                  <a:pt x="178467" y="98652"/>
                </a:lnTo>
                <a:lnTo>
                  <a:pt x="185960" y="97745"/>
                </a:lnTo>
                <a:lnTo>
                  <a:pt x="193453" y="97292"/>
                </a:lnTo>
                <a:lnTo>
                  <a:pt x="201400" y="96838"/>
                </a:lnTo>
                <a:close/>
                <a:moveTo>
                  <a:pt x="435148" y="0"/>
                </a:moveTo>
                <a:lnTo>
                  <a:pt x="439850" y="0"/>
                </a:lnTo>
                <a:lnTo>
                  <a:pt x="444105" y="0"/>
                </a:lnTo>
                <a:lnTo>
                  <a:pt x="448583" y="673"/>
                </a:lnTo>
                <a:lnTo>
                  <a:pt x="452838" y="1796"/>
                </a:lnTo>
                <a:lnTo>
                  <a:pt x="457093" y="3367"/>
                </a:lnTo>
                <a:lnTo>
                  <a:pt x="460900" y="5163"/>
                </a:lnTo>
                <a:lnTo>
                  <a:pt x="464482" y="7408"/>
                </a:lnTo>
                <a:lnTo>
                  <a:pt x="467841" y="10102"/>
                </a:lnTo>
                <a:lnTo>
                  <a:pt x="470976" y="12796"/>
                </a:lnTo>
                <a:lnTo>
                  <a:pt x="473887" y="15939"/>
                </a:lnTo>
                <a:lnTo>
                  <a:pt x="476351" y="19306"/>
                </a:lnTo>
                <a:lnTo>
                  <a:pt x="478590" y="23123"/>
                </a:lnTo>
                <a:lnTo>
                  <a:pt x="480605" y="27164"/>
                </a:lnTo>
                <a:lnTo>
                  <a:pt x="482173" y="30980"/>
                </a:lnTo>
                <a:lnTo>
                  <a:pt x="483069" y="35470"/>
                </a:lnTo>
                <a:lnTo>
                  <a:pt x="483740" y="39960"/>
                </a:lnTo>
                <a:lnTo>
                  <a:pt x="484188" y="44225"/>
                </a:lnTo>
                <a:lnTo>
                  <a:pt x="483740" y="48715"/>
                </a:lnTo>
                <a:lnTo>
                  <a:pt x="483069" y="53205"/>
                </a:lnTo>
                <a:lnTo>
                  <a:pt x="482173" y="57695"/>
                </a:lnTo>
                <a:lnTo>
                  <a:pt x="480605" y="61511"/>
                </a:lnTo>
                <a:lnTo>
                  <a:pt x="478590" y="65552"/>
                </a:lnTo>
                <a:lnTo>
                  <a:pt x="476351" y="69144"/>
                </a:lnTo>
                <a:lnTo>
                  <a:pt x="473887" y="72736"/>
                </a:lnTo>
                <a:lnTo>
                  <a:pt x="470976" y="75879"/>
                </a:lnTo>
                <a:lnTo>
                  <a:pt x="467841" y="78573"/>
                </a:lnTo>
                <a:lnTo>
                  <a:pt x="464482" y="81267"/>
                </a:lnTo>
                <a:lnTo>
                  <a:pt x="460900" y="83512"/>
                </a:lnTo>
                <a:lnTo>
                  <a:pt x="457093" y="85308"/>
                </a:lnTo>
                <a:lnTo>
                  <a:pt x="452838" y="86655"/>
                </a:lnTo>
                <a:lnTo>
                  <a:pt x="448583" y="88002"/>
                </a:lnTo>
                <a:lnTo>
                  <a:pt x="444105" y="88675"/>
                </a:lnTo>
                <a:lnTo>
                  <a:pt x="439850" y="88900"/>
                </a:lnTo>
                <a:lnTo>
                  <a:pt x="435148" y="88675"/>
                </a:lnTo>
                <a:lnTo>
                  <a:pt x="430669" y="88002"/>
                </a:lnTo>
                <a:lnTo>
                  <a:pt x="426414" y="86655"/>
                </a:lnTo>
                <a:lnTo>
                  <a:pt x="422384" y="85308"/>
                </a:lnTo>
                <a:lnTo>
                  <a:pt x="418353" y="83512"/>
                </a:lnTo>
                <a:lnTo>
                  <a:pt x="414994" y="81267"/>
                </a:lnTo>
                <a:lnTo>
                  <a:pt x="411411" y="78573"/>
                </a:lnTo>
                <a:lnTo>
                  <a:pt x="408276" y="75879"/>
                </a:lnTo>
                <a:lnTo>
                  <a:pt x="405365" y="72736"/>
                </a:lnTo>
                <a:lnTo>
                  <a:pt x="402902" y="69144"/>
                </a:lnTo>
                <a:lnTo>
                  <a:pt x="400663" y="65552"/>
                </a:lnTo>
                <a:lnTo>
                  <a:pt x="398647" y="61511"/>
                </a:lnTo>
                <a:lnTo>
                  <a:pt x="397304" y="57695"/>
                </a:lnTo>
                <a:lnTo>
                  <a:pt x="396184" y="53205"/>
                </a:lnTo>
                <a:lnTo>
                  <a:pt x="395512" y="48715"/>
                </a:lnTo>
                <a:lnTo>
                  <a:pt x="395288" y="44225"/>
                </a:lnTo>
                <a:lnTo>
                  <a:pt x="395512" y="39960"/>
                </a:lnTo>
                <a:lnTo>
                  <a:pt x="396184" y="35470"/>
                </a:lnTo>
                <a:lnTo>
                  <a:pt x="397304" y="30980"/>
                </a:lnTo>
                <a:lnTo>
                  <a:pt x="398647" y="27164"/>
                </a:lnTo>
                <a:lnTo>
                  <a:pt x="400663" y="23123"/>
                </a:lnTo>
                <a:lnTo>
                  <a:pt x="402902" y="19306"/>
                </a:lnTo>
                <a:lnTo>
                  <a:pt x="405365" y="15939"/>
                </a:lnTo>
                <a:lnTo>
                  <a:pt x="408276" y="12796"/>
                </a:lnTo>
                <a:lnTo>
                  <a:pt x="411411" y="10102"/>
                </a:lnTo>
                <a:lnTo>
                  <a:pt x="414994" y="7408"/>
                </a:lnTo>
                <a:lnTo>
                  <a:pt x="418353" y="5163"/>
                </a:lnTo>
                <a:lnTo>
                  <a:pt x="422384" y="3367"/>
                </a:lnTo>
                <a:lnTo>
                  <a:pt x="426414" y="1796"/>
                </a:lnTo>
                <a:lnTo>
                  <a:pt x="430669" y="673"/>
                </a:lnTo>
                <a:lnTo>
                  <a:pt x="435148" y="0"/>
                </a:lnTo>
                <a:close/>
                <a:moveTo>
                  <a:pt x="315210" y="0"/>
                </a:moveTo>
                <a:lnTo>
                  <a:pt x="319996" y="0"/>
                </a:lnTo>
                <a:lnTo>
                  <a:pt x="324555" y="0"/>
                </a:lnTo>
                <a:lnTo>
                  <a:pt x="329113" y="673"/>
                </a:lnTo>
                <a:lnTo>
                  <a:pt x="333216" y="1796"/>
                </a:lnTo>
                <a:lnTo>
                  <a:pt x="337547" y="3367"/>
                </a:lnTo>
                <a:lnTo>
                  <a:pt x="341650" y="5163"/>
                </a:lnTo>
                <a:lnTo>
                  <a:pt x="345296" y="7408"/>
                </a:lnTo>
                <a:lnTo>
                  <a:pt x="348943" y="10102"/>
                </a:lnTo>
                <a:lnTo>
                  <a:pt x="351906" y="12796"/>
                </a:lnTo>
                <a:lnTo>
                  <a:pt x="354869" y="15939"/>
                </a:lnTo>
                <a:lnTo>
                  <a:pt x="357377" y="19306"/>
                </a:lnTo>
                <a:lnTo>
                  <a:pt x="359656" y="23123"/>
                </a:lnTo>
                <a:lnTo>
                  <a:pt x="361707" y="27164"/>
                </a:lnTo>
                <a:lnTo>
                  <a:pt x="363075" y="30980"/>
                </a:lnTo>
                <a:lnTo>
                  <a:pt x="364442" y="35470"/>
                </a:lnTo>
                <a:lnTo>
                  <a:pt x="364898" y="39960"/>
                </a:lnTo>
                <a:lnTo>
                  <a:pt x="365126" y="44225"/>
                </a:lnTo>
                <a:lnTo>
                  <a:pt x="364898" y="48715"/>
                </a:lnTo>
                <a:lnTo>
                  <a:pt x="364442" y="53205"/>
                </a:lnTo>
                <a:lnTo>
                  <a:pt x="363075" y="57695"/>
                </a:lnTo>
                <a:lnTo>
                  <a:pt x="361707" y="61511"/>
                </a:lnTo>
                <a:lnTo>
                  <a:pt x="359656" y="65552"/>
                </a:lnTo>
                <a:lnTo>
                  <a:pt x="357377" y="69144"/>
                </a:lnTo>
                <a:lnTo>
                  <a:pt x="354869" y="72736"/>
                </a:lnTo>
                <a:lnTo>
                  <a:pt x="351906" y="75879"/>
                </a:lnTo>
                <a:lnTo>
                  <a:pt x="348943" y="78573"/>
                </a:lnTo>
                <a:lnTo>
                  <a:pt x="345296" y="81267"/>
                </a:lnTo>
                <a:lnTo>
                  <a:pt x="341650" y="83512"/>
                </a:lnTo>
                <a:lnTo>
                  <a:pt x="337547" y="85308"/>
                </a:lnTo>
                <a:lnTo>
                  <a:pt x="333216" y="86655"/>
                </a:lnTo>
                <a:lnTo>
                  <a:pt x="329113" y="88002"/>
                </a:lnTo>
                <a:lnTo>
                  <a:pt x="324555" y="88675"/>
                </a:lnTo>
                <a:lnTo>
                  <a:pt x="319996" y="88900"/>
                </a:lnTo>
                <a:lnTo>
                  <a:pt x="315210" y="88675"/>
                </a:lnTo>
                <a:lnTo>
                  <a:pt x="310651" y="88002"/>
                </a:lnTo>
                <a:lnTo>
                  <a:pt x="306548" y="86655"/>
                </a:lnTo>
                <a:lnTo>
                  <a:pt x="302446" y="85308"/>
                </a:lnTo>
                <a:lnTo>
                  <a:pt x="298571" y="83512"/>
                </a:lnTo>
                <a:lnTo>
                  <a:pt x="294696" y="81267"/>
                </a:lnTo>
                <a:lnTo>
                  <a:pt x="291277" y="78573"/>
                </a:lnTo>
                <a:lnTo>
                  <a:pt x="287858" y="75879"/>
                </a:lnTo>
                <a:lnTo>
                  <a:pt x="284895" y="72736"/>
                </a:lnTo>
                <a:lnTo>
                  <a:pt x="282388" y="69144"/>
                </a:lnTo>
                <a:lnTo>
                  <a:pt x="280109" y="65552"/>
                </a:lnTo>
                <a:lnTo>
                  <a:pt x="278285" y="61511"/>
                </a:lnTo>
                <a:lnTo>
                  <a:pt x="276690" y="57695"/>
                </a:lnTo>
                <a:lnTo>
                  <a:pt x="275778" y="53205"/>
                </a:lnTo>
                <a:lnTo>
                  <a:pt x="274866" y="48715"/>
                </a:lnTo>
                <a:lnTo>
                  <a:pt x="274638" y="44225"/>
                </a:lnTo>
                <a:lnTo>
                  <a:pt x="274866" y="39960"/>
                </a:lnTo>
                <a:lnTo>
                  <a:pt x="275778" y="35470"/>
                </a:lnTo>
                <a:lnTo>
                  <a:pt x="276690" y="30980"/>
                </a:lnTo>
                <a:lnTo>
                  <a:pt x="278285" y="27164"/>
                </a:lnTo>
                <a:lnTo>
                  <a:pt x="280109" y="23123"/>
                </a:lnTo>
                <a:lnTo>
                  <a:pt x="282388" y="19306"/>
                </a:lnTo>
                <a:lnTo>
                  <a:pt x="284895" y="15939"/>
                </a:lnTo>
                <a:lnTo>
                  <a:pt x="287858" y="12796"/>
                </a:lnTo>
                <a:lnTo>
                  <a:pt x="291277" y="10102"/>
                </a:lnTo>
                <a:lnTo>
                  <a:pt x="294696" y="7408"/>
                </a:lnTo>
                <a:lnTo>
                  <a:pt x="298571" y="5163"/>
                </a:lnTo>
                <a:lnTo>
                  <a:pt x="302446" y="3367"/>
                </a:lnTo>
                <a:lnTo>
                  <a:pt x="306548" y="1796"/>
                </a:lnTo>
                <a:lnTo>
                  <a:pt x="310651" y="673"/>
                </a:lnTo>
                <a:lnTo>
                  <a:pt x="315210" y="0"/>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3" name="KSO_Shape"/>
          <p:cNvSpPr/>
          <p:nvPr/>
        </p:nvSpPr>
        <p:spPr>
          <a:xfrm>
            <a:off x="7197616" y="3892067"/>
            <a:ext cx="819150" cy="689451"/>
          </a:xfrm>
          <a:custGeom>
            <a:avLst/>
            <a:gdLst>
              <a:gd name="connsiteX0" fmla="*/ 2733675 w 5559425"/>
              <a:gd name="connsiteY0" fmla="*/ 1498599 h 4676774"/>
              <a:gd name="connsiteX1" fmla="*/ 2708275 w 5559425"/>
              <a:gd name="connsiteY1" fmla="*/ 1501774 h 4676774"/>
              <a:gd name="connsiteX2" fmla="*/ 2689225 w 5559425"/>
              <a:gd name="connsiteY2" fmla="*/ 1511299 h 4676774"/>
              <a:gd name="connsiteX3" fmla="*/ 2673350 w 5559425"/>
              <a:gd name="connsiteY3" fmla="*/ 1520824 h 4676774"/>
              <a:gd name="connsiteX4" fmla="*/ 2663825 w 5559425"/>
              <a:gd name="connsiteY4" fmla="*/ 1536699 h 4676774"/>
              <a:gd name="connsiteX5" fmla="*/ 2657475 w 5559425"/>
              <a:gd name="connsiteY5" fmla="*/ 1555749 h 4676774"/>
              <a:gd name="connsiteX6" fmla="*/ 2654300 w 5559425"/>
              <a:gd name="connsiteY6" fmla="*/ 1577974 h 4676774"/>
              <a:gd name="connsiteX7" fmla="*/ 2654300 w 5559425"/>
              <a:gd name="connsiteY7" fmla="*/ 1603374 h 4676774"/>
              <a:gd name="connsiteX8" fmla="*/ 2654300 w 5559425"/>
              <a:gd name="connsiteY8" fmla="*/ 1758949 h 4676774"/>
              <a:gd name="connsiteX9" fmla="*/ 2593975 w 5559425"/>
              <a:gd name="connsiteY9" fmla="*/ 1771649 h 4676774"/>
              <a:gd name="connsiteX10" fmla="*/ 2540000 w 5559425"/>
              <a:gd name="connsiteY10" fmla="*/ 1787524 h 4676774"/>
              <a:gd name="connsiteX11" fmla="*/ 2492375 w 5559425"/>
              <a:gd name="connsiteY11" fmla="*/ 1806574 h 4676774"/>
              <a:gd name="connsiteX12" fmla="*/ 2444750 w 5559425"/>
              <a:gd name="connsiteY12" fmla="*/ 1828799 h 4676774"/>
              <a:gd name="connsiteX13" fmla="*/ 2400300 w 5559425"/>
              <a:gd name="connsiteY13" fmla="*/ 1854199 h 4676774"/>
              <a:gd name="connsiteX14" fmla="*/ 2362200 w 5559425"/>
              <a:gd name="connsiteY14" fmla="*/ 1879599 h 4676774"/>
              <a:gd name="connsiteX15" fmla="*/ 2327275 w 5559425"/>
              <a:gd name="connsiteY15" fmla="*/ 1911349 h 4676774"/>
              <a:gd name="connsiteX16" fmla="*/ 2292350 w 5559425"/>
              <a:gd name="connsiteY16" fmla="*/ 1943099 h 4676774"/>
              <a:gd name="connsiteX17" fmla="*/ 2266950 w 5559425"/>
              <a:gd name="connsiteY17" fmla="*/ 1978024 h 4676774"/>
              <a:gd name="connsiteX18" fmla="*/ 2241550 w 5559425"/>
              <a:gd name="connsiteY18" fmla="*/ 2016124 h 4676774"/>
              <a:gd name="connsiteX19" fmla="*/ 2219325 w 5559425"/>
              <a:gd name="connsiteY19" fmla="*/ 2054224 h 4676774"/>
              <a:gd name="connsiteX20" fmla="*/ 2203450 w 5559425"/>
              <a:gd name="connsiteY20" fmla="*/ 2092324 h 4676774"/>
              <a:gd name="connsiteX21" fmla="*/ 2190750 w 5559425"/>
              <a:gd name="connsiteY21" fmla="*/ 2130424 h 4676774"/>
              <a:gd name="connsiteX22" fmla="*/ 2181225 w 5559425"/>
              <a:gd name="connsiteY22" fmla="*/ 2168524 h 4676774"/>
              <a:gd name="connsiteX23" fmla="*/ 2174875 w 5559425"/>
              <a:gd name="connsiteY23" fmla="*/ 2209799 h 4676774"/>
              <a:gd name="connsiteX24" fmla="*/ 2171700 w 5559425"/>
              <a:gd name="connsiteY24" fmla="*/ 2251074 h 4676774"/>
              <a:gd name="connsiteX25" fmla="*/ 2174875 w 5559425"/>
              <a:gd name="connsiteY25" fmla="*/ 2314574 h 4676774"/>
              <a:gd name="connsiteX26" fmla="*/ 2184400 w 5559425"/>
              <a:gd name="connsiteY26" fmla="*/ 2371724 h 4676774"/>
              <a:gd name="connsiteX27" fmla="*/ 2197100 w 5559425"/>
              <a:gd name="connsiteY27" fmla="*/ 2425699 h 4676774"/>
              <a:gd name="connsiteX28" fmla="*/ 2216150 w 5559425"/>
              <a:gd name="connsiteY28" fmla="*/ 2476499 h 4676774"/>
              <a:gd name="connsiteX29" fmla="*/ 2238375 w 5559425"/>
              <a:gd name="connsiteY29" fmla="*/ 2520949 h 4676774"/>
              <a:gd name="connsiteX30" fmla="*/ 2266950 w 5559425"/>
              <a:gd name="connsiteY30" fmla="*/ 2562224 h 4676774"/>
              <a:gd name="connsiteX31" fmla="*/ 2298700 w 5559425"/>
              <a:gd name="connsiteY31" fmla="*/ 2603499 h 4676774"/>
              <a:gd name="connsiteX32" fmla="*/ 2333625 w 5559425"/>
              <a:gd name="connsiteY32" fmla="*/ 2638424 h 4676774"/>
              <a:gd name="connsiteX33" fmla="*/ 2371725 w 5559425"/>
              <a:gd name="connsiteY33" fmla="*/ 2670174 h 4676774"/>
              <a:gd name="connsiteX34" fmla="*/ 2413000 w 5559425"/>
              <a:gd name="connsiteY34" fmla="*/ 2701924 h 4676774"/>
              <a:gd name="connsiteX35" fmla="*/ 2457450 w 5559425"/>
              <a:gd name="connsiteY35" fmla="*/ 2730499 h 4676774"/>
              <a:gd name="connsiteX36" fmla="*/ 2501900 w 5559425"/>
              <a:gd name="connsiteY36" fmla="*/ 2755899 h 4676774"/>
              <a:gd name="connsiteX37" fmla="*/ 2600325 w 5559425"/>
              <a:gd name="connsiteY37" fmla="*/ 2803524 h 4676774"/>
              <a:gd name="connsiteX38" fmla="*/ 2701925 w 5559425"/>
              <a:gd name="connsiteY38" fmla="*/ 2844799 h 4676774"/>
              <a:gd name="connsiteX39" fmla="*/ 2790825 w 5559425"/>
              <a:gd name="connsiteY39" fmla="*/ 2882899 h 4676774"/>
              <a:gd name="connsiteX40" fmla="*/ 2863850 w 5559425"/>
              <a:gd name="connsiteY40" fmla="*/ 2920999 h 4676774"/>
              <a:gd name="connsiteX41" fmla="*/ 2924175 w 5559425"/>
              <a:gd name="connsiteY41" fmla="*/ 2955924 h 4676774"/>
              <a:gd name="connsiteX42" fmla="*/ 2946400 w 5559425"/>
              <a:gd name="connsiteY42" fmla="*/ 2974974 h 4676774"/>
              <a:gd name="connsiteX43" fmla="*/ 2968625 w 5559425"/>
              <a:gd name="connsiteY43" fmla="*/ 2994024 h 4676774"/>
              <a:gd name="connsiteX44" fmla="*/ 2984500 w 5559425"/>
              <a:gd name="connsiteY44" fmla="*/ 3009899 h 4676774"/>
              <a:gd name="connsiteX45" fmla="*/ 3000375 w 5559425"/>
              <a:gd name="connsiteY45" fmla="*/ 3032124 h 4676774"/>
              <a:gd name="connsiteX46" fmla="*/ 3013075 w 5559425"/>
              <a:gd name="connsiteY46" fmla="*/ 3051174 h 4676774"/>
              <a:gd name="connsiteX47" fmla="*/ 3022600 w 5559425"/>
              <a:gd name="connsiteY47" fmla="*/ 3073399 h 4676774"/>
              <a:gd name="connsiteX48" fmla="*/ 3028950 w 5559425"/>
              <a:gd name="connsiteY48" fmla="*/ 3095624 h 4676774"/>
              <a:gd name="connsiteX49" fmla="*/ 3035300 w 5559425"/>
              <a:gd name="connsiteY49" fmla="*/ 3121024 h 4676774"/>
              <a:gd name="connsiteX50" fmla="*/ 3038475 w 5559425"/>
              <a:gd name="connsiteY50" fmla="*/ 3146424 h 4676774"/>
              <a:gd name="connsiteX51" fmla="*/ 3041650 w 5559425"/>
              <a:gd name="connsiteY51" fmla="*/ 3171824 h 4676774"/>
              <a:gd name="connsiteX52" fmla="*/ 3038475 w 5559425"/>
              <a:gd name="connsiteY52" fmla="*/ 3203574 h 4676774"/>
              <a:gd name="connsiteX53" fmla="*/ 3032125 w 5559425"/>
              <a:gd name="connsiteY53" fmla="*/ 3232149 h 4676774"/>
              <a:gd name="connsiteX54" fmla="*/ 3025775 w 5559425"/>
              <a:gd name="connsiteY54" fmla="*/ 3257549 h 4676774"/>
              <a:gd name="connsiteX55" fmla="*/ 3013075 w 5559425"/>
              <a:gd name="connsiteY55" fmla="*/ 3279774 h 4676774"/>
              <a:gd name="connsiteX56" fmla="*/ 2997200 w 5559425"/>
              <a:gd name="connsiteY56" fmla="*/ 3301999 h 4676774"/>
              <a:gd name="connsiteX57" fmla="*/ 2978150 w 5559425"/>
              <a:gd name="connsiteY57" fmla="*/ 3317874 h 4676774"/>
              <a:gd name="connsiteX58" fmla="*/ 2955925 w 5559425"/>
              <a:gd name="connsiteY58" fmla="*/ 3333749 h 4676774"/>
              <a:gd name="connsiteX59" fmla="*/ 2927350 w 5559425"/>
              <a:gd name="connsiteY59" fmla="*/ 3349624 h 4676774"/>
              <a:gd name="connsiteX60" fmla="*/ 2898775 w 5559425"/>
              <a:gd name="connsiteY60" fmla="*/ 3359149 h 4676774"/>
              <a:gd name="connsiteX61" fmla="*/ 2870200 w 5559425"/>
              <a:gd name="connsiteY61" fmla="*/ 3371849 h 4676774"/>
              <a:gd name="connsiteX62" fmla="*/ 2803525 w 5559425"/>
              <a:gd name="connsiteY62" fmla="*/ 3384549 h 4676774"/>
              <a:gd name="connsiteX63" fmla="*/ 2733675 w 5559425"/>
              <a:gd name="connsiteY63" fmla="*/ 3394074 h 4676774"/>
              <a:gd name="connsiteX64" fmla="*/ 2657475 w 5559425"/>
              <a:gd name="connsiteY64" fmla="*/ 3397249 h 4676774"/>
              <a:gd name="connsiteX65" fmla="*/ 2581275 w 5559425"/>
              <a:gd name="connsiteY65" fmla="*/ 3397249 h 4676774"/>
              <a:gd name="connsiteX66" fmla="*/ 2517775 w 5559425"/>
              <a:gd name="connsiteY66" fmla="*/ 3390899 h 4676774"/>
              <a:gd name="connsiteX67" fmla="*/ 2457450 w 5559425"/>
              <a:gd name="connsiteY67" fmla="*/ 3384549 h 4676774"/>
              <a:gd name="connsiteX68" fmla="*/ 2406650 w 5559425"/>
              <a:gd name="connsiteY68" fmla="*/ 3375024 h 4676774"/>
              <a:gd name="connsiteX69" fmla="*/ 2324100 w 5559425"/>
              <a:gd name="connsiteY69" fmla="*/ 3349624 h 4676774"/>
              <a:gd name="connsiteX70" fmla="*/ 2257425 w 5559425"/>
              <a:gd name="connsiteY70" fmla="*/ 3324224 h 4676774"/>
              <a:gd name="connsiteX71" fmla="*/ 2232025 w 5559425"/>
              <a:gd name="connsiteY71" fmla="*/ 3314699 h 4676774"/>
              <a:gd name="connsiteX72" fmla="*/ 2212975 w 5559425"/>
              <a:gd name="connsiteY72" fmla="*/ 3308349 h 4676774"/>
              <a:gd name="connsiteX73" fmla="*/ 2203450 w 5559425"/>
              <a:gd name="connsiteY73" fmla="*/ 3311524 h 4676774"/>
              <a:gd name="connsiteX74" fmla="*/ 2193925 w 5559425"/>
              <a:gd name="connsiteY74" fmla="*/ 3317874 h 4676774"/>
              <a:gd name="connsiteX75" fmla="*/ 2184400 w 5559425"/>
              <a:gd name="connsiteY75" fmla="*/ 3330574 h 4676774"/>
              <a:gd name="connsiteX76" fmla="*/ 2174875 w 5559425"/>
              <a:gd name="connsiteY76" fmla="*/ 3346449 h 4676774"/>
              <a:gd name="connsiteX77" fmla="*/ 2159000 w 5559425"/>
              <a:gd name="connsiteY77" fmla="*/ 3390899 h 4676774"/>
              <a:gd name="connsiteX78" fmla="*/ 2146300 w 5559425"/>
              <a:gd name="connsiteY78" fmla="*/ 3441699 h 4676774"/>
              <a:gd name="connsiteX79" fmla="*/ 2133600 w 5559425"/>
              <a:gd name="connsiteY79" fmla="*/ 3495674 h 4676774"/>
              <a:gd name="connsiteX80" fmla="*/ 2130425 w 5559425"/>
              <a:gd name="connsiteY80" fmla="*/ 3546474 h 4676774"/>
              <a:gd name="connsiteX81" fmla="*/ 2130425 w 5559425"/>
              <a:gd name="connsiteY81" fmla="*/ 3568699 h 4676774"/>
              <a:gd name="connsiteX82" fmla="*/ 2130425 w 5559425"/>
              <a:gd name="connsiteY82" fmla="*/ 3587749 h 4676774"/>
              <a:gd name="connsiteX83" fmla="*/ 2133600 w 5559425"/>
              <a:gd name="connsiteY83" fmla="*/ 3600449 h 4676774"/>
              <a:gd name="connsiteX84" fmla="*/ 2139950 w 5559425"/>
              <a:gd name="connsiteY84" fmla="*/ 3606799 h 4676774"/>
              <a:gd name="connsiteX85" fmla="*/ 2168525 w 5559425"/>
              <a:gd name="connsiteY85" fmla="*/ 3622674 h 4676774"/>
              <a:gd name="connsiteX86" fmla="*/ 2203450 w 5559425"/>
              <a:gd name="connsiteY86" fmla="*/ 3641724 h 4676774"/>
              <a:gd name="connsiteX87" fmla="*/ 2247900 w 5559425"/>
              <a:gd name="connsiteY87" fmla="*/ 3657599 h 4676774"/>
              <a:gd name="connsiteX88" fmla="*/ 2301875 w 5559425"/>
              <a:gd name="connsiteY88" fmla="*/ 3673474 h 4676774"/>
              <a:gd name="connsiteX89" fmla="*/ 2362200 w 5559425"/>
              <a:gd name="connsiteY89" fmla="*/ 3689349 h 4676774"/>
              <a:gd name="connsiteX90" fmla="*/ 2432050 w 5559425"/>
              <a:gd name="connsiteY90" fmla="*/ 3702049 h 4676774"/>
              <a:gd name="connsiteX91" fmla="*/ 2511425 w 5559425"/>
              <a:gd name="connsiteY91" fmla="*/ 3711574 h 4676774"/>
              <a:gd name="connsiteX92" fmla="*/ 2597150 w 5559425"/>
              <a:gd name="connsiteY92" fmla="*/ 3717924 h 4676774"/>
              <a:gd name="connsiteX93" fmla="*/ 2597150 w 5559425"/>
              <a:gd name="connsiteY93" fmla="*/ 3829049 h 4676774"/>
              <a:gd name="connsiteX94" fmla="*/ 2597150 w 5559425"/>
              <a:gd name="connsiteY94" fmla="*/ 3860799 h 4676774"/>
              <a:gd name="connsiteX95" fmla="*/ 2603500 w 5559425"/>
              <a:gd name="connsiteY95" fmla="*/ 3886199 h 4676774"/>
              <a:gd name="connsiteX96" fmla="*/ 2609850 w 5559425"/>
              <a:gd name="connsiteY96" fmla="*/ 3905249 h 4676774"/>
              <a:gd name="connsiteX97" fmla="*/ 2619375 w 5559425"/>
              <a:gd name="connsiteY97" fmla="*/ 3921124 h 4676774"/>
              <a:gd name="connsiteX98" fmla="*/ 2632075 w 5559425"/>
              <a:gd name="connsiteY98" fmla="*/ 3930649 h 4676774"/>
              <a:gd name="connsiteX99" fmla="*/ 2647950 w 5559425"/>
              <a:gd name="connsiteY99" fmla="*/ 3936999 h 4676774"/>
              <a:gd name="connsiteX100" fmla="*/ 2670175 w 5559425"/>
              <a:gd name="connsiteY100" fmla="*/ 3940174 h 4676774"/>
              <a:gd name="connsiteX101" fmla="*/ 2695575 w 5559425"/>
              <a:gd name="connsiteY101" fmla="*/ 3940174 h 4676774"/>
              <a:gd name="connsiteX102" fmla="*/ 2879725 w 5559425"/>
              <a:gd name="connsiteY102" fmla="*/ 3940174 h 4676774"/>
              <a:gd name="connsiteX103" fmla="*/ 2905125 w 5559425"/>
              <a:gd name="connsiteY103" fmla="*/ 3940174 h 4676774"/>
              <a:gd name="connsiteX104" fmla="*/ 2924175 w 5559425"/>
              <a:gd name="connsiteY104" fmla="*/ 3936999 h 4676774"/>
              <a:gd name="connsiteX105" fmla="*/ 2940050 w 5559425"/>
              <a:gd name="connsiteY105" fmla="*/ 3930649 h 4676774"/>
              <a:gd name="connsiteX106" fmla="*/ 2946400 w 5559425"/>
              <a:gd name="connsiteY106" fmla="*/ 3924299 h 4676774"/>
              <a:gd name="connsiteX107" fmla="*/ 2952750 w 5559425"/>
              <a:gd name="connsiteY107" fmla="*/ 3911599 h 4676774"/>
              <a:gd name="connsiteX108" fmla="*/ 2959100 w 5559425"/>
              <a:gd name="connsiteY108" fmla="*/ 3892549 h 4676774"/>
              <a:gd name="connsiteX109" fmla="*/ 2959100 w 5559425"/>
              <a:gd name="connsiteY109" fmla="*/ 3870324 h 4676774"/>
              <a:gd name="connsiteX110" fmla="*/ 2962275 w 5559425"/>
              <a:gd name="connsiteY110" fmla="*/ 3841749 h 4676774"/>
              <a:gd name="connsiteX111" fmla="*/ 2962275 w 5559425"/>
              <a:gd name="connsiteY111" fmla="*/ 3689349 h 4676774"/>
              <a:gd name="connsiteX112" fmla="*/ 3009900 w 5559425"/>
              <a:gd name="connsiteY112" fmla="*/ 3679824 h 4676774"/>
              <a:gd name="connsiteX113" fmla="*/ 3057525 w 5559425"/>
              <a:gd name="connsiteY113" fmla="*/ 3663949 h 4676774"/>
              <a:gd name="connsiteX114" fmla="*/ 3101975 w 5559425"/>
              <a:gd name="connsiteY114" fmla="*/ 3648074 h 4676774"/>
              <a:gd name="connsiteX115" fmla="*/ 3146425 w 5559425"/>
              <a:gd name="connsiteY115" fmla="*/ 3629024 h 4676774"/>
              <a:gd name="connsiteX116" fmla="*/ 3187700 w 5559425"/>
              <a:gd name="connsiteY116" fmla="*/ 3609974 h 4676774"/>
              <a:gd name="connsiteX117" fmla="*/ 3225800 w 5559425"/>
              <a:gd name="connsiteY117" fmla="*/ 3584574 h 4676774"/>
              <a:gd name="connsiteX118" fmla="*/ 3260725 w 5559425"/>
              <a:gd name="connsiteY118" fmla="*/ 3555999 h 4676774"/>
              <a:gd name="connsiteX119" fmla="*/ 3295650 w 5559425"/>
              <a:gd name="connsiteY119" fmla="*/ 3527424 h 4676774"/>
              <a:gd name="connsiteX120" fmla="*/ 3324225 w 5559425"/>
              <a:gd name="connsiteY120" fmla="*/ 3492499 h 4676774"/>
              <a:gd name="connsiteX121" fmla="*/ 3349625 w 5559425"/>
              <a:gd name="connsiteY121" fmla="*/ 3454399 h 4676774"/>
              <a:gd name="connsiteX122" fmla="*/ 3371850 w 5559425"/>
              <a:gd name="connsiteY122" fmla="*/ 3413124 h 4676774"/>
              <a:gd name="connsiteX123" fmla="*/ 3390900 w 5559425"/>
              <a:gd name="connsiteY123" fmla="*/ 3371849 h 4676774"/>
              <a:gd name="connsiteX124" fmla="*/ 3406775 w 5559425"/>
              <a:gd name="connsiteY124" fmla="*/ 3324224 h 4676774"/>
              <a:gd name="connsiteX125" fmla="*/ 3419475 w 5559425"/>
              <a:gd name="connsiteY125" fmla="*/ 3270249 h 4676774"/>
              <a:gd name="connsiteX126" fmla="*/ 3425825 w 5559425"/>
              <a:gd name="connsiteY126" fmla="*/ 3216274 h 4676774"/>
              <a:gd name="connsiteX127" fmla="*/ 3429000 w 5559425"/>
              <a:gd name="connsiteY127" fmla="*/ 3155949 h 4676774"/>
              <a:gd name="connsiteX128" fmla="*/ 3425825 w 5559425"/>
              <a:gd name="connsiteY128" fmla="*/ 3101974 h 4676774"/>
              <a:gd name="connsiteX129" fmla="*/ 3419475 w 5559425"/>
              <a:gd name="connsiteY129" fmla="*/ 3051174 h 4676774"/>
              <a:gd name="connsiteX130" fmla="*/ 3406775 w 5559425"/>
              <a:gd name="connsiteY130" fmla="*/ 3003549 h 4676774"/>
              <a:gd name="connsiteX131" fmla="*/ 3394075 w 5559425"/>
              <a:gd name="connsiteY131" fmla="*/ 2955924 h 4676774"/>
              <a:gd name="connsiteX132" fmla="*/ 3371850 w 5559425"/>
              <a:gd name="connsiteY132" fmla="*/ 2911474 h 4676774"/>
              <a:gd name="connsiteX133" fmla="*/ 3349625 w 5559425"/>
              <a:gd name="connsiteY133" fmla="*/ 2870199 h 4676774"/>
              <a:gd name="connsiteX134" fmla="*/ 3317875 w 5559425"/>
              <a:gd name="connsiteY134" fmla="*/ 2828924 h 4676774"/>
              <a:gd name="connsiteX135" fmla="*/ 3286125 w 5559425"/>
              <a:gd name="connsiteY135" fmla="*/ 2790824 h 4676774"/>
              <a:gd name="connsiteX136" fmla="*/ 3248025 w 5559425"/>
              <a:gd name="connsiteY136" fmla="*/ 2755899 h 4676774"/>
              <a:gd name="connsiteX137" fmla="*/ 3206750 w 5559425"/>
              <a:gd name="connsiteY137" fmla="*/ 2720974 h 4676774"/>
              <a:gd name="connsiteX138" fmla="*/ 3162300 w 5559425"/>
              <a:gd name="connsiteY138" fmla="*/ 2689224 h 4676774"/>
              <a:gd name="connsiteX139" fmla="*/ 3114675 w 5559425"/>
              <a:gd name="connsiteY139" fmla="*/ 2657474 h 4676774"/>
              <a:gd name="connsiteX140" fmla="*/ 3063875 w 5559425"/>
              <a:gd name="connsiteY140" fmla="*/ 2625724 h 4676774"/>
              <a:gd name="connsiteX141" fmla="*/ 3006725 w 5559425"/>
              <a:gd name="connsiteY141" fmla="*/ 2597149 h 4676774"/>
              <a:gd name="connsiteX142" fmla="*/ 2946400 w 5559425"/>
              <a:gd name="connsiteY142" fmla="*/ 2568574 h 4676774"/>
              <a:gd name="connsiteX143" fmla="*/ 2886075 w 5559425"/>
              <a:gd name="connsiteY143" fmla="*/ 2539999 h 4676774"/>
              <a:gd name="connsiteX144" fmla="*/ 2806700 w 5559425"/>
              <a:gd name="connsiteY144" fmla="*/ 2508249 h 4676774"/>
              <a:gd name="connsiteX145" fmla="*/ 2740025 w 5559425"/>
              <a:gd name="connsiteY145" fmla="*/ 2476499 h 4676774"/>
              <a:gd name="connsiteX146" fmla="*/ 2682875 w 5559425"/>
              <a:gd name="connsiteY146" fmla="*/ 2441574 h 4676774"/>
              <a:gd name="connsiteX147" fmla="*/ 2635250 w 5559425"/>
              <a:gd name="connsiteY147" fmla="*/ 2409824 h 4676774"/>
              <a:gd name="connsiteX148" fmla="*/ 2616200 w 5559425"/>
              <a:gd name="connsiteY148" fmla="*/ 2393949 h 4676774"/>
              <a:gd name="connsiteX149" fmla="*/ 2600325 w 5559425"/>
              <a:gd name="connsiteY149" fmla="*/ 2378074 h 4676774"/>
              <a:gd name="connsiteX150" fmla="*/ 2587625 w 5559425"/>
              <a:gd name="connsiteY150" fmla="*/ 2359024 h 4676774"/>
              <a:gd name="connsiteX151" fmla="*/ 2574925 w 5559425"/>
              <a:gd name="connsiteY151" fmla="*/ 2339974 h 4676774"/>
              <a:gd name="connsiteX152" fmla="*/ 2565400 w 5559425"/>
              <a:gd name="connsiteY152" fmla="*/ 2320924 h 4676774"/>
              <a:gd name="connsiteX153" fmla="*/ 2559050 w 5559425"/>
              <a:gd name="connsiteY153" fmla="*/ 2298699 h 4676774"/>
              <a:gd name="connsiteX154" fmla="*/ 2555875 w 5559425"/>
              <a:gd name="connsiteY154" fmla="*/ 2276474 h 4676774"/>
              <a:gd name="connsiteX155" fmla="*/ 2552700 w 5559425"/>
              <a:gd name="connsiteY155" fmla="*/ 2251074 h 4676774"/>
              <a:gd name="connsiteX156" fmla="*/ 2555875 w 5559425"/>
              <a:gd name="connsiteY156" fmla="*/ 2228849 h 4676774"/>
              <a:gd name="connsiteX157" fmla="*/ 2559050 w 5559425"/>
              <a:gd name="connsiteY157" fmla="*/ 2206624 h 4676774"/>
              <a:gd name="connsiteX158" fmla="*/ 2562225 w 5559425"/>
              <a:gd name="connsiteY158" fmla="*/ 2184399 h 4676774"/>
              <a:gd name="connsiteX159" fmla="*/ 2571750 w 5559425"/>
              <a:gd name="connsiteY159" fmla="*/ 2162174 h 4676774"/>
              <a:gd name="connsiteX160" fmla="*/ 2581275 w 5559425"/>
              <a:gd name="connsiteY160" fmla="*/ 2143124 h 4676774"/>
              <a:gd name="connsiteX161" fmla="*/ 2593975 w 5559425"/>
              <a:gd name="connsiteY161" fmla="*/ 2124074 h 4676774"/>
              <a:gd name="connsiteX162" fmla="*/ 2609850 w 5559425"/>
              <a:gd name="connsiteY162" fmla="*/ 2108199 h 4676774"/>
              <a:gd name="connsiteX163" fmla="*/ 2625725 w 5559425"/>
              <a:gd name="connsiteY163" fmla="*/ 2092324 h 4676774"/>
              <a:gd name="connsiteX164" fmla="*/ 2644775 w 5559425"/>
              <a:gd name="connsiteY164" fmla="*/ 2079624 h 4676774"/>
              <a:gd name="connsiteX165" fmla="*/ 2667000 w 5559425"/>
              <a:gd name="connsiteY165" fmla="*/ 2066924 h 4676774"/>
              <a:gd name="connsiteX166" fmla="*/ 2695575 w 5559425"/>
              <a:gd name="connsiteY166" fmla="*/ 2057399 h 4676774"/>
              <a:gd name="connsiteX167" fmla="*/ 2724150 w 5559425"/>
              <a:gd name="connsiteY167" fmla="*/ 2047874 h 4676774"/>
              <a:gd name="connsiteX168" fmla="*/ 2759075 w 5559425"/>
              <a:gd name="connsiteY168" fmla="*/ 2041524 h 4676774"/>
              <a:gd name="connsiteX169" fmla="*/ 2797175 w 5559425"/>
              <a:gd name="connsiteY169" fmla="*/ 2038349 h 4676774"/>
              <a:gd name="connsiteX170" fmla="*/ 2838450 w 5559425"/>
              <a:gd name="connsiteY170" fmla="*/ 2035174 h 4676774"/>
              <a:gd name="connsiteX171" fmla="*/ 2886075 w 5559425"/>
              <a:gd name="connsiteY171" fmla="*/ 2035174 h 4676774"/>
              <a:gd name="connsiteX172" fmla="*/ 2933700 w 5559425"/>
              <a:gd name="connsiteY172" fmla="*/ 2035174 h 4676774"/>
              <a:gd name="connsiteX173" fmla="*/ 2981325 w 5559425"/>
              <a:gd name="connsiteY173" fmla="*/ 2038349 h 4676774"/>
              <a:gd name="connsiteX174" fmla="*/ 3032125 w 5559425"/>
              <a:gd name="connsiteY174" fmla="*/ 2044699 h 4676774"/>
              <a:gd name="connsiteX175" fmla="*/ 3079750 w 5559425"/>
              <a:gd name="connsiteY175" fmla="*/ 2054224 h 4676774"/>
              <a:gd name="connsiteX176" fmla="*/ 3165475 w 5559425"/>
              <a:gd name="connsiteY176" fmla="*/ 2073274 h 4676774"/>
              <a:gd name="connsiteX177" fmla="*/ 3225800 w 5559425"/>
              <a:gd name="connsiteY177" fmla="*/ 2089149 h 4676774"/>
              <a:gd name="connsiteX178" fmla="*/ 3238500 w 5559425"/>
              <a:gd name="connsiteY178" fmla="*/ 2089149 h 4676774"/>
              <a:gd name="connsiteX179" fmla="*/ 3251200 w 5559425"/>
              <a:gd name="connsiteY179" fmla="*/ 2082799 h 4676774"/>
              <a:gd name="connsiteX180" fmla="*/ 3260725 w 5559425"/>
              <a:gd name="connsiteY180" fmla="*/ 2073274 h 4676774"/>
              <a:gd name="connsiteX181" fmla="*/ 3273425 w 5559425"/>
              <a:gd name="connsiteY181" fmla="*/ 2054224 h 4676774"/>
              <a:gd name="connsiteX182" fmla="*/ 3295650 w 5559425"/>
              <a:gd name="connsiteY182" fmla="*/ 2006599 h 4676774"/>
              <a:gd name="connsiteX183" fmla="*/ 3311525 w 5559425"/>
              <a:gd name="connsiteY183" fmla="*/ 1958974 h 4676774"/>
              <a:gd name="connsiteX184" fmla="*/ 3321050 w 5559425"/>
              <a:gd name="connsiteY184" fmla="*/ 1904999 h 4676774"/>
              <a:gd name="connsiteX185" fmla="*/ 3324225 w 5559425"/>
              <a:gd name="connsiteY185" fmla="*/ 1857374 h 4676774"/>
              <a:gd name="connsiteX186" fmla="*/ 3324225 w 5559425"/>
              <a:gd name="connsiteY186" fmla="*/ 1835149 h 4676774"/>
              <a:gd name="connsiteX187" fmla="*/ 3317875 w 5559425"/>
              <a:gd name="connsiteY187" fmla="*/ 1819274 h 4676774"/>
              <a:gd name="connsiteX188" fmla="*/ 3311525 w 5559425"/>
              <a:gd name="connsiteY188" fmla="*/ 1806574 h 4676774"/>
              <a:gd name="connsiteX189" fmla="*/ 3298825 w 5559425"/>
              <a:gd name="connsiteY189" fmla="*/ 1797049 h 4676774"/>
              <a:gd name="connsiteX190" fmla="*/ 3254375 w 5559425"/>
              <a:gd name="connsiteY190" fmla="*/ 1784349 h 4676774"/>
              <a:gd name="connsiteX191" fmla="*/ 3197225 w 5559425"/>
              <a:gd name="connsiteY191" fmla="*/ 1768474 h 4676774"/>
              <a:gd name="connsiteX192" fmla="*/ 3159125 w 5559425"/>
              <a:gd name="connsiteY192" fmla="*/ 1762124 h 4676774"/>
              <a:gd name="connsiteX193" fmla="*/ 3117850 w 5559425"/>
              <a:gd name="connsiteY193" fmla="*/ 1755774 h 4676774"/>
              <a:gd name="connsiteX194" fmla="*/ 3019425 w 5559425"/>
              <a:gd name="connsiteY194" fmla="*/ 1746249 h 4676774"/>
              <a:gd name="connsiteX195" fmla="*/ 3019425 w 5559425"/>
              <a:gd name="connsiteY195" fmla="*/ 1609724 h 4676774"/>
              <a:gd name="connsiteX196" fmla="*/ 3019425 w 5559425"/>
              <a:gd name="connsiteY196" fmla="*/ 1555749 h 4676774"/>
              <a:gd name="connsiteX197" fmla="*/ 3016250 w 5559425"/>
              <a:gd name="connsiteY197" fmla="*/ 1533524 h 4676774"/>
              <a:gd name="connsiteX198" fmla="*/ 3009900 w 5559425"/>
              <a:gd name="connsiteY198" fmla="*/ 1520824 h 4676774"/>
              <a:gd name="connsiteX199" fmla="*/ 3003550 w 5559425"/>
              <a:gd name="connsiteY199" fmla="*/ 1511299 h 4676774"/>
              <a:gd name="connsiteX200" fmla="*/ 2990850 w 5559425"/>
              <a:gd name="connsiteY200" fmla="*/ 1501774 h 4676774"/>
              <a:gd name="connsiteX201" fmla="*/ 2968625 w 5559425"/>
              <a:gd name="connsiteY201" fmla="*/ 1498599 h 4676774"/>
              <a:gd name="connsiteX202" fmla="*/ 2943225 w 5559425"/>
              <a:gd name="connsiteY202" fmla="*/ 1498599 h 4676774"/>
              <a:gd name="connsiteX203" fmla="*/ 2762250 w 5559425"/>
              <a:gd name="connsiteY203" fmla="*/ 1498599 h 4676774"/>
              <a:gd name="connsiteX204" fmla="*/ 2077933 w 5559425"/>
              <a:gd name="connsiteY204" fmla="*/ 438148 h 4676774"/>
              <a:gd name="connsiteX205" fmla="*/ 2048669 w 5559425"/>
              <a:gd name="connsiteY205" fmla="*/ 467412 h 4676774"/>
              <a:gd name="connsiteX206" fmla="*/ 2048669 w 5559425"/>
              <a:gd name="connsiteY206" fmla="*/ 769928 h 4676774"/>
              <a:gd name="connsiteX207" fmla="*/ 2075397 w 5559425"/>
              <a:gd name="connsiteY207" fmla="*/ 778225 h 4676774"/>
              <a:gd name="connsiteX208" fmla="*/ 2174524 w 5559425"/>
              <a:gd name="connsiteY208" fmla="*/ 877352 h 4676774"/>
              <a:gd name="connsiteX209" fmla="*/ 2184888 w 5559425"/>
              <a:gd name="connsiteY209" fmla="*/ 928686 h 4676774"/>
              <a:gd name="connsiteX210" fmla="*/ 3371361 w 5559425"/>
              <a:gd name="connsiteY210" fmla="*/ 928686 h 4676774"/>
              <a:gd name="connsiteX211" fmla="*/ 3381725 w 5559425"/>
              <a:gd name="connsiteY211" fmla="*/ 877352 h 4676774"/>
              <a:gd name="connsiteX212" fmla="*/ 3480853 w 5559425"/>
              <a:gd name="connsiteY212" fmla="*/ 778224 h 4676774"/>
              <a:gd name="connsiteX213" fmla="*/ 3507582 w 5559425"/>
              <a:gd name="connsiteY213" fmla="*/ 769927 h 4676774"/>
              <a:gd name="connsiteX214" fmla="*/ 3507582 w 5559425"/>
              <a:gd name="connsiteY214" fmla="*/ 467412 h 4676774"/>
              <a:gd name="connsiteX215" fmla="*/ 3478318 w 5559425"/>
              <a:gd name="connsiteY215" fmla="*/ 438148 h 4676774"/>
              <a:gd name="connsiteX216" fmla="*/ 2060754 w 5559425"/>
              <a:gd name="connsiteY216" fmla="*/ 0 h 4676774"/>
              <a:gd name="connsiteX217" fmla="*/ 3495494 w 5559425"/>
              <a:gd name="connsiteY217" fmla="*/ 0 h 4676774"/>
              <a:gd name="connsiteX218" fmla="*/ 3949699 w 5559425"/>
              <a:gd name="connsiteY218" fmla="*/ 454204 h 4676774"/>
              <a:gd name="connsiteX219" fmla="*/ 3949699 w 5559425"/>
              <a:gd name="connsiteY219" fmla="*/ 772638 h 4676774"/>
              <a:gd name="connsiteX220" fmla="*/ 3967697 w 5559425"/>
              <a:gd name="connsiteY220" fmla="*/ 778224 h 4676774"/>
              <a:gd name="connsiteX221" fmla="*/ 4066824 w 5559425"/>
              <a:gd name="connsiteY221" fmla="*/ 877352 h 4676774"/>
              <a:gd name="connsiteX222" fmla="*/ 4077188 w 5559425"/>
              <a:gd name="connsiteY222" fmla="*/ 928686 h 4676774"/>
              <a:gd name="connsiteX223" fmla="*/ 5316011 w 5559425"/>
              <a:gd name="connsiteY223" fmla="*/ 928686 h 4676774"/>
              <a:gd name="connsiteX224" fmla="*/ 5559425 w 5559425"/>
              <a:gd name="connsiteY224" fmla="*/ 1172100 h 4676774"/>
              <a:gd name="connsiteX225" fmla="*/ 5559425 w 5559425"/>
              <a:gd name="connsiteY225" fmla="*/ 4355572 h 4676774"/>
              <a:gd name="connsiteX226" fmla="*/ 5316011 w 5559425"/>
              <a:gd name="connsiteY226" fmla="*/ 4598986 h 4676774"/>
              <a:gd name="connsiteX227" fmla="*/ 4950129 w 5559425"/>
              <a:gd name="connsiteY227" fmla="*/ 4598986 h 4676774"/>
              <a:gd name="connsiteX228" fmla="*/ 4924434 w 5559425"/>
              <a:gd name="connsiteY228" fmla="*/ 4637096 h 4676774"/>
              <a:gd name="connsiteX229" fmla="*/ 4828643 w 5559425"/>
              <a:gd name="connsiteY229" fmla="*/ 4676774 h 4676774"/>
              <a:gd name="connsiteX230" fmla="*/ 4572531 w 5559425"/>
              <a:gd name="connsiteY230" fmla="*/ 4676774 h 4676774"/>
              <a:gd name="connsiteX231" fmla="*/ 4476740 w 5559425"/>
              <a:gd name="connsiteY231" fmla="*/ 4637096 h 4676774"/>
              <a:gd name="connsiteX232" fmla="*/ 4451046 w 5559425"/>
              <a:gd name="connsiteY232" fmla="*/ 4598986 h 4676774"/>
              <a:gd name="connsiteX233" fmla="*/ 1063928 w 5559425"/>
              <a:gd name="connsiteY233" fmla="*/ 4598986 h 4676774"/>
              <a:gd name="connsiteX234" fmla="*/ 1038234 w 5559425"/>
              <a:gd name="connsiteY234" fmla="*/ 4637096 h 4676774"/>
              <a:gd name="connsiteX235" fmla="*/ 942443 w 5559425"/>
              <a:gd name="connsiteY235" fmla="*/ 4676774 h 4676774"/>
              <a:gd name="connsiteX236" fmla="*/ 686331 w 5559425"/>
              <a:gd name="connsiteY236" fmla="*/ 4676774 h 4676774"/>
              <a:gd name="connsiteX237" fmla="*/ 590540 w 5559425"/>
              <a:gd name="connsiteY237" fmla="*/ 4637096 h 4676774"/>
              <a:gd name="connsiteX238" fmla="*/ 564846 w 5559425"/>
              <a:gd name="connsiteY238" fmla="*/ 4598986 h 4676774"/>
              <a:gd name="connsiteX239" fmla="*/ 243414 w 5559425"/>
              <a:gd name="connsiteY239" fmla="*/ 4598986 h 4676774"/>
              <a:gd name="connsiteX240" fmla="*/ 0 w 5559425"/>
              <a:gd name="connsiteY240" fmla="*/ 4355572 h 4676774"/>
              <a:gd name="connsiteX241" fmla="*/ 0 w 5559425"/>
              <a:gd name="connsiteY241" fmla="*/ 1172100 h 4676774"/>
              <a:gd name="connsiteX242" fmla="*/ 243414 w 5559425"/>
              <a:gd name="connsiteY242" fmla="*/ 928686 h 4676774"/>
              <a:gd name="connsiteX243" fmla="*/ 1479061 w 5559425"/>
              <a:gd name="connsiteY243" fmla="*/ 928686 h 4676774"/>
              <a:gd name="connsiteX244" fmla="*/ 1489425 w 5559425"/>
              <a:gd name="connsiteY244" fmla="*/ 877352 h 4676774"/>
              <a:gd name="connsiteX245" fmla="*/ 1588552 w 5559425"/>
              <a:gd name="connsiteY245" fmla="*/ 778225 h 4676774"/>
              <a:gd name="connsiteX246" fmla="*/ 1606549 w 5559425"/>
              <a:gd name="connsiteY246" fmla="*/ 772638 h 4676774"/>
              <a:gd name="connsiteX247" fmla="*/ 1606549 w 5559425"/>
              <a:gd name="connsiteY247" fmla="*/ 454204 h 4676774"/>
              <a:gd name="connsiteX248" fmla="*/ 2060754 w 5559425"/>
              <a:gd name="connsiteY248" fmla="*/ 0 h 467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5559425" h="4676774">
                <a:moveTo>
                  <a:pt x="2733675" y="1498599"/>
                </a:moveTo>
                <a:lnTo>
                  <a:pt x="2708275" y="1501774"/>
                </a:lnTo>
                <a:lnTo>
                  <a:pt x="2689225" y="1511299"/>
                </a:lnTo>
                <a:lnTo>
                  <a:pt x="2673350" y="1520824"/>
                </a:lnTo>
                <a:lnTo>
                  <a:pt x="2663825" y="1536699"/>
                </a:lnTo>
                <a:lnTo>
                  <a:pt x="2657475" y="1555749"/>
                </a:lnTo>
                <a:lnTo>
                  <a:pt x="2654300" y="1577974"/>
                </a:lnTo>
                <a:lnTo>
                  <a:pt x="2654300" y="1603374"/>
                </a:lnTo>
                <a:lnTo>
                  <a:pt x="2654300" y="1758949"/>
                </a:lnTo>
                <a:lnTo>
                  <a:pt x="2593975" y="1771649"/>
                </a:lnTo>
                <a:lnTo>
                  <a:pt x="2540000" y="1787524"/>
                </a:lnTo>
                <a:lnTo>
                  <a:pt x="2492375" y="1806574"/>
                </a:lnTo>
                <a:lnTo>
                  <a:pt x="2444750" y="1828799"/>
                </a:lnTo>
                <a:lnTo>
                  <a:pt x="2400300" y="1854199"/>
                </a:lnTo>
                <a:lnTo>
                  <a:pt x="2362200" y="1879599"/>
                </a:lnTo>
                <a:lnTo>
                  <a:pt x="2327275" y="1911349"/>
                </a:lnTo>
                <a:lnTo>
                  <a:pt x="2292350" y="1943099"/>
                </a:lnTo>
                <a:lnTo>
                  <a:pt x="2266950" y="1978024"/>
                </a:lnTo>
                <a:lnTo>
                  <a:pt x="2241550" y="2016124"/>
                </a:lnTo>
                <a:lnTo>
                  <a:pt x="2219325" y="2054224"/>
                </a:lnTo>
                <a:lnTo>
                  <a:pt x="2203450" y="2092324"/>
                </a:lnTo>
                <a:lnTo>
                  <a:pt x="2190750" y="2130424"/>
                </a:lnTo>
                <a:lnTo>
                  <a:pt x="2181225" y="2168524"/>
                </a:lnTo>
                <a:lnTo>
                  <a:pt x="2174875" y="2209799"/>
                </a:lnTo>
                <a:lnTo>
                  <a:pt x="2171700" y="2251074"/>
                </a:lnTo>
                <a:lnTo>
                  <a:pt x="2174875" y="2314574"/>
                </a:lnTo>
                <a:lnTo>
                  <a:pt x="2184400" y="2371724"/>
                </a:lnTo>
                <a:lnTo>
                  <a:pt x="2197100" y="2425699"/>
                </a:lnTo>
                <a:lnTo>
                  <a:pt x="2216150" y="2476499"/>
                </a:lnTo>
                <a:lnTo>
                  <a:pt x="2238375" y="2520949"/>
                </a:lnTo>
                <a:lnTo>
                  <a:pt x="2266950" y="2562224"/>
                </a:lnTo>
                <a:lnTo>
                  <a:pt x="2298700" y="2603499"/>
                </a:lnTo>
                <a:lnTo>
                  <a:pt x="2333625" y="2638424"/>
                </a:lnTo>
                <a:lnTo>
                  <a:pt x="2371725" y="2670174"/>
                </a:lnTo>
                <a:lnTo>
                  <a:pt x="2413000" y="2701924"/>
                </a:lnTo>
                <a:lnTo>
                  <a:pt x="2457450" y="2730499"/>
                </a:lnTo>
                <a:lnTo>
                  <a:pt x="2501900" y="2755899"/>
                </a:lnTo>
                <a:lnTo>
                  <a:pt x="2600325" y="2803524"/>
                </a:lnTo>
                <a:lnTo>
                  <a:pt x="2701925" y="2844799"/>
                </a:lnTo>
                <a:lnTo>
                  <a:pt x="2790825" y="2882899"/>
                </a:lnTo>
                <a:lnTo>
                  <a:pt x="2863850" y="2920999"/>
                </a:lnTo>
                <a:lnTo>
                  <a:pt x="2924175" y="2955924"/>
                </a:lnTo>
                <a:lnTo>
                  <a:pt x="2946400" y="2974974"/>
                </a:lnTo>
                <a:lnTo>
                  <a:pt x="2968625" y="2994024"/>
                </a:lnTo>
                <a:lnTo>
                  <a:pt x="2984500" y="3009899"/>
                </a:lnTo>
                <a:lnTo>
                  <a:pt x="3000375" y="3032124"/>
                </a:lnTo>
                <a:lnTo>
                  <a:pt x="3013075" y="3051174"/>
                </a:lnTo>
                <a:lnTo>
                  <a:pt x="3022600" y="3073399"/>
                </a:lnTo>
                <a:lnTo>
                  <a:pt x="3028950" y="3095624"/>
                </a:lnTo>
                <a:lnTo>
                  <a:pt x="3035300" y="3121024"/>
                </a:lnTo>
                <a:lnTo>
                  <a:pt x="3038475" y="3146424"/>
                </a:lnTo>
                <a:lnTo>
                  <a:pt x="3041650" y="3171824"/>
                </a:lnTo>
                <a:lnTo>
                  <a:pt x="3038475" y="3203574"/>
                </a:lnTo>
                <a:lnTo>
                  <a:pt x="3032125" y="3232149"/>
                </a:lnTo>
                <a:lnTo>
                  <a:pt x="3025775" y="3257549"/>
                </a:lnTo>
                <a:lnTo>
                  <a:pt x="3013075" y="3279774"/>
                </a:lnTo>
                <a:lnTo>
                  <a:pt x="2997200" y="3301999"/>
                </a:lnTo>
                <a:lnTo>
                  <a:pt x="2978150" y="3317874"/>
                </a:lnTo>
                <a:lnTo>
                  <a:pt x="2955925" y="3333749"/>
                </a:lnTo>
                <a:lnTo>
                  <a:pt x="2927350" y="3349624"/>
                </a:lnTo>
                <a:lnTo>
                  <a:pt x="2898775" y="3359149"/>
                </a:lnTo>
                <a:lnTo>
                  <a:pt x="2870200" y="3371849"/>
                </a:lnTo>
                <a:lnTo>
                  <a:pt x="2803525" y="3384549"/>
                </a:lnTo>
                <a:lnTo>
                  <a:pt x="2733675" y="3394074"/>
                </a:lnTo>
                <a:lnTo>
                  <a:pt x="2657475" y="3397249"/>
                </a:lnTo>
                <a:lnTo>
                  <a:pt x="2581275" y="3397249"/>
                </a:lnTo>
                <a:lnTo>
                  <a:pt x="2517775" y="3390899"/>
                </a:lnTo>
                <a:lnTo>
                  <a:pt x="2457450" y="3384549"/>
                </a:lnTo>
                <a:lnTo>
                  <a:pt x="2406650" y="3375024"/>
                </a:lnTo>
                <a:lnTo>
                  <a:pt x="2324100" y="3349624"/>
                </a:lnTo>
                <a:lnTo>
                  <a:pt x="2257425" y="3324224"/>
                </a:lnTo>
                <a:lnTo>
                  <a:pt x="2232025" y="3314699"/>
                </a:lnTo>
                <a:lnTo>
                  <a:pt x="2212975" y="3308349"/>
                </a:lnTo>
                <a:lnTo>
                  <a:pt x="2203450" y="3311524"/>
                </a:lnTo>
                <a:lnTo>
                  <a:pt x="2193925" y="3317874"/>
                </a:lnTo>
                <a:lnTo>
                  <a:pt x="2184400" y="3330574"/>
                </a:lnTo>
                <a:lnTo>
                  <a:pt x="2174875" y="3346449"/>
                </a:lnTo>
                <a:lnTo>
                  <a:pt x="2159000" y="3390899"/>
                </a:lnTo>
                <a:lnTo>
                  <a:pt x="2146300" y="3441699"/>
                </a:lnTo>
                <a:lnTo>
                  <a:pt x="2133600" y="3495674"/>
                </a:lnTo>
                <a:lnTo>
                  <a:pt x="2130425" y="3546474"/>
                </a:lnTo>
                <a:lnTo>
                  <a:pt x="2130425" y="3568699"/>
                </a:lnTo>
                <a:lnTo>
                  <a:pt x="2130425" y="3587749"/>
                </a:lnTo>
                <a:lnTo>
                  <a:pt x="2133600" y="3600449"/>
                </a:lnTo>
                <a:lnTo>
                  <a:pt x="2139950" y="3606799"/>
                </a:lnTo>
                <a:lnTo>
                  <a:pt x="2168525" y="3622674"/>
                </a:lnTo>
                <a:lnTo>
                  <a:pt x="2203450" y="3641724"/>
                </a:lnTo>
                <a:lnTo>
                  <a:pt x="2247900" y="3657599"/>
                </a:lnTo>
                <a:lnTo>
                  <a:pt x="2301875" y="3673474"/>
                </a:lnTo>
                <a:lnTo>
                  <a:pt x="2362200" y="3689349"/>
                </a:lnTo>
                <a:lnTo>
                  <a:pt x="2432050" y="3702049"/>
                </a:lnTo>
                <a:lnTo>
                  <a:pt x="2511425" y="3711574"/>
                </a:lnTo>
                <a:lnTo>
                  <a:pt x="2597150" y="3717924"/>
                </a:lnTo>
                <a:lnTo>
                  <a:pt x="2597150" y="3829049"/>
                </a:lnTo>
                <a:lnTo>
                  <a:pt x="2597150" y="3860799"/>
                </a:lnTo>
                <a:lnTo>
                  <a:pt x="2603500" y="3886199"/>
                </a:lnTo>
                <a:lnTo>
                  <a:pt x="2609850" y="3905249"/>
                </a:lnTo>
                <a:lnTo>
                  <a:pt x="2619375" y="3921124"/>
                </a:lnTo>
                <a:lnTo>
                  <a:pt x="2632075" y="3930649"/>
                </a:lnTo>
                <a:lnTo>
                  <a:pt x="2647950" y="3936999"/>
                </a:lnTo>
                <a:lnTo>
                  <a:pt x="2670175" y="3940174"/>
                </a:lnTo>
                <a:lnTo>
                  <a:pt x="2695575" y="3940174"/>
                </a:lnTo>
                <a:lnTo>
                  <a:pt x="2879725" y="3940174"/>
                </a:lnTo>
                <a:lnTo>
                  <a:pt x="2905125" y="3940174"/>
                </a:lnTo>
                <a:lnTo>
                  <a:pt x="2924175" y="3936999"/>
                </a:lnTo>
                <a:lnTo>
                  <a:pt x="2940050" y="3930649"/>
                </a:lnTo>
                <a:lnTo>
                  <a:pt x="2946400" y="3924299"/>
                </a:lnTo>
                <a:lnTo>
                  <a:pt x="2952750" y="3911599"/>
                </a:lnTo>
                <a:lnTo>
                  <a:pt x="2959100" y="3892549"/>
                </a:lnTo>
                <a:lnTo>
                  <a:pt x="2959100" y="3870324"/>
                </a:lnTo>
                <a:lnTo>
                  <a:pt x="2962275" y="3841749"/>
                </a:lnTo>
                <a:lnTo>
                  <a:pt x="2962275" y="3689349"/>
                </a:lnTo>
                <a:lnTo>
                  <a:pt x="3009900" y="3679824"/>
                </a:lnTo>
                <a:lnTo>
                  <a:pt x="3057525" y="3663949"/>
                </a:lnTo>
                <a:lnTo>
                  <a:pt x="3101975" y="3648074"/>
                </a:lnTo>
                <a:lnTo>
                  <a:pt x="3146425" y="3629024"/>
                </a:lnTo>
                <a:lnTo>
                  <a:pt x="3187700" y="3609974"/>
                </a:lnTo>
                <a:lnTo>
                  <a:pt x="3225800" y="3584574"/>
                </a:lnTo>
                <a:lnTo>
                  <a:pt x="3260725" y="3555999"/>
                </a:lnTo>
                <a:lnTo>
                  <a:pt x="3295650" y="3527424"/>
                </a:lnTo>
                <a:lnTo>
                  <a:pt x="3324225" y="3492499"/>
                </a:lnTo>
                <a:lnTo>
                  <a:pt x="3349625" y="3454399"/>
                </a:lnTo>
                <a:lnTo>
                  <a:pt x="3371850" y="3413124"/>
                </a:lnTo>
                <a:lnTo>
                  <a:pt x="3390900" y="3371849"/>
                </a:lnTo>
                <a:lnTo>
                  <a:pt x="3406775" y="3324224"/>
                </a:lnTo>
                <a:lnTo>
                  <a:pt x="3419475" y="3270249"/>
                </a:lnTo>
                <a:lnTo>
                  <a:pt x="3425825" y="3216274"/>
                </a:lnTo>
                <a:lnTo>
                  <a:pt x="3429000" y="3155949"/>
                </a:lnTo>
                <a:lnTo>
                  <a:pt x="3425825" y="3101974"/>
                </a:lnTo>
                <a:lnTo>
                  <a:pt x="3419475" y="3051174"/>
                </a:lnTo>
                <a:lnTo>
                  <a:pt x="3406775" y="3003549"/>
                </a:lnTo>
                <a:lnTo>
                  <a:pt x="3394075" y="2955924"/>
                </a:lnTo>
                <a:lnTo>
                  <a:pt x="3371850" y="2911474"/>
                </a:lnTo>
                <a:lnTo>
                  <a:pt x="3349625" y="2870199"/>
                </a:lnTo>
                <a:lnTo>
                  <a:pt x="3317875" y="2828924"/>
                </a:lnTo>
                <a:lnTo>
                  <a:pt x="3286125" y="2790824"/>
                </a:lnTo>
                <a:lnTo>
                  <a:pt x="3248025" y="2755899"/>
                </a:lnTo>
                <a:lnTo>
                  <a:pt x="3206750" y="2720974"/>
                </a:lnTo>
                <a:lnTo>
                  <a:pt x="3162300" y="2689224"/>
                </a:lnTo>
                <a:lnTo>
                  <a:pt x="3114675" y="2657474"/>
                </a:lnTo>
                <a:lnTo>
                  <a:pt x="3063875" y="2625724"/>
                </a:lnTo>
                <a:lnTo>
                  <a:pt x="3006725" y="2597149"/>
                </a:lnTo>
                <a:lnTo>
                  <a:pt x="2946400" y="2568574"/>
                </a:lnTo>
                <a:lnTo>
                  <a:pt x="2886075" y="2539999"/>
                </a:lnTo>
                <a:lnTo>
                  <a:pt x="2806700" y="2508249"/>
                </a:lnTo>
                <a:lnTo>
                  <a:pt x="2740025" y="2476499"/>
                </a:lnTo>
                <a:lnTo>
                  <a:pt x="2682875" y="2441574"/>
                </a:lnTo>
                <a:lnTo>
                  <a:pt x="2635250" y="2409824"/>
                </a:lnTo>
                <a:lnTo>
                  <a:pt x="2616200" y="2393949"/>
                </a:lnTo>
                <a:lnTo>
                  <a:pt x="2600325" y="2378074"/>
                </a:lnTo>
                <a:lnTo>
                  <a:pt x="2587625" y="2359024"/>
                </a:lnTo>
                <a:lnTo>
                  <a:pt x="2574925" y="2339974"/>
                </a:lnTo>
                <a:lnTo>
                  <a:pt x="2565400" y="2320924"/>
                </a:lnTo>
                <a:lnTo>
                  <a:pt x="2559050" y="2298699"/>
                </a:lnTo>
                <a:lnTo>
                  <a:pt x="2555875" y="2276474"/>
                </a:lnTo>
                <a:lnTo>
                  <a:pt x="2552700" y="2251074"/>
                </a:lnTo>
                <a:lnTo>
                  <a:pt x="2555875" y="2228849"/>
                </a:lnTo>
                <a:lnTo>
                  <a:pt x="2559050" y="2206624"/>
                </a:lnTo>
                <a:lnTo>
                  <a:pt x="2562225" y="2184399"/>
                </a:lnTo>
                <a:lnTo>
                  <a:pt x="2571750" y="2162174"/>
                </a:lnTo>
                <a:lnTo>
                  <a:pt x="2581275" y="2143124"/>
                </a:lnTo>
                <a:lnTo>
                  <a:pt x="2593975" y="2124074"/>
                </a:lnTo>
                <a:lnTo>
                  <a:pt x="2609850" y="2108199"/>
                </a:lnTo>
                <a:lnTo>
                  <a:pt x="2625725" y="2092324"/>
                </a:lnTo>
                <a:lnTo>
                  <a:pt x="2644775" y="2079624"/>
                </a:lnTo>
                <a:lnTo>
                  <a:pt x="2667000" y="2066924"/>
                </a:lnTo>
                <a:lnTo>
                  <a:pt x="2695575" y="2057399"/>
                </a:lnTo>
                <a:lnTo>
                  <a:pt x="2724150" y="2047874"/>
                </a:lnTo>
                <a:lnTo>
                  <a:pt x="2759075" y="2041524"/>
                </a:lnTo>
                <a:lnTo>
                  <a:pt x="2797175" y="2038349"/>
                </a:lnTo>
                <a:lnTo>
                  <a:pt x="2838450" y="2035174"/>
                </a:lnTo>
                <a:lnTo>
                  <a:pt x="2886075" y="2035174"/>
                </a:lnTo>
                <a:lnTo>
                  <a:pt x="2933700" y="2035174"/>
                </a:lnTo>
                <a:lnTo>
                  <a:pt x="2981325" y="2038349"/>
                </a:lnTo>
                <a:lnTo>
                  <a:pt x="3032125" y="2044699"/>
                </a:lnTo>
                <a:lnTo>
                  <a:pt x="3079750" y="2054224"/>
                </a:lnTo>
                <a:lnTo>
                  <a:pt x="3165475" y="2073274"/>
                </a:lnTo>
                <a:lnTo>
                  <a:pt x="3225800" y="2089149"/>
                </a:lnTo>
                <a:lnTo>
                  <a:pt x="3238500" y="2089149"/>
                </a:lnTo>
                <a:lnTo>
                  <a:pt x="3251200" y="2082799"/>
                </a:lnTo>
                <a:lnTo>
                  <a:pt x="3260725" y="2073274"/>
                </a:lnTo>
                <a:lnTo>
                  <a:pt x="3273425" y="2054224"/>
                </a:lnTo>
                <a:lnTo>
                  <a:pt x="3295650" y="2006599"/>
                </a:lnTo>
                <a:lnTo>
                  <a:pt x="3311525" y="1958974"/>
                </a:lnTo>
                <a:lnTo>
                  <a:pt x="3321050" y="1904999"/>
                </a:lnTo>
                <a:lnTo>
                  <a:pt x="3324225" y="1857374"/>
                </a:lnTo>
                <a:lnTo>
                  <a:pt x="3324225" y="1835149"/>
                </a:lnTo>
                <a:lnTo>
                  <a:pt x="3317875" y="1819274"/>
                </a:lnTo>
                <a:lnTo>
                  <a:pt x="3311525" y="1806574"/>
                </a:lnTo>
                <a:lnTo>
                  <a:pt x="3298825" y="1797049"/>
                </a:lnTo>
                <a:lnTo>
                  <a:pt x="3254375" y="1784349"/>
                </a:lnTo>
                <a:lnTo>
                  <a:pt x="3197225" y="1768474"/>
                </a:lnTo>
                <a:lnTo>
                  <a:pt x="3159125" y="1762124"/>
                </a:lnTo>
                <a:lnTo>
                  <a:pt x="3117850" y="1755774"/>
                </a:lnTo>
                <a:lnTo>
                  <a:pt x="3019425" y="1746249"/>
                </a:lnTo>
                <a:lnTo>
                  <a:pt x="3019425" y="1609724"/>
                </a:lnTo>
                <a:lnTo>
                  <a:pt x="3019425" y="1555749"/>
                </a:lnTo>
                <a:lnTo>
                  <a:pt x="3016250" y="1533524"/>
                </a:lnTo>
                <a:lnTo>
                  <a:pt x="3009900" y="1520824"/>
                </a:lnTo>
                <a:lnTo>
                  <a:pt x="3003550" y="1511299"/>
                </a:lnTo>
                <a:lnTo>
                  <a:pt x="2990850" y="1501774"/>
                </a:lnTo>
                <a:lnTo>
                  <a:pt x="2968625" y="1498599"/>
                </a:lnTo>
                <a:lnTo>
                  <a:pt x="2943225" y="1498599"/>
                </a:lnTo>
                <a:lnTo>
                  <a:pt x="2762250" y="1498599"/>
                </a:lnTo>
                <a:close/>
                <a:moveTo>
                  <a:pt x="2077933" y="438148"/>
                </a:moveTo>
                <a:cubicBezTo>
                  <a:pt x="2061771" y="438148"/>
                  <a:pt x="2048669" y="451250"/>
                  <a:pt x="2048669" y="467412"/>
                </a:cubicBezTo>
                <a:lnTo>
                  <a:pt x="2048669" y="769928"/>
                </a:lnTo>
                <a:lnTo>
                  <a:pt x="2075397" y="778225"/>
                </a:lnTo>
                <a:cubicBezTo>
                  <a:pt x="2119967" y="797076"/>
                  <a:pt x="2155673" y="832782"/>
                  <a:pt x="2174524" y="877352"/>
                </a:cubicBezTo>
                <a:lnTo>
                  <a:pt x="2184888" y="928686"/>
                </a:lnTo>
                <a:lnTo>
                  <a:pt x="3371361" y="928686"/>
                </a:lnTo>
                <a:lnTo>
                  <a:pt x="3381725" y="877352"/>
                </a:lnTo>
                <a:cubicBezTo>
                  <a:pt x="3400577" y="832782"/>
                  <a:pt x="3436283" y="797076"/>
                  <a:pt x="3480853" y="778224"/>
                </a:cubicBezTo>
                <a:lnTo>
                  <a:pt x="3507582" y="769927"/>
                </a:lnTo>
                <a:lnTo>
                  <a:pt x="3507582" y="467412"/>
                </a:lnTo>
                <a:cubicBezTo>
                  <a:pt x="3507582" y="451250"/>
                  <a:pt x="3494480" y="438148"/>
                  <a:pt x="3478318" y="438148"/>
                </a:cubicBezTo>
                <a:close/>
                <a:moveTo>
                  <a:pt x="2060754" y="0"/>
                </a:moveTo>
                <a:lnTo>
                  <a:pt x="3495494" y="0"/>
                </a:lnTo>
                <a:cubicBezTo>
                  <a:pt x="3746344" y="0"/>
                  <a:pt x="3949699" y="203354"/>
                  <a:pt x="3949699" y="454204"/>
                </a:cubicBezTo>
                <a:lnTo>
                  <a:pt x="3949699" y="772638"/>
                </a:lnTo>
                <a:lnTo>
                  <a:pt x="3967697" y="778224"/>
                </a:lnTo>
                <a:cubicBezTo>
                  <a:pt x="4012267" y="797076"/>
                  <a:pt x="4047973" y="832782"/>
                  <a:pt x="4066824" y="877352"/>
                </a:cubicBezTo>
                <a:lnTo>
                  <a:pt x="4077188" y="928686"/>
                </a:lnTo>
                <a:lnTo>
                  <a:pt x="5316011" y="928686"/>
                </a:lnTo>
                <a:cubicBezTo>
                  <a:pt x="5450445" y="928686"/>
                  <a:pt x="5559425" y="1037666"/>
                  <a:pt x="5559425" y="1172100"/>
                </a:cubicBezTo>
                <a:lnTo>
                  <a:pt x="5559425" y="4355572"/>
                </a:lnTo>
                <a:cubicBezTo>
                  <a:pt x="5559425" y="4490006"/>
                  <a:pt x="5450445" y="4598986"/>
                  <a:pt x="5316011" y="4598986"/>
                </a:cubicBezTo>
                <a:lnTo>
                  <a:pt x="4950129" y="4598986"/>
                </a:lnTo>
                <a:lnTo>
                  <a:pt x="4924434" y="4637096"/>
                </a:lnTo>
                <a:cubicBezTo>
                  <a:pt x="4899919" y="4661611"/>
                  <a:pt x="4866052" y="4676774"/>
                  <a:pt x="4828643" y="4676774"/>
                </a:cubicBezTo>
                <a:lnTo>
                  <a:pt x="4572531" y="4676774"/>
                </a:lnTo>
                <a:cubicBezTo>
                  <a:pt x="4535123" y="4676774"/>
                  <a:pt x="4501256" y="4661611"/>
                  <a:pt x="4476740" y="4637096"/>
                </a:cubicBezTo>
                <a:lnTo>
                  <a:pt x="4451046" y="4598986"/>
                </a:lnTo>
                <a:lnTo>
                  <a:pt x="1063928" y="4598986"/>
                </a:lnTo>
                <a:lnTo>
                  <a:pt x="1038234" y="4637096"/>
                </a:lnTo>
                <a:cubicBezTo>
                  <a:pt x="1013719" y="4661611"/>
                  <a:pt x="979851" y="4676774"/>
                  <a:pt x="942443" y="4676774"/>
                </a:cubicBezTo>
                <a:lnTo>
                  <a:pt x="686331" y="4676774"/>
                </a:lnTo>
                <a:cubicBezTo>
                  <a:pt x="648922" y="4676774"/>
                  <a:pt x="615055" y="4661611"/>
                  <a:pt x="590540" y="4637096"/>
                </a:cubicBezTo>
                <a:lnTo>
                  <a:pt x="564846" y="4598986"/>
                </a:lnTo>
                <a:lnTo>
                  <a:pt x="243414" y="4598986"/>
                </a:lnTo>
                <a:cubicBezTo>
                  <a:pt x="108980" y="4598986"/>
                  <a:pt x="0" y="4490006"/>
                  <a:pt x="0" y="4355572"/>
                </a:cubicBezTo>
                <a:lnTo>
                  <a:pt x="0" y="1172100"/>
                </a:lnTo>
                <a:cubicBezTo>
                  <a:pt x="0" y="1037666"/>
                  <a:pt x="108980" y="928686"/>
                  <a:pt x="243414" y="928686"/>
                </a:cubicBezTo>
                <a:lnTo>
                  <a:pt x="1479061" y="928686"/>
                </a:lnTo>
                <a:lnTo>
                  <a:pt x="1489425" y="877352"/>
                </a:lnTo>
                <a:cubicBezTo>
                  <a:pt x="1508276" y="832782"/>
                  <a:pt x="1543982" y="797076"/>
                  <a:pt x="1588552" y="778225"/>
                </a:cubicBezTo>
                <a:lnTo>
                  <a:pt x="1606549" y="772638"/>
                </a:lnTo>
                <a:lnTo>
                  <a:pt x="1606549" y="454204"/>
                </a:lnTo>
                <a:cubicBezTo>
                  <a:pt x="1606549" y="203354"/>
                  <a:pt x="1809904" y="0"/>
                  <a:pt x="2060754" y="0"/>
                </a:cubicBez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4" name="KSO_Shape"/>
          <p:cNvSpPr/>
          <p:nvPr/>
        </p:nvSpPr>
        <p:spPr bwMode="auto">
          <a:xfrm>
            <a:off x="10092893" y="3972616"/>
            <a:ext cx="774097" cy="528352"/>
          </a:xfrm>
          <a:custGeom>
            <a:avLst/>
            <a:gdLst>
              <a:gd name="T0" fmla="*/ 1793051 w 3431"/>
              <a:gd name="T1" fmla="*/ 289112 h 2339"/>
              <a:gd name="T2" fmla="*/ 1793051 w 3431"/>
              <a:gd name="T3" fmla="*/ 285439 h 2339"/>
              <a:gd name="T4" fmla="*/ 0 w 3431"/>
              <a:gd name="T5" fmla="*/ 285439 h 2339"/>
              <a:gd name="T6" fmla="*/ 0 w 3431"/>
              <a:gd name="T7" fmla="*/ 161084 h 2339"/>
              <a:gd name="T8" fmla="*/ 161096 w 3431"/>
              <a:gd name="T9" fmla="*/ 0 h 2339"/>
              <a:gd name="T10" fmla="*/ 1628281 w 3431"/>
              <a:gd name="T11" fmla="*/ 0 h 2339"/>
              <a:gd name="T12" fmla="*/ 1794625 w 3431"/>
              <a:gd name="T13" fmla="*/ 161084 h 2339"/>
              <a:gd name="T14" fmla="*/ 1794625 w 3431"/>
              <a:gd name="T15" fmla="*/ 289112 h 2339"/>
              <a:gd name="T16" fmla="*/ 1793051 w 3431"/>
              <a:gd name="T17" fmla="*/ 289112 h 2339"/>
              <a:gd name="T18" fmla="*/ 1800397 w 3431"/>
              <a:gd name="T19" fmla="*/ 578223 h 2339"/>
              <a:gd name="T20" fmla="*/ 1800397 w 3431"/>
              <a:gd name="T21" fmla="*/ 1073018 h 2339"/>
              <a:gd name="T22" fmla="*/ 1628281 w 3431"/>
              <a:gd name="T23" fmla="*/ 1227281 h 2339"/>
              <a:gd name="T24" fmla="*/ 161096 w 3431"/>
              <a:gd name="T25" fmla="*/ 1227281 h 2339"/>
              <a:gd name="T26" fmla="*/ 0 w 3431"/>
              <a:gd name="T27" fmla="*/ 1073018 h 2339"/>
              <a:gd name="T28" fmla="*/ 0 w 3431"/>
              <a:gd name="T29" fmla="*/ 578223 h 2339"/>
              <a:gd name="T30" fmla="*/ 1800397 w 3431"/>
              <a:gd name="T31" fmla="*/ 578223 h 2339"/>
              <a:gd name="T32" fmla="*/ 685316 w 3431"/>
              <a:gd name="T33" fmla="*/ 793876 h 2339"/>
              <a:gd name="T34" fmla="*/ 431864 w 3431"/>
              <a:gd name="T35" fmla="*/ 793876 h 2339"/>
              <a:gd name="T36" fmla="*/ 431864 w 3431"/>
              <a:gd name="T37" fmla="*/ 900391 h 2339"/>
              <a:gd name="T38" fmla="*/ 685316 w 3431"/>
              <a:gd name="T39" fmla="*/ 900391 h 2339"/>
              <a:gd name="T40" fmla="*/ 685316 w 3431"/>
              <a:gd name="T41" fmla="*/ 793876 h 2339"/>
              <a:gd name="T42" fmla="*/ 1010132 w 3431"/>
              <a:gd name="T43" fmla="*/ 793876 h 2339"/>
              <a:gd name="T44" fmla="*/ 791839 w 3431"/>
              <a:gd name="T45" fmla="*/ 793876 h 2339"/>
              <a:gd name="T46" fmla="*/ 791839 w 3431"/>
              <a:gd name="T47" fmla="*/ 900391 h 2339"/>
              <a:gd name="T48" fmla="*/ 1010132 w 3431"/>
              <a:gd name="T49" fmla="*/ 900391 h 2339"/>
              <a:gd name="T50" fmla="*/ 1010132 w 3431"/>
              <a:gd name="T51" fmla="*/ 793876 h 2339"/>
              <a:gd name="T52" fmla="*/ 1367483 w 3431"/>
              <a:gd name="T53" fmla="*/ 793876 h 2339"/>
              <a:gd name="T54" fmla="*/ 1078349 w 3431"/>
              <a:gd name="T55" fmla="*/ 793876 h 2339"/>
              <a:gd name="T56" fmla="*/ 1078349 w 3431"/>
              <a:gd name="T57" fmla="*/ 900391 h 2339"/>
              <a:gd name="T58" fmla="*/ 1367483 w 3431"/>
              <a:gd name="T59" fmla="*/ 900391 h 2339"/>
              <a:gd name="T60" fmla="*/ 1367483 w 3431"/>
              <a:gd name="T61" fmla="*/ 793876 h 2339"/>
              <a:gd name="T62" fmla="*/ 108097 w 3431"/>
              <a:gd name="T63" fmla="*/ 1077741 h 2339"/>
              <a:gd name="T64" fmla="*/ 1369057 w 3431"/>
              <a:gd name="T65" fmla="*/ 1077741 h 2339"/>
              <a:gd name="T66" fmla="*/ 1369057 w 3431"/>
              <a:gd name="T67" fmla="*/ 972275 h 2339"/>
              <a:gd name="T68" fmla="*/ 108097 w 3431"/>
              <a:gd name="T69" fmla="*/ 972275 h 2339"/>
              <a:gd name="T70" fmla="*/ 108097 w 3431"/>
              <a:gd name="T71" fmla="*/ 1077741 h 2339"/>
              <a:gd name="T72" fmla="*/ 108097 w 3431"/>
              <a:gd name="T73" fmla="*/ 900391 h 2339"/>
              <a:gd name="T74" fmla="*/ 361549 w 3431"/>
              <a:gd name="T75" fmla="*/ 900391 h 2339"/>
              <a:gd name="T76" fmla="*/ 361549 w 3431"/>
              <a:gd name="T77" fmla="*/ 793876 h 2339"/>
              <a:gd name="T78" fmla="*/ 108097 w 3431"/>
              <a:gd name="T79" fmla="*/ 793876 h 2339"/>
              <a:gd name="T80" fmla="*/ 108097 w 3431"/>
              <a:gd name="T81" fmla="*/ 900391 h 23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31" h="2339">
                <a:moveTo>
                  <a:pt x="3417" y="551"/>
                </a:moveTo>
                <a:cubicBezTo>
                  <a:pt x="3417" y="544"/>
                  <a:pt x="3417" y="544"/>
                  <a:pt x="3417" y="544"/>
                </a:cubicBezTo>
                <a:cubicBezTo>
                  <a:pt x="0" y="544"/>
                  <a:pt x="0" y="544"/>
                  <a:pt x="0" y="544"/>
                </a:cubicBezTo>
                <a:cubicBezTo>
                  <a:pt x="0" y="307"/>
                  <a:pt x="0" y="307"/>
                  <a:pt x="0" y="307"/>
                </a:cubicBezTo>
                <a:cubicBezTo>
                  <a:pt x="0" y="138"/>
                  <a:pt x="138" y="0"/>
                  <a:pt x="307" y="0"/>
                </a:cubicBezTo>
                <a:cubicBezTo>
                  <a:pt x="3103" y="0"/>
                  <a:pt x="3103" y="0"/>
                  <a:pt x="3103" y="0"/>
                </a:cubicBezTo>
                <a:cubicBezTo>
                  <a:pt x="3273" y="0"/>
                  <a:pt x="3420" y="138"/>
                  <a:pt x="3420" y="307"/>
                </a:cubicBezTo>
                <a:cubicBezTo>
                  <a:pt x="3420" y="551"/>
                  <a:pt x="3420" y="551"/>
                  <a:pt x="3420" y="551"/>
                </a:cubicBezTo>
                <a:lnTo>
                  <a:pt x="3417" y="551"/>
                </a:lnTo>
                <a:close/>
                <a:moveTo>
                  <a:pt x="3431" y="1102"/>
                </a:moveTo>
                <a:cubicBezTo>
                  <a:pt x="3431" y="2045"/>
                  <a:pt x="3431" y="2045"/>
                  <a:pt x="3431" y="2045"/>
                </a:cubicBezTo>
                <a:cubicBezTo>
                  <a:pt x="3431" y="2215"/>
                  <a:pt x="3273" y="2339"/>
                  <a:pt x="3103" y="2339"/>
                </a:cubicBezTo>
                <a:cubicBezTo>
                  <a:pt x="307" y="2339"/>
                  <a:pt x="307" y="2339"/>
                  <a:pt x="307" y="2339"/>
                </a:cubicBezTo>
                <a:cubicBezTo>
                  <a:pt x="138" y="2339"/>
                  <a:pt x="0" y="2215"/>
                  <a:pt x="0" y="2045"/>
                </a:cubicBezTo>
                <a:cubicBezTo>
                  <a:pt x="0" y="1102"/>
                  <a:pt x="0" y="1102"/>
                  <a:pt x="0" y="1102"/>
                </a:cubicBezTo>
                <a:lnTo>
                  <a:pt x="3431" y="1102"/>
                </a:lnTo>
                <a:close/>
                <a:moveTo>
                  <a:pt x="1306" y="1513"/>
                </a:moveTo>
                <a:cubicBezTo>
                  <a:pt x="823" y="1513"/>
                  <a:pt x="823" y="1513"/>
                  <a:pt x="823" y="1513"/>
                </a:cubicBezTo>
                <a:cubicBezTo>
                  <a:pt x="823" y="1716"/>
                  <a:pt x="823" y="1716"/>
                  <a:pt x="823" y="1716"/>
                </a:cubicBezTo>
                <a:cubicBezTo>
                  <a:pt x="1306" y="1716"/>
                  <a:pt x="1306" y="1716"/>
                  <a:pt x="1306" y="1716"/>
                </a:cubicBezTo>
                <a:lnTo>
                  <a:pt x="1306" y="1513"/>
                </a:lnTo>
                <a:close/>
                <a:moveTo>
                  <a:pt x="1925" y="1513"/>
                </a:moveTo>
                <a:cubicBezTo>
                  <a:pt x="1509" y="1513"/>
                  <a:pt x="1509" y="1513"/>
                  <a:pt x="1509" y="1513"/>
                </a:cubicBezTo>
                <a:cubicBezTo>
                  <a:pt x="1509" y="1716"/>
                  <a:pt x="1509" y="1716"/>
                  <a:pt x="1509" y="1716"/>
                </a:cubicBezTo>
                <a:cubicBezTo>
                  <a:pt x="1925" y="1716"/>
                  <a:pt x="1925" y="1716"/>
                  <a:pt x="1925" y="1716"/>
                </a:cubicBezTo>
                <a:lnTo>
                  <a:pt x="1925" y="1513"/>
                </a:lnTo>
                <a:close/>
                <a:moveTo>
                  <a:pt x="2606" y="1513"/>
                </a:moveTo>
                <a:cubicBezTo>
                  <a:pt x="2055" y="1513"/>
                  <a:pt x="2055" y="1513"/>
                  <a:pt x="2055" y="1513"/>
                </a:cubicBezTo>
                <a:cubicBezTo>
                  <a:pt x="2055" y="1716"/>
                  <a:pt x="2055" y="1716"/>
                  <a:pt x="2055" y="1716"/>
                </a:cubicBezTo>
                <a:cubicBezTo>
                  <a:pt x="2606" y="1716"/>
                  <a:pt x="2606" y="1716"/>
                  <a:pt x="2606" y="1716"/>
                </a:cubicBezTo>
                <a:lnTo>
                  <a:pt x="2606" y="1513"/>
                </a:lnTo>
                <a:close/>
                <a:moveTo>
                  <a:pt x="206" y="2054"/>
                </a:moveTo>
                <a:cubicBezTo>
                  <a:pt x="2609" y="2054"/>
                  <a:pt x="2609" y="2054"/>
                  <a:pt x="2609" y="2054"/>
                </a:cubicBezTo>
                <a:cubicBezTo>
                  <a:pt x="2609" y="1853"/>
                  <a:pt x="2609" y="1853"/>
                  <a:pt x="2609" y="1853"/>
                </a:cubicBezTo>
                <a:cubicBezTo>
                  <a:pt x="206" y="1853"/>
                  <a:pt x="206" y="1853"/>
                  <a:pt x="206" y="1853"/>
                </a:cubicBezTo>
                <a:lnTo>
                  <a:pt x="206" y="2054"/>
                </a:lnTo>
                <a:close/>
                <a:moveTo>
                  <a:pt x="206" y="1716"/>
                </a:moveTo>
                <a:cubicBezTo>
                  <a:pt x="689" y="1716"/>
                  <a:pt x="689" y="1716"/>
                  <a:pt x="689" y="1716"/>
                </a:cubicBezTo>
                <a:cubicBezTo>
                  <a:pt x="689" y="1513"/>
                  <a:pt x="689" y="1513"/>
                  <a:pt x="689" y="1513"/>
                </a:cubicBezTo>
                <a:cubicBezTo>
                  <a:pt x="206" y="1513"/>
                  <a:pt x="206" y="1513"/>
                  <a:pt x="206" y="1513"/>
                </a:cubicBezTo>
                <a:lnTo>
                  <a:pt x="206" y="1716"/>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5" name="文本框 24"/>
          <p:cNvSpPr txBox="1"/>
          <p:nvPr/>
        </p:nvSpPr>
        <p:spPr>
          <a:xfrm>
            <a:off x="563680" y="2702344"/>
            <a:ext cx="2236510" cy="398780"/>
          </a:xfrm>
          <a:prstGeom prst="rect">
            <a:avLst/>
          </a:prstGeom>
          <a:noFill/>
        </p:spPr>
        <p:txBody>
          <a:bodyPr wrap="square" rtlCol="0">
            <a:spAutoFit/>
          </a:bodyPr>
          <a:lstStyle/>
          <a:p>
            <a:r>
              <a:rPr lang="zh-CN" altLang="en-US" sz="2000" b="1" dirty="0">
                <a:solidFill>
                  <a:schemeClr val="accent1"/>
                </a:solidFill>
                <a:cs typeface="+mn-ea"/>
                <a:sym typeface="+mn-lt"/>
              </a:rPr>
              <a:t>基础测试</a:t>
            </a:r>
            <a:endParaRPr lang="zh-CN" altLang="en-US" sz="2000" b="1" dirty="0">
              <a:solidFill>
                <a:schemeClr val="accent1"/>
              </a:solidFill>
              <a:cs typeface="+mn-ea"/>
              <a:sym typeface="+mn-lt"/>
            </a:endParaRPr>
          </a:p>
        </p:txBody>
      </p:sp>
      <p:sp>
        <p:nvSpPr>
          <p:cNvPr id="26" name="文本框 25"/>
          <p:cNvSpPr txBox="1"/>
          <p:nvPr/>
        </p:nvSpPr>
        <p:spPr>
          <a:xfrm>
            <a:off x="3402852" y="2702344"/>
            <a:ext cx="2236510" cy="398780"/>
          </a:xfrm>
          <a:prstGeom prst="rect">
            <a:avLst/>
          </a:prstGeom>
          <a:noFill/>
        </p:spPr>
        <p:txBody>
          <a:bodyPr wrap="square" rtlCol="0">
            <a:spAutoFit/>
          </a:bodyPr>
          <a:lstStyle/>
          <a:p>
            <a:r>
              <a:rPr lang="zh-CN" altLang="en-US" sz="2000" b="1" dirty="0">
                <a:solidFill>
                  <a:schemeClr val="accent2"/>
                </a:solidFill>
                <a:cs typeface="+mn-ea"/>
                <a:sym typeface="+mn-lt"/>
              </a:rPr>
              <a:t>对照试验</a:t>
            </a:r>
            <a:endParaRPr lang="zh-CN" altLang="en-US" sz="2000" b="1" dirty="0">
              <a:solidFill>
                <a:schemeClr val="accent2"/>
              </a:solidFill>
              <a:cs typeface="+mn-ea"/>
              <a:sym typeface="+mn-lt"/>
            </a:endParaRPr>
          </a:p>
        </p:txBody>
      </p:sp>
      <p:sp>
        <p:nvSpPr>
          <p:cNvPr id="27" name="文本框 26"/>
          <p:cNvSpPr txBox="1"/>
          <p:nvPr/>
        </p:nvSpPr>
        <p:spPr>
          <a:xfrm>
            <a:off x="6488936" y="2702344"/>
            <a:ext cx="2236510" cy="398780"/>
          </a:xfrm>
          <a:prstGeom prst="rect">
            <a:avLst/>
          </a:prstGeom>
          <a:noFill/>
        </p:spPr>
        <p:txBody>
          <a:bodyPr wrap="square" rtlCol="0">
            <a:spAutoFit/>
          </a:bodyPr>
          <a:lstStyle/>
          <a:p>
            <a:r>
              <a:rPr lang="zh-CN" altLang="en-US" sz="2000" b="1" dirty="0">
                <a:solidFill>
                  <a:schemeClr val="accent3"/>
                </a:solidFill>
                <a:cs typeface="+mn-ea"/>
                <a:sym typeface="+mn-lt"/>
              </a:rPr>
              <a:t>对比</a:t>
            </a:r>
            <a:r>
              <a:rPr lang="zh-CN" altLang="en-US" sz="2000" b="1" dirty="0">
                <a:solidFill>
                  <a:schemeClr val="accent3"/>
                </a:solidFill>
                <a:cs typeface="+mn-ea"/>
                <a:sym typeface="+mn-lt"/>
              </a:rPr>
              <a:t>其他方法</a:t>
            </a:r>
            <a:endParaRPr lang="zh-CN" altLang="en-US" sz="2000" b="1" dirty="0">
              <a:solidFill>
                <a:schemeClr val="accent3"/>
              </a:solidFill>
              <a:cs typeface="+mn-ea"/>
              <a:sym typeface="+mn-lt"/>
            </a:endParaRPr>
          </a:p>
        </p:txBody>
      </p:sp>
      <p:sp>
        <p:nvSpPr>
          <p:cNvPr id="28" name="文本框 27"/>
          <p:cNvSpPr txBox="1"/>
          <p:nvPr/>
        </p:nvSpPr>
        <p:spPr>
          <a:xfrm>
            <a:off x="9361686" y="2702344"/>
            <a:ext cx="2236510" cy="398780"/>
          </a:xfrm>
          <a:prstGeom prst="rect">
            <a:avLst/>
          </a:prstGeom>
          <a:noFill/>
        </p:spPr>
        <p:txBody>
          <a:bodyPr wrap="square" rtlCol="0">
            <a:spAutoFit/>
          </a:bodyPr>
          <a:lstStyle/>
          <a:p>
            <a:r>
              <a:rPr lang="zh-CN" altLang="en-US" sz="2000" b="1" dirty="0">
                <a:solidFill>
                  <a:schemeClr val="accent4"/>
                </a:solidFill>
                <a:cs typeface="+mn-ea"/>
                <a:sym typeface="+mn-lt"/>
              </a:rPr>
              <a:t>改进</a:t>
            </a:r>
            <a:endParaRPr lang="zh-CN" altLang="en-US" sz="2000" b="1" dirty="0">
              <a:solidFill>
                <a:schemeClr val="accent4"/>
              </a:solidFill>
              <a:cs typeface="+mn-ea"/>
              <a:sym typeface="+mn-lt"/>
            </a:endParaRPr>
          </a:p>
        </p:txBody>
      </p:sp>
      <p:grpSp>
        <p:nvGrpSpPr>
          <p:cNvPr id="29" name="组合 28"/>
          <p:cNvGrpSpPr>
            <a:grpSpLocks noChangeAspect="1"/>
          </p:cNvGrpSpPr>
          <p:nvPr/>
        </p:nvGrpSpPr>
        <p:grpSpPr>
          <a:xfrm>
            <a:off x="202799" y="287672"/>
            <a:ext cx="609210" cy="609210"/>
            <a:chOff x="456294" y="1959430"/>
            <a:chExt cx="2148114" cy="2148114"/>
          </a:xfrm>
        </p:grpSpPr>
        <p:sp>
          <p:nvSpPr>
            <p:cNvPr id="30" name="椭圆 2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sym typeface="+mn-ea"/>
              </a:rPr>
              <a:t>复现结果及改进</a:t>
            </a:r>
            <a:endParaRPr lang="zh-CN" altLang="en-US" sz="3600" b="1"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custDataLst>
              <p:tags r:id="rId2"/>
            </p:custDataLst>
          </p:nvPr>
        </p:nvSpPr>
        <p:spPr>
          <a:xfrm>
            <a:off x="919032" y="57998"/>
            <a:ext cx="5708293" cy="922020"/>
          </a:xfrm>
          <a:prstGeom prst="rect">
            <a:avLst/>
          </a:prstGeom>
          <a:noFill/>
        </p:spPr>
        <p:txBody>
          <a:bodyPr wrap="square" rtlCol="0">
            <a:spAutoFit/>
          </a:bodyPr>
          <a:p>
            <a:pPr>
              <a:lnSpc>
                <a:spcPct val="150000"/>
              </a:lnSpc>
            </a:pPr>
            <a:r>
              <a:rPr lang="zh-CN" altLang="en-US" sz="3600" b="1" dirty="0">
                <a:solidFill>
                  <a:schemeClr val="bg1"/>
                </a:solidFill>
                <a:sym typeface="+mn-ea"/>
              </a:rPr>
              <a:t>复现结果及改进</a:t>
            </a:r>
            <a:endParaRPr lang="zh-CN" altLang="en-US" sz="3600" b="1" dirty="0">
              <a:solidFill>
                <a:schemeClr val="bg1"/>
              </a:solidFill>
            </a:endParaRPr>
          </a:p>
        </p:txBody>
      </p:sp>
      <p:sp>
        <p:nvSpPr>
          <p:cNvPr id="25" name="文本框 24"/>
          <p:cNvSpPr txBox="1"/>
          <p:nvPr>
            <p:custDataLst>
              <p:tags r:id="rId3"/>
            </p:custDataLst>
          </p:nvPr>
        </p:nvSpPr>
        <p:spPr>
          <a:xfrm>
            <a:off x="704650" y="1688249"/>
            <a:ext cx="2236510" cy="583565"/>
          </a:xfrm>
          <a:prstGeom prst="rect">
            <a:avLst/>
          </a:prstGeom>
          <a:noFill/>
        </p:spPr>
        <p:txBody>
          <a:bodyPr wrap="square" rtlCol="0">
            <a:spAutoFit/>
          </a:bodyPr>
          <a:p>
            <a:r>
              <a:rPr lang="zh-CN" altLang="en-US" sz="3200" b="1" dirty="0">
                <a:solidFill>
                  <a:schemeClr val="accent1"/>
                </a:solidFill>
                <a:cs typeface="+mn-ea"/>
                <a:sym typeface="+mn-lt"/>
              </a:rPr>
              <a:t>基础测试</a:t>
            </a:r>
            <a:endParaRPr lang="zh-CN" altLang="en-US" sz="3200" b="1" dirty="0">
              <a:solidFill>
                <a:schemeClr val="accent1"/>
              </a:solidFill>
              <a:cs typeface="+mn-ea"/>
              <a:sym typeface="+mn-lt"/>
            </a:endParaRPr>
          </a:p>
        </p:txBody>
      </p:sp>
      <p:sp>
        <p:nvSpPr>
          <p:cNvPr id="2" name="文本框 1"/>
          <p:cNvSpPr txBox="1"/>
          <p:nvPr/>
        </p:nvSpPr>
        <p:spPr>
          <a:xfrm>
            <a:off x="812165" y="2260600"/>
            <a:ext cx="6096000" cy="368300"/>
          </a:xfrm>
          <a:prstGeom prst="rect">
            <a:avLst/>
          </a:prstGeom>
          <a:noFill/>
        </p:spPr>
        <p:txBody>
          <a:bodyPr wrap="square" rtlCol="0" anchor="t">
            <a:spAutoFit/>
          </a:bodyPr>
          <a:p>
            <a:r>
              <a:rPr lang="zh-CN" altLang="en-US"/>
              <a:t>按照论文内容分别在三个不同的数据集进行攻击:</a:t>
            </a:r>
            <a:endParaRPr lang="zh-CN" altLang="en-US"/>
          </a:p>
        </p:txBody>
      </p:sp>
      <p:pic>
        <p:nvPicPr>
          <p:cNvPr id="3" name="图片 2" descr="data"/>
          <p:cNvPicPr>
            <a:picLocks noChangeAspect="1"/>
          </p:cNvPicPr>
          <p:nvPr/>
        </p:nvPicPr>
        <p:blipFill>
          <a:blip r:embed="rId4"/>
          <a:stretch>
            <a:fillRect/>
          </a:stretch>
        </p:blipFill>
        <p:spPr>
          <a:xfrm>
            <a:off x="1812290" y="3263900"/>
            <a:ext cx="6800850" cy="16287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custDataLst>
              <p:tags r:id="rId2"/>
            </p:custDataLst>
          </p:nvPr>
        </p:nvSpPr>
        <p:spPr>
          <a:xfrm>
            <a:off x="919032" y="57998"/>
            <a:ext cx="5708293" cy="922020"/>
          </a:xfrm>
          <a:prstGeom prst="rect">
            <a:avLst/>
          </a:prstGeom>
          <a:noFill/>
        </p:spPr>
        <p:txBody>
          <a:bodyPr wrap="square" rtlCol="0">
            <a:spAutoFit/>
          </a:bodyPr>
          <a:p>
            <a:pPr>
              <a:lnSpc>
                <a:spcPct val="150000"/>
              </a:lnSpc>
            </a:pPr>
            <a:r>
              <a:rPr lang="zh-CN" altLang="en-US" sz="3600" b="1" dirty="0">
                <a:solidFill>
                  <a:schemeClr val="bg1"/>
                </a:solidFill>
                <a:sym typeface="+mn-ea"/>
              </a:rPr>
              <a:t>复现结果及改进</a:t>
            </a:r>
            <a:endParaRPr lang="zh-CN" altLang="en-US" sz="3600" b="1" dirty="0">
              <a:solidFill>
                <a:schemeClr val="bg1"/>
              </a:solidFill>
            </a:endParaRPr>
          </a:p>
        </p:txBody>
      </p:sp>
      <p:sp>
        <p:nvSpPr>
          <p:cNvPr id="25" name="文本框 24"/>
          <p:cNvSpPr txBox="1"/>
          <p:nvPr>
            <p:custDataLst>
              <p:tags r:id="rId3"/>
            </p:custDataLst>
          </p:nvPr>
        </p:nvSpPr>
        <p:spPr>
          <a:xfrm>
            <a:off x="704850" y="1688465"/>
            <a:ext cx="3344545" cy="742950"/>
          </a:xfrm>
          <a:prstGeom prst="rect">
            <a:avLst/>
          </a:prstGeom>
          <a:noFill/>
        </p:spPr>
        <p:txBody>
          <a:bodyPr wrap="square" rtlCol="0">
            <a:noAutofit/>
          </a:bodyPr>
          <a:p>
            <a:r>
              <a:rPr lang="zh-CN" altLang="en-US" sz="2800" b="1" dirty="0">
                <a:solidFill>
                  <a:schemeClr val="accent1"/>
                </a:solidFill>
                <a:cs typeface="+mn-ea"/>
                <a:sym typeface="+mn-lt"/>
              </a:rPr>
              <a:t>基础测试实验结果</a:t>
            </a:r>
            <a:endParaRPr lang="zh-CN" altLang="en-US" sz="2800" b="1" dirty="0">
              <a:solidFill>
                <a:schemeClr val="accent1"/>
              </a:solidFill>
              <a:cs typeface="+mn-ea"/>
              <a:sym typeface="+mn-lt"/>
            </a:endParaRPr>
          </a:p>
        </p:txBody>
      </p:sp>
      <p:graphicFrame>
        <p:nvGraphicFramePr>
          <p:cNvPr id="4" name="表格 3"/>
          <p:cNvGraphicFramePr/>
          <p:nvPr>
            <p:custDataLst>
              <p:tags r:id="rId4"/>
            </p:custDataLst>
          </p:nvPr>
        </p:nvGraphicFramePr>
        <p:xfrm>
          <a:off x="1254760" y="2700655"/>
          <a:ext cx="9263380" cy="2074545"/>
        </p:xfrm>
        <a:graphic>
          <a:graphicData uri="http://schemas.openxmlformats.org/drawingml/2006/table">
            <a:tbl>
              <a:tblPr firstRow="1" bandRow="1">
                <a:tableStyleId>{5C22544A-7EE6-4342-B048-85BDC9FD1C3A}</a:tableStyleId>
              </a:tblPr>
              <a:tblGrid>
                <a:gridCol w="2315845"/>
                <a:gridCol w="2315845"/>
                <a:gridCol w="2315845"/>
                <a:gridCol w="2315845"/>
              </a:tblGrid>
              <a:tr h="603250">
                <a:tc>
                  <a:txBody>
                    <a:bodyPr/>
                    <a:p>
                      <a:pPr>
                        <a:buNone/>
                      </a:pPr>
                      <a:r>
                        <a:rPr lang="en-US" altLang="zh-CN"/>
                        <a:t>dataset</a:t>
                      </a:r>
                      <a:endParaRPr lang="en-US" altLang="zh-CN"/>
                    </a:p>
                  </a:txBody>
                  <a:tcPr/>
                </a:tc>
                <a:tc>
                  <a:txBody>
                    <a:bodyPr/>
                    <a:p>
                      <a:pPr>
                        <a:buNone/>
                      </a:pPr>
                      <a:r>
                        <a:rPr lang="en-US" altLang="zh-CN" sz="1800">
                          <a:sym typeface="+mn-ea"/>
                        </a:rPr>
                        <a:t>ER@5</a:t>
                      </a:r>
                      <a:endParaRPr lang="en-US" altLang="zh-CN"/>
                    </a:p>
                  </a:txBody>
                  <a:tcPr/>
                </a:tc>
                <a:tc>
                  <a:txBody>
                    <a:bodyPr/>
                    <a:p>
                      <a:pPr>
                        <a:buNone/>
                      </a:pPr>
                      <a:r>
                        <a:rPr lang="en-US" altLang="zh-CN" sz="1800">
                          <a:sym typeface="+mn-ea"/>
                        </a:rPr>
                        <a:t>ER@10</a:t>
                      </a:r>
                      <a:endParaRPr lang="en-US" altLang="zh-CN"/>
                    </a:p>
                  </a:txBody>
                  <a:tcPr/>
                </a:tc>
                <a:tc>
                  <a:txBody>
                    <a:bodyPr/>
                    <a:p>
                      <a:pPr>
                        <a:buNone/>
                      </a:pPr>
                      <a:r>
                        <a:rPr lang="en-US" altLang="zh-CN" sz="1800">
                          <a:sym typeface="+mn-ea"/>
                        </a:rPr>
                        <a:t>NDCG@10</a:t>
                      </a:r>
                      <a:endParaRPr lang="en-US" altLang="zh-CN"/>
                    </a:p>
                  </a:txBody>
                  <a:tcPr/>
                </a:tc>
              </a:tr>
              <a:tr h="490855">
                <a:tc>
                  <a:txBody>
                    <a:bodyPr/>
                    <a:p>
                      <a:pPr>
                        <a:buNone/>
                      </a:pPr>
                      <a:r>
                        <a:rPr lang="en-US" altLang="zh-CN"/>
                        <a:t>ml-100k</a:t>
                      </a:r>
                      <a:endParaRPr lang="en-US" altLang="zh-CN"/>
                    </a:p>
                  </a:txBody>
                  <a:tcPr/>
                </a:tc>
                <a:tc>
                  <a:txBody>
                    <a:bodyPr/>
                    <a:p>
                      <a:pPr>
                        <a:buNone/>
                      </a:pPr>
                      <a:r>
                        <a:rPr lang="en-US" altLang="zh-CN"/>
                        <a:t>0.9443</a:t>
                      </a:r>
                      <a:endParaRPr lang="en-US" altLang="zh-CN"/>
                    </a:p>
                  </a:txBody>
                  <a:tcPr/>
                </a:tc>
                <a:tc>
                  <a:txBody>
                    <a:bodyPr/>
                    <a:p>
                      <a:pPr>
                        <a:buNone/>
                      </a:pPr>
                      <a:r>
                        <a:rPr lang="en-US" altLang="zh-CN"/>
                        <a:t>0.9539</a:t>
                      </a:r>
                      <a:endParaRPr lang="en-US" altLang="zh-CN"/>
                    </a:p>
                  </a:txBody>
                  <a:tcPr/>
                </a:tc>
                <a:tc>
                  <a:txBody>
                    <a:bodyPr/>
                    <a:p>
                      <a:pPr>
                        <a:buNone/>
                      </a:pPr>
                      <a:r>
                        <a:rPr lang="en-US" altLang="zh-CN"/>
                        <a:t>0.9448</a:t>
                      </a:r>
                      <a:endParaRPr lang="en-US" altLang="zh-CN"/>
                    </a:p>
                  </a:txBody>
                  <a:tcPr/>
                </a:tc>
              </a:tr>
              <a:tr h="490220">
                <a:tc>
                  <a:txBody>
                    <a:bodyPr/>
                    <a:p>
                      <a:pPr>
                        <a:buNone/>
                      </a:pPr>
                      <a:r>
                        <a:rPr lang="en-US" altLang="zh-CN"/>
                        <a:t>ml-1m</a:t>
                      </a:r>
                      <a:endParaRPr lang="en-US" altLang="zh-CN"/>
                    </a:p>
                  </a:txBody>
                  <a:tcPr/>
                </a:tc>
                <a:tc>
                  <a:txBody>
                    <a:bodyPr/>
                    <a:p>
                      <a:pPr>
                        <a:buNone/>
                      </a:pPr>
                      <a:r>
                        <a:rPr lang="en-US" altLang="zh-CN"/>
                        <a:t>0.9614</a:t>
                      </a:r>
                      <a:endParaRPr lang="en-US" altLang="zh-CN"/>
                    </a:p>
                  </a:txBody>
                  <a:tcPr/>
                </a:tc>
                <a:tc>
                  <a:txBody>
                    <a:bodyPr/>
                    <a:p>
                      <a:pPr>
                        <a:buNone/>
                      </a:pPr>
                      <a:r>
                        <a:rPr lang="en-US" altLang="zh-CN"/>
                        <a:t>0.9654</a:t>
                      </a:r>
                      <a:endParaRPr lang="en-US" altLang="zh-CN"/>
                    </a:p>
                  </a:txBody>
                  <a:tcPr/>
                </a:tc>
                <a:tc>
                  <a:txBody>
                    <a:bodyPr/>
                    <a:p>
                      <a:pPr>
                        <a:buNone/>
                      </a:pPr>
                      <a:r>
                        <a:rPr lang="en-US" altLang="zh-CN"/>
                        <a:t>0.9560</a:t>
                      </a:r>
                      <a:endParaRPr lang="en-US" altLang="zh-CN"/>
                    </a:p>
                  </a:txBody>
                  <a:tcPr/>
                </a:tc>
              </a:tr>
              <a:tr h="490220">
                <a:tc>
                  <a:txBody>
                    <a:bodyPr/>
                    <a:p>
                      <a:pPr>
                        <a:buNone/>
                      </a:pPr>
                      <a:r>
                        <a:rPr lang="en-US" altLang="zh-CN"/>
                        <a:t>steam</a:t>
                      </a:r>
                      <a:endParaRPr lang="en-US" altLang="zh-CN"/>
                    </a:p>
                  </a:txBody>
                  <a:tcPr/>
                </a:tc>
                <a:tc>
                  <a:txBody>
                    <a:bodyPr/>
                    <a:p>
                      <a:pPr>
                        <a:buNone/>
                      </a:pPr>
                      <a:r>
                        <a:rPr lang="en-US" altLang="zh-CN"/>
                        <a:t>0.9840</a:t>
                      </a:r>
                      <a:endParaRPr lang="en-US" altLang="zh-CN"/>
                    </a:p>
                  </a:txBody>
                  <a:tcPr/>
                </a:tc>
                <a:tc>
                  <a:txBody>
                    <a:bodyPr/>
                    <a:p>
                      <a:pPr>
                        <a:buNone/>
                      </a:pPr>
                      <a:r>
                        <a:rPr lang="en-US" altLang="zh-CN"/>
                        <a:t>0.9853</a:t>
                      </a:r>
                      <a:endParaRPr lang="en-US" altLang="zh-CN"/>
                    </a:p>
                  </a:txBody>
                  <a:tcPr/>
                </a:tc>
                <a:tc>
                  <a:txBody>
                    <a:bodyPr/>
                    <a:p>
                      <a:pPr>
                        <a:buNone/>
                      </a:pPr>
                      <a:r>
                        <a:rPr lang="en-US" altLang="zh-CN"/>
                        <a:t>0.9835</a:t>
                      </a:r>
                      <a:endParaRPr lang="en-US" altLang="zh-CN"/>
                    </a:p>
                  </a:txBody>
                  <a:tcPr/>
                </a:tc>
              </a:tr>
            </a:tbl>
          </a:graphicData>
        </a:graphic>
      </p:graphicFrame>
      <p:sp>
        <p:nvSpPr>
          <p:cNvPr id="6" name="文本框 5"/>
          <p:cNvSpPr txBox="1"/>
          <p:nvPr>
            <p:custDataLst>
              <p:tags r:id="rId5"/>
            </p:custDataLst>
          </p:nvPr>
        </p:nvSpPr>
        <p:spPr>
          <a:xfrm>
            <a:off x="1385570" y="5294630"/>
            <a:ext cx="6096000" cy="368300"/>
          </a:xfrm>
          <a:prstGeom prst="rect">
            <a:avLst/>
          </a:prstGeom>
          <a:noFill/>
        </p:spPr>
        <p:txBody>
          <a:bodyPr wrap="square" rtlCol="0" anchor="t">
            <a:spAutoFit/>
          </a:bodyPr>
          <a:p>
            <a:r>
              <a:rPr lang="zh-CN" altLang="en-US"/>
              <a:t>找了一个新数据测试失败</a:t>
            </a:r>
            <a:r>
              <a:rPr lang="en-US" altLang="zh-CN"/>
              <a:t>,</a:t>
            </a:r>
            <a:r>
              <a:rPr lang="zh-CN" altLang="en-US"/>
              <a:t>可能因为数据集</a:t>
            </a:r>
            <a:r>
              <a:rPr lang="zh-CN" altLang="en-US"/>
              <a:t>过大:</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custDataLst>
              <p:tags r:id="rId2"/>
            </p:custDataLst>
          </p:nvPr>
        </p:nvSpPr>
        <p:spPr>
          <a:xfrm>
            <a:off x="919032" y="57998"/>
            <a:ext cx="5708293" cy="922020"/>
          </a:xfrm>
          <a:prstGeom prst="rect">
            <a:avLst/>
          </a:prstGeom>
          <a:noFill/>
        </p:spPr>
        <p:txBody>
          <a:bodyPr wrap="square" rtlCol="0">
            <a:spAutoFit/>
          </a:bodyPr>
          <a:p>
            <a:pPr>
              <a:lnSpc>
                <a:spcPct val="150000"/>
              </a:lnSpc>
            </a:pPr>
            <a:r>
              <a:rPr lang="zh-CN" altLang="en-US" sz="3600" b="1" dirty="0">
                <a:solidFill>
                  <a:schemeClr val="bg1"/>
                </a:solidFill>
                <a:sym typeface="+mn-ea"/>
              </a:rPr>
              <a:t>复现结果及改进</a:t>
            </a:r>
            <a:endParaRPr lang="zh-CN" altLang="en-US" sz="3600" b="1" dirty="0">
              <a:solidFill>
                <a:schemeClr val="bg1"/>
              </a:solidFill>
            </a:endParaRPr>
          </a:p>
        </p:txBody>
      </p:sp>
      <p:sp>
        <p:nvSpPr>
          <p:cNvPr id="2" name="文本框 1"/>
          <p:cNvSpPr txBox="1"/>
          <p:nvPr>
            <p:custDataLst>
              <p:tags r:id="rId3"/>
            </p:custDataLst>
          </p:nvPr>
        </p:nvSpPr>
        <p:spPr>
          <a:xfrm>
            <a:off x="704850" y="1688465"/>
            <a:ext cx="3344545" cy="742950"/>
          </a:xfrm>
          <a:prstGeom prst="rect">
            <a:avLst/>
          </a:prstGeom>
          <a:noFill/>
        </p:spPr>
        <p:txBody>
          <a:bodyPr wrap="square" rtlCol="0">
            <a:noAutofit/>
          </a:bodyPr>
          <a:p>
            <a:r>
              <a:rPr lang="zh-CN" altLang="en-US" sz="2800" b="1" dirty="0">
                <a:solidFill>
                  <a:schemeClr val="accent1"/>
                </a:solidFill>
                <a:cs typeface="+mn-ea"/>
                <a:sym typeface="+mn-lt"/>
              </a:rPr>
              <a:t>对照测试实验结果</a:t>
            </a:r>
            <a:endParaRPr lang="zh-CN" altLang="en-US" sz="2800" b="1" dirty="0">
              <a:solidFill>
                <a:schemeClr val="accent1"/>
              </a:solidFill>
              <a:cs typeface="+mn-ea"/>
              <a:sym typeface="+mn-lt"/>
            </a:endParaRPr>
          </a:p>
        </p:txBody>
      </p:sp>
      <p:pic>
        <p:nvPicPr>
          <p:cNvPr id="3" name="图片 2"/>
          <p:cNvPicPr>
            <a:picLocks noChangeAspect="1"/>
          </p:cNvPicPr>
          <p:nvPr>
            <p:custDataLst>
              <p:tags r:id="rId4"/>
            </p:custDataLst>
          </p:nvPr>
        </p:nvPicPr>
        <p:blipFill>
          <a:blip r:embed="rId5"/>
          <a:stretch>
            <a:fillRect/>
          </a:stretch>
        </p:blipFill>
        <p:spPr>
          <a:xfrm>
            <a:off x="812165" y="2431415"/>
            <a:ext cx="6066790" cy="2172335"/>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918845" y="4697730"/>
            <a:ext cx="5959475" cy="21126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custDataLst>
              <p:tags r:id="rId2"/>
            </p:custDataLst>
          </p:nvPr>
        </p:nvSpPr>
        <p:spPr>
          <a:xfrm>
            <a:off x="919032" y="57998"/>
            <a:ext cx="5708293" cy="922020"/>
          </a:xfrm>
          <a:prstGeom prst="rect">
            <a:avLst/>
          </a:prstGeom>
          <a:noFill/>
        </p:spPr>
        <p:txBody>
          <a:bodyPr wrap="square" rtlCol="0">
            <a:spAutoFit/>
          </a:bodyPr>
          <a:p>
            <a:pPr>
              <a:lnSpc>
                <a:spcPct val="150000"/>
              </a:lnSpc>
            </a:pPr>
            <a:r>
              <a:rPr lang="zh-CN" altLang="en-US" sz="3600" b="1" dirty="0">
                <a:solidFill>
                  <a:schemeClr val="bg1"/>
                </a:solidFill>
                <a:sym typeface="+mn-ea"/>
              </a:rPr>
              <a:t>复现结果及改进</a:t>
            </a:r>
            <a:endParaRPr lang="zh-CN" altLang="en-US" sz="3600" b="1" dirty="0">
              <a:solidFill>
                <a:schemeClr val="bg1"/>
              </a:solidFill>
            </a:endParaRPr>
          </a:p>
        </p:txBody>
      </p:sp>
      <p:sp>
        <p:nvSpPr>
          <p:cNvPr id="2" name="文本框 1"/>
          <p:cNvSpPr txBox="1"/>
          <p:nvPr>
            <p:custDataLst>
              <p:tags r:id="rId3"/>
            </p:custDataLst>
          </p:nvPr>
        </p:nvSpPr>
        <p:spPr>
          <a:xfrm>
            <a:off x="704850" y="1688465"/>
            <a:ext cx="4380230" cy="742950"/>
          </a:xfrm>
          <a:prstGeom prst="rect">
            <a:avLst/>
          </a:prstGeom>
          <a:noFill/>
        </p:spPr>
        <p:txBody>
          <a:bodyPr wrap="square" rtlCol="0">
            <a:noAutofit/>
          </a:bodyPr>
          <a:p>
            <a:r>
              <a:rPr lang="zh-CN" altLang="en-US" sz="2800" b="1" dirty="0">
                <a:solidFill>
                  <a:schemeClr val="accent1"/>
                </a:solidFill>
                <a:cs typeface="+mn-ea"/>
                <a:sym typeface="+mn-lt"/>
              </a:rPr>
              <a:t>对比</a:t>
            </a:r>
            <a:r>
              <a:rPr lang="zh-CN" altLang="en-US" sz="2800" b="1" dirty="0">
                <a:solidFill>
                  <a:schemeClr val="accent1"/>
                </a:solidFill>
                <a:cs typeface="+mn-ea"/>
                <a:sym typeface="+mn-lt"/>
              </a:rPr>
              <a:t>其他方法实验结果</a:t>
            </a:r>
            <a:endParaRPr lang="zh-CN" altLang="en-US" sz="2800" b="1" dirty="0">
              <a:solidFill>
                <a:schemeClr val="accent1"/>
              </a:solidFill>
              <a:cs typeface="+mn-ea"/>
              <a:sym typeface="+mn-lt"/>
            </a:endParaRPr>
          </a:p>
        </p:txBody>
      </p:sp>
      <p:pic>
        <p:nvPicPr>
          <p:cNvPr id="4" name="图片 3"/>
          <p:cNvPicPr>
            <a:picLocks noChangeAspect="1"/>
          </p:cNvPicPr>
          <p:nvPr>
            <p:custDataLst>
              <p:tags r:id="rId4"/>
            </p:custDataLst>
          </p:nvPr>
        </p:nvPicPr>
        <p:blipFill>
          <a:blip r:embed="rId5"/>
          <a:stretch>
            <a:fillRect/>
          </a:stretch>
        </p:blipFill>
        <p:spPr>
          <a:xfrm>
            <a:off x="1323975" y="2322195"/>
            <a:ext cx="6926580" cy="42062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endParaRPr lang="zh-CN" altLang="en-US" sz="3600" b="1" dirty="0">
              <a:solidFill>
                <a:schemeClr val="bg1"/>
              </a:solidFill>
            </a:endParaRPr>
          </a:p>
        </p:txBody>
      </p:sp>
      <p:sp>
        <p:nvSpPr>
          <p:cNvPr id="2" name="圆角矩形 1"/>
          <p:cNvSpPr/>
          <p:nvPr>
            <p:custDataLst>
              <p:tags r:id="rId2"/>
            </p:custDataLst>
          </p:nvPr>
        </p:nvSpPr>
        <p:spPr>
          <a:xfrm>
            <a:off x="1445260" y="167549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custDataLst>
              <p:tags r:id="rId3"/>
            </p:custDataLst>
          </p:nvPr>
        </p:nvSpPr>
        <p:spPr>
          <a:xfrm>
            <a:off x="10647682" y="620841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custDataLst>
              <p:tags r:id="rId4"/>
            </p:custDataLst>
          </p:nvPr>
        </p:nvSpPr>
        <p:spPr>
          <a:xfrm>
            <a:off x="10378617" y="597867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custDataLst>
              <p:tags r:id="rId5"/>
            </p:custDataLst>
          </p:nvPr>
        </p:nvSpPr>
        <p:spPr>
          <a:xfrm>
            <a:off x="1181100" y="126243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custDataLst>
              <p:tags r:id="rId6"/>
            </p:custDataLst>
          </p:nvPr>
        </p:nvSpPr>
        <p:spPr>
          <a:xfrm>
            <a:off x="1254760" y="145420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文本框 37"/>
          <p:cNvSpPr txBox="1"/>
          <p:nvPr>
            <p:custDataLst>
              <p:tags r:id="rId7"/>
            </p:custDataLst>
          </p:nvPr>
        </p:nvSpPr>
        <p:spPr>
          <a:xfrm>
            <a:off x="1920238" y="2713247"/>
            <a:ext cx="8782050" cy="3415030"/>
          </a:xfrm>
          <a:prstGeom prst="rect">
            <a:avLst/>
          </a:prstGeom>
          <a:noFill/>
        </p:spPr>
        <p:txBody>
          <a:bodyPr wrap="square" rtlCol="0">
            <a:spAutoFit/>
          </a:bodyPr>
          <a:p>
            <a:pPr>
              <a:lnSpc>
                <a:spcPct val="150000"/>
              </a:lnSpc>
            </a:pPr>
            <a:r>
              <a:rPr lang="zh-CN" altLang="en-US" dirty="0">
                <a:solidFill>
                  <a:schemeClr val="tx1">
                    <a:lumMod val="75000"/>
                    <a:lumOff val="25000"/>
                  </a:schemeClr>
                </a:solidFill>
              </a:rPr>
              <a:t>受此启发，在FedRecAttack中，我们利用公共交互来近似用户的特征向量，从而攻击者可以相应地生成中毒梯度，并控制恶意用户以精心设计的方式上传中毒梯度。为了评估FedRecAttack的有效性和副作用，我们对来自两个完全不同场景的三个不同大小的现实数据集进行了广泛的实验。</a:t>
            </a:r>
            <a:endParaRPr lang="zh-CN" altLang="en-US" dirty="0">
              <a:solidFill>
                <a:schemeClr val="tx1">
                  <a:lumMod val="75000"/>
                  <a:lumOff val="25000"/>
                </a:schemeClr>
              </a:solidFill>
            </a:endParaRPr>
          </a:p>
          <a:p>
            <a:pPr>
              <a:lnSpc>
                <a:spcPct val="150000"/>
              </a:lnSpc>
            </a:pPr>
            <a:endParaRPr lang="zh-CN" altLang="en-US"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实验结果表明，我们提出的FedRecAttack达到了最先进的效果，而其副作用可以忽略不计。此外，即使在所有比例（3%）的恶意用户和所有比例（1%）的公共互动中，FedRecAttack仍然非常有效，这表明FR比人们通常认为的更容易受到攻击。</a:t>
            </a:r>
            <a:endParaRPr lang="zh-CN" altLang="en-US" dirty="0">
              <a:solidFill>
                <a:schemeClr val="tx1">
                  <a:lumMod val="75000"/>
                  <a:lumOff val="25000"/>
                </a:schemeClr>
              </a:solidFill>
            </a:endParaRPr>
          </a:p>
        </p:txBody>
      </p:sp>
      <p:sp>
        <p:nvSpPr>
          <p:cNvPr id="48" name="文本框 47"/>
          <p:cNvSpPr txBox="1"/>
          <p:nvPr>
            <p:custDataLst>
              <p:tags r:id="rId8"/>
            </p:custDataLst>
          </p:nvPr>
        </p:nvSpPr>
        <p:spPr>
          <a:xfrm>
            <a:off x="1988275" y="1931188"/>
            <a:ext cx="1300480" cy="768350"/>
          </a:xfrm>
          <a:prstGeom prst="rect">
            <a:avLst/>
          </a:prstGeom>
          <a:noFill/>
        </p:spPr>
        <p:txBody>
          <a:bodyPr wrap="none" rtlCol="0">
            <a:spAutoFit/>
          </a:bodyPr>
          <a:p>
            <a:r>
              <a:rPr lang="zh-CN" altLang="en-US" sz="4400" b="1" dirty="0">
                <a:solidFill>
                  <a:schemeClr val="accent1"/>
                </a:solidFill>
              </a:rPr>
              <a:t>引言</a:t>
            </a:r>
            <a:endParaRPr lang="zh-CN" altLang="en-US" sz="4400" b="1" dirty="0">
              <a:solidFill>
                <a:schemeClr val="accent1"/>
              </a:solidFill>
            </a:endParaRPr>
          </a:p>
        </p:txBody>
      </p:sp>
      <p:sp>
        <p:nvSpPr>
          <p:cNvPr id="49" name="矩形 48"/>
          <p:cNvSpPr/>
          <p:nvPr>
            <p:custDataLst>
              <p:tags r:id="rId9"/>
            </p:custDataLst>
          </p:nvPr>
        </p:nvSpPr>
        <p:spPr>
          <a:xfrm>
            <a:off x="3114945" y="2190027"/>
            <a:ext cx="2047875" cy="521970"/>
          </a:xfrm>
          <a:prstGeom prst="rect">
            <a:avLst/>
          </a:prstGeom>
        </p:spPr>
        <p:txBody>
          <a:bodyPr wrap="none">
            <a:spAutoFit/>
          </a:bodyPr>
          <a:p>
            <a:r>
              <a:rPr lang="en-US" altLang="zh-CN" sz="2800" dirty="0">
                <a:solidFill>
                  <a:schemeClr val="accent1"/>
                </a:solidFill>
              </a:rPr>
              <a:t>introduction</a:t>
            </a:r>
            <a:endParaRPr lang="en-US" altLang="zh-CN" sz="2800" dirty="0">
              <a:solidFill>
                <a:schemeClr val="accent1"/>
              </a:solidFill>
            </a:endParaRPr>
          </a:p>
        </p:txBody>
      </p:sp>
      <p:sp>
        <p:nvSpPr>
          <p:cNvPr id="6" name="圆角矩形 5"/>
          <p:cNvSpPr/>
          <p:nvPr>
            <p:custDataLst>
              <p:tags r:id="rId10"/>
            </p:custDataLst>
          </p:nvPr>
        </p:nvSpPr>
        <p:spPr>
          <a:xfrm>
            <a:off x="1572260" y="180249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矩形 38"/>
          <p:cNvSpPr/>
          <p:nvPr>
            <p:custDataLst>
              <p:tags r:id="rId11"/>
            </p:custDataLst>
          </p:nvPr>
        </p:nvSpPr>
        <p:spPr>
          <a:xfrm>
            <a:off x="10774682" y="633541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矩形 39"/>
          <p:cNvSpPr/>
          <p:nvPr>
            <p:custDataLst>
              <p:tags r:id="rId12"/>
            </p:custDataLst>
          </p:nvPr>
        </p:nvSpPr>
        <p:spPr>
          <a:xfrm>
            <a:off x="10505617" y="610567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矩形 44"/>
          <p:cNvSpPr/>
          <p:nvPr>
            <p:custDataLst>
              <p:tags r:id="rId13"/>
            </p:custDataLst>
          </p:nvPr>
        </p:nvSpPr>
        <p:spPr>
          <a:xfrm>
            <a:off x="1308100" y="138943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14"/>
            </p:custDataLst>
          </p:nvPr>
        </p:nvSpPr>
        <p:spPr>
          <a:xfrm>
            <a:off x="1381760" y="158120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custDataLst>
              <p:tags r:id="rId15"/>
            </p:custDataLst>
          </p:nvPr>
        </p:nvSpPr>
        <p:spPr>
          <a:xfrm>
            <a:off x="2047238" y="2840247"/>
            <a:ext cx="8782050" cy="2584450"/>
          </a:xfrm>
          <a:prstGeom prst="rect">
            <a:avLst/>
          </a:prstGeom>
          <a:noFill/>
        </p:spPr>
        <p:txBody>
          <a:bodyPr wrap="square" rtlCol="0">
            <a:spAutoFit/>
          </a:bodyPr>
          <a:p>
            <a:pPr>
              <a:lnSpc>
                <a:spcPct val="150000"/>
              </a:lnSpc>
            </a:pPr>
            <a:r>
              <a:rPr lang="zh-CN" altLang="en-US" dirty="0">
                <a:solidFill>
                  <a:schemeClr val="tx1">
                    <a:lumMod val="75000"/>
                    <a:lumOff val="25000"/>
                  </a:schemeClr>
                </a:solidFill>
              </a:rPr>
              <a:t>首先假设攻击者知道每个</a:t>
            </a:r>
            <a:r>
              <a:rPr lang="en-US" altLang="zh-CN" dirty="0">
                <a:solidFill>
                  <a:schemeClr val="tx1">
                    <a:lumMod val="75000"/>
                    <a:lumOff val="25000"/>
                  </a:schemeClr>
                </a:solidFill>
              </a:rPr>
              <a:t>item</a:t>
            </a:r>
            <a:r>
              <a:rPr lang="zh-CN" altLang="en-US" dirty="0">
                <a:solidFill>
                  <a:schemeClr val="tx1">
                    <a:lumMod val="75000"/>
                    <a:lumOff val="25000"/>
                  </a:schemeClr>
                </a:solidFill>
              </a:rPr>
              <a:t>的</a:t>
            </a:r>
            <a:r>
              <a:rPr lang="en-US" altLang="zh-CN" dirty="0">
                <a:solidFill>
                  <a:schemeClr val="tx1">
                    <a:lumMod val="75000"/>
                    <a:lumOff val="25000"/>
                  </a:schemeClr>
                </a:solidFill>
              </a:rPr>
              <a:t>popularity,</a:t>
            </a:r>
            <a:r>
              <a:rPr lang="zh-CN" altLang="en-US" dirty="0">
                <a:solidFill>
                  <a:schemeClr val="tx1">
                    <a:lumMod val="75000"/>
                    <a:lumOff val="25000"/>
                  </a:schemeClr>
                </a:solidFill>
              </a:rPr>
              <a:t>那么它可以在攻击之前首先构造一个模型</a:t>
            </a:r>
            <a:r>
              <a:rPr lang="en-US" altLang="zh-CN" dirty="0">
                <a:solidFill>
                  <a:schemeClr val="tx1">
                    <a:lumMod val="75000"/>
                    <a:lumOff val="25000"/>
                  </a:schemeClr>
                </a:solidFill>
              </a:rPr>
              <a:t>,</a:t>
            </a:r>
            <a:r>
              <a:rPr lang="zh-CN" altLang="en-US" dirty="0">
                <a:solidFill>
                  <a:schemeClr val="tx1">
                    <a:lumMod val="75000"/>
                    <a:lumOff val="25000"/>
                  </a:schemeClr>
                </a:solidFill>
              </a:rPr>
              <a:t>使得</a:t>
            </a:r>
            <a:r>
              <a:rPr lang="en-US" altLang="zh-CN" dirty="0">
                <a:solidFill>
                  <a:schemeClr val="tx1">
                    <a:lumMod val="75000"/>
                    <a:lumOff val="25000"/>
                  </a:schemeClr>
                </a:solidFill>
              </a:rPr>
              <a:t>target item</a:t>
            </a:r>
            <a:r>
              <a:rPr lang="zh-CN" altLang="en-US" dirty="0">
                <a:solidFill>
                  <a:schemeClr val="tx1">
                    <a:lumMod val="75000"/>
                    <a:lumOff val="25000"/>
                  </a:schemeClr>
                </a:solidFill>
              </a:rPr>
              <a:t>的</a:t>
            </a:r>
            <a:r>
              <a:rPr lang="en-US" altLang="zh-CN" dirty="0">
                <a:solidFill>
                  <a:schemeClr val="tx1">
                    <a:lumMod val="75000"/>
                    <a:lumOff val="25000"/>
                  </a:schemeClr>
                </a:solidFill>
              </a:rPr>
              <a:t>embedding</a:t>
            </a:r>
            <a:r>
              <a:rPr lang="zh-CN" altLang="en-US" dirty="0">
                <a:solidFill>
                  <a:schemeClr val="tx1">
                    <a:lumMod val="75000"/>
                    <a:lumOff val="25000"/>
                  </a:schemeClr>
                </a:solidFill>
              </a:rPr>
              <a:t>为最受欢迎的几个</a:t>
            </a:r>
            <a:r>
              <a:rPr lang="en-US" altLang="zh-CN" dirty="0">
                <a:solidFill>
                  <a:schemeClr val="tx1">
                    <a:lumMod val="75000"/>
                    <a:lumOff val="25000"/>
                  </a:schemeClr>
                </a:solidFill>
              </a:rPr>
              <a:t>item embedding</a:t>
            </a:r>
            <a:r>
              <a:rPr lang="zh-CN" altLang="en-US" dirty="0">
                <a:solidFill>
                  <a:schemeClr val="tx1">
                    <a:lumMod val="75000"/>
                    <a:lumOff val="25000"/>
                  </a:schemeClr>
                </a:solidFill>
              </a:rPr>
              <a:t>的平均</a:t>
            </a:r>
            <a:r>
              <a:rPr lang="en-US" altLang="zh-CN" dirty="0">
                <a:solidFill>
                  <a:schemeClr val="tx1">
                    <a:lumMod val="75000"/>
                    <a:lumOff val="25000"/>
                  </a:schemeClr>
                </a:solidFill>
              </a:rPr>
              <a:t>.</a:t>
            </a:r>
            <a:r>
              <a:rPr lang="zh-CN" altLang="en-US" dirty="0">
                <a:solidFill>
                  <a:schemeClr val="tx1">
                    <a:lumMod val="75000"/>
                    <a:lumOff val="25000"/>
                  </a:schemeClr>
                </a:solidFill>
              </a:rPr>
              <a:t>为了更好地</a:t>
            </a:r>
            <a:r>
              <a:rPr lang="en-US" altLang="zh-CN" dirty="0">
                <a:solidFill>
                  <a:schemeClr val="tx1">
                    <a:lumMod val="75000"/>
                    <a:lumOff val="25000"/>
                  </a:schemeClr>
                </a:solidFill>
              </a:rPr>
              <a:t>promote,</a:t>
            </a:r>
            <a:r>
              <a:rPr lang="zh-CN" altLang="en-US" dirty="0">
                <a:solidFill>
                  <a:schemeClr val="tx1">
                    <a:lumMod val="75000"/>
                    <a:lumOff val="25000"/>
                  </a:schemeClr>
                </a:solidFill>
              </a:rPr>
              <a:t>可以将这个</a:t>
            </a:r>
            <a:r>
              <a:rPr lang="en-US" altLang="zh-CN" dirty="0">
                <a:solidFill>
                  <a:schemeClr val="tx1">
                    <a:lumMod val="75000"/>
                    <a:lumOff val="25000"/>
                  </a:schemeClr>
                </a:solidFill>
              </a:rPr>
              <a:t>embedding</a:t>
            </a:r>
            <a:r>
              <a:rPr lang="zh-CN" altLang="en-US" dirty="0">
                <a:solidFill>
                  <a:schemeClr val="tx1">
                    <a:lumMod val="75000"/>
                    <a:lumOff val="25000"/>
                  </a:schemeClr>
                </a:solidFill>
              </a:rPr>
              <a:t>加倍</a:t>
            </a:r>
            <a:r>
              <a:rPr lang="en-US" altLang="zh-CN" dirty="0">
                <a:solidFill>
                  <a:schemeClr val="tx1">
                    <a:lumMod val="75000"/>
                    <a:lumOff val="25000"/>
                  </a:schemeClr>
                </a:solidFill>
              </a:rPr>
              <a:t>.</a:t>
            </a:r>
            <a:endParaRPr lang="en-US" altLang="zh-CN" dirty="0">
              <a:solidFill>
                <a:schemeClr val="tx1">
                  <a:lumMod val="75000"/>
                  <a:lumOff val="25000"/>
                </a:schemeClr>
              </a:solidFill>
            </a:endParaRPr>
          </a:p>
          <a:p>
            <a:pPr>
              <a:lnSpc>
                <a:spcPct val="150000"/>
              </a:lnSpc>
            </a:pPr>
            <a:endParaRPr lang="en-US" altLang="zh-CN"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然而实际场景下攻击者不知道最受欢迎的</a:t>
            </a:r>
            <a:r>
              <a:rPr lang="en-US" altLang="zh-CN" dirty="0">
                <a:solidFill>
                  <a:schemeClr val="tx1">
                    <a:lumMod val="75000"/>
                    <a:lumOff val="25000"/>
                  </a:schemeClr>
                </a:solidFill>
              </a:rPr>
              <a:t>item,</a:t>
            </a:r>
            <a:r>
              <a:rPr lang="zh-CN" altLang="en-US" dirty="0">
                <a:solidFill>
                  <a:schemeClr val="tx1">
                    <a:lumMod val="75000"/>
                    <a:lumOff val="25000"/>
                  </a:schemeClr>
                </a:solidFill>
              </a:rPr>
              <a:t>这可以通过</a:t>
            </a:r>
            <a:r>
              <a:rPr lang="en-US" altLang="zh-CN" dirty="0">
                <a:solidFill>
                  <a:schemeClr val="tx1">
                    <a:lumMod val="75000"/>
                    <a:lumOff val="25000"/>
                  </a:schemeClr>
                </a:solidFill>
              </a:rPr>
              <a:t>item embedding</a:t>
            </a:r>
            <a:r>
              <a:rPr lang="zh-CN" altLang="en-US" dirty="0">
                <a:solidFill>
                  <a:schemeClr val="tx1">
                    <a:lumMod val="75000"/>
                    <a:lumOff val="25000"/>
                  </a:schemeClr>
                </a:solidFill>
              </a:rPr>
              <a:t>的</a:t>
            </a:r>
            <a:r>
              <a:rPr lang="en-US" altLang="zh-CN" dirty="0">
                <a:solidFill>
                  <a:schemeClr val="tx1">
                    <a:lumMod val="75000"/>
                    <a:lumOff val="25000"/>
                  </a:schemeClr>
                </a:solidFill>
              </a:rPr>
              <a:t>l2 norm</a:t>
            </a:r>
            <a:r>
              <a:rPr lang="zh-CN" altLang="en-US" dirty="0">
                <a:solidFill>
                  <a:schemeClr val="tx1">
                    <a:lumMod val="75000"/>
                    <a:lumOff val="25000"/>
                  </a:schemeClr>
                </a:solidFill>
              </a:rPr>
              <a:t>估计</a:t>
            </a:r>
            <a:r>
              <a:rPr lang="en-US" altLang="zh-CN" dirty="0">
                <a:solidFill>
                  <a:schemeClr val="tx1">
                    <a:lumMod val="75000"/>
                    <a:lumOff val="25000"/>
                  </a:schemeClr>
                </a:solidFill>
              </a:rPr>
              <a:t>:</a:t>
            </a:r>
            <a:r>
              <a:rPr lang="zh-CN" altLang="en-US" dirty="0">
                <a:solidFill>
                  <a:schemeClr val="tx1">
                    <a:lumMod val="75000"/>
                    <a:lumOff val="25000"/>
                  </a:schemeClr>
                </a:solidFill>
              </a:rPr>
              <a:t>一般来说</a:t>
            </a:r>
            <a:r>
              <a:rPr lang="en-US" altLang="zh-CN" dirty="0">
                <a:solidFill>
                  <a:schemeClr val="tx1">
                    <a:lumMod val="75000"/>
                    <a:lumOff val="25000"/>
                  </a:schemeClr>
                </a:solidFill>
              </a:rPr>
              <a:t>,norm</a:t>
            </a:r>
            <a:r>
              <a:rPr lang="zh-CN" altLang="en-US" dirty="0">
                <a:solidFill>
                  <a:schemeClr val="tx1">
                    <a:lumMod val="75000"/>
                    <a:lumOff val="25000"/>
                  </a:schemeClr>
                </a:solidFill>
              </a:rPr>
              <a:t>越大的</a:t>
            </a:r>
            <a:r>
              <a:rPr lang="en-US" altLang="zh-CN" dirty="0">
                <a:solidFill>
                  <a:schemeClr val="tx1">
                    <a:lumMod val="75000"/>
                    <a:lumOff val="25000"/>
                  </a:schemeClr>
                </a:solidFill>
              </a:rPr>
              <a:t>item</a:t>
            </a:r>
            <a:r>
              <a:rPr lang="zh-CN" altLang="en-US" dirty="0">
                <a:solidFill>
                  <a:schemeClr val="tx1">
                    <a:lumMod val="75000"/>
                    <a:lumOff val="25000"/>
                  </a:schemeClr>
                </a:solidFill>
              </a:rPr>
              <a:t>对应的</a:t>
            </a:r>
            <a:r>
              <a:rPr lang="en-US" altLang="zh-CN" dirty="0">
                <a:solidFill>
                  <a:schemeClr val="tx1">
                    <a:lumMod val="75000"/>
                    <a:lumOff val="25000"/>
                  </a:schemeClr>
                </a:solidFill>
              </a:rPr>
              <a:t>item</a:t>
            </a:r>
            <a:r>
              <a:rPr lang="zh-CN" altLang="en-US" dirty="0">
                <a:solidFill>
                  <a:schemeClr val="tx1">
                    <a:lumMod val="75000"/>
                    <a:lumOff val="25000"/>
                  </a:schemeClr>
                </a:solidFill>
              </a:rPr>
              <a:t>越受欢迎</a:t>
            </a:r>
            <a:r>
              <a:rPr lang="en-US" altLang="zh-CN" dirty="0">
                <a:solidFill>
                  <a:schemeClr val="tx1">
                    <a:lumMod val="75000"/>
                    <a:lumOff val="25000"/>
                  </a:schemeClr>
                </a:solidFill>
              </a:rPr>
              <a:t>.</a:t>
            </a:r>
            <a:endParaRPr lang="en-US" altLang="zh-CN" dirty="0">
              <a:solidFill>
                <a:schemeClr val="tx1">
                  <a:lumMod val="75000"/>
                  <a:lumOff val="25000"/>
                </a:schemeClr>
              </a:solidFill>
            </a:endParaRPr>
          </a:p>
        </p:txBody>
      </p:sp>
      <p:sp>
        <p:nvSpPr>
          <p:cNvPr id="9" name="文本框 8"/>
          <p:cNvSpPr txBox="1"/>
          <p:nvPr>
            <p:custDataLst>
              <p:tags r:id="rId16"/>
            </p:custDataLst>
          </p:nvPr>
        </p:nvSpPr>
        <p:spPr>
          <a:xfrm>
            <a:off x="2047240" y="2097405"/>
            <a:ext cx="4380230" cy="742950"/>
          </a:xfrm>
          <a:prstGeom prst="rect">
            <a:avLst/>
          </a:prstGeom>
          <a:noFill/>
        </p:spPr>
        <p:txBody>
          <a:bodyPr wrap="square" rtlCol="0">
            <a:noAutofit/>
          </a:bodyPr>
          <a:p>
            <a:r>
              <a:rPr lang="zh-CN" altLang="en-US" sz="2800" b="1" dirty="0">
                <a:solidFill>
                  <a:schemeClr val="accent1"/>
                </a:solidFill>
                <a:cs typeface="+mn-ea"/>
                <a:sym typeface="+mn-lt"/>
              </a:rPr>
              <a:t>新方法</a:t>
            </a:r>
            <a:r>
              <a:rPr lang="zh-CN" altLang="en-US" sz="2800" b="1" dirty="0">
                <a:solidFill>
                  <a:schemeClr val="accent1"/>
                </a:solidFill>
                <a:cs typeface="+mn-ea"/>
                <a:sym typeface="+mn-lt"/>
              </a:rPr>
              <a:t>基本思想</a:t>
            </a:r>
            <a:endParaRPr lang="zh-CN" altLang="en-US" sz="2800" b="1" dirty="0">
              <a:solidFill>
                <a:schemeClr val="accent1"/>
              </a:solidFill>
              <a:cs typeface="+mn-ea"/>
              <a:sym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custDataLst>
              <p:tags r:id="rId2"/>
            </p:custDataLst>
          </p:nvPr>
        </p:nvSpPr>
        <p:spPr>
          <a:xfrm>
            <a:off x="919032" y="57998"/>
            <a:ext cx="5708293" cy="922020"/>
          </a:xfrm>
          <a:prstGeom prst="rect">
            <a:avLst/>
          </a:prstGeom>
          <a:noFill/>
        </p:spPr>
        <p:txBody>
          <a:bodyPr wrap="square" rtlCol="0">
            <a:spAutoFit/>
          </a:bodyPr>
          <a:p>
            <a:pPr>
              <a:lnSpc>
                <a:spcPct val="150000"/>
              </a:lnSpc>
            </a:pPr>
            <a:r>
              <a:rPr lang="zh-CN" altLang="en-US" sz="3600" b="1" dirty="0">
                <a:solidFill>
                  <a:schemeClr val="bg1"/>
                </a:solidFill>
                <a:sym typeface="+mn-ea"/>
              </a:rPr>
              <a:t>复现结果及改进</a:t>
            </a:r>
            <a:endParaRPr lang="zh-CN" altLang="en-US" sz="3600" b="1" dirty="0">
              <a:solidFill>
                <a:schemeClr val="bg1"/>
              </a:solidFill>
            </a:endParaRPr>
          </a:p>
        </p:txBody>
      </p:sp>
      <p:sp>
        <p:nvSpPr>
          <p:cNvPr id="2" name="文本框 1"/>
          <p:cNvSpPr txBox="1"/>
          <p:nvPr>
            <p:custDataLst>
              <p:tags r:id="rId3"/>
            </p:custDataLst>
          </p:nvPr>
        </p:nvSpPr>
        <p:spPr>
          <a:xfrm>
            <a:off x="704850" y="1688465"/>
            <a:ext cx="3344545" cy="742950"/>
          </a:xfrm>
          <a:prstGeom prst="rect">
            <a:avLst/>
          </a:prstGeom>
          <a:noFill/>
        </p:spPr>
        <p:txBody>
          <a:bodyPr wrap="square" rtlCol="0">
            <a:noAutofit/>
          </a:bodyPr>
          <a:p>
            <a:r>
              <a:rPr lang="zh-CN" altLang="en-US" sz="2800" b="1" dirty="0">
                <a:solidFill>
                  <a:schemeClr val="accent1"/>
                </a:solidFill>
                <a:cs typeface="+mn-ea"/>
                <a:sym typeface="+mn-lt"/>
              </a:rPr>
              <a:t>新方法</a:t>
            </a:r>
            <a:r>
              <a:rPr lang="zh-CN" altLang="en-US" sz="2800" b="1" dirty="0">
                <a:solidFill>
                  <a:schemeClr val="accent1"/>
                </a:solidFill>
                <a:cs typeface="+mn-ea"/>
                <a:sym typeface="+mn-lt"/>
              </a:rPr>
              <a:t>实验结果</a:t>
            </a:r>
            <a:endParaRPr lang="zh-CN" altLang="en-US" sz="2800" b="1" dirty="0">
              <a:solidFill>
                <a:schemeClr val="accent1"/>
              </a:solidFill>
              <a:cs typeface="+mn-ea"/>
              <a:sym typeface="+mn-lt"/>
            </a:endParaRPr>
          </a:p>
        </p:txBody>
      </p:sp>
      <p:sp>
        <p:nvSpPr>
          <p:cNvPr id="47" name="文本框 46"/>
          <p:cNvSpPr txBox="1"/>
          <p:nvPr>
            <p:custDataLst>
              <p:tags r:id="rId4"/>
            </p:custDataLst>
          </p:nvPr>
        </p:nvSpPr>
        <p:spPr>
          <a:xfrm>
            <a:off x="704848" y="2431307"/>
            <a:ext cx="8782050" cy="922020"/>
          </a:xfrm>
          <a:prstGeom prst="rect">
            <a:avLst/>
          </a:prstGeom>
          <a:noFill/>
        </p:spPr>
        <p:txBody>
          <a:bodyPr wrap="square" rtlCol="0">
            <a:spAutoFit/>
          </a:bodyPr>
          <a:p>
            <a:pPr>
              <a:lnSpc>
                <a:spcPct val="150000"/>
              </a:lnSpc>
            </a:pPr>
            <a:r>
              <a:rPr lang="zh-CN" altLang="en-US" dirty="0">
                <a:solidFill>
                  <a:schemeClr val="tx1">
                    <a:lumMod val="75000"/>
                    <a:lumOff val="25000"/>
                  </a:schemeClr>
                </a:solidFill>
              </a:rPr>
              <a:t>和论文中的方法进行效果比较</a:t>
            </a:r>
            <a:r>
              <a:rPr lang="en-US" altLang="zh-CN" dirty="0">
                <a:solidFill>
                  <a:schemeClr val="tx1">
                    <a:lumMod val="75000"/>
                    <a:lumOff val="25000"/>
                  </a:schemeClr>
                </a:solidFill>
              </a:rPr>
              <a:t>,</a:t>
            </a:r>
            <a:r>
              <a:rPr lang="zh-CN" altLang="en-US" dirty="0">
                <a:solidFill>
                  <a:schemeClr val="tx1">
                    <a:lumMod val="75000"/>
                    <a:lumOff val="25000"/>
                  </a:schemeClr>
                </a:solidFill>
              </a:rPr>
              <a:t>采用的参数是</a:t>
            </a:r>
            <a:r>
              <a:rPr lang="en-US" altLang="zh-CN" dirty="0">
                <a:solidFill>
                  <a:schemeClr val="tx1">
                    <a:lumMod val="75000"/>
                    <a:lumOff val="25000"/>
                  </a:schemeClr>
                </a:solidFill>
              </a:rPr>
              <a:t>clients_limit=0.03,part_percent=0.1,</a:t>
            </a:r>
            <a:r>
              <a:rPr lang="zh-CN" altLang="en-US" dirty="0">
                <a:solidFill>
                  <a:schemeClr val="tx1">
                    <a:lumMod val="75000"/>
                    <a:lumOff val="25000"/>
                  </a:schemeClr>
                </a:solidFill>
              </a:rPr>
              <a:t>最终效果如下</a:t>
            </a:r>
            <a:endParaRPr lang="zh-CN" altLang="en-US" dirty="0">
              <a:solidFill>
                <a:schemeClr val="tx1">
                  <a:lumMod val="75000"/>
                  <a:lumOff val="25000"/>
                </a:schemeClr>
              </a:solidFill>
            </a:endParaRPr>
          </a:p>
        </p:txBody>
      </p:sp>
      <p:pic>
        <p:nvPicPr>
          <p:cNvPr id="4" name="图片 3" descr="83920aeaeb1533b5a9638f460103420"/>
          <p:cNvPicPr>
            <a:picLocks noChangeAspect="1"/>
          </p:cNvPicPr>
          <p:nvPr/>
        </p:nvPicPr>
        <p:blipFill>
          <a:blip r:embed="rId5"/>
          <a:srcRect r="35523"/>
          <a:stretch>
            <a:fillRect/>
          </a:stretch>
        </p:blipFill>
        <p:spPr>
          <a:xfrm>
            <a:off x="309880" y="4099560"/>
            <a:ext cx="5004435" cy="2653665"/>
          </a:xfrm>
          <a:prstGeom prst="rect">
            <a:avLst/>
          </a:prstGeom>
        </p:spPr>
      </p:pic>
      <p:sp>
        <p:nvSpPr>
          <p:cNvPr id="6" name="文本框 5"/>
          <p:cNvSpPr txBox="1"/>
          <p:nvPr/>
        </p:nvSpPr>
        <p:spPr>
          <a:xfrm>
            <a:off x="704850" y="3611245"/>
            <a:ext cx="4064000" cy="368300"/>
          </a:xfrm>
          <a:prstGeom prst="rect">
            <a:avLst/>
          </a:prstGeom>
          <a:noFill/>
        </p:spPr>
        <p:txBody>
          <a:bodyPr wrap="square" rtlCol="0">
            <a:spAutoFit/>
          </a:bodyPr>
          <a:p>
            <a:r>
              <a:rPr lang="zh-CN" altLang="en-US"/>
              <a:t>论文方法</a:t>
            </a:r>
            <a:endParaRPr lang="zh-CN" altLang="en-US"/>
          </a:p>
        </p:txBody>
      </p:sp>
      <p:sp>
        <p:nvSpPr>
          <p:cNvPr id="9" name="文本框 8"/>
          <p:cNvSpPr txBox="1"/>
          <p:nvPr/>
        </p:nvSpPr>
        <p:spPr>
          <a:xfrm>
            <a:off x="6714490" y="3611245"/>
            <a:ext cx="4064000" cy="368300"/>
          </a:xfrm>
          <a:prstGeom prst="rect">
            <a:avLst/>
          </a:prstGeom>
          <a:noFill/>
        </p:spPr>
        <p:txBody>
          <a:bodyPr wrap="square" rtlCol="0">
            <a:spAutoFit/>
          </a:bodyPr>
          <a:p>
            <a:r>
              <a:rPr lang="zh-CN" altLang="en-US"/>
              <a:t>改进后的</a:t>
            </a:r>
            <a:r>
              <a:rPr lang="zh-CN" altLang="en-US"/>
              <a:t>方法</a:t>
            </a:r>
            <a:endParaRPr lang="zh-CN" altLang="en-US"/>
          </a:p>
        </p:txBody>
      </p:sp>
      <p:pic>
        <p:nvPicPr>
          <p:cNvPr id="10" name="图片 9" descr="ffbf923e794441511019b633b70c921"/>
          <p:cNvPicPr>
            <a:picLocks noChangeAspect="1"/>
          </p:cNvPicPr>
          <p:nvPr/>
        </p:nvPicPr>
        <p:blipFill>
          <a:blip r:embed="rId6"/>
          <a:stretch>
            <a:fillRect/>
          </a:stretch>
        </p:blipFill>
        <p:spPr>
          <a:xfrm>
            <a:off x="5633085" y="3980180"/>
            <a:ext cx="7885430" cy="26955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custDataLst>
              <p:tags r:id="rId2"/>
            </p:custDataLst>
          </p:nvPr>
        </p:nvSpPr>
        <p:spPr>
          <a:xfrm>
            <a:off x="919032" y="57998"/>
            <a:ext cx="5708293" cy="922020"/>
          </a:xfrm>
          <a:prstGeom prst="rect">
            <a:avLst/>
          </a:prstGeom>
          <a:noFill/>
        </p:spPr>
        <p:txBody>
          <a:bodyPr wrap="square" rtlCol="0">
            <a:spAutoFit/>
          </a:bodyPr>
          <a:p>
            <a:pPr>
              <a:lnSpc>
                <a:spcPct val="150000"/>
              </a:lnSpc>
            </a:pPr>
            <a:r>
              <a:rPr lang="zh-CN" altLang="en-US" sz="3600" b="1" dirty="0">
                <a:solidFill>
                  <a:schemeClr val="bg1"/>
                </a:solidFill>
                <a:sym typeface="+mn-ea"/>
              </a:rPr>
              <a:t>复现结果及改进</a:t>
            </a:r>
            <a:endParaRPr lang="zh-CN" altLang="en-US" sz="3600" b="1" dirty="0">
              <a:solidFill>
                <a:schemeClr val="bg1"/>
              </a:solidFill>
            </a:endParaRPr>
          </a:p>
        </p:txBody>
      </p:sp>
      <p:sp>
        <p:nvSpPr>
          <p:cNvPr id="2" name="文本框 1"/>
          <p:cNvSpPr txBox="1"/>
          <p:nvPr>
            <p:custDataLst>
              <p:tags r:id="rId3"/>
            </p:custDataLst>
          </p:nvPr>
        </p:nvSpPr>
        <p:spPr>
          <a:xfrm>
            <a:off x="704850" y="1688465"/>
            <a:ext cx="3344545" cy="742950"/>
          </a:xfrm>
          <a:prstGeom prst="rect">
            <a:avLst/>
          </a:prstGeom>
          <a:noFill/>
        </p:spPr>
        <p:txBody>
          <a:bodyPr wrap="square" rtlCol="0">
            <a:noAutofit/>
          </a:bodyPr>
          <a:p>
            <a:r>
              <a:rPr lang="zh-CN" altLang="en-US" sz="2800" b="1" dirty="0">
                <a:solidFill>
                  <a:schemeClr val="accent1"/>
                </a:solidFill>
                <a:cs typeface="+mn-ea"/>
                <a:sym typeface="+mn-lt"/>
              </a:rPr>
              <a:t>新方法</a:t>
            </a:r>
            <a:r>
              <a:rPr lang="zh-CN" altLang="en-US" sz="2800" b="1" dirty="0">
                <a:solidFill>
                  <a:schemeClr val="accent1"/>
                </a:solidFill>
                <a:cs typeface="+mn-ea"/>
                <a:sym typeface="+mn-lt"/>
              </a:rPr>
              <a:t>实验结果</a:t>
            </a:r>
            <a:endParaRPr lang="zh-CN" altLang="en-US" sz="2800" b="1" dirty="0">
              <a:solidFill>
                <a:schemeClr val="accent1"/>
              </a:solidFill>
              <a:cs typeface="+mn-ea"/>
              <a:sym typeface="+mn-lt"/>
            </a:endParaRPr>
          </a:p>
        </p:txBody>
      </p:sp>
      <p:sp>
        <p:nvSpPr>
          <p:cNvPr id="3" name="文本框 2"/>
          <p:cNvSpPr txBox="1"/>
          <p:nvPr/>
        </p:nvSpPr>
        <p:spPr>
          <a:xfrm>
            <a:off x="1094740" y="2637155"/>
            <a:ext cx="10718165" cy="645160"/>
          </a:xfrm>
          <a:prstGeom prst="rect">
            <a:avLst/>
          </a:prstGeom>
          <a:noFill/>
        </p:spPr>
        <p:txBody>
          <a:bodyPr wrap="square" rtlCol="0">
            <a:spAutoFit/>
          </a:bodyPr>
          <a:p>
            <a:r>
              <a:rPr lang="zh-CN" altLang="en-US"/>
              <a:t>同时设置前</a:t>
            </a:r>
            <a:r>
              <a:rPr lang="en-US" altLang="zh-CN"/>
              <a:t>50</a:t>
            </a:r>
            <a:r>
              <a:rPr lang="zh-CN" altLang="en-US"/>
              <a:t>轮只收集信息</a:t>
            </a:r>
            <a:r>
              <a:rPr lang="en-US" altLang="zh-CN"/>
              <a:t>,</a:t>
            </a:r>
            <a:r>
              <a:rPr lang="zh-CN" altLang="en-US"/>
              <a:t>第</a:t>
            </a:r>
            <a:r>
              <a:rPr lang="en-US" altLang="zh-CN"/>
              <a:t>51</a:t>
            </a:r>
            <a:r>
              <a:rPr lang="zh-CN" altLang="en-US"/>
              <a:t>轮开始攻击</a:t>
            </a:r>
            <a:r>
              <a:rPr lang="en-US" altLang="zh-CN"/>
              <a:t>,</a:t>
            </a:r>
            <a:r>
              <a:rPr lang="zh-CN" altLang="en-US"/>
              <a:t>可以看到结果中的数据在第</a:t>
            </a:r>
            <a:r>
              <a:rPr lang="en-US" altLang="zh-CN"/>
              <a:t>52</a:t>
            </a:r>
            <a:r>
              <a:rPr lang="zh-CN" altLang="en-US"/>
              <a:t>轮从零突变到</a:t>
            </a:r>
            <a:r>
              <a:rPr lang="en-US" altLang="zh-CN"/>
              <a:t>0.98+,</a:t>
            </a:r>
            <a:r>
              <a:rPr lang="zh-CN" altLang="en-US"/>
              <a:t>并维持在</a:t>
            </a:r>
            <a:r>
              <a:rPr lang="zh-CN" altLang="en-US"/>
              <a:t>较高水平</a:t>
            </a:r>
            <a:endParaRPr lang="zh-CN" altLang="en-US"/>
          </a:p>
        </p:txBody>
      </p:sp>
      <p:pic>
        <p:nvPicPr>
          <p:cNvPr id="4" name="图片 3" descr="886a498fd340c0192ad02c2e0cc44b3"/>
          <p:cNvPicPr>
            <a:picLocks noChangeAspect="1"/>
          </p:cNvPicPr>
          <p:nvPr/>
        </p:nvPicPr>
        <p:blipFill>
          <a:blip r:embed="rId4"/>
          <a:stretch>
            <a:fillRect/>
          </a:stretch>
        </p:blipFill>
        <p:spPr>
          <a:xfrm>
            <a:off x="202565" y="3641725"/>
            <a:ext cx="6161405" cy="2106295"/>
          </a:xfrm>
          <a:prstGeom prst="rect">
            <a:avLst/>
          </a:prstGeom>
        </p:spPr>
      </p:pic>
      <p:pic>
        <p:nvPicPr>
          <p:cNvPr id="5" name="图片 4" descr="36dbcb33e59975fa0fdc7e14b83b579"/>
          <p:cNvPicPr>
            <a:picLocks noChangeAspect="1"/>
          </p:cNvPicPr>
          <p:nvPr/>
        </p:nvPicPr>
        <p:blipFill>
          <a:blip r:embed="rId5"/>
          <a:stretch>
            <a:fillRect/>
          </a:stretch>
        </p:blipFill>
        <p:spPr>
          <a:xfrm>
            <a:off x="6167120" y="3613150"/>
            <a:ext cx="7208520" cy="24644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背景材料</a:t>
            </a:r>
            <a:endParaRPr lang="zh-CN" altLang="en-US" sz="3600" b="1" dirty="0">
              <a:solidFill>
                <a:schemeClr val="bg1"/>
              </a:solidFill>
            </a:endParaRPr>
          </a:p>
        </p:txBody>
      </p:sp>
      <p:sp>
        <p:nvSpPr>
          <p:cNvPr id="4" name="文本框 3"/>
          <p:cNvSpPr txBox="1"/>
          <p:nvPr/>
        </p:nvSpPr>
        <p:spPr>
          <a:xfrm>
            <a:off x="4398186" y="3282154"/>
            <a:ext cx="5708293" cy="1337945"/>
          </a:xfrm>
          <a:prstGeom prst="rect">
            <a:avLst/>
          </a:prstGeom>
          <a:noFill/>
        </p:spPr>
        <p:txBody>
          <a:bodyPr wrap="square" rtlCol="0">
            <a:spAutoFit/>
          </a:bodyPr>
          <a:lstStyle/>
          <a:p>
            <a:pPr>
              <a:lnSpc>
                <a:spcPct val="150000"/>
              </a:lnSpc>
            </a:pPr>
            <a:r>
              <a:rPr lang="zh-CN" altLang="en-US" dirty="0">
                <a:solidFill>
                  <a:schemeClr val="bg1"/>
                </a:solidFill>
              </a:rPr>
              <a:t>本部分主要介绍了联邦推荐的概念，并列举了当前的一些针对联邦推荐系统的攻击方法，阐述其基本思想和</a:t>
            </a:r>
            <a:r>
              <a:rPr lang="zh-CN" altLang="en-US" dirty="0">
                <a:solidFill>
                  <a:schemeClr val="bg1"/>
                </a:solidFill>
              </a:rPr>
              <a:t>优缺点</a:t>
            </a:r>
            <a:endParaRPr lang="zh-CN" altLang="en-US"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总结与</a:t>
            </a:r>
            <a:r>
              <a:rPr lang="zh-CN" altLang="en-US" sz="3600" b="1" dirty="0">
                <a:solidFill>
                  <a:schemeClr val="bg1"/>
                </a:solidFill>
              </a:rPr>
              <a:t>思考</a:t>
            </a:r>
            <a:endParaRPr lang="zh-CN" altLang="en-US" sz="3600" b="1" dirty="0">
              <a:solidFill>
                <a:schemeClr val="bg1"/>
              </a:solidFill>
            </a:endParaRP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endParaRPr lang="zh-CN" altLang="en-US"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543021" y="2231875"/>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43021" y="6058351"/>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总结与思考</a:t>
            </a:r>
            <a:endParaRPr lang="zh-CN" altLang="en-US" sz="3600" b="1" dirty="0">
              <a:solidFill>
                <a:schemeClr val="bg1"/>
              </a:solidFill>
            </a:endParaRPr>
          </a:p>
        </p:txBody>
      </p:sp>
      <p:sp>
        <p:nvSpPr>
          <p:cNvPr id="2" name="文本框 1"/>
          <p:cNvSpPr txBox="1"/>
          <p:nvPr/>
        </p:nvSpPr>
        <p:spPr>
          <a:xfrm>
            <a:off x="531495" y="2536825"/>
            <a:ext cx="6096000" cy="1476375"/>
          </a:xfrm>
          <a:prstGeom prst="rect">
            <a:avLst/>
          </a:prstGeom>
          <a:noFill/>
        </p:spPr>
        <p:txBody>
          <a:bodyPr wrap="square" rtlCol="0" anchor="t">
            <a:spAutoFit/>
          </a:bodyPr>
          <a:p>
            <a:r>
              <a:rPr lang="zh-CN" altLang="en-US"/>
              <a:t>本次实验让我了解联邦学习和推荐系统的基本知识</a:t>
            </a:r>
            <a:r>
              <a:rPr lang="en-US" altLang="zh-CN"/>
              <a:t>,</a:t>
            </a:r>
            <a:r>
              <a:rPr lang="zh-CN" altLang="en-US"/>
              <a:t>更加熟练地Python编程语言和相关的机器学习库，</a:t>
            </a:r>
            <a:r>
              <a:rPr lang="en-US" altLang="zh-CN"/>
              <a:t>,</a:t>
            </a:r>
            <a:r>
              <a:rPr lang="zh-CN" altLang="en-US"/>
              <a:t>学会了自己去寻找使用真实世界数据集进行实验，并使用评估指标来评估攻击的影响效果。在实验中，复现了FedRecAttack攻击流程，并与其他攻击方法进行比较</a:t>
            </a:r>
            <a:r>
              <a:rPr lang="en-US" altLang="zh-CN"/>
              <a:t>,</a:t>
            </a:r>
            <a:r>
              <a:rPr lang="zh-CN" altLang="en-US"/>
              <a:t>收获颇丰</a:t>
            </a:r>
            <a:endParaRPr lang="zh-CN" altLang="en-US"/>
          </a:p>
        </p:txBody>
      </p:sp>
      <p:sp>
        <p:nvSpPr>
          <p:cNvPr id="3" name="文本框 2"/>
          <p:cNvSpPr txBox="1"/>
          <p:nvPr>
            <p:custDataLst>
              <p:tags r:id="rId2"/>
            </p:custDataLst>
          </p:nvPr>
        </p:nvSpPr>
        <p:spPr>
          <a:xfrm>
            <a:off x="542925" y="4297680"/>
            <a:ext cx="6096000" cy="1476375"/>
          </a:xfrm>
          <a:prstGeom prst="rect">
            <a:avLst/>
          </a:prstGeom>
          <a:noFill/>
        </p:spPr>
        <p:txBody>
          <a:bodyPr wrap="square" rtlCol="0" anchor="t">
            <a:spAutoFit/>
          </a:bodyPr>
          <a:p>
            <a:r>
              <a:rPr lang="zh-CN" altLang="en-US"/>
              <a:t>同时</a:t>
            </a:r>
            <a:r>
              <a:rPr lang="zh-CN" altLang="en-US"/>
              <a:t>本次实验也给了我一些思考</a:t>
            </a:r>
            <a:r>
              <a:rPr lang="en-US" altLang="zh-CN"/>
              <a:t>,</a:t>
            </a:r>
            <a:r>
              <a:rPr lang="zh-CN" altLang="en-US"/>
              <a:t>比如如何保护用户隐私和防止恶意攻击</a:t>
            </a:r>
            <a:r>
              <a:rPr lang="en-US" altLang="zh-CN"/>
              <a:t>.本文提出的FedRecAttack攻击方法表明，即使在联邦学习框架下，攻击者仍然可以利用公共交互数据来设计恶意梯度，从而提高目标物品的曝光率。因此，我们需要进一步研究如何防止恶意攻击，并保护用户的隐私。</a:t>
            </a:r>
            <a:endParaRPr lang="en-US" altLang="zh-CN"/>
          </a:p>
        </p:txBody>
      </p:sp>
      <p:pic>
        <p:nvPicPr>
          <p:cNvPr id="100" name="图片 99"/>
          <p:cNvPicPr/>
          <p:nvPr/>
        </p:nvPicPr>
        <p:blipFill>
          <a:blip r:embed="rId3"/>
          <a:stretch>
            <a:fillRect/>
          </a:stretch>
        </p:blipFill>
        <p:spPr>
          <a:xfrm>
            <a:off x="6823075" y="2560955"/>
            <a:ext cx="4980940" cy="315468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57486" y="2162629"/>
            <a:ext cx="7634514" cy="274229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009349" y="2650493"/>
            <a:ext cx="6500480" cy="769413"/>
          </a:xfrm>
          <a:prstGeom prst="rect">
            <a:avLst/>
          </a:prstGeom>
          <a:noFill/>
        </p:spPr>
        <p:txBody>
          <a:bodyPr wrap="square" lIns="91413" tIns="45706" rIns="91413" bIns="45706"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演示完毕，感谢各位老师</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940880" y="3419906"/>
            <a:ext cx="6439361" cy="523220"/>
          </a:xfrm>
          <a:prstGeom prst="rect">
            <a:avLst/>
          </a:prstGeom>
        </p:spPr>
        <p:txBody>
          <a:bodyPr wrap="square">
            <a:spAutoFit/>
          </a:bodyPr>
          <a:lstStyle/>
          <a:p>
            <a:pPr algn="ctr"/>
            <a:r>
              <a:rPr lang="en-US" altLang="zh-CN" sz="2800" dirty="0">
                <a:solidFill>
                  <a:schemeClr val="bg1"/>
                </a:solidFill>
              </a:rPr>
              <a:t>POWERPOINT OF GRADUATION TEPLY</a:t>
            </a:r>
            <a:endParaRPr lang="en-US" altLang="zh-CN" sz="2800" dirty="0">
              <a:solidFill>
                <a:schemeClr val="bg1"/>
              </a:solidFill>
            </a:endParaRPr>
          </a:p>
        </p:txBody>
      </p:sp>
      <p:sp>
        <p:nvSpPr>
          <p:cNvPr id="4" name="椭圆 3"/>
          <p:cNvSpPr/>
          <p:nvPr/>
        </p:nvSpPr>
        <p:spPr>
          <a:xfrm>
            <a:off x="5138527"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KSO_Shape"/>
          <p:cNvSpPr/>
          <p:nvPr/>
        </p:nvSpPr>
        <p:spPr bwMode="auto">
          <a:xfrm>
            <a:off x="5205752" y="4053418"/>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6" name="文本框 5"/>
          <p:cNvSpPr txBox="1"/>
          <p:nvPr/>
        </p:nvSpPr>
        <p:spPr>
          <a:xfrm>
            <a:off x="5446303" y="3980096"/>
            <a:ext cx="1338828" cy="369332"/>
          </a:xfrm>
          <a:prstGeom prst="rect">
            <a:avLst/>
          </a:prstGeom>
          <a:noFill/>
        </p:spPr>
        <p:txBody>
          <a:bodyPr wrap="none" rtlCol="0">
            <a:spAutoFit/>
          </a:bodyPr>
          <a:lstStyle/>
          <a:p>
            <a:r>
              <a:rPr lang="zh-CN" altLang="en-US" dirty="0">
                <a:solidFill>
                  <a:schemeClr val="bg1"/>
                </a:solidFill>
              </a:rPr>
              <a:t>答辩学生：</a:t>
            </a:r>
            <a:endParaRPr lang="zh-CN" altLang="en-US" dirty="0">
              <a:solidFill>
                <a:schemeClr val="bg1"/>
              </a:solidFill>
            </a:endParaRPr>
          </a:p>
        </p:txBody>
      </p:sp>
      <p:sp>
        <p:nvSpPr>
          <p:cNvPr id="7" name="椭圆 6"/>
          <p:cNvSpPr/>
          <p:nvPr/>
        </p:nvSpPr>
        <p:spPr>
          <a:xfrm>
            <a:off x="7765613"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KSO_Shape"/>
          <p:cNvSpPr/>
          <p:nvPr/>
        </p:nvSpPr>
        <p:spPr bwMode="auto">
          <a:xfrm>
            <a:off x="7827029" y="4053419"/>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sp>
        <p:nvSpPr>
          <p:cNvPr id="9" name="文本框 8"/>
          <p:cNvSpPr txBox="1"/>
          <p:nvPr/>
        </p:nvSpPr>
        <p:spPr>
          <a:xfrm>
            <a:off x="8109867" y="3980096"/>
            <a:ext cx="2031325" cy="369332"/>
          </a:xfrm>
          <a:prstGeom prst="rect">
            <a:avLst/>
          </a:prstGeom>
          <a:noFill/>
        </p:spPr>
        <p:txBody>
          <a:bodyPr wrap="none" rtlCol="0">
            <a:spAutoFit/>
          </a:bodyPr>
          <a:lstStyle/>
          <a:p>
            <a:r>
              <a:rPr lang="zh-CN" altLang="en-US" dirty="0">
                <a:solidFill>
                  <a:schemeClr val="bg1"/>
                </a:solidFill>
              </a:rPr>
              <a:t>指导教</a:t>
            </a:r>
            <a:r>
              <a:rPr lang="zh-CN" altLang="en-US">
                <a:solidFill>
                  <a:schemeClr val="bg1"/>
                </a:solidFill>
              </a:rPr>
              <a:t>师：旗舰店</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1"/>
          <p:cNvSpPr>
            <a:spLocks noChangeArrowheads="1"/>
          </p:cNvSpPr>
          <p:nvPr/>
        </p:nvSpPr>
        <p:spPr bwMode="auto">
          <a:xfrm>
            <a:off x="542925" y="2657475"/>
            <a:ext cx="4624070" cy="2353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nSpc>
                <a:spcPct val="150000"/>
              </a:lnSpc>
            </a:pPr>
            <a:endParaRPr lang="zh-CN" altLang="en-US" sz="1600" dirty="0">
              <a:solidFill>
                <a:schemeClr val="tx1">
                  <a:lumMod val="65000"/>
                  <a:lumOff val="35000"/>
                </a:schemeClr>
              </a:solidFill>
              <a:cs typeface="+mn-ea"/>
              <a:sym typeface="+mn-lt"/>
            </a:endParaRPr>
          </a:p>
        </p:txBody>
      </p:sp>
      <p:cxnSp>
        <p:nvCxnSpPr>
          <p:cNvPr id="30" name="直接连接符 29"/>
          <p:cNvCxnSpPr/>
          <p:nvPr/>
        </p:nvCxnSpPr>
        <p:spPr>
          <a:xfrm>
            <a:off x="543021" y="2536675"/>
            <a:ext cx="4264025" cy="19685"/>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43021" y="6045016"/>
            <a:ext cx="4132580" cy="13335"/>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背景材料</a:t>
            </a:r>
            <a:endParaRPr lang="zh-CN" altLang="en-US" sz="3600" b="1" dirty="0">
              <a:solidFill>
                <a:schemeClr val="bg1"/>
              </a:solidFill>
            </a:endParaRPr>
          </a:p>
        </p:txBody>
      </p:sp>
      <p:sp>
        <p:nvSpPr>
          <p:cNvPr id="6" name="文本框 5"/>
          <p:cNvSpPr txBox="1"/>
          <p:nvPr>
            <p:custDataLst>
              <p:tags r:id="rId2"/>
            </p:custDataLst>
          </p:nvPr>
        </p:nvSpPr>
        <p:spPr>
          <a:xfrm>
            <a:off x="542633" y="1552634"/>
            <a:ext cx="2011680" cy="645160"/>
          </a:xfrm>
          <a:prstGeom prst="rect">
            <a:avLst/>
          </a:prstGeom>
          <a:noFill/>
        </p:spPr>
        <p:txBody>
          <a:bodyPr wrap="none" rtlCol="0">
            <a:spAutoFit/>
          </a:bodyPr>
          <a:p>
            <a:r>
              <a:rPr lang="zh-CN" altLang="en-US" sz="3600" dirty="0">
                <a:solidFill>
                  <a:schemeClr val="accent1"/>
                </a:solidFill>
              </a:rPr>
              <a:t>联邦推荐</a:t>
            </a:r>
            <a:endParaRPr lang="zh-CN" altLang="en-US" sz="3600" dirty="0">
              <a:solidFill>
                <a:schemeClr val="accent1"/>
              </a:solidFill>
            </a:endParaRPr>
          </a:p>
        </p:txBody>
      </p:sp>
      <p:pic>
        <p:nvPicPr>
          <p:cNvPr id="2" name="图片 1" descr="128d9feeca9603071fd14627efdfcb62_1_Figure_1_-1412175621"/>
          <p:cNvPicPr>
            <a:picLocks noChangeAspect="1"/>
          </p:cNvPicPr>
          <p:nvPr/>
        </p:nvPicPr>
        <p:blipFill>
          <a:blip r:embed="rId3"/>
          <a:stretch>
            <a:fillRect/>
          </a:stretch>
        </p:blipFill>
        <p:spPr>
          <a:xfrm>
            <a:off x="5694045" y="2616835"/>
            <a:ext cx="6162675" cy="3258820"/>
          </a:xfrm>
          <a:prstGeom prst="rect">
            <a:avLst/>
          </a:prstGeom>
        </p:spPr>
      </p:pic>
      <p:sp>
        <p:nvSpPr>
          <p:cNvPr id="3" name="文本框 2"/>
          <p:cNvSpPr txBox="1"/>
          <p:nvPr/>
        </p:nvSpPr>
        <p:spPr>
          <a:xfrm>
            <a:off x="542925" y="2895600"/>
            <a:ext cx="4064000" cy="3138170"/>
          </a:xfrm>
          <a:prstGeom prst="rect">
            <a:avLst/>
          </a:prstGeom>
          <a:noFill/>
        </p:spPr>
        <p:txBody>
          <a:bodyPr wrap="square" rtlCol="0">
            <a:spAutoFit/>
          </a:bodyPr>
          <a:p>
            <a:r>
              <a:rPr lang="zh-CN" altLang="en-US"/>
              <a:t>在传统的推荐系统中，用户的行为数据通常集中存储在中心化的服务器上，这可能导致用户隐私泄露的风险。</a:t>
            </a:r>
            <a:endParaRPr lang="zh-CN" altLang="en-US"/>
          </a:p>
          <a:p>
            <a:endParaRPr lang="zh-CN" altLang="en-US"/>
          </a:p>
          <a:p>
            <a:r>
              <a:rPr lang="zh-CN" altLang="en-US"/>
              <a:t>而联邦推荐通过在本地设备上执行推荐算法，中央服务器在不了解用户具体数据的情况下，通过聚合和分析来自各个设备的加密数据，生成全局的推荐模型或推荐结果。因为用户的个人数据仅存储在本地设备上，</a:t>
            </a:r>
            <a:r>
              <a:rPr lang="zh-CN" altLang="en-US">
                <a:sym typeface="+mn-ea"/>
              </a:rPr>
              <a:t>这种方式可以保护用户的隐私</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1073621" y="2604233"/>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50" name="Group 8"/>
          <p:cNvGrpSpPr/>
          <p:nvPr/>
        </p:nvGrpSpPr>
        <p:grpSpPr bwMode="auto">
          <a:xfrm>
            <a:off x="1602023" y="3055503"/>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54" name="椭圆 50"/>
          <p:cNvSpPr>
            <a:spLocks noChangeArrowheads="1"/>
          </p:cNvSpPr>
          <p:nvPr/>
        </p:nvSpPr>
        <p:spPr bwMode="auto">
          <a:xfrm>
            <a:off x="3119825" y="2604233"/>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55" name="Freeform 1001"/>
          <p:cNvSpPr>
            <a:spLocks noEditPoints="1" noChangeArrowheads="1"/>
          </p:cNvSpPr>
          <p:nvPr/>
        </p:nvSpPr>
        <p:spPr bwMode="auto">
          <a:xfrm>
            <a:off x="3535306" y="2966222"/>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56" name="椭圆 53"/>
          <p:cNvSpPr>
            <a:spLocks noChangeArrowheads="1"/>
          </p:cNvSpPr>
          <p:nvPr/>
        </p:nvSpPr>
        <p:spPr bwMode="auto">
          <a:xfrm>
            <a:off x="5166029" y="2604233"/>
            <a:ext cx="1421846"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57" name="Group 17"/>
          <p:cNvGrpSpPr/>
          <p:nvPr/>
        </p:nvGrpSpPr>
        <p:grpSpPr bwMode="auto">
          <a:xfrm>
            <a:off x="5582807" y="3055503"/>
            <a:ext cx="442535" cy="570869"/>
            <a:chOff x="0" y="0"/>
            <a:chExt cx="381000" cy="492126"/>
          </a:xfrm>
        </p:grpSpPr>
        <p:sp>
          <p:nvSpPr>
            <p:cNvPr id="58"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59"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60"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61"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62" name="椭圆 60"/>
          <p:cNvSpPr>
            <a:spLocks noChangeArrowheads="1"/>
          </p:cNvSpPr>
          <p:nvPr/>
        </p:nvSpPr>
        <p:spPr bwMode="auto">
          <a:xfrm>
            <a:off x="7214077" y="2583972"/>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63" name="Freeform 1015"/>
          <p:cNvSpPr>
            <a:spLocks noChangeArrowheads="1"/>
          </p:cNvSpPr>
          <p:nvPr/>
        </p:nvSpPr>
        <p:spPr bwMode="auto">
          <a:xfrm>
            <a:off x="7652178" y="3118969"/>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64" name="椭圆 63"/>
          <p:cNvSpPr>
            <a:spLocks noChangeArrowheads="1"/>
          </p:cNvSpPr>
          <p:nvPr/>
        </p:nvSpPr>
        <p:spPr bwMode="auto">
          <a:xfrm>
            <a:off x="9260280" y="2604233"/>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65" name="Group 27"/>
          <p:cNvGrpSpPr/>
          <p:nvPr/>
        </p:nvGrpSpPr>
        <p:grpSpPr bwMode="auto">
          <a:xfrm>
            <a:off x="9726607" y="3140958"/>
            <a:ext cx="481864" cy="352005"/>
            <a:chOff x="0" y="0"/>
            <a:chExt cx="685800" cy="400050"/>
          </a:xfrm>
        </p:grpSpPr>
        <p:sp>
          <p:nvSpPr>
            <p:cNvPr id="66"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67"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68" name="文本框 68"/>
          <p:cNvSpPr>
            <a:spLocks noChangeArrowheads="1"/>
          </p:cNvSpPr>
          <p:nvPr/>
        </p:nvSpPr>
        <p:spPr bwMode="auto">
          <a:xfrm>
            <a:off x="1013460" y="4276725"/>
            <a:ext cx="210693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客户端数据收集</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文本框 69"/>
          <p:cNvSpPr>
            <a:spLocks noChangeArrowheads="1"/>
          </p:cNvSpPr>
          <p:nvPr/>
        </p:nvSpPr>
        <p:spPr bwMode="auto">
          <a:xfrm>
            <a:off x="3191169" y="4270253"/>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本地模型</a:t>
            </a: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训练</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文本框 71"/>
          <p:cNvSpPr>
            <a:spLocks noChangeArrowheads="1"/>
          </p:cNvSpPr>
          <p:nvPr/>
        </p:nvSpPr>
        <p:spPr bwMode="auto">
          <a:xfrm>
            <a:off x="7313643" y="4270253"/>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中央服务器聚合分析</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文本框 72"/>
          <p:cNvSpPr>
            <a:spLocks noChangeArrowheads="1"/>
          </p:cNvSpPr>
          <p:nvPr/>
        </p:nvSpPr>
        <p:spPr bwMode="auto">
          <a:xfrm>
            <a:off x="9379717" y="4270253"/>
            <a:ext cx="2066074"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全局推荐模型或推荐结果生成</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燕尾形 73"/>
          <p:cNvSpPr>
            <a:spLocks noChangeArrowheads="1"/>
          </p:cNvSpPr>
          <p:nvPr/>
        </p:nvSpPr>
        <p:spPr bwMode="auto">
          <a:xfrm>
            <a:off x="2664907" y="3245168"/>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74" name="燕尾形 74"/>
          <p:cNvSpPr>
            <a:spLocks noChangeArrowheads="1"/>
          </p:cNvSpPr>
          <p:nvPr/>
        </p:nvSpPr>
        <p:spPr bwMode="auto">
          <a:xfrm>
            <a:off x="4742422" y="3245168"/>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75" name="燕尾形 75"/>
          <p:cNvSpPr>
            <a:spLocks noChangeArrowheads="1"/>
          </p:cNvSpPr>
          <p:nvPr/>
        </p:nvSpPr>
        <p:spPr bwMode="auto">
          <a:xfrm>
            <a:off x="6779419" y="3245168"/>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76" name="燕尾形 76"/>
          <p:cNvSpPr>
            <a:spLocks noChangeArrowheads="1"/>
          </p:cNvSpPr>
          <p:nvPr/>
        </p:nvSpPr>
        <p:spPr bwMode="auto">
          <a:xfrm>
            <a:off x="8845883" y="3267268"/>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77" name="Group 46"/>
          <p:cNvGrpSpPr/>
          <p:nvPr/>
        </p:nvGrpSpPr>
        <p:grpSpPr bwMode="auto">
          <a:xfrm>
            <a:off x="1147292" y="4818039"/>
            <a:ext cx="9847129" cy="357303"/>
            <a:chOff x="0" y="0"/>
            <a:chExt cx="8487614" cy="309189"/>
          </a:xfrm>
        </p:grpSpPr>
        <p:sp>
          <p:nvSpPr>
            <p:cNvPr id="78" name="矩形 84"/>
            <p:cNvSpPr>
              <a:spLocks noChangeArrowheads="1"/>
            </p:cNvSpPr>
            <p:nvPr/>
          </p:nvSpPr>
          <p:spPr bwMode="auto">
            <a:xfrm>
              <a:off x="0" y="0"/>
              <a:ext cx="8487614" cy="309189"/>
            </a:xfrm>
            <a:prstGeom prst="rect">
              <a:avLst/>
            </a:prstGeom>
            <a:solidFill>
              <a:schemeClr val="accent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79"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0"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1"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2"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3"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sp>
        <p:nvSpPr>
          <p:cNvPr id="84" name="Content Placeholder 2"/>
          <p:cNvSpPr txBox="1"/>
          <p:nvPr/>
        </p:nvSpPr>
        <p:spPr>
          <a:xfrm>
            <a:off x="1013460" y="5402580"/>
            <a:ext cx="1857375" cy="1300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每个用户设备（客户端）收集并保存本地的个人数据，如历史行为、兴趣偏好等。</a:t>
            </a:r>
            <a:endParaRPr lang="zh-CN" altLang="en-US" sz="1200" dirty="0">
              <a:solidFill>
                <a:sysClr val="window" lastClr="FFFFFF">
                  <a:lumMod val="65000"/>
                </a:sysClr>
              </a:solidFill>
              <a:cs typeface="+mn-ea"/>
              <a:sym typeface="+mn-lt"/>
            </a:endParaRPr>
          </a:p>
        </p:txBody>
      </p:sp>
      <p:sp>
        <p:nvSpPr>
          <p:cNvPr id="85" name="Content Placeholder 2"/>
          <p:cNvSpPr txBox="1"/>
          <p:nvPr/>
        </p:nvSpPr>
        <p:spPr>
          <a:xfrm>
            <a:off x="2974747" y="5402609"/>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en-US" altLang="zh-CN" sz="1200" dirty="0">
                <a:solidFill>
                  <a:sysClr val="window" lastClr="FFFFFF">
                    <a:lumMod val="65000"/>
                  </a:sysClr>
                </a:solidFill>
                <a:cs typeface="+mn-ea"/>
                <a:sym typeface="+mn-lt"/>
              </a:rPr>
              <a:t>在每个客户端上，使用本地的个人数据训练推荐模型。</a:t>
            </a:r>
            <a:endParaRPr lang="en-US" altLang="zh-CN" sz="1200" dirty="0">
              <a:solidFill>
                <a:sysClr val="window" lastClr="FFFFFF">
                  <a:lumMod val="65000"/>
                </a:sysClr>
              </a:solidFill>
              <a:cs typeface="+mn-ea"/>
              <a:sym typeface="+mn-lt"/>
            </a:endParaRPr>
          </a:p>
        </p:txBody>
      </p:sp>
      <p:sp>
        <p:nvSpPr>
          <p:cNvPr id="86" name="Content Placeholder 2"/>
          <p:cNvSpPr txBox="1"/>
          <p:nvPr/>
        </p:nvSpPr>
        <p:spPr>
          <a:xfrm>
            <a:off x="5025541" y="5402609"/>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在每个客户端上，将本地的推荐模型参数进行加密和摘要处理，</a:t>
            </a:r>
            <a:r>
              <a:rPr lang="zh-CN" altLang="en-US" sz="1200" dirty="0">
                <a:solidFill>
                  <a:sysClr val="window" lastClr="FFFFFF">
                    <a:lumMod val="65000"/>
                  </a:sysClr>
                </a:solidFill>
                <a:cs typeface="+mn-ea"/>
                <a:sym typeface="+mn-lt"/>
              </a:rPr>
              <a:t>并发送到中央服务器</a:t>
            </a:r>
            <a:endParaRPr lang="zh-CN" altLang="en-US" sz="1200" dirty="0">
              <a:solidFill>
                <a:sysClr val="window" lastClr="FFFFFF">
                  <a:lumMod val="65000"/>
                </a:sysClr>
              </a:solidFill>
              <a:cs typeface="+mn-ea"/>
              <a:sym typeface="+mn-lt"/>
            </a:endParaRPr>
          </a:p>
        </p:txBody>
      </p:sp>
      <p:sp>
        <p:nvSpPr>
          <p:cNvPr id="87" name="Content Placeholder 2"/>
          <p:cNvSpPr txBox="1"/>
          <p:nvPr/>
        </p:nvSpPr>
        <p:spPr>
          <a:xfrm>
            <a:off x="6988284" y="5402609"/>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中央服务器接收来自多个客户端的加密数据，并进行聚合和分析</a:t>
            </a:r>
            <a:endParaRPr lang="zh-CN" altLang="en-US" sz="1200" dirty="0">
              <a:solidFill>
                <a:sysClr val="window" lastClr="FFFFFF">
                  <a:lumMod val="65000"/>
                </a:sysClr>
              </a:solidFill>
              <a:cs typeface="+mn-ea"/>
              <a:sym typeface="+mn-lt"/>
            </a:endParaRPr>
          </a:p>
        </p:txBody>
      </p:sp>
      <p:sp>
        <p:nvSpPr>
          <p:cNvPr id="88" name="Content Placeholder 2"/>
          <p:cNvSpPr txBox="1"/>
          <p:nvPr/>
        </p:nvSpPr>
        <p:spPr>
          <a:xfrm>
            <a:off x="9136891" y="5402609"/>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基于中央服务器对加密数据的聚合和分析，生成全局的推荐模型或推荐结果。</a:t>
            </a:r>
            <a:endParaRPr lang="zh-CN" altLang="en-US" sz="1200" dirty="0">
              <a:solidFill>
                <a:sysClr val="window" lastClr="FFFFFF">
                  <a:lumMod val="65000"/>
                </a:sysClr>
              </a:solidFill>
              <a:cs typeface="+mn-ea"/>
              <a:sym typeface="+mn-lt"/>
            </a:endParaRP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667" y="99273"/>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背景材料</a:t>
            </a:r>
            <a:endParaRPr lang="zh-CN" altLang="en-US" sz="3600" b="1" dirty="0">
              <a:solidFill>
                <a:schemeClr val="bg1"/>
              </a:solidFill>
            </a:endParaRPr>
          </a:p>
        </p:txBody>
      </p:sp>
      <p:sp>
        <p:nvSpPr>
          <p:cNvPr id="4" name="文本框 69"/>
          <p:cNvSpPr>
            <a:spLocks noChangeArrowheads="1"/>
          </p:cNvSpPr>
          <p:nvPr>
            <p:custDataLst>
              <p:tags r:id="rId2"/>
            </p:custDataLst>
          </p:nvPr>
        </p:nvSpPr>
        <p:spPr bwMode="auto">
          <a:xfrm>
            <a:off x="4964089" y="4276603"/>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加密摘要生成与</a:t>
            </a: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传输</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509613" y="1582479"/>
            <a:ext cx="3840480" cy="645160"/>
          </a:xfrm>
          <a:prstGeom prst="rect">
            <a:avLst/>
          </a:prstGeom>
          <a:noFill/>
        </p:spPr>
        <p:txBody>
          <a:bodyPr wrap="none" rtlCol="0">
            <a:spAutoFit/>
          </a:bodyPr>
          <a:p>
            <a:r>
              <a:rPr lang="zh-CN" altLang="en-US" sz="3600" dirty="0">
                <a:solidFill>
                  <a:schemeClr val="accent1"/>
                </a:solidFill>
              </a:rPr>
              <a:t>联邦推荐</a:t>
            </a:r>
            <a:r>
              <a:rPr lang="zh-CN" altLang="en-US" sz="3600" dirty="0">
                <a:solidFill>
                  <a:schemeClr val="accent1"/>
                </a:solidFill>
              </a:rPr>
              <a:t>主要流程</a:t>
            </a:r>
            <a:endParaRPr lang="zh-CN" altLang="en-US" sz="36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500"/>
                                        <p:tgtEl>
                                          <p:spTgt spid="8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500"/>
                                        <p:tgtEl>
                                          <p:spTgt spid="8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500"/>
                                        <p:tgtEl>
                                          <p:spTgt spid="8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187732" y="2456946"/>
            <a:ext cx="2111363" cy="1943718"/>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0" name="任意多边形 9"/>
          <p:cNvSpPr/>
          <p:nvPr/>
        </p:nvSpPr>
        <p:spPr>
          <a:xfrm>
            <a:off x="1046779" y="3632703"/>
            <a:ext cx="2393264" cy="25766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1" name="椭圆 10"/>
          <p:cNvSpPr/>
          <p:nvPr/>
        </p:nvSpPr>
        <p:spPr>
          <a:xfrm>
            <a:off x="1855307" y="3244596"/>
            <a:ext cx="776213" cy="7762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12" name="文本框 11"/>
          <p:cNvSpPr txBox="1"/>
          <p:nvPr/>
        </p:nvSpPr>
        <p:spPr>
          <a:xfrm>
            <a:off x="1728263" y="2694946"/>
            <a:ext cx="108574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01</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13" name="圆角矩形 12"/>
          <p:cNvSpPr/>
          <p:nvPr/>
        </p:nvSpPr>
        <p:spPr>
          <a:xfrm>
            <a:off x="3661664" y="2456946"/>
            <a:ext cx="2111363" cy="1943718"/>
          </a:xfrm>
          <a:prstGeom prst="roundRect">
            <a:avLst>
              <a:gd name="adj" fmla="val 93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dirty="0"/>
          </a:p>
        </p:txBody>
      </p:sp>
      <p:sp>
        <p:nvSpPr>
          <p:cNvPr id="14" name="任意多边形 13"/>
          <p:cNvSpPr/>
          <p:nvPr/>
        </p:nvSpPr>
        <p:spPr>
          <a:xfrm>
            <a:off x="3520711" y="363270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5" name="椭圆 14"/>
          <p:cNvSpPr/>
          <p:nvPr/>
        </p:nvSpPr>
        <p:spPr>
          <a:xfrm>
            <a:off x="4329237" y="3244596"/>
            <a:ext cx="776213" cy="7762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16" name="文本框 48"/>
          <p:cNvSpPr txBox="1"/>
          <p:nvPr/>
        </p:nvSpPr>
        <p:spPr>
          <a:xfrm>
            <a:off x="4160609" y="2694946"/>
            <a:ext cx="115763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02</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17" name="圆角矩形 16"/>
          <p:cNvSpPr/>
          <p:nvPr/>
        </p:nvSpPr>
        <p:spPr>
          <a:xfrm>
            <a:off x="6135595" y="2456946"/>
            <a:ext cx="2111363" cy="1943718"/>
          </a:xfrm>
          <a:prstGeom prst="roundRect">
            <a:avLst>
              <a:gd name="adj" fmla="val 93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5994643" y="363270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9" name="椭圆 18"/>
          <p:cNvSpPr/>
          <p:nvPr/>
        </p:nvSpPr>
        <p:spPr>
          <a:xfrm>
            <a:off x="6803169" y="3244596"/>
            <a:ext cx="776213" cy="7762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0" name="文本框 54"/>
          <p:cNvSpPr txBox="1"/>
          <p:nvPr/>
        </p:nvSpPr>
        <p:spPr>
          <a:xfrm>
            <a:off x="6565234" y="2694946"/>
            <a:ext cx="1265824"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03</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1" name="圆角矩形 20"/>
          <p:cNvSpPr/>
          <p:nvPr/>
        </p:nvSpPr>
        <p:spPr>
          <a:xfrm>
            <a:off x="8609527" y="2456946"/>
            <a:ext cx="2111363" cy="1943718"/>
          </a:xfrm>
          <a:prstGeom prst="roundRect">
            <a:avLst>
              <a:gd name="adj" fmla="val 93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2" name="任意多边形 21"/>
          <p:cNvSpPr/>
          <p:nvPr/>
        </p:nvSpPr>
        <p:spPr>
          <a:xfrm>
            <a:off x="8468575" y="363270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3" name="椭圆 22"/>
          <p:cNvSpPr/>
          <p:nvPr/>
        </p:nvSpPr>
        <p:spPr>
          <a:xfrm>
            <a:off x="9277101" y="3244596"/>
            <a:ext cx="776213" cy="7762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4" name="文本框 60"/>
          <p:cNvSpPr txBox="1"/>
          <p:nvPr/>
        </p:nvSpPr>
        <p:spPr>
          <a:xfrm>
            <a:off x="9080750" y="2694946"/>
            <a:ext cx="1133485"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04</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5" name="Content Placeholder 2"/>
          <p:cNvSpPr txBox="1"/>
          <p:nvPr/>
        </p:nvSpPr>
        <p:spPr>
          <a:xfrm>
            <a:off x="1260255" y="463866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endParaRPr lang="en-US" altLang="zh-CN" sz="1200" dirty="0">
              <a:solidFill>
                <a:sysClr val="window" lastClr="FFFFFF">
                  <a:lumMod val="65000"/>
                </a:sysClr>
              </a:solidFill>
              <a:cs typeface="+mn-ea"/>
              <a:sym typeface="+mn-lt"/>
            </a:endParaRPr>
          </a:p>
        </p:txBody>
      </p:sp>
      <p:sp>
        <p:nvSpPr>
          <p:cNvPr id="26" name="Title 13"/>
          <p:cNvSpPr txBox="1"/>
          <p:nvPr/>
        </p:nvSpPr>
        <p:spPr>
          <a:xfrm>
            <a:off x="1247140" y="4134485"/>
            <a:ext cx="2132330" cy="1894840"/>
          </a:xfrm>
          <a:prstGeom prst="rect">
            <a:avLst/>
          </a:prstGeom>
        </p:spPr>
        <p:txBody>
          <a:bodyPr vert="horz" lIns="91440" tIns="45720" rIns="91440" bIns="45720" rtlCol="0" anchor="ctr">
            <a:normAutofit fontScale="6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FedAttack: Effective and Coveret</a:t>
            </a: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 </a:t>
            </a: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Poisoning Attack on Federated</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Recommendation via Hard</a:t>
            </a: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 </a:t>
            </a: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Sampling(untargeted attack)</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7" name="Content Placeholder 2"/>
          <p:cNvSpPr txBox="1"/>
          <p:nvPr/>
        </p:nvSpPr>
        <p:spPr>
          <a:xfrm>
            <a:off x="3674551" y="463866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endParaRPr lang="en-US" altLang="zh-CN" sz="1200" dirty="0">
              <a:solidFill>
                <a:sysClr val="window" lastClr="FFFFFF">
                  <a:lumMod val="65000"/>
                </a:sysClr>
              </a:solidFill>
              <a:cs typeface="+mn-ea"/>
              <a:sym typeface="+mn-lt"/>
            </a:endParaRPr>
          </a:p>
        </p:txBody>
      </p:sp>
      <p:sp>
        <p:nvSpPr>
          <p:cNvPr id="28" name="Title 13"/>
          <p:cNvSpPr txBox="1"/>
          <p:nvPr/>
        </p:nvSpPr>
        <p:spPr>
          <a:xfrm>
            <a:off x="3661410" y="4134485"/>
            <a:ext cx="2132330" cy="1731010"/>
          </a:xfrm>
          <a:prstGeom prst="rect">
            <a:avLst/>
          </a:prstGeom>
        </p:spPr>
        <p:txBody>
          <a:bodyPr vert="horz" lIns="91440" tIns="45720" rIns="91440" bIns="45720" rtlCol="0" anchor="ctr">
            <a:normAutofit fontScale="7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FedRecAttack: Model Poisoning</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Attack to Federated</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Recommendation(targeted attack)</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0" name="Title 13"/>
          <p:cNvSpPr txBox="1"/>
          <p:nvPr/>
        </p:nvSpPr>
        <p:spPr>
          <a:xfrm>
            <a:off x="6153785" y="4134485"/>
            <a:ext cx="2111375" cy="1894840"/>
          </a:xfrm>
          <a:prstGeom prst="rect">
            <a:avLst/>
          </a:prstGeom>
        </p:spPr>
        <p:txBody>
          <a:bodyPr vert="horz" lIns="91440" tIns="45720" rIns="91440" bIns="45720" rtlCol="0" anchor="ctr">
            <a:normAutofit fontScale="6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Manipulating Federated</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Recommender Systems: Poisoning</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with Synthetic Users and Its</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Counteraction(targeted attack)</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2" name="Title 13"/>
          <p:cNvSpPr txBox="1"/>
          <p:nvPr/>
        </p:nvSpPr>
        <p:spPr>
          <a:xfrm>
            <a:off x="8596630" y="4134485"/>
            <a:ext cx="2132330" cy="1894205"/>
          </a:xfrm>
          <a:prstGeom prst="rect">
            <a:avLst/>
          </a:prstGeom>
        </p:spPr>
        <p:txBody>
          <a:bodyPr vert="horz" lIns="91440" tIns="45720" rIns="91440" bIns="45720" rtlCol="0" anchor="ctr">
            <a:normAutofit fontScale="6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PipAttack: Poisoning Federated</a:t>
            </a: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 </a:t>
            </a: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Recommender Systems for</a:t>
            </a: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 </a:t>
            </a: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Manipulating Item Promotion</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33" name="组合 32"/>
          <p:cNvGrpSpPr>
            <a:grpSpLocks noChangeAspect="1"/>
          </p:cNvGrpSpPr>
          <p:nvPr/>
        </p:nvGrpSpPr>
        <p:grpSpPr>
          <a:xfrm>
            <a:off x="202799" y="287672"/>
            <a:ext cx="609210" cy="609210"/>
            <a:chOff x="456294" y="1959430"/>
            <a:chExt cx="2148114" cy="2148114"/>
          </a:xfrm>
        </p:grpSpPr>
        <p:sp>
          <p:nvSpPr>
            <p:cNvPr id="34" name="椭圆 3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5" name="图片 34"/>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背景</a:t>
            </a:r>
            <a:r>
              <a:rPr lang="zh-CN" altLang="en-US" sz="3600" b="1" dirty="0">
                <a:solidFill>
                  <a:schemeClr val="bg1"/>
                </a:solidFill>
              </a:rPr>
              <a:t>材料</a:t>
            </a:r>
            <a:endParaRPr lang="zh-CN" altLang="en-US" sz="3600" b="1" dirty="0">
              <a:solidFill>
                <a:schemeClr val="bg1"/>
              </a:solidFill>
            </a:endParaRPr>
          </a:p>
        </p:txBody>
      </p:sp>
      <p:sp>
        <p:nvSpPr>
          <p:cNvPr id="2" name="文本框 1"/>
          <p:cNvSpPr txBox="1"/>
          <p:nvPr>
            <p:custDataLst>
              <p:tags r:id="rId2"/>
            </p:custDataLst>
          </p:nvPr>
        </p:nvSpPr>
        <p:spPr>
          <a:xfrm>
            <a:off x="704850" y="1511300"/>
            <a:ext cx="1202690" cy="652145"/>
          </a:xfrm>
          <a:prstGeom prst="rect">
            <a:avLst/>
          </a:prstGeom>
          <a:noFill/>
        </p:spPr>
        <p:txBody>
          <a:bodyPr wrap="none" rtlCol="0">
            <a:noAutofit/>
          </a:bodyPr>
          <a:p>
            <a:r>
              <a:rPr lang="zh-CN" altLang="en-US" sz="4400" b="1" dirty="0">
                <a:solidFill>
                  <a:schemeClr val="accent1"/>
                </a:solidFill>
              </a:rPr>
              <a:t>针对联邦推荐的攻击（论文</a:t>
            </a:r>
            <a:r>
              <a:rPr lang="zh-CN" altLang="en-US" sz="4400" b="1" dirty="0">
                <a:solidFill>
                  <a:schemeClr val="accent1"/>
                </a:solidFill>
              </a:rPr>
              <a:t>列举）</a:t>
            </a:r>
            <a:endParaRPr lang="zh-CN" altLang="en-US" sz="4400" b="1"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30"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背景材料</a:t>
            </a:r>
            <a:endParaRPr lang="zh-CN" altLang="en-US" sz="3600" b="1" dirty="0">
              <a:solidFill>
                <a:schemeClr val="bg1"/>
              </a:solidFill>
            </a:endParaRPr>
          </a:p>
        </p:txBody>
      </p:sp>
      <p:sp>
        <p:nvSpPr>
          <p:cNvPr id="3" name="圆角矩形 2"/>
          <p:cNvSpPr/>
          <p:nvPr>
            <p:custDataLst>
              <p:tags r:id="rId2"/>
            </p:custDataLst>
          </p:nvPr>
        </p:nvSpPr>
        <p:spPr>
          <a:xfrm>
            <a:off x="1706245" y="1924685"/>
            <a:ext cx="8687435" cy="4083050"/>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custDataLst>
              <p:tags r:id="rId3"/>
            </p:custDataLst>
          </p:nvPr>
        </p:nvSpPr>
        <p:spPr>
          <a:xfrm>
            <a:off x="10140950" y="5809615"/>
            <a:ext cx="434975" cy="402590"/>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4"/>
            </p:custDataLst>
          </p:nvPr>
        </p:nvSpPr>
        <p:spPr>
          <a:xfrm>
            <a:off x="1231265" y="156850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custDataLst>
              <p:tags r:id="rId5"/>
            </p:custDataLst>
          </p:nvPr>
        </p:nvSpPr>
        <p:spPr>
          <a:xfrm>
            <a:off x="1442720" y="1705033"/>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custDataLst>
              <p:tags r:id="rId6"/>
            </p:custDataLst>
          </p:nvPr>
        </p:nvSpPr>
        <p:spPr>
          <a:xfrm>
            <a:off x="2181225" y="4340860"/>
            <a:ext cx="1813560" cy="443230"/>
          </a:xfrm>
          <a:prstGeom prst="rect">
            <a:avLst/>
          </a:prstGeom>
          <a:noFill/>
        </p:spPr>
        <p:txBody>
          <a:bodyPr wrap="none" rtlCol="0">
            <a:noAutofit/>
          </a:bodyPr>
          <a:p>
            <a:endParaRPr lang="zh-CN" altLang="en-US" sz="2800" b="1" dirty="0">
              <a:solidFill>
                <a:schemeClr val="accent1"/>
              </a:solidFill>
            </a:endParaRPr>
          </a:p>
        </p:txBody>
      </p:sp>
      <p:sp>
        <p:nvSpPr>
          <p:cNvPr id="10" name="文本框 9"/>
          <p:cNvSpPr txBox="1"/>
          <p:nvPr>
            <p:custDataLst>
              <p:tags r:id="rId7"/>
            </p:custDataLst>
          </p:nvPr>
        </p:nvSpPr>
        <p:spPr>
          <a:xfrm>
            <a:off x="4351655" y="4340860"/>
            <a:ext cx="1813560" cy="443230"/>
          </a:xfrm>
          <a:prstGeom prst="rect">
            <a:avLst/>
          </a:prstGeom>
          <a:noFill/>
        </p:spPr>
        <p:txBody>
          <a:bodyPr wrap="none" rtlCol="0">
            <a:noAutofit/>
          </a:bodyPr>
          <a:p>
            <a:endParaRPr lang="zh-CN" altLang="en-US" sz="2800" b="1" dirty="0">
              <a:solidFill>
                <a:schemeClr val="accent1"/>
              </a:solidFill>
            </a:endParaRPr>
          </a:p>
        </p:txBody>
      </p:sp>
      <p:sp>
        <p:nvSpPr>
          <p:cNvPr id="14" name="文本框 13"/>
          <p:cNvSpPr txBox="1"/>
          <p:nvPr>
            <p:custDataLst>
              <p:tags r:id="rId8"/>
            </p:custDataLst>
          </p:nvPr>
        </p:nvSpPr>
        <p:spPr>
          <a:xfrm>
            <a:off x="1917700" y="2334895"/>
            <a:ext cx="1202690" cy="652145"/>
          </a:xfrm>
          <a:prstGeom prst="rect">
            <a:avLst/>
          </a:prstGeom>
          <a:noFill/>
        </p:spPr>
        <p:txBody>
          <a:bodyPr wrap="none" rtlCol="0">
            <a:noAutofit/>
          </a:bodyPr>
          <a:p>
            <a:pPr algn="l"/>
            <a:r>
              <a:rPr lang="zh-CN" altLang="en-US" sz="4400" b="1" dirty="0">
                <a:solidFill>
                  <a:schemeClr val="accent1"/>
                </a:solidFill>
              </a:rPr>
              <a:t>FedAttack: Effective and Coveret</a:t>
            </a:r>
            <a:endParaRPr lang="zh-CN" altLang="en-US" sz="4400" b="1" dirty="0">
              <a:solidFill>
                <a:schemeClr val="accent1"/>
              </a:solidFill>
            </a:endParaRPr>
          </a:p>
          <a:p>
            <a:pPr algn="l"/>
            <a:r>
              <a:rPr lang="zh-CN" altLang="en-US" sz="4400" b="1" dirty="0">
                <a:solidFill>
                  <a:schemeClr val="accent1"/>
                </a:solidFill>
              </a:rPr>
              <a:t>Poisoning Attack on Federated</a:t>
            </a:r>
            <a:endParaRPr lang="zh-CN" altLang="en-US" sz="4400" b="1" dirty="0">
              <a:solidFill>
                <a:schemeClr val="accent1"/>
              </a:solidFill>
            </a:endParaRPr>
          </a:p>
          <a:p>
            <a:pPr algn="l"/>
            <a:r>
              <a:rPr lang="zh-CN" altLang="en-US" sz="4400" b="1" dirty="0">
                <a:solidFill>
                  <a:schemeClr val="accent1"/>
                </a:solidFill>
              </a:rPr>
              <a:t>Recommendation via Hard</a:t>
            </a:r>
            <a:endParaRPr lang="zh-CN" altLang="en-US" sz="4400" b="1" dirty="0">
              <a:solidFill>
                <a:schemeClr val="accent1"/>
              </a:solidFill>
            </a:endParaRPr>
          </a:p>
          <a:p>
            <a:pPr algn="l"/>
            <a:r>
              <a:rPr lang="zh-CN" altLang="en-US" sz="4400" b="1" dirty="0">
                <a:solidFill>
                  <a:schemeClr val="accent1"/>
                </a:solidFill>
              </a:rPr>
              <a:t>Sampling(untargeted attack)</a:t>
            </a:r>
            <a:endParaRPr lang="zh-CN" altLang="en-US" sz="4400" b="1" dirty="0">
              <a:solidFill>
                <a:schemeClr val="accent1"/>
              </a:solidFill>
            </a:endParaRPr>
          </a:p>
        </p:txBody>
      </p:sp>
      <p:sp>
        <p:nvSpPr>
          <p:cNvPr id="16" name="文本框 15"/>
          <p:cNvSpPr txBox="1"/>
          <p:nvPr>
            <p:custDataLst>
              <p:tags r:id="rId9"/>
            </p:custDataLst>
          </p:nvPr>
        </p:nvSpPr>
        <p:spPr>
          <a:xfrm>
            <a:off x="1998978" y="5142757"/>
            <a:ext cx="8782050" cy="506730"/>
          </a:xfrm>
          <a:prstGeom prst="rect">
            <a:avLst/>
          </a:prstGeom>
          <a:noFill/>
        </p:spPr>
        <p:txBody>
          <a:bodyPr wrap="square" rtlCol="0">
            <a:spAutoFit/>
          </a:bodyPr>
          <a:p>
            <a:pPr>
              <a:lnSpc>
                <a:spcPct val="150000"/>
              </a:lnSpc>
            </a:pPr>
            <a:r>
              <a:rPr lang="zh-CN" altLang="en-US" dirty="0">
                <a:solidFill>
                  <a:schemeClr val="tx1">
                    <a:lumMod val="75000"/>
                    <a:lumOff val="25000"/>
                  </a:schemeClr>
                </a:solidFill>
              </a:rPr>
              <a:t>FedAttack: 通过硬采样在联邦推荐中的有效和隐蔽的毒化攻击（非定向攻击）</a:t>
            </a:r>
            <a:endParaRPr lang="zh-CN" altLang="en-US" dirty="0">
              <a:solidFill>
                <a:schemeClr val="tx1">
                  <a:lumMod val="75000"/>
                  <a:lumOff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1"/>
          <p:cNvSpPr>
            <a:spLocks noChangeArrowheads="1"/>
          </p:cNvSpPr>
          <p:nvPr/>
        </p:nvSpPr>
        <p:spPr bwMode="auto">
          <a:xfrm>
            <a:off x="543021" y="2657715"/>
            <a:ext cx="5029200" cy="264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zh-CN" altLang="en-US" sz="1600" dirty="0">
              <a:solidFill>
                <a:schemeClr val="tx1">
                  <a:lumMod val="65000"/>
                  <a:lumOff val="35000"/>
                </a:schemeClr>
              </a:solidFill>
              <a:cs typeface="+mn-ea"/>
              <a:sym typeface="+mn-lt"/>
            </a:endParaRPr>
          </a:p>
          <a:p>
            <a:pPr algn="just">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en-US" altLang="zh-CN" sz="1600" dirty="0">
              <a:solidFill>
                <a:schemeClr val="tx1">
                  <a:lumMod val="65000"/>
                  <a:lumOff val="35000"/>
                </a:schemeClr>
              </a:solidFill>
              <a:cs typeface="+mn-ea"/>
              <a:sym typeface="+mn-lt"/>
            </a:endParaRPr>
          </a:p>
          <a:p>
            <a:pPr algn="just">
              <a:lnSpc>
                <a:spcPct val="150000"/>
              </a:lnSpc>
            </a:pPr>
            <a:endParaRPr lang="zh-CN" altLang="en-US" sz="1600" dirty="0">
              <a:solidFill>
                <a:schemeClr val="tx1">
                  <a:lumMod val="65000"/>
                  <a:lumOff val="35000"/>
                </a:schemeClr>
              </a:solidFill>
              <a:cs typeface="+mn-ea"/>
              <a:sym typeface="+mn-lt"/>
            </a:endParaRPr>
          </a:p>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a:t>
            </a:r>
            <a:endParaRPr lang="zh-CN" altLang="en-US" sz="1600" dirty="0">
              <a:solidFill>
                <a:schemeClr val="tx1">
                  <a:lumMod val="65000"/>
                  <a:lumOff val="35000"/>
                </a:schemeClr>
              </a:solidFill>
              <a:cs typeface="+mn-ea"/>
              <a:sym typeface="+mn-lt"/>
            </a:endParaRPr>
          </a:p>
        </p:txBody>
      </p:sp>
      <p:cxnSp>
        <p:nvCxnSpPr>
          <p:cNvPr id="30" name="直接连接符 29"/>
          <p:cNvCxnSpPr/>
          <p:nvPr/>
        </p:nvCxnSpPr>
        <p:spPr>
          <a:xfrm>
            <a:off x="543021" y="2231875"/>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背景材料</a:t>
            </a:r>
            <a:endParaRPr lang="zh-CN" altLang="en-US" sz="3600" b="1" dirty="0">
              <a:solidFill>
                <a:schemeClr val="bg1"/>
              </a:solidFill>
            </a:endParaRPr>
          </a:p>
        </p:txBody>
      </p:sp>
      <p:sp>
        <p:nvSpPr>
          <p:cNvPr id="2" name="矩形 1"/>
          <p:cNvSpPr/>
          <p:nvPr>
            <p:custDataLst>
              <p:tags r:id="rId2"/>
            </p:custDataLst>
          </p:nvPr>
        </p:nvSpPr>
        <p:spPr>
          <a:xfrm>
            <a:off x="509613" y="2273289"/>
            <a:ext cx="5545432" cy="300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攻击者寻找被预测为正例且预测置信度非常高的负样本和同样被预测为负的正样本</a:t>
            </a:r>
            <a:r>
              <a:rPr lang="en-US" altLang="zh-CN"/>
              <a:t>,</a:t>
            </a:r>
            <a:r>
              <a:rPr lang="zh-CN" altLang="en-US"/>
              <a:t>它们被认为是最难训练的</a:t>
            </a:r>
            <a:r>
              <a:rPr lang="en-US" altLang="zh-CN"/>
              <a:t>.</a:t>
            </a:r>
            <a:r>
              <a:rPr lang="zh-CN" altLang="en-US"/>
              <a:t>如果攻击者使用它们来训练自己的</a:t>
            </a:r>
            <a:r>
              <a:rPr lang="en-US" altLang="zh-CN"/>
              <a:t>local model,</a:t>
            </a:r>
            <a:r>
              <a:rPr lang="zh-CN" altLang="en-US"/>
              <a:t>那么总模型的性能会大大</a:t>
            </a:r>
            <a:r>
              <a:rPr lang="zh-CN" altLang="en-US"/>
              <a:t>减弱</a:t>
            </a:r>
            <a:endParaRPr lang="zh-CN" altLang="en-US"/>
          </a:p>
        </p:txBody>
      </p:sp>
      <p:sp>
        <p:nvSpPr>
          <p:cNvPr id="5" name="矩形 4"/>
          <p:cNvSpPr/>
          <p:nvPr>
            <p:custDataLst>
              <p:tags r:id="rId3"/>
            </p:custDataLst>
          </p:nvPr>
        </p:nvSpPr>
        <p:spPr>
          <a:xfrm>
            <a:off x="6055045" y="2273289"/>
            <a:ext cx="5545432" cy="300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custDataLst>
              <p:tags r:id="rId4"/>
            </p:custDataLst>
          </p:nvPr>
        </p:nvSpPr>
        <p:spPr>
          <a:xfrm>
            <a:off x="509613" y="1582479"/>
            <a:ext cx="2011680" cy="645160"/>
          </a:xfrm>
          <a:prstGeom prst="rect">
            <a:avLst/>
          </a:prstGeom>
          <a:noFill/>
        </p:spPr>
        <p:txBody>
          <a:bodyPr wrap="none" rtlCol="0">
            <a:spAutoFit/>
          </a:bodyPr>
          <a:p>
            <a:r>
              <a:rPr lang="zh-CN" altLang="en-US" sz="3600" dirty="0">
                <a:solidFill>
                  <a:schemeClr val="accent1"/>
                </a:solidFill>
              </a:rPr>
              <a:t>基本思想</a:t>
            </a:r>
            <a:endParaRPr lang="zh-CN" altLang="en-US" sz="3600" dirty="0">
              <a:solidFill>
                <a:schemeClr val="accent1"/>
              </a:solidFill>
            </a:endParaRPr>
          </a:p>
        </p:txBody>
      </p:sp>
      <p:sp>
        <p:nvSpPr>
          <p:cNvPr id="3" name="文本框 2"/>
          <p:cNvSpPr txBox="1"/>
          <p:nvPr>
            <p:custDataLst>
              <p:tags r:id="rId5"/>
            </p:custDataLst>
          </p:nvPr>
        </p:nvSpPr>
        <p:spPr>
          <a:xfrm>
            <a:off x="6055068" y="1586924"/>
            <a:ext cx="1554480" cy="645160"/>
          </a:xfrm>
          <a:prstGeom prst="rect">
            <a:avLst/>
          </a:prstGeom>
          <a:noFill/>
        </p:spPr>
        <p:txBody>
          <a:bodyPr wrap="none" rtlCol="0">
            <a:spAutoFit/>
          </a:bodyPr>
          <a:p>
            <a:r>
              <a:rPr lang="zh-CN" altLang="en-US" sz="3600" dirty="0">
                <a:solidFill>
                  <a:schemeClr val="accent1"/>
                </a:solidFill>
              </a:rPr>
              <a:t>优缺点</a:t>
            </a:r>
            <a:endParaRPr lang="zh-CN" altLang="en-US" sz="3600" dirty="0">
              <a:solidFill>
                <a:schemeClr val="accent1"/>
              </a:solidFill>
            </a:endParaRPr>
          </a:p>
        </p:txBody>
      </p:sp>
      <p:sp>
        <p:nvSpPr>
          <p:cNvPr id="12" name="文本框 11"/>
          <p:cNvSpPr txBox="1"/>
          <p:nvPr/>
        </p:nvSpPr>
        <p:spPr>
          <a:xfrm>
            <a:off x="7444105" y="3479165"/>
            <a:ext cx="4064000" cy="368300"/>
          </a:xfrm>
          <a:prstGeom prst="rect">
            <a:avLst/>
          </a:prstGeom>
          <a:noFill/>
        </p:spPr>
        <p:txBody>
          <a:bodyPr wrap="square" rtlCol="0">
            <a:spAutoFit/>
          </a:bodyPr>
          <a:p>
            <a:r>
              <a:rPr lang="zh-CN" altLang="en-US"/>
              <a:t>方法时间复杂度小</a:t>
            </a:r>
            <a:r>
              <a:rPr lang="en-US" altLang="zh-CN"/>
              <a:t>,</a:t>
            </a:r>
            <a:r>
              <a:rPr lang="zh-CN" altLang="en-US"/>
              <a:t>且效果</a:t>
            </a:r>
            <a:r>
              <a:rPr lang="zh-CN" altLang="en-US"/>
              <a:t>显著</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endParaRPr lang="zh-CN" altLang="en-US" sz="3600" b="1" dirty="0">
              <a:solidFill>
                <a:schemeClr val="bg1"/>
              </a:solidFill>
            </a:endParaRPr>
          </a:p>
        </p:txBody>
      </p:sp>
      <p:sp>
        <p:nvSpPr>
          <p:cNvPr id="3" name="圆角矩形 2"/>
          <p:cNvSpPr/>
          <p:nvPr>
            <p:custDataLst>
              <p:tags r:id="rId2"/>
            </p:custDataLst>
          </p:nvPr>
        </p:nvSpPr>
        <p:spPr>
          <a:xfrm>
            <a:off x="1706245" y="1924685"/>
            <a:ext cx="8687435" cy="4083050"/>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custDataLst>
              <p:tags r:id="rId3"/>
            </p:custDataLst>
          </p:nvPr>
        </p:nvSpPr>
        <p:spPr>
          <a:xfrm>
            <a:off x="10140950" y="5809615"/>
            <a:ext cx="434975" cy="402590"/>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4"/>
            </p:custDataLst>
          </p:nvPr>
        </p:nvSpPr>
        <p:spPr>
          <a:xfrm>
            <a:off x="1231265" y="156850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custDataLst>
              <p:tags r:id="rId5"/>
            </p:custDataLst>
          </p:nvPr>
        </p:nvSpPr>
        <p:spPr>
          <a:xfrm>
            <a:off x="1442720" y="1705033"/>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custDataLst>
              <p:tags r:id="rId6"/>
            </p:custDataLst>
          </p:nvPr>
        </p:nvSpPr>
        <p:spPr>
          <a:xfrm>
            <a:off x="2181225" y="4340860"/>
            <a:ext cx="1813560" cy="443230"/>
          </a:xfrm>
          <a:prstGeom prst="rect">
            <a:avLst/>
          </a:prstGeom>
          <a:noFill/>
        </p:spPr>
        <p:txBody>
          <a:bodyPr wrap="none" rtlCol="0">
            <a:noAutofit/>
          </a:bodyPr>
          <a:p>
            <a:endParaRPr lang="zh-CN" altLang="en-US" sz="2800" b="1" dirty="0">
              <a:solidFill>
                <a:schemeClr val="accent1"/>
              </a:solidFill>
            </a:endParaRPr>
          </a:p>
        </p:txBody>
      </p:sp>
      <p:sp>
        <p:nvSpPr>
          <p:cNvPr id="10" name="文本框 9"/>
          <p:cNvSpPr txBox="1"/>
          <p:nvPr>
            <p:custDataLst>
              <p:tags r:id="rId7"/>
            </p:custDataLst>
          </p:nvPr>
        </p:nvSpPr>
        <p:spPr>
          <a:xfrm>
            <a:off x="4351655" y="4340860"/>
            <a:ext cx="1813560" cy="443230"/>
          </a:xfrm>
          <a:prstGeom prst="rect">
            <a:avLst/>
          </a:prstGeom>
          <a:noFill/>
        </p:spPr>
        <p:txBody>
          <a:bodyPr wrap="none" rtlCol="0">
            <a:noAutofit/>
          </a:bodyPr>
          <a:p>
            <a:endParaRPr lang="zh-CN" altLang="en-US" sz="2800" b="1" dirty="0">
              <a:solidFill>
                <a:schemeClr val="accent1"/>
              </a:solidFill>
            </a:endParaRPr>
          </a:p>
        </p:txBody>
      </p:sp>
      <p:sp>
        <p:nvSpPr>
          <p:cNvPr id="14" name="文本框 13"/>
          <p:cNvSpPr txBox="1"/>
          <p:nvPr>
            <p:custDataLst>
              <p:tags r:id="rId8"/>
            </p:custDataLst>
          </p:nvPr>
        </p:nvSpPr>
        <p:spPr>
          <a:xfrm>
            <a:off x="1917700" y="2334895"/>
            <a:ext cx="8343265" cy="3141345"/>
          </a:xfrm>
          <a:prstGeom prst="rect">
            <a:avLst/>
          </a:prstGeom>
          <a:noFill/>
        </p:spPr>
        <p:txBody>
          <a:bodyPr wrap="none" rtlCol="0">
            <a:noAutofit/>
          </a:bodyPr>
          <a:p>
            <a:pPr algn="l"/>
            <a:r>
              <a:rPr lang="zh-CN" altLang="en-US" sz="4400" b="1" dirty="0">
                <a:solidFill>
                  <a:schemeClr val="accent1"/>
                </a:solidFill>
              </a:rPr>
              <a:t>FedRecAttack: Model Poisoning</a:t>
            </a:r>
            <a:endParaRPr lang="zh-CN" altLang="en-US" sz="4400" b="1" dirty="0">
              <a:solidFill>
                <a:schemeClr val="accent1"/>
              </a:solidFill>
            </a:endParaRPr>
          </a:p>
          <a:p>
            <a:pPr algn="l"/>
            <a:r>
              <a:rPr lang="zh-CN" altLang="en-US" sz="4400" b="1" dirty="0">
                <a:solidFill>
                  <a:schemeClr val="accent1"/>
                </a:solidFill>
              </a:rPr>
              <a:t>Attack to Federated</a:t>
            </a:r>
            <a:endParaRPr lang="zh-CN" altLang="en-US" sz="4400" b="1" dirty="0">
              <a:solidFill>
                <a:schemeClr val="accent1"/>
              </a:solidFill>
            </a:endParaRPr>
          </a:p>
          <a:p>
            <a:pPr algn="l"/>
            <a:r>
              <a:rPr lang="zh-CN" altLang="en-US" sz="4400" b="1" dirty="0">
                <a:solidFill>
                  <a:schemeClr val="accent1"/>
                </a:solidFill>
              </a:rPr>
              <a:t>Recommendation</a:t>
            </a:r>
            <a:endParaRPr lang="zh-CN" altLang="en-US" sz="4400" b="1" dirty="0">
              <a:solidFill>
                <a:schemeClr val="accent1"/>
              </a:solidFill>
            </a:endParaRPr>
          </a:p>
          <a:p>
            <a:pPr algn="l"/>
            <a:r>
              <a:rPr lang="zh-CN" altLang="en-US" sz="4400" b="1" dirty="0">
                <a:solidFill>
                  <a:schemeClr val="accent1"/>
                </a:solidFill>
              </a:rPr>
              <a:t>(targeted attack)</a:t>
            </a:r>
            <a:endParaRPr lang="zh-CN" altLang="en-US" sz="4400" b="1" dirty="0">
              <a:solidFill>
                <a:schemeClr val="accent1"/>
              </a:solidFill>
            </a:endParaRPr>
          </a:p>
        </p:txBody>
      </p:sp>
      <p:sp>
        <p:nvSpPr>
          <p:cNvPr id="16" name="文本框 15"/>
          <p:cNvSpPr txBox="1"/>
          <p:nvPr>
            <p:custDataLst>
              <p:tags r:id="rId9"/>
            </p:custDataLst>
          </p:nvPr>
        </p:nvSpPr>
        <p:spPr>
          <a:xfrm>
            <a:off x="1998978" y="5142757"/>
            <a:ext cx="8782050" cy="506730"/>
          </a:xfrm>
          <a:prstGeom prst="rect">
            <a:avLst/>
          </a:prstGeom>
          <a:noFill/>
        </p:spPr>
        <p:txBody>
          <a:bodyPr wrap="square" rtlCol="0">
            <a:spAutoFit/>
          </a:bodyPr>
          <a:p>
            <a:pPr>
              <a:lnSpc>
                <a:spcPct val="150000"/>
              </a:lnSpc>
            </a:pPr>
            <a:r>
              <a:rPr lang="zh-CN" altLang="en-US" dirty="0">
                <a:solidFill>
                  <a:schemeClr val="tx1">
                    <a:lumMod val="75000"/>
                    <a:lumOff val="25000"/>
                  </a:schemeClr>
                </a:solidFill>
              </a:rPr>
              <a:t>FedRecAttack: 针对联邦推荐的模型毒化攻击（有针对性攻击）</a:t>
            </a:r>
            <a:endParaRPr lang="zh-CN" altLang="en-US" dirty="0">
              <a:solidFill>
                <a:schemeClr val="tx1">
                  <a:lumMod val="75000"/>
                  <a:lumOff val="25000"/>
                </a:schemeClr>
              </a:solidFill>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UNIT_TABLE_BEAUTIFY" val="smartTable{406d6e20-9ecd-4482-84e1-9c9d32dea818}"/>
  <p:tag name="TABLE_ENDDRAG_ORIGIN_RECT" val="729*247"/>
  <p:tag name="TABLE_ENDDRAG_RECT" val="136*164*729*248"/>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PP_MARK_KEY" val="a66f05c9-97df-42f7-ace9-aa651a0e2382"/>
  <p:tag name="COMMONDATA" val="eyJoZGlkIjoiODYzODRlNmNmMGJlMzk2YTA4NzJjN2E1Y2VjMzI4M2QifQ=="/>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4855</Words>
  <Application>WPS 演示</Application>
  <PresentationFormat>宽屏</PresentationFormat>
  <Paragraphs>361</Paragraphs>
  <Slides>32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32</vt:i4>
      </vt:variant>
    </vt:vector>
  </HeadingPairs>
  <TitlesOfParts>
    <vt:vector size="47" baseType="lpstr">
      <vt:lpstr>Arial</vt:lpstr>
      <vt:lpstr>宋体</vt:lpstr>
      <vt:lpstr>Wingdings</vt:lpstr>
      <vt:lpstr>微软雅黑</vt:lpstr>
      <vt:lpstr>Calibri</vt:lpstr>
      <vt:lpstr>Impact</vt:lpstr>
      <vt:lpstr>张海山锐谐体2.0-授权联系：Samtype@QQ.com</vt:lpstr>
      <vt:lpstr>Source Sans Pro Light</vt:lpstr>
      <vt:lpstr>Segoe Print</vt:lpstr>
      <vt:lpstr>等线</vt:lpstr>
      <vt:lpstr>Arial Unicode MS</vt:lpstr>
      <vt:lpstr>等线 Light</vt:lpstr>
      <vt:lpstr>方正中等线简体</vt:lpstr>
      <vt:lpstr>PMingLiU</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木希</cp:lastModifiedBy>
  <cp:revision>17</cp:revision>
  <dcterms:created xsi:type="dcterms:W3CDTF">2016-04-01T02:51:00Z</dcterms:created>
  <dcterms:modified xsi:type="dcterms:W3CDTF">2023-07-21T16:23:44Z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9A07FE8B353347AE84060907C704A10F_12</vt:lpwstr>
  </property>
  <property fmtid="{D5CDD505-2E9C-101B-9397-08002B2CF9AE}" pid="3" name="KSOProductBuildVer">
    <vt:lpwstr>2052-11.1.0.14309</vt:lpwstr>
  </property>
</Properties>
</file>