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71" r:id="rId11"/>
    <p:sldId id="264" r:id="rId12"/>
    <p:sldId id="272" r:id="rId13"/>
    <p:sldId id="265" r:id="rId14"/>
    <p:sldId id="266" r:id="rId15"/>
    <p:sldId id="273" r:id="rId16"/>
    <p:sldId id="267" r:id="rId17"/>
    <p:sldId id="274" r:id="rId18"/>
    <p:sldId id="268" r:id="rId19"/>
    <p:sldId id="275" r:id="rId20"/>
    <p:sldId id="269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7"/>
    <p:restoredTop sz="96405"/>
  </p:normalViewPr>
  <p:slideViewPr>
    <p:cSldViewPr snapToGrid="0" snapToObjects="1">
      <p:cViewPr varScale="1">
        <p:scale>
          <a:sx n="123" d="100"/>
          <a:sy n="123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st/3r71xdm52kngwx7_5f84bz2r0000gn/T/com.microsoft.Word/WebArchiveCopyPasteTempFiles/v2-19001510bb376a53ffa01a3db2ca4fdb_720w.jpg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41BAF-B848-744F-96C4-C6995630D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中期考核算法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00DA4-87D6-3847-B974-3AEE65EB2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黄倬熙</a:t>
            </a:r>
          </a:p>
        </p:txBody>
      </p:sp>
    </p:spTree>
    <p:extLst>
      <p:ext uri="{BB962C8B-B14F-4D97-AF65-F5344CB8AC3E}">
        <p14:creationId xmlns:p14="http://schemas.microsoft.com/office/powerpoint/2010/main" val="43979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C5CC4-9B26-3E4F-BD4F-A65345A0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29943-EAC4-FC49-BE13-BA5F067B48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1488" y="1329136"/>
            <a:ext cx="5695546" cy="2936116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9DE273-675F-F94D-BCCC-81F693357C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1488" y="4789868"/>
            <a:ext cx="5695545" cy="7389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6E177F-9E39-3C46-AD42-869D35479E7D}"/>
              </a:ext>
            </a:extLst>
          </p:cNvPr>
          <p:cNvSpPr txBox="1"/>
          <p:nvPr/>
        </p:nvSpPr>
        <p:spPr>
          <a:xfrm>
            <a:off x="659159" y="4789868"/>
            <a:ext cx="466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发现有多个</a:t>
            </a:r>
            <a:r>
              <a:rPr lang="en-US" altLang="zh-CN" dirty="0"/>
              <a:t>w</a:t>
            </a:r>
            <a:r>
              <a:rPr lang="zh-CN" altLang="zh-CN" dirty="0"/>
              <a:t>，</a:t>
            </a:r>
            <a:r>
              <a:rPr lang="en-US" altLang="zh-CN" dirty="0"/>
              <a:t>s</a:t>
            </a:r>
            <a:r>
              <a:rPr lang="zh-CN" altLang="zh-CN" dirty="0"/>
              <a:t>等元素，训练结束后很难区分</a:t>
            </a:r>
            <a:r>
              <a:rPr lang="en-US" altLang="zh-CN" dirty="0"/>
              <a:t>w</a:t>
            </a:r>
            <a:r>
              <a:rPr lang="zh-CN" altLang="zh-CN" dirty="0"/>
              <a:t>是那个特征的</a:t>
            </a:r>
            <a:r>
              <a:rPr lang="en-US" altLang="zh-CN" dirty="0"/>
              <a:t>w</a:t>
            </a:r>
            <a:r>
              <a:rPr lang="zh-CN" altLang="zh-CN" dirty="0"/>
              <a:t>，因此给每个元素加个标签。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4A8FD2-B4AD-4148-8D1A-AD8B2F445F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9227" y="2090876"/>
            <a:ext cx="5425382" cy="15361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31D66F-5E8B-A54B-85FA-A162A9EDF554}"/>
              </a:ext>
            </a:extLst>
          </p:cNvPr>
          <p:cNvSpPr txBox="1"/>
          <p:nvPr/>
        </p:nvSpPr>
        <p:spPr>
          <a:xfrm>
            <a:off x="7252855" y="675409"/>
            <a:ext cx="281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支持度阈值为</a:t>
            </a:r>
            <a:r>
              <a:rPr lang="en-US" altLang="zh-CN" dirty="0"/>
              <a:t>0.46</a:t>
            </a:r>
            <a:r>
              <a:rPr lang="zh-CN" altLang="zh-CN" dirty="0"/>
              <a:t>，置信度阈值默认</a:t>
            </a:r>
            <a:r>
              <a:rPr lang="en-US" altLang="zh-CN" dirty="0"/>
              <a:t>0.7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73E2F1-456C-8D44-91EF-3F27AC18A085}"/>
              </a:ext>
            </a:extLst>
          </p:cNvPr>
          <p:cNvSpPr txBox="1"/>
          <p:nvPr/>
        </p:nvSpPr>
        <p:spPr>
          <a:xfrm>
            <a:off x="7045036" y="4364182"/>
            <a:ext cx="36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支持度设为</a:t>
            </a:r>
            <a:r>
              <a:rPr lang="en-US" altLang="zh-CN" dirty="0"/>
              <a:t>0.48</a:t>
            </a:r>
            <a:r>
              <a:rPr lang="zh-CN" altLang="zh-CN" dirty="0"/>
              <a:t>，置信度设为</a:t>
            </a:r>
            <a:r>
              <a:rPr lang="en-US" altLang="zh-CN" dirty="0"/>
              <a:t>0.8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30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46FBC-6BEA-CF4F-9A4D-E88D2173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线性回归算法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B2515-D5E8-834A-A3BA-3DA13795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加一列</a:t>
            </a:r>
            <a:r>
              <a:rPr kumimoji="1" lang="en-US" altLang="zh-CN" dirty="0"/>
              <a:t>X0=1</a:t>
            </a:r>
          </a:p>
          <a:p>
            <a:r>
              <a:rPr kumimoji="1" lang="zh-CN" altLang="en-US" dirty="0"/>
              <a:t>最小二乘法：代入公式就好</a:t>
            </a:r>
            <a:endParaRPr kumimoji="1" lang="en-US" altLang="zh-CN" dirty="0"/>
          </a:p>
          <a:p>
            <a:r>
              <a:rPr kumimoji="1" lang="zh-CN" altLang="en-US" dirty="0"/>
              <a:t>梯度下降法：设置迭代次数和学习率，然后代入公式迭代，直到损失函数取最小值。</a:t>
            </a:r>
          </a:p>
        </p:txBody>
      </p:sp>
    </p:spTree>
    <p:extLst>
      <p:ext uri="{BB962C8B-B14F-4D97-AF65-F5344CB8AC3E}">
        <p14:creationId xmlns:p14="http://schemas.microsoft.com/office/powerpoint/2010/main" val="22131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5B210-F7B6-CB4A-B851-2C1DDE61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15676-DA97-AC47-B5AE-F2F83A64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49" y="1931958"/>
            <a:ext cx="9603275" cy="3450613"/>
          </a:xfrm>
        </p:spPr>
        <p:txBody>
          <a:bodyPr/>
          <a:lstStyle/>
          <a:p>
            <a:r>
              <a:rPr lang="zh-CN" altLang="zh-CN" dirty="0"/>
              <a:t>数据为连续型数据，首先找出异常值并替换为均值，避免影响拟合。</a:t>
            </a:r>
          </a:p>
          <a:p>
            <a:r>
              <a:rPr lang="zh-CN" altLang="zh-CN" dirty="0"/>
              <a:t>梯度下降法，先将数据归一化，把数据映射到</a:t>
            </a:r>
            <a:r>
              <a:rPr lang="en-US" altLang="zh-CN" dirty="0"/>
              <a:t>(0,1)</a:t>
            </a:r>
            <a:r>
              <a:rPr lang="zh-CN" altLang="zh-CN" dirty="0"/>
              <a:t>之间，便于收敛更快。</a:t>
            </a:r>
          </a:p>
          <a:p>
            <a:r>
              <a:rPr lang="zh-CN" altLang="zh-CN" b="1" dirty="0"/>
              <a:t>归一化：所有数据</a:t>
            </a:r>
            <a:r>
              <a:rPr lang="en-US" altLang="zh-CN" b="1" dirty="0"/>
              <a:t> - </a:t>
            </a:r>
            <a:r>
              <a:rPr lang="zh-CN" altLang="zh-CN" b="1" dirty="0"/>
              <a:t>最小值</a:t>
            </a:r>
            <a:r>
              <a:rPr lang="en-US" altLang="zh-CN" b="1" dirty="0"/>
              <a:t> / (</a:t>
            </a:r>
            <a:r>
              <a:rPr lang="zh-CN" altLang="zh-CN" b="1" dirty="0"/>
              <a:t>最大值</a:t>
            </a:r>
            <a:r>
              <a:rPr lang="en-US" altLang="zh-CN" b="1" dirty="0"/>
              <a:t> - </a:t>
            </a:r>
            <a:r>
              <a:rPr lang="zh-CN" altLang="zh-CN" b="1" dirty="0"/>
              <a:t>最小值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zh-CN" altLang="zh-CN" dirty="0"/>
              <a:t>使用留出法，训练集：测试集之比为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，并代入训练。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480EB-7AF9-7A46-AC97-F175E6CD29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4347575"/>
            <a:ext cx="3899739" cy="22375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B5D2C0-E1EE-7C4A-A021-F5CF98A93C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5565" y="4347575"/>
            <a:ext cx="3981829" cy="2237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6B918E-64E8-6F4C-9C90-BAFD58ED48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36973" y="3140075"/>
            <a:ext cx="3352800" cy="806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54B8FF-7763-4245-BADB-19DC9D360D7C}"/>
              </a:ext>
            </a:extLst>
          </p:cNvPr>
          <p:cNvSpPr txBox="1"/>
          <p:nvPr/>
        </p:nvSpPr>
        <p:spPr>
          <a:xfrm>
            <a:off x="2575370" y="3978243"/>
            <a:ext cx="16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最小二乘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9DC8A-2F3E-AC4C-A8D0-E7C49117452E}"/>
              </a:ext>
            </a:extLst>
          </p:cNvPr>
          <p:cNvSpPr txBox="1"/>
          <p:nvPr/>
        </p:nvSpPr>
        <p:spPr>
          <a:xfrm>
            <a:off x="7510895" y="3978243"/>
            <a:ext cx="16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梯度下降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1EA07D-AC0C-6A4C-83F8-5A685A7BD815}"/>
              </a:ext>
            </a:extLst>
          </p:cNvPr>
          <p:cNvSpPr txBox="1"/>
          <p:nvPr/>
        </p:nvSpPr>
        <p:spPr>
          <a:xfrm>
            <a:off x="9835152" y="2754884"/>
            <a:ext cx="16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sklearn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90AA57-AA06-D346-B8E4-068C1BBDC87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09058" y="624709"/>
            <a:ext cx="3419268" cy="937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8BA013-9706-2B4E-B131-0799E568A9E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232073" y="624708"/>
            <a:ext cx="3225321" cy="9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593F-E0EA-4E4F-9591-7E090D78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决策树算法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A0E78-BAA6-264E-895D-7CA27C14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Id3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c4.5</a:t>
            </a:r>
            <a:r>
              <a:rPr kumimoji="1" lang="zh-CN" altLang="en-US" dirty="0"/>
              <a:t>：递归，计算每一个特征的信息增益</a:t>
            </a:r>
            <a:r>
              <a:rPr kumimoji="1" lang="en-US" altLang="zh-CN" dirty="0"/>
              <a:t>/</a:t>
            </a:r>
            <a:r>
              <a:rPr kumimoji="1" lang="zh-CN" altLang="en-US" dirty="0"/>
              <a:t>信息增益率，选择最大的划分。</a:t>
            </a:r>
            <a:endParaRPr kumimoji="1" lang="en-US" altLang="zh-CN" dirty="0"/>
          </a:p>
          <a:p>
            <a:r>
              <a:rPr kumimoji="1" lang="en-US" altLang="zh-CN" dirty="0"/>
              <a:t>CART</a:t>
            </a:r>
            <a:r>
              <a:rPr kumimoji="1" lang="zh-CN" altLang="en-US" dirty="0"/>
              <a:t>：递归，计算每个特征的每个种类的基尼示数，选择最小的划分。</a:t>
            </a:r>
            <a:endParaRPr kumimoji="1" lang="en-US" altLang="zh-CN" dirty="0"/>
          </a:p>
          <a:p>
            <a:r>
              <a:rPr kumimoji="1" lang="en-US" altLang="zh-CN" dirty="0"/>
              <a:t>CART</a:t>
            </a:r>
            <a:r>
              <a:rPr kumimoji="1" lang="zh-CN" altLang="en-US" dirty="0"/>
              <a:t>回归：计算每个特征的每个种类的均方差，选择最小的划分。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97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97C9E-3023-3B4E-A33A-9E8DDCB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朴素贝叶斯算法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B7D22-1F59-E849-9668-C07C77D8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计算每一类的后验概率</a:t>
            </a:r>
            <a:endParaRPr kumimoji="1" lang="en-US" altLang="zh-CN" dirty="0"/>
          </a:p>
          <a:p>
            <a:r>
              <a:rPr kumimoji="1" lang="zh-CN" altLang="en-US" dirty="0"/>
              <a:t>计算每个特征的每一类的条件概率</a:t>
            </a:r>
            <a:endParaRPr kumimoji="1" lang="en-US" altLang="zh-CN" dirty="0"/>
          </a:p>
          <a:p>
            <a:r>
              <a:rPr kumimoji="1" lang="zh-CN" altLang="en-US" dirty="0"/>
              <a:t>每个特征的条件概率与每一类的后验概率相乘，取最大值即为哪一类</a:t>
            </a:r>
            <a:endParaRPr kumimoji="1" lang="en-US" altLang="zh-CN" dirty="0"/>
          </a:p>
          <a:p>
            <a:r>
              <a:rPr kumimoji="1" lang="zh-CN" altLang="en-US" dirty="0"/>
              <a:t>（高斯朴素贝叶斯：计算每一类的均值和方差，便于测试集计算正态分布概率）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05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6E228-064F-9B49-8C78-26BEB5D2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ABC52-42E5-694E-81A4-4A10422FA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22057" cy="3450613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首先是对数据的预处理，读取每一封邮件并统计其出现次数，获得其词向量。</a:t>
            </a:r>
          </a:p>
          <a:p>
            <a:r>
              <a:rPr lang="zh-CN" altLang="zh-CN" dirty="0"/>
              <a:t>接着使用留出法对数据进行划分，训练集：测试集为</a:t>
            </a:r>
            <a:r>
              <a:rPr lang="en-US" altLang="zh-CN" dirty="0"/>
              <a:t>3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最后导入朴素贝叶斯分类器进行预测，并查看结果。</a:t>
            </a:r>
            <a:endParaRPr lang="en-US" altLang="zh-CN" dirty="0"/>
          </a:p>
          <a:p>
            <a:r>
              <a:rPr lang="zh-CN" altLang="en-US" dirty="0"/>
              <a:t>（高斯贝叶斯）</a:t>
            </a:r>
            <a:r>
              <a:rPr lang="zh-CN" altLang="zh-CN" dirty="0"/>
              <a:t>由于不需要梯度下降收敛等操作，可以不用对其归一化</a:t>
            </a:r>
            <a:r>
              <a:rPr lang="en-US" altLang="zh-CN" dirty="0"/>
              <a:t>/</a:t>
            </a:r>
            <a:r>
              <a:rPr lang="zh-CN" altLang="zh-CN" dirty="0"/>
              <a:t>标准化。同样使用留出法，训练集：测试集为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r>
              <a:rPr lang="zh-CN" altLang="zh-CN" dirty="0"/>
              <a:t>，然后导入计算。</a:t>
            </a:r>
          </a:p>
          <a:p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82BD0B-F351-D941-B8D7-0D8C07F11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7958" y="350456"/>
            <a:ext cx="4366895" cy="19573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1B36CA-994F-5D4F-8210-E5CC98AD88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7957" y="2761878"/>
            <a:ext cx="4366895" cy="1783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71CD0C-4DC4-6E47-B36B-09D131CC03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57957" y="4999663"/>
            <a:ext cx="4358615" cy="12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5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D2EF5-7F2E-F245-986A-59D16C62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DBSCAN</a:t>
            </a:r>
            <a:r>
              <a:rPr lang="zh-CN" altLang="en-US" b="1" dirty="0"/>
              <a:t>算法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4C1DE-87D8-C64F-B14C-0926C87E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021281" cy="3450613"/>
          </a:xfrm>
        </p:spPr>
        <p:txBody>
          <a:bodyPr/>
          <a:lstStyle/>
          <a:p>
            <a:pPr lvl="0"/>
            <a:r>
              <a:rPr lang="zh-CN" altLang="zh-CN" dirty="0"/>
              <a:t>遍历所有点，并找到其领域半径内的点。</a:t>
            </a:r>
          </a:p>
          <a:p>
            <a:pPr lvl="0"/>
            <a:r>
              <a:rPr lang="zh-CN" altLang="zh-CN" dirty="0"/>
              <a:t>递归，在领域半径内的点继续找，直到小于最少点数目</a:t>
            </a:r>
          </a:p>
          <a:p>
            <a:pPr lvl="0"/>
            <a:r>
              <a:rPr lang="zh-CN" altLang="zh-CN" dirty="0"/>
              <a:t>把所有领域半径点归为一簇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7C30FE-7A3A-824B-B47F-85E7672A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860" y="2940626"/>
            <a:ext cx="150478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77">
            <a:extLst>
              <a:ext uri="{FF2B5EF4-FFF2-40B4-BE49-F238E27FC236}">
                <a16:creationId xmlns:a16="http://schemas.microsoft.com/office/drawing/2014/main" id="{C7140C9F-C6D5-1747-B398-92009A1D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61" y="2015732"/>
            <a:ext cx="6081830" cy="341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47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393D-D63E-1449-A861-DE34A595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8" y="2726837"/>
            <a:ext cx="449957" cy="1049235"/>
          </a:xfrm>
        </p:spPr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1184C0-E20C-2E41-B367-FC55ED9F1C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347" y="232960"/>
            <a:ext cx="5962505" cy="1557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3023AE-FF6B-1D40-8D15-023981EF7A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92347" y="1871452"/>
            <a:ext cx="5962505" cy="1557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D1D1B2-37A6-3F4A-9B59-DFAB957E16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92348" y="3575069"/>
            <a:ext cx="5962504" cy="15575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21EC5B-73B0-8B4D-9D76-B393EC8BAF5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92346" y="5300452"/>
            <a:ext cx="5962503" cy="15575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68DD92-D210-BB49-ABF5-00E9E2651803}"/>
              </a:ext>
            </a:extLst>
          </p:cNvPr>
          <p:cNvSpPr txBox="1"/>
          <p:nvPr/>
        </p:nvSpPr>
        <p:spPr>
          <a:xfrm>
            <a:off x="2753591" y="827068"/>
            <a:ext cx="17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原数据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AAD62A-010C-3C4B-AD40-96274FF34C45}"/>
              </a:ext>
            </a:extLst>
          </p:cNvPr>
          <p:cNvSpPr txBox="1"/>
          <p:nvPr/>
        </p:nvSpPr>
        <p:spPr>
          <a:xfrm>
            <a:off x="2753590" y="2357505"/>
            <a:ext cx="179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最小半径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最大邻近点数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0B2AEE-1CDE-4345-A22F-8D5FF2D97EB8}"/>
              </a:ext>
            </a:extLst>
          </p:cNvPr>
          <p:cNvSpPr txBox="1"/>
          <p:nvPr/>
        </p:nvSpPr>
        <p:spPr>
          <a:xfrm>
            <a:off x="2753589" y="4030676"/>
            <a:ext cx="179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最小半径</a:t>
            </a:r>
            <a:r>
              <a:rPr kumimoji="1" lang="en-US" altLang="zh-CN" dirty="0"/>
              <a:t>0.46</a:t>
            </a:r>
          </a:p>
          <a:p>
            <a:r>
              <a:rPr kumimoji="1" lang="zh-CN" altLang="en-US" dirty="0"/>
              <a:t>最大邻近点数</a:t>
            </a:r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360C93-EB18-394C-A046-03EC3CEA41CD}"/>
              </a:ext>
            </a:extLst>
          </p:cNvPr>
          <p:cNvSpPr txBox="1"/>
          <p:nvPr/>
        </p:nvSpPr>
        <p:spPr>
          <a:xfrm>
            <a:off x="2753589" y="5838112"/>
            <a:ext cx="179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sklearn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最小半径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0.46</a:t>
            </a:r>
          </a:p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最大邻近点数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3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20503-B2A1-3E49-B530-A81CDE21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Logistic</a:t>
            </a:r>
            <a:r>
              <a:rPr lang="zh-CN" altLang="en-US" b="1" dirty="0"/>
              <a:t>算法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519BF-1995-1A40-88A0-E4723A89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设置迭代次数和学习率，然后代入公式迭代，直到损失函数取最小值。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C3AE7-CE6B-344C-BDEB-6F95B29A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18" y="3028950"/>
            <a:ext cx="2006600" cy="800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88613B-4F3B-4A4F-851F-06C4884E9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18" y="4117791"/>
            <a:ext cx="64770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9C29AB-E033-1540-AF8F-155B007C2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918" y="5016709"/>
            <a:ext cx="43180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121D6B-826B-CD48-A00E-26010143F92C}"/>
              </a:ext>
            </a:extLst>
          </p:cNvPr>
          <p:cNvSpPr txBox="1"/>
          <p:nvPr/>
        </p:nvSpPr>
        <p:spPr>
          <a:xfrm>
            <a:off x="4393243" y="3244334"/>
            <a:ext cx="185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Sigmoid</a:t>
            </a:r>
            <a:r>
              <a:rPr kumimoji="1" lang="zh-CN" altLang="en-US" dirty="0"/>
              <a:t>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B702ED-E6DB-6549-AA61-DA6DA6A0FE5D}"/>
              </a:ext>
            </a:extLst>
          </p:cNvPr>
          <p:cNvSpPr txBox="1"/>
          <p:nvPr/>
        </p:nvSpPr>
        <p:spPr>
          <a:xfrm>
            <a:off x="8598413" y="4231575"/>
            <a:ext cx="279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损失函数（极大似然估计）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EE9C9-FB32-4046-BEF8-F37ADFAE92BF}"/>
              </a:ext>
            </a:extLst>
          </p:cNvPr>
          <p:cNvSpPr txBox="1"/>
          <p:nvPr/>
        </p:nvSpPr>
        <p:spPr>
          <a:xfrm>
            <a:off x="6431973" y="5289243"/>
            <a:ext cx="231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求偏导，梯度下降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042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1A21B-C341-3948-B1E5-56D1A8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19AD6-E18A-F64F-843E-4BB1C381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094694" cy="3450613"/>
          </a:xfrm>
        </p:spPr>
        <p:txBody>
          <a:bodyPr/>
          <a:lstStyle/>
          <a:p>
            <a:r>
              <a:rPr lang="zh-CN" altLang="zh-CN" dirty="0"/>
              <a:t>为了加快收敛速度，使用标准化处理数据 </a:t>
            </a:r>
            <a:endParaRPr lang="en-US" altLang="zh-CN" dirty="0"/>
          </a:p>
          <a:p>
            <a:r>
              <a:rPr lang="zh-CN" altLang="zh-CN" dirty="0"/>
              <a:t>用以下方法对模型进行评估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6A9CC8-9B2B-5D40-B6F8-49E14780D0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32798" y="218509"/>
            <a:ext cx="4578840" cy="19802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161E7D-3168-5B40-B3FB-C9426EBB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798" y="2319770"/>
            <a:ext cx="4578840" cy="22184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8DEDA9-9756-0A4A-8452-11FE90316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799" y="4659245"/>
            <a:ext cx="4585164" cy="17831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A63956-BC9D-304E-B4C6-DF2FC01FCB3C}"/>
              </a:ext>
            </a:extLst>
          </p:cNvPr>
          <p:cNvSpPr txBox="1"/>
          <p:nvPr/>
        </p:nvSpPr>
        <p:spPr>
          <a:xfrm>
            <a:off x="5633604" y="953832"/>
            <a:ext cx="92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标准化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BDF5A6-EBA9-7B42-BD88-1FC798B60516}"/>
              </a:ext>
            </a:extLst>
          </p:cNvPr>
          <p:cNvSpPr txBox="1"/>
          <p:nvPr/>
        </p:nvSpPr>
        <p:spPr>
          <a:xfrm>
            <a:off x="5372100" y="3273136"/>
            <a:ext cx="135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混淆矩阵以及评估数值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8B6EAD-95B7-FB45-BD9A-DE4072607405}"/>
              </a:ext>
            </a:extLst>
          </p:cNvPr>
          <p:cNvSpPr txBox="1"/>
          <p:nvPr/>
        </p:nvSpPr>
        <p:spPr>
          <a:xfrm>
            <a:off x="5444836" y="5320145"/>
            <a:ext cx="127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PR/ROC</a:t>
            </a:r>
          </a:p>
        </p:txBody>
      </p:sp>
    </p:spTree>
    <p:extLst>
      <p:ext uri="{BB962C8B-B14F-4D97-AF65-F5344CB8AC3E}">
        <p14:creationId xmlns:p14="http://schemas.microsoft.com/office/powerpoint/2010/main" val="17641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11E2D-AA23-E44A-B6C5-5C0E13E2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已经实现了的算法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B3DF7-4752-FD49-9B33-9E82BC0C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158" y="2064370"/>
            <a:ext cx="2322753" cy="3450613"/>
          </a:xfrm>
        </p:spPr>
        <p:txBody>
          <a:bodyPr/>
          <a:lstStyle/>
          <a:p>
            <a:r>
              <a:rPr lang="en" altLang="zh-CN" b="1" dirty="0"/>
              <a:t>K-means</a:t>
            </a:r>
            <a:r>
              <a:rPr lang="zh-CN" altLang="en-US" b="1" dirty="0"/>
              <a:t>算法 </a:t>
            </a:r>
            <a:endParaRPr lang="zh-CN" altLang="en-US" dirty="0"/>
          </a:p>
          <a:p>
            <a:r>
              <a:rPr lang="en" altLang="zh-CN" b="1" dirty="0"/>
              <a:t>k</a:t>
            </a:r>
            <a:r>
              <a:rPr lang="zh-CN" altLang="en-US" b="1" dirty="0"/>
              <a:t>近邻算法 </a:t>
            </a:r>
            <a:endParaRPr lang="zh-CN" altLang="en-US" dirty="0"/>
          </a:p>
          <a:p>
            <a:r>
              <a:rPr lang="en" altLang="zh-CN" b="1" dirty="0" err="1"/>
              <a:t>Apriori</a:t>
            </a:r>
            <a:r>
              <a:rPr lang="en" altLang="zh-CN" b="1" dirty="0"/>
              <a:t> </a:t>
            </a:r>
            <a:r>
              <a:rPr lang="zh-CN" altLang="en-US" b="1" dirty="0"/>
              <a:t>算法 </a:t>
            </a:r>
            <a:endParaRPr lang="zh-CN" altLang="en-US" dirty="0"/>
          </a:p>
          <a:p>
            <a:r>
              <a:rPr lang="zh-CN" altLang="en-US" b="1" dirty="0"/>
              <a:t>线性回归算法 </a:t>
            </a:r>
            <a:endParaRPr lang="zh-CN" altLang="en-US" dirty="0"/>
          </a:p>
          <a:p>
            <a:r>
              <a:rPr lang="zh-CN" altLang="en-US" b="1" dirty="0"/>
              <a:t>决策树算法 </a:t>
            </a:r>
            <a:endParaRPr lang="zh-CN" altLang="en-US" dirty="0"/>
          </a:p>
          <a:p>
            <a:r>
              <a:rPr lang="zh-CN" altLang="en-US" b="1" dirty="0"/>
              <a:t>朴素贝叶斯算法 </a:t>
            </a:r>
            <a:endParaRPr lang="zh-CN" altLang="en-US" dirty="0"/>
          </a:p>
          <a:p>
            <a:r>
              <a:rPr lang="en" altLang="zh-CN" b="1" dirty="0"/>
              <a:t>DBSCAN</a:t>
            </a:r>
            <a:r>
              <a:rPr lang="zh-CN" altLang="en-US" b="1" dirty="0"/>
              <a:t>算法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0F620A3-911D-7147-9D28-888A16699010}"/>
              </a:ext>
            </a:extLst>
          </p:cNvPr>
          <p:cNvSpPr txBox="1">
            <a:spLocks/>
          </p:cNvSpPr>
          <p:nvPr/>
        </p:nvSpPr>
        <p:spPr>
          <a:xfrm>
            <a:off x="7012558" y="2059506"/>
            <a:ext cx="232275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b="1" dirty="0"/>
              <a:t>Logistic</a:t>
            </a:r>
            <a:r>
              <a:rPr lang="zh-CN" altLang="en-US" b="1" dirty="0"/>
              <a:t>算法 </a:t>
            </a:r>
            <a:endParaRPr lang="zh-CN" altLang="en-US" dirty="0"/>
          </a:p>
          <a:p>
            <a:r>
              <a:rPr lang="en" altLang="zh-CN" b="1" dirty="0"/>
              <a:t>bp</a:t>
            </a:r>
            <a:r>
              <a:rPr lang="zh-CN" altLang="en-US" b="1" dirty="0"/>
              <a:t>神经网络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29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324D9-5345-1A48-AF5D-A4C836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bp</a:t>
            </a:r>
            <a:r>
              <a:rPr lang="zh-CN" altLang="en-US" b="1" dirty="0"/>
              <a:t>神经网络 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FAFA6-A9DD-7745-9D1D-C350C246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设置迭代次数和学习率，然后代入公式迭代，直到损失函数取最小值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DC19E-D8FB-1045-BDB0-9033063830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573" y="2844076"/>
            <a:ext cx="5419260" cy="26222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976F65-43A2-3444-AA2F-30CF3308FE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40495"/>
            <a:ext cx="5317168" cy="32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3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661E3-EA60-164B-91C5-3E8AB174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AA928-6084-5444-8DA1-55E5DDF0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71339" cy="3450613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数据集有</a:t>
            </a:r>
            <a:r>
              <a:rPr lang="en-US" altLang="zh-CN" dirty="0"/>
              <a:t>3</a:t>
            </a:r>
            <a:r>
              <a:rPr lang="zh-CN" altLang="zh-CN" dirty="0"/>
              <a:t>类，因此要把每类变成独热编码。 </a:t>
            </a:r>
            <a:endParaRPr lang="en-US" altLang="zh-CN" dirty="0"/>
          </a:p>
          <a:p>
            <a:r>
              <a:rPr lang="zh-CN" altLang="zh-CN" dirty="0"/>
              <a:t>特征分布为连续型，为了加快收敛速度，因此数据集标准化。</a:t>
            </a:r>
          </a:p>
          <a:p>
            <a:r>
              <a:rPr lang="zh-CN" altLang="zh-CN" dirty="0"/>
              <a:t>这里使用留出法进行训练，训练集与测试集之比为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zh-CN" altLang="zh-CN" dirty="0"/>
              <a:t>其中</a:t>
            </a:r>
            <a:r>
              <a:rPr lang="en-US" altLang="zh-CN" dirty="0"/>
              <a:t>[4,5,3]</a:t>
            </a:r>
            <a:r>
              <a:rPr lang="zh-CN" altLang="zh-CN" dirty="0"/>
              <a:t>表示输入单元</a:t>
            </a:r>
            <a:r>
              <a:rPr lang="en-US" altLang="zh-CN" dirty="0"/>
              <a:t>4</a:t>
            </a:r>
            <a:r>
              <a:rPr lang="zh-CN" altLang="zh-CN" dirty="0"/>
              <a:t>个，中间单元</a:t>
            </a:r>
            <a:r>
              <a:rPr lang="en-US" altLang="zh-CN" dirty="0"/>
              <a:t>5</a:t>
            </a:r>
            <a:r>
              <a:rPr lang="zh-CN" altLang="zh-CN" dirty="0"/>
              <a:t>个，输出单元</a:t>
            </a:r>
            <a:r>
              <a:rPr lang="en-US" altLang="zh-CN" dirty="0"/>
              <a:t>3</a:t>
            </a:r>
            <a:r>
              <a:rPr lang="zh-CN" altLang="zh-CN" dirty="0"/>
              <a:t>个。</a:t>
            </a:r>
          </a:p>
          <a:p>
            <a:r>
              <a:rPr lang="zh-CN" altLang="zh-CN" dirty="0"/>
              <a:t>最后得到准确率为</a:t>
            </a:r>
            <a:r>
              <a:rPr lang="en-US" altLang="zh-CN" dirty="0"/>
              <a:t>0.933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F1FCE9-73D8-EB40-935C-8F7107A107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73211" y="1884822"/>
            <a:ext cx="5024380" cy="17144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B5B10F-7949-D34A-970F-2AA2B920FD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07783" y="35567"/>
            <a:ext cx="2847071" cy="16071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945777-A96D-174C-86E3-9F2C19A201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73211" y="4118263"/>
            <a:ext cx="5024380" cy="171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E1C45-34F8-EE4D-8998-E639F4AC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862" y="3153764"/>
            <a:ext cx="2372275" cy="1049235"/>
          </a:xfrm>
        </p:spPr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7382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7EFE0-AB42-424D-B44D-4D5D83BA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K-means</a:t>
            </a:r>
            <a:r>
              <a:rPr lang="zh-CN" altLang="en-US" b="1" dirty="0"/>
              <a:t>算法实现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D0464-8C9C-A94D-9A92-38166BCA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在原来数据后面新增三列，分别放最短距离，当前簇和上一次循环得到的簇</a:t>
            </a:r>
            <a:endParaRPr kumimoji="1" lang="en-US" altLang="zh-CN" dirty="0"/>
          </a:p>
          <a:p>
            <a:r>
              <a:rPr kumimoji="1" lang="zh-CN" altLang="en-US" dirty="0"/>
              <a:t>随机选取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个点作为簇心</a:t>
            </a:r>
            <a:endParaRPr kumimoji="1" lang="en-US" altLang="zh-CN" dirty="0"/>
          </a:p>
          <a:p>
            <a:r>
              <a:rPr kumimoji="1" lang="zh-CN" altLang="en-US" dirty="0"/>
              <a:t>循环，计算每个样本到每个簇心的距离，取最小距离的簇心，并把距离和簇类放到导数第三列和倒数第二列。</a:t>
            </a:r>
            <a:endParaRPr kumimoji="1" lang="en-US" altLang="zh-CN" dirty="0"/>
          </a:p>
          <a:p>
            <a:r>
              <a:rPr kumimoji="1" lang="zh-CN" altLang="en-US" dirty="0"/>
              <a:t>通过储存的最小距离，算出新的簇心，然后把类标签移动到最后一列</a:t>
            </a:r>
            <a:endParaRPr kumimoji="1" lang="en-US" altLang="zh-CN" dirty="0"/>
          </a:p>
          <a:p>
            <a:r>
              <a:rPr kumimoji="1" lang="zh-CN" altLang="en-US" dirty="0"/>
              <a:t>直到数据的导数第二列和导数第一列完全相等，循环退出，聚类完成。</a:t>
            </a:r>
          </a:p>
        </p:txBody>
      </p:sp>
    </p:spTree>
    <p:extLst>
      <p:ext uri="{BB962C8B-B14F-4D97-AF65-F5344CB8AC3E}">
        <p14:creationId xmlns:p14="http://schemas.microsoft.com/office/powerpoint/2010/main" val="263142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7B1B-50BE-3B4A-8749-BBDE62AE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" b="1" dirty="0"/>
              <a:t>二分</a:t>
            </a:r>
            <a:r>
              <a:rPr lang="en" altLang="zh-CN" b="1" dirty="0"/>
              <a:t>K-means</a:t>
            </a:r>
            <a:r>
              <a:rPr lang="zh-CN" altLang="en-US" b="1" dirty="0"/>
              <a:t>算法实现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16562-4B14-D249-BC86-AD70E998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首先将</a:t>
            </a:r>
            <a:r>
              <a:rPr kumimoji="1" lang="en-US" altLang="zh-CN" dirty="0"/>
              <a:t>k</a:t>
            </a:r>
            <a:r>
              <a:rPr kumimoji="1" lang="zh-CN" altLang="en-US" dirty="0"/>
              <a:t>设为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，将所有的数据二分，计算二分结果的</a:t>
            </a:r>
            <a:r>
              <a:rPr kumimoji="1" lang="en-US" altLang="zh-CN" dirty="0"/>
              <a:t>SSE</a:t>
            </a:r>
            <a:r>
              <a:rPr kumimoji="1" lang="zh-CN" altLang="en-US" dirty="0"/>
              <a:t>（误差平方和），并存入字典，字典键为</a:t>
            </a:r>
            <a:r>
              <a:rPr kumimoji="1" lang="en-US" altLang="zh-CN" dirty="0"/>
              <a:t>SSE</a:t>
            </a:r>
            <a:r>
              <a:rPr kumimoji="1" lang="zh-CN" altLang="en-US" dirty="0"/>
              <a:t>，值为数据簇</a:t>
            </a:r>
            <a:endParaRPr kumimoji="1" lang="en-US" altLang="zh-CN" dirty="0"/>
          </a:p>
          <a:p>
            <a:r>
              <a:rPr kumimoji="1" lang="zh-CN" altLang="en-US" dirty="0"/>
              <a:t>找到最大的</a:t>
            </a:r>
            <a:r>
              <a:rPr kumimoji="1" lang="en-US" altLang="zh-CN" dirty="0"/>
              <a:t>SSE</a:t>
            </a:r>
            <a:r>
              <a:rPr kumimoji="1" lang="zh-CN" altLang="en-US" dirty="0"/>
              <a:t>，继续进行二分，重复以上操作，直到</a:t>
            </a:r>
            <a:r>
              <a:rPr kumimoji="1" lang="en-US" altLang="zh-CN" dirty="0"/>
              <a:t>k</a:t>
            </a:r>
            <a:r>
              <a:rPr kumimoji="1" lang="zh-CN" altLang="en-US" dirty="0"/>
              <a:t>等于用户输入值。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5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2ADC0-935F-454D-9AC7-B515033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实践效果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EC7B496-DF1A-9B41-8FA6-63C89C6BD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491" y="3561991"/>
            <a:ext cx="5133109" cy="1361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E0DE9-8FBB-6D41-98BB-F3F416DA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491" y="317229"/>
            <a:ext cx="5133109" cy="13814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979F4F-4DDC-7F42-9132-ED01774CD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491" y="1978545"/>
            <a:ext cx="5133109" cy="13927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6D4DA4-5FC6-A340-BC6F-C23E93EC6A59}"/>
              </a:ext>
            </a:extLst>
          </p:cNvPr>
          <p:cNvSpPr txBox="1"/>
          <p:nvPr/>
        </p:nvSpPr>
        <p:spPr>
          <a:xfrm>
            <a:off x="3647209" y="804519"/>
            <a:ext cx="15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原数据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019EFE-16DE-0B49-98ED-7E623A7176C4}"/>
              </a:ext>
            </a:extLst>
          </p:cNvPr>
          <p:cNvSpPr txBox="1"/>
          <p:nvPr/>
        </p:nvSpPr>
        <p:spPr>
          <a:xfrm>
            <a:off x="3647207" y="2360155"/>
            <a:ext cx="158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普通</a:t>
            </a:r>
            <a:r>
              <a:rPr kumimoji="1" lang="en-US" altLang="zh-CN" dirty="0" err="1"/>
              <a:t>kmeans</a:t>
            </a:r>
            <a:endParaRPr kumimoji="1" lang="en-US" altLang="zh-CN" dirty="0"/>
          </a:p>
          <a:p>
            <a:r>
              <a:rPr kumimoji="1" lang="zh-CN" altLang="en-US" dirty="0"/>
              <a:t>翻车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BD0086-8EAF-AF4C-9DCE-8E9D7C4091FB}"/>
              </a:ext>
            </a:extLst>
          </p:cNvPr>
          <p:cNvSpPr txBox="1"/>
          <p:nvPr/>
        </p:nvSpPr>
        <p:spPr>
          <a:xfrm>
            <a:off x="3647206" y="4058175"/>
            <a:ext cx="15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二分</a:t>
            </a:r>
            <a:r>
              <a:rPr kumimoji="1" lang="en-US" altLang="zh-CN" dirty="0" err="1"/>
              <a:t>kmeans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A4BFFB-8C23-CA47-8AB3-E4163371B9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82491" y="5114378"/>
            <a:ext cx="5133109" cy="14263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54F641-FCC1-B246-BACE-2287CF39542F}"/>
              </a:ext>
            </a:extLst>
          </p:cNvPr>
          <p:cNvSpPr txBox="1"/>
          <p:nvPr/>
        </p:nvSpPr>
        <p:spPr>
          <a:xfrm>
            <a:off x="3647206" y="5452481"/>
            <a:ext cx="15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二分</a:t>
            </a:r>
            <a:r>
              <a:rPr kumimoji="1" lang="en-US" altLang="zh-CN" dirty="0" err="1"/>
              <a:t>kmeans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54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DD489-97F5-8B41-83BB-D4E50D1B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k</a:t>
            </a:r>
            <a:r>
              <a:rPr lang="zh-CN" altLang="en-US" b="1" dirty="0"/>
              <a:t>近邻算法 实现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51472-5520-D74F-8A2F-EBBC9235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计算测试点与所有点的距离</a:t>
            </a:r>
            <a:endParaRPr kumimoji="1" lang="en-US" altLang="zh-CN" dirty="0"/>
          </a:p>
          <a:p>
            <a:r>
              <a:rPr kumimoji="1" lang="zh-CN" altLang="en-US" dirty="0"/>
              <a:t>排序，找出前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个点的类别</a:t>
            </a:r>
            <a:endParaRPr kumimoji="1" lang="en-US" altLang="zh-CN" dirty="0"/>
          </a:p>
          <a:p>
            <a:r>
              <a:rPr kumimoji="1" lang="zh-CN" altLang="en-US" dirty="0"/>
              <a:t>找众数，返回出现最多的类别</a:t>
            </a:r>
          </a:p>
        </p:txBody>
      </p:sp>
    </p:spTree>
    <p:extLst>
      <p:ext uri="{BB962C8B-B14F-4D97-AF65-F5344CB8AC3E}">
        <p14:creationId xmlns:p14="http://schemas.microsoft.com/office/powerpoint/2010/main" val="4762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2215F-FC89-624C-85DF-483DDDEF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KD</a:t>
            </a:r>
            <a:r>
              <a:rPr kumimoji="1" lang="zh-CN" altLang="en-US" dirty="0"/>
              <a:t>树的实现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CC3FC-3E63-9E45-A853-20C629C1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若当前节点的划分维度为</a:t>
            </a:r>
            <a:r>
              <a:rPr lang="en-US" altLang="zh-CN" dirty="0"/>
              <a:t>d</a:t>
            </a:r>
            <a:r>
              <a:rPr lang="zh-CN" altLang="zh-CN" dirty="0"/>
              <a:t>，其左子树上所有点在</a:t>
            </a:r>
            <a:r>
              <a:rPr lang="en-US" altLang="zh-CN" dirty="0"/>
              <a:t>d</a:t>
            </a:r>
            <a:r>
              <a:rPr lang="zh-CN" altLang="zh-CN" dirty="0"/>
              <a:t>维的坐标值均小于当前值，右子树上所有点在</a:t>
            </a:r>
            <a:r>
              <a:rPr lang="en-US" altLang="zh-CN" dirty="0"/>
              <a:t>d</a:t>
            </a:r>
            <a:r>
              <a:rPr lang="zh-CN" altLang="zh-CN" dirty="0"/>
              <a:t>维的坐标值均大于等于当前值</a:t>
            </a:r>
            <a:endParaRPr lang="en-US" altLang="zh-CN" dirty="0"/>
          </a:p>
          <a:p>
            <a:r>
              <a:rPr lang="zh-CN" altLang="zh-CN" dirty="0"/>
              <a:t>最近邻点的搜索：首先使用递归顺着</a:t>
            </a:r>
            <a:r>
              <a:rPr lang="en-US" altLang="zh-CN" dirty="0" err="1"/>
              <a:t>kd</a:t>
            </a:r>
            <a:r>
              <a:rPr lang="zh-CN" altLang="zh-CN" dirty="0"/>
              <a:t>树找到叶子节点，但叶子节点并非是离测试点最近的点，因此在往上回退的过程中：</a:t>
            </a:r>
          </a:p>
          <a:p>
            <a:pPr lvl="0"/>
            <a:r>
              <a:rPr lang="zh-CN" altLang="zh-CN" dirty="0"/>
              <a:t>如果节点比当前最近点离目标点还要近，则以此为“当前最近点”</a:t>
            </a:r>
          </a:p>
          <a:p>
            <a:pPr lvl="0"/>
            <a:r>
              <a:rPr lang="zh-CN" altLang="zh-CN" dirty="0"/>
              <a:t>当前最近点一定存在于该节点一个子节点对应的区域，检查该子节点的父节点的另一子节点对应的区域是否有更近的点。具体为检查令一子节点的区域是否与“当前最近点”的距离为半径的超球体相交。</a:t>
            </a:r>
          </a:p>
          <a:p>
            <a:pPr lvl="0"/>
            <a:r>
              <a:rPr lang="zh-CN" altLang="zh-CN" dirty="0"/>
              <a:t>如果相交，则递归向另一边搜索，否则向上回退。</a:t>
            </a:r>
          </a:p>
          <a:p>
            <a:pPr lvl="0"/>
            <a:r>
              <a:rPr lang="zh-CN" altLang="zh-CN" dirty="0"/>
              <a:t>搜索</a:t>
            </a:r>
            <a:r>
              <a:rPr lang="en-US" altLang="zh-CN" dirty="0"/>
              <a:t>k</a:t>
            </a:r>
            <a:r>
              <a:rPr lang="zh-CN" altLang="zh-CN" dirty="0"/>
              <a:t>近邻点只需把得到的最近邻点收入列表就好。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75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21803-C0F8-CF49-9C6C-3C9A449D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k</a:t>
            </a:r>
            <a:r>
              <a:rPr lang="zh-CN" altLang="en-US" b="1" dirty="0"/>
              <a:t>近邻算法 </a:t>
            </a:r>
            <a:r>
              <a:rPr kumimoji="1"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F5EB6-F32B-6249-A1AC-B0CFB1B1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829976" cy="3450613"/>
          </a:xfrm>
        </p:spPr>
        <p:txBody>
          <a:bodyPr/>
          <a:lstStyle/>
          <a:p>
            <a:r>
              <a:rPr kumimoji="1" lang="zh-CN" altLang="en-US" dirty="0"/>
              <a:t>首先对数据进行归一化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标准化，便于提高精度。</a:t>
            </a:r>
            <a:endParaRPr kumimoji="1" lang="en-US" altLang="zh-CN" dirty="0"/>
          </a:p>
          <a:p>
            <a:r>
              <a:rPr kumimoji="1" lang="zh-CN" altLang="en-US" dirty="0"/>
              <a:t>遍历</a:t>
            </a:r>
            <a:r>
              <a:rPr kumimoji="1" lang="en-US" altLang="zh-CN" dirty="0"/>
              <a:t>k</a:t>
            </a:r>
            <a:r>
              <a:rPr kumimoji="1" lang="zh-CN" altLang="en-US" dirty="0"/>
              <a:t>值，从</a:t>
            </a:r>
            <a:r>
              <a:rPr kumimoji="1" lang="en-US" altLang="zh-CN" dirty="0"/>
              <a:t>1-20</a:t>
            </a:r>
            <a:r>
              <a:rPr kumimoji="1" lang="zh-CN" altLang="en-US" dirty="0"/>
              <a:t>，使用交叉验证法，通过画折线图的方式找出最佳</a:t>
            </a:r>
            <a:r>
              <a:rPr kumimoji="1" lang="en-US" altLang="zh-CN" dirty="0"/>
              <a:t>k</a:t>
            </a:r>
            <a:r>
              <a:rPr kumimoji="1" lang="zh-CN" altLang="en-US" dirty="0"/>
              <a:t>值</a:t>
            </a:r>
            <a:endParaRPr kumimoji="1" lang="en-US" altLang="zh-CN" dirty="0"/>
          </a:p>
          <a:p>
            <a:r>
              <a:rPr kumimoji="1" lang="zh-CN" altLang="en-US" dirty="0"/>
              <a:t>代入模型运算，计算准确率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229C4D-7F46-F44B-A85B-BBD03021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594" y="1890556"/>
            <a:ext cx="2972337" cy="1850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3AD873-F7CD-B74E-A555-AB2D46B3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936423"/>
            <a:ext cx="3246832" cy="1446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0B8E79-66F5-8245-82E6-4D0051DB2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68" y="3936423"/>
            <a:ext cx="4496368" cy="14460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E5CB57-643E-904C-B98F-DB8A4B92AF4E}"/>
              </a:ext>
            </a:extLst>
          </p:cNvPr>
          <p:cNvSpPr txBox="1"/>
          <p:nvPr/>
        </p:nvSpPr>
        <p:spPr>
          <a:xfrm>
            <a:off x="2130136" y="5559136"/>
            <a:ext cx="119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Kd</a:t>
            </a:r>
            <a:r>
              <a:rPr kumimoji="1" lang="zh-CN" altLang="en-US" dirty="0"/>
              <a:t>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0DAA3B-3F1B-1A46-8F60-829920AECE73}"/>
              </a:ext>
            </a:extLst>
          </p:cNvPr>
          <p:cNvSpPr txBox="1"/>
          <p:nvPr/>
        </p:nvSpPr>
        <p:spPr>
          <a:xfrm>
            <a:off x="6386946" y="5559136"/>
            <a:ext cx="18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Sklearn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knn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87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9D189-819C-0D46-B759-316069DB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 err="1"/>
              <a:t>Apriori</a:t>
            </a:r>
            <a:r>
              <a:rPr lang="en" altLang="zh-CN" b="1" dirty="0"/>
              <a:t> </a:t>
            </a:r>
            <a:r>
              <a:rPr lang="zh-CN" altLang="en-US" b="1" dirty="0"/>
              <a:t>算法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0EB20-D446-CA49-B712-D961ACE8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设置支持度和置信度阈值。</a:t>
            </a:r>
          </a:p>
          <a:p>
            <a:pPr lvl="0"/>
            <a:r>
              <a:rPr lang="zh-CN" altLang="zh-CN" dirty="0"/>
              <a:t>计算单个元素的支持度，并去掉小于阈值的元素。</a:t>
            </a:r>
          </a:p>
          <a:p>
            <a:pPr lvl="0"/>
            <a:r>
              <a:rPr lang="zh-CN" altLang="zh-CN" dirty="0"/>
              <a:t>元素之间组合，计算支持度并筛选</a:t>
            </a:r>
          </a:p>
          <a:p>
            <a:pPr lvl="0"/>
            <a:r>
              <a:rPr lang="zh-CN" altLang="zh-CN" dirty="0"/>
              <a:t>计算集合之间的置信度，若集合元素大于</a:t>
            </a:r>
            <a:r>
              <a:rPr lang="en-US" altLang="zh-CN" dirty="0"/>
              <a:t>2</a:t>
            </a:r>
            <a:r>
              <a:rPr lang="zh-CN" altLang="zh-CN" dirty="0"/>
              <a:t>，则进一步组合计算置信度。</a:t>
            </a:r>
          </a:p>
        </p:txBody>
      </p:sp>
    </p:spTree>
    <p:extLst>
      <p:ext uri="{BB962C8B-B14F-4D97-AF65-F5344CB8AC3E}">
        <p14:creationId xmlns:p14="http://schemas.microsoft.com/office/powerpoint/2010/main" val="134447191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66</TotalTime>
  <Words>1200</Words>
  <Application>Microsoft Macintosh PowerPoint</Application>
  <PresentationFormat>宽屏</PresentationFormat>
  <Paragraphs>112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画廊</vt:lpstr>
      <vt:lpstr>中期考核算法</vt:lpstr>
      <vt:lpstr>已经实现了的算法</vt:lpstr>
      <vt:lpstr>K-means算法实现</vt:lpstr>
      <vt:lpstr>二分K-means算法实现</vt:lpstr>
      <vt:lpstr>实践效果</vt:lpstr>
      <vt:lpstr>k近邻算法 实现</vt:lpstr>
      <vt:lpstr>KD树的实现</vt:lpstr>
      <vt:lpstr>k近邻算法 实践</vt:lpstr>
      <vt:lpstr>Apriori 算法 </vt:lpstr>
      <vt:lpstr>实践效果</vt:lpstr>
      <vt:lpstr>线性回归算法  </vt:lpstr>
      <vt:lpstr>实践</vt:lpstr>
      <vt:lpstr>决策树算法  </vt:lpstr>
      <vt:lpstr>朴素贝叶斯算法 </vt:lpstr>
      <vt:lpstr>实践</vt:lpstr>
      <vt:lpstr>DBSCAN算法  </vt:lpstr>
      <vt:lpstr>实践</vt:lpstr>
      <vt:lpstr>Logistic算法  </vt:lpstr>
      <vt:lpstr>实践</vt:lpstr>
      <vt:lpstr>bp神经网络  </vt:lpstr>
      <vt:lpstr>实践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中期考核算法</dc:title>
  <dc:creator>Microsoft Office User</dc:creator>
  <cp:lastModifiedBy>Microsoft Office User</cp:lastModifiedBy>
  <cp:revision>7</cp:revision>
  <dcterms:created xsi:type="dcterms:W3CDTF">2020-04-24T10:04:18Z</dcterms:created>
  <dcterms:modified xsi:type="dcterms:W3CDTF">2020-04-24T11:11:06Z</dcterms:modified>
</cp:coreProperties>
</file>