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71" r:id="rId11"/>
    <p:sldId id="264" r:id="rId12"/>
    <p:sldId id="272" r:id="rId13"/>
    <p:sldId id="265" r:id="rId14"/>
    <p:sldId id="278" r:id="rId15"/>
    <p:sldId id="279" r:id="rId16"/>
    <p:sldId id="266" r:id="rId17"/>
    <p:sldId id="273" r:id="rId18"/>
    <p:sldId id="267" r:id="rId19"/>
    <p:sldId id="274" r:id="rId20"/>
    <p:sldId id="268" r:id="rId21"/>
    <p:sldId id="275" r:id="rId22"/>
    <p:sldId id="269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65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st/3r71xdm52kngwx7_5f84bz2r0000gn/T/com.microsoft.Word/WebArchiveCopyPasteTempFiles/v2-19001510bb376a53ffa01a3db2ca4fdb_720w.jpg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41BAF-B848-744F-96C4-C6995630D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中期考核算法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200DA4-87D6-3847-B974-3AEE65EB25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黄倬熙</a:t>
            </a:r>
          </a:p>
        </p:txBody>
      </p:sp>
    </p:spTree>
    <p:extLst>
      <p:ext uri="{BB962C8B-B14F-4D97-AF65-F5344CB8AC3E}">
        <p14:creationId xmlns:p14="http://schemas.microsoft.com/office/powerpoint/2010/main" val="439797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C5CC4-9B26-3E4F-BD4F-A65345A0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实践效果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729943-EAC4-FC49-BE13-BA5F067B48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21488" y="1329136"/>
            <a:ext cx="5695546" cy="2936116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9DE273-675F-F94D-BCCC-81F693357CE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21488" y="4789868"/>
            <a:ext cx="5695545" cy="7389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6E177F-9E39-3C46-AD42-869D35479E7D}"/>
              </a:ext>
            </a:extLst>
          </p:cNvPr>
          <p:cNvSpPr txBox="1"/>
          <p:nvPr/>
        </p:nvSpPr>
        <p:spPr>
          <a:xfrm>
            <a:off x="659159" y="4789868"/>
            <a:ext cx="4665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发现有多个</a:t>
            </a:r>
            <a:r>
              <a:rPr lang="en-US" altLang="zh-CN" dirty="0"/>
              <a:t>w</a:t>
            </a:r>
            <a:r>
              <a:rPr lang="zh-CN" altLang="zh-CN" dirty="0"/>
              <a:t>，</a:t>
            </a:r>
            <a:r>
              <a:rPr lang="en-US" altLang="zh-CN" dirty="0"/>
              <a:t>s</a:t>
            </a:r>
            <a:r>
              <a:rPr lang="zh-CN" altLang="zh-CN" dirty="0"/>
              <a:t>等元素，训练结束后很难区分</a:t>
            </a:r>
            <a:r>
              <a:rPr lang="en-US" altLang="zh-CN" dirty="0"/>
              <a:t>w</a:t>
            </a:r>
            <a:r>
              <a:rPr lang="zh-CN" altLang="zh-CN" dirty="0"/>
              <a:t>是那个特征的</a:t>
            </a:r>
            <a:r>
              <a:rPr lang="en-US" altLang="zh-CN" dirty="0"/>
              <a:t>w</a:t>
            </a:r>
            <a:r>
              <a:rPr lang="zh-CN" altLang="zh-CN" dirty="0"/>
              <a:t>，因此给每个元素加个标签。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4A8FD2-B4AD-4148-8D1A-AD8B2F445FC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79227" y="2090876"/>
            <a:ext cx="5425382" cy="15361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931D66F-5E8B-A54B-85FA-A162A9EDF554}"/>
              </a:ext>
            </a:extLst>
          </p:cNvPr>
          <p:cNvSpPr txBox="1"/>
          <p:nvPr/>
        </p:nvSpPr>
        <p:spPr>
          <a:xfrm>
            <a:off x="7252855" y="675409"/>
            <a:ext cx="2815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支持度阈值为</a:t>
            </a:r>
            <a:r>
              <a:rPr lang="en-US" altLang="zh-CN" dirty="0"/>
              <a:t>0.46</a:t>
            </a:r>
            <a:r>
              <a:rPr lang="zh-CN" altLang="zh-CN" dirty="0"/>
              <a:t>，置信度阈值默认</a:t>
            </a:r>
            <a:r>
              <a:rPr lang="en-US" altLang="zh-CN" dirty="0"/>
              <a:t>0.7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73E2F1-456C-8D44-91EF-3F27AC18A085}"/>
              </a:ext>
            </a:extLst>
          </p:cNvPr>
          <p:cNvSpPr txBox="1"/>
          <p:nvPr/>
        </p:nvSpPr>
        <p:spPr>
          <a:xfrm>
            <a:off x="7045036" y="4364182"/>
            <a:ext cx="367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支持度设为</a:t>
            </a:r>
            <a:r>
              <a:rPr lang="en-US" altLang="zh-CN" dirty="0"/>
              <a:t>0.48</a:t>
            </a:r>
            <a:r>
              <a:rPr lang="zh-CN" altLang="zh-CN" dirty="0"/>
              <a:t>，置信度设为</a:t>
            </a:r>
            <a:r>
              <a:rPr lang="en-US" altLang="zh-CN" dirty="0"/>
              <a:t>0.8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300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46FBC-6BEA-CF4F-9A4D-E88D2173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线性回归算法 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B2515-D5E8-834A-A3BA-3DA137953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加一列</a:t>
            </a:r>
            <a:r>
              <a:rPr kumimoji="1" lang="en-US" altLang="zh-CN" dirty="0"/>
              <a:t>X0=1</a:t>
            </a:r>
          </a:p>
          <a:p>
            <a:r>
              <a:rPr kumimoji="1" lang="zh-CN" altLang="en-US" dirty="0"/>
              <a:t>最小二乘法：代入公式就好</a:t>
            </a:r>
            <a:endParaRPr kumimoji="1" lang="en-US" altLang="zh-CN" dirty="0"/>
          </a:p>
          <a:p>
            <a:r>
              <a:rPr kumimoji="1" lang="zh-CN" altLang="en-US" dirty="0"/>
              <a:t>梯度下降法：设置迭代次数和学习率，然后代入公式迭代，直到损失函数取最小值。</a:t>
            </a:r>
          </a:p>
        </p:txBody>
      </p:sp>
    </p:spTree>
    <p:extLst>
      <p:ext uri="{BB962C8B-B14F-4D97-AF65-F5344CB8AC3E}">
        <p14:creationId xmlns:p14="http://schemas.microsoft.com/office/powerpoint/2010/main" val="2213107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5B210-F7B6-CB4A-B851-2C1DDE61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15676-DA97-AC47-B5AE-F2F83A64D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849" y="1931958"/>
            <a:ext cx="9603275" cy="3450613"/>
          </a:xfrm>
        </p:spPr>
        <p:txBody>
          <a:bodyPr/>
          <a:lstStyle/>
          <a:p>
            <a:r>
              <a:rPr lang="zh-CN" altLang="zh-CN" dirty="0"/>
              <a:t>数据为连续型数据，首先找出异常值并替换为均值，避免影响拟合。</a:t>
            </a:r>
          </a:p>
          <a:p>
            <a:r>
              <a:rPr lang="zh-CN" altLang="zh-CN" dirty="0"/>
              <a:t>梯度下降法，先将数据归一化，把数据映射到</a:t>
            </a:r>
            <a:r>
              <a:rPr lang="en-US" altLang="zh-CN" dirty="0"/>
              <a:t>(0,1)</a:t>
            </a:r>
            <a:r>
              <a:rPr lang="zh-CN" altLang="zh-CN" dirty="0"/>
              <a:t>之间，便于收敛更快。</a:t>
            </a:r>
          </a:p>
          <a:p>
            <a:r>
              <a:rPr lang="zh-CN" altLang="zh-CN" b="1" dirty="0"/>
              <a:t>归一化：所有数据</a:t>
            </a:r>
            <a:r>
              <a:rPr lang="en-US" altLang="zh-CN" b="1" dirty="0"/>
              <a:t> - </a:t>
            </a:r>
            <a:r>
              <a:rPr lang="zh-CN" altLang="zh-CN" b="1" dirty="0"/>
              <a:t>最小值</a:t>
            </a:r>
            <a:r>
              <a:rPr lang="en-US" altLang="zh-CN" b="1" dirty="0"/>
              <a:t> / (</a:t>
            </a:r>
            <a:r>
              <a:rPr lang="zh-CN" altLang="zh-CN" b="1" dirty="0"/>
              <a:t>最大值</a:t>
            </a:r>
            <a:r>
              <a:rPr lang="en-US" altLang="zh-CN" b="1" dirty="0"/>
              <a:t> - </a:t>
            </a:r>
            <a:r>
              <a:rPr lang="zh-CN" altLang="zh-CN" b="1" dirty="0"/>
              <a:t>最小值</a:t>
            </a:r>
            <a:r>
              <a:rPr lang="en-US" altLang="zh-CN" b="1" dirty="0"/>
              <a:t>)</a:t>
            </a:r>
            <a:endParaRPr lang="zh-CN" altLang="zh-CN" dirty="0"/>
          </a:p>
          <a:p>
            <a:r>
              <a:rPr lang="zh-CN" altLang="zh-CN" dirty="0"/>
              <a:t>使用留出法，训练集：测试集之比为</a:t>
            </a:r>
            <a:r>
              <a:rPr lang="en-US" altLang="zh-CN" dirty="0"/>
              <a:t>4</a:t>
            </a:r>
            <a:r>
              <a:rPr lang="zh-CN" altLang="zh-CN" dirty="0"/>
              <a:t>：</a:t>
            </a:r>
            <a:r>
              <a:rPr lang="en-US" altLang="zh-CN" dirty="0"/>
              <a:t>1</a:t>
            </a:r>
            <a:r>
              <a:rPr lang="zh-CN" altLang="zh-CN" dirty="0"/>
              <a:t>，并代入训练。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5480EB-7AF9-7A46-AC97-F175E6CD29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1579" y="4347575"/>
            <a:ext cx="3899739" cy="22375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B5D2C0-E1EE-7C4A-A021-F5CF98A93CA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75565" y="4347575"/>
            <a:ext cx="3981829" cy="22375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6B918E-64E8-6F4C-9C90-BAFD58ED48C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36973" y="3140075"/>
            <a:ext cx="3352800" cy="8064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754B8FF-7763-4245-BADB-19DC9D360D7C}"/>
              </a:ext>
            </a:extLst>
          </p:cNvPr>
          <p:cNvSpPr txBox="1"/>
          <p:nvPr/>
        </p:nvSpPr>
        <p:spPr>
          <a:xfrm>
            <a:off x="2575370" y="3978243"/>
            <a:ext cx="165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最小二乘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09DC8A-2F3E-AC4C-A8D0-E7C49117452E}"/>
              </a:ext>
            </a:extLst>
          </p:cNvPr>
          <p:cNvSpPr txBox="1"/>
          <p:nvPr/>
        </p:nvSpPr>
        <p:spPr>
          <a:xfrm>
            <a:off x="7510895" y="3978243"/>
            <a:ext cx="165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梯度下降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1EA07D-AC0C-6A4C-83F8-5A685A7BD815}"/>
              </a:ext>
            </a:extLst>
          </p:cNvPr>
          <p:cNvSpPr txBox="1"/>
          <p:nvPr/>
        </p:nvSpPr>
        <p:spPr>
          <a:xfrm>
            <a:off x="9835152" y="2754884"/>
            <a:ext cx="165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sklearn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90AA57-AA06-D346-B8E4-068C1BBDC87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209058" y="624709"/>
            <a:ext cx="3419268" cy="9373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58BA013-9706-2B4E-B131-0799E568A9E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232073" y="624708"/>
            <a:ext cx="3225321" cy="90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60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3593F-E0EA-4E4F-9591-7E090D78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决策树算法 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A0E78-BAA6-264E-895D-7CA27C14D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Id3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c4.5</a:t>
            </a:r>
            <a:r>
              <a:rPr kumimoji="1" lang="zh-CN" altLang="en-US" dirty="0"/>
              <a:t>：递归，计算每一个特征的信息增益</a:t>
            </a:r>
            <a:r>
              <a:rPr kumimoji="1" lang="en-US" altLang="zh-CN" dirty="0"/>
              <a:t>/</a:t>
            </a:r>
            <a:r>
              <a:rPr kumimoji="1" lang="zh-CN" altLang="en-US" dirty="0"/>
              <a:t>信息增益率，选择最大的划分。</a:t>
            </a:r>
            <a:endParaRPr kumimoji="1" lang="en-US" altLang="zh-CN" dirty="0"/>
          </a:p>
          <a:p>
            <a:r>
              <a:rPr kumimoji="1" lang="en-US" altLang="zh-CN" dirty="0"/>
              <a:t>CART</a:t>
            </a:r>
            <a:r>
              <a:rPr kumimoji="1" lang="zh-CN" altLang="en-US" dirty="0"/>
              <a:t>：递归，计算每个特征的每个种类的基尼示数，选择最小的划分。</a:t>
            </a:r>
            <a:endParaRPr kumimoji="1" lang="en-US" altLang="zh-CN" dirty="0"/>
          </a:p>
          <a:p>
            <a:r>
              <a:rPr kumimoji="1" lang="en-US" altLang="zh-CN" dirty="0"/>
              <a:t>CART</a:t>
            </a:r>
            <a:r>
              <a:rPr kumimoji="1" lang="zh-CN" altLang="en-US" dirty="0"/>
              <a:t>回归：计算每个特征的每个种类的均方差，选择最小的划分。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497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7FEFE-4468-BF43-A1D9-2EE5E463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实践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分类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D61F924-F457-0E4E-BE81-E4CBEADBF9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2946" y="2482852"/>
            <a:ext cx="1803400" cy="1892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3014D9-7038-BA47-8A50-3D911FD8E99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853754"/>
            <a:ext cx="2284879" cy="42757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1F3D92-8513-7C4D-B72E-EFD3B971E15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871274" y="1853753"/>
            <a:ext cx="2284878" cy="42757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A05C9FE-2A23-6E44-9A81-AA76955333C3}"/>
              </a:ext>
            </a:extLst>
          </p:cNvPr>
          <p:cNvSpPr txBox="1"/>
          <p:nvPr/>
        </p:nvSpPr>
        <p:spPr>
          <a:xfrm>
            <a:off x="6887182" y="1400783"/>
            <a:ext cx="117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id3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49368E-E53D-6649-9546-DB72B07E190A}"/>
              </a:ext>
            </a:extLst>
          </p:cNvPr>
          <p:cNvSpPr txBox="1"/>
          <p:nvPr/>
        </p:nvSpPr>
        <p:spPr>
          <a:xfrm>
            <a:off x="9591472" y="1400783"/>
            <a:ext cx="137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C4.5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518040E-0ABC-7D4D-BF00-F4F294B5473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515338" y="5004244"/>
            <a:ext cx="4221008" cy="112523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DDC098B-4671-7F4D-B2C1-091FAAA953E7}"/>
              </a:ext>
            </a:extLst>
          </p:cNvPr>
          <p:cNvSpPr txBox="1"/>
          <p:nvPr/>
        </p:nvSpPr>
        <p:spPr>
          <a:xfrm>
            <a:off x="4192621" y="2052536"/>
            <a:ext cx="147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lenses</a:t>
            </a:r>
            <a:r>
              <a:rPr lang="zh-CN" altLang="zh-CN" dirty="0"/>
              <a:t>数据集 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D466736-C392-544F-BB7E-F26AB5C0DC45}"/>
              </a:ext>
            </a:extLst>
          </p:cNvPr>
          <p:cNvSpPr txBox="1"/>
          <p:nvPr/>
        </p:nvSpPr>
        <p:spPr>
          <a:xfrm>
            <a:off x="3725693" y="4505032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鸢尾花数据集分类 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E19E26-170B-CD4F-8C04-E01FDD350AA2}"/>
              </a:ext>
            </a:extLst>
          </p:cNvPr>
          <p:cNvSpPr/>
          <p:nvPr/>
        </p:nvSpPr>
        <p:spPr>
          <a:xfrm>
            <a:off x="749029" y="3174820"/>
            <a:ext cx="2976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5300" indent="266700">
              <a:spcAft>
                <a:spcPts val="0"/>
              </a:spcAft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决策树不需要计算梯度，因此不用做标准化，直接用留出法划分数据集，并测试即可。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545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DD09D-3386-C448-8685-15434FD0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实践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69675-430A-D14E-A22A-CF2E52E5C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25" y="2015732"/>
            <a:ext cx="7429774" cy="3450613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CART</a:t>
            </a:r>
            <a:r>
              <a:rPr lang="zh-CN" altLang="zh-CN" dirty="0"/>
              <a:t>决策树——森林大火数据集回归分析</a:t>
            </a:r>
          </a:p>
          <a:p>
            <a:r>
              <a:rPr lang="zh-CN" altLang="zh-CN" dirty="0"/>
              <a:t>可以看到，除了</a:t>
            </a:r>
            <a:r>
              <a:rPr lang="en-US" altLang="zh-CN" dirty="0"/>
              <a:t>month</a:t>
            </a:r>
            <a:r>
              <a:rPr lang="zh-CN" altLang="zh-CN" dirty="0"/>
              <a:t>和</a:t>
            </a:r>
            <a:r>
              <a:rPr lang="en-US" altLang="zh-CN" dirty="0"/>
              <a:t>day</a:t>
            </a:r>
            <a:r>
              <a:rPr lang="zh-CN" altLang="zh-CN" dirty="0"/>
              <a:t>其他均为连续数据，可以有以下操作：</a:t>
            </a:r>
          </a:p>
          <a:p>
            <a:pPr lvl="0"/>
            <a:r>
              <a:rPr lang="zh-CN" altLang="zh-CN" dirty="0"/>
              <a:t>发现</a:t>
            </a:r>
            <a:r>
              <a:rPr lang="en-US" altLang="zh-CN" dirty="0"/>
              <a:t>rain</a:t>
            </a:r>
            <a:r>
              <a:rPr lang="zh-CN" altLang="zh-CN" dirty="0"/>
              <a:t>处几乎均为</a:t>
            </a:r>
            <a:r>
              <a:rPr lang="en-US" altLang="zh-CN" dirty="0"/>
              <a:t>0</a:t>
            </a:r>
            <a:r>
              <a:rPr lang="zh-CN" altLang="zh-CN" dirty="0"/>
              <a:t>，计算其方差，判断是否可以剔除</a:t>
            </a:r>
          </a:p>
          <a:p>
            <a:pPr lvl="0"/>
            <a:r>
              <a:rPr lang="zh-CN" altLang="zh-CN" dirty="0"/>
              <a:t>将连续型数据离散化，其划分线为 （前面数据</a:t>
            </a:r>
            <a:r>
              <a:rPr lang="en-US" altLang="zh-CN" dirty="0"/>
              <a:t>+</a:t>
            </a:r>
            <a:r>
              <a:rPr lang="zh-CN" altLang="zh-CN" dirty="0"/>
              <a:t>后面数据）</a:t>
            </a:r>
            <a:r>
              <a:rPr lang="en-US" altLang="zh-CN" dirty="0"/>
              <a:t>/ 2</a:t>
            </a:r>
            <a:endParaRPr lang="zh-CN" altLang="zh-CN" dirty="0"/>
          </a:p>
          <a:p>
            <a:pPr lvl="0"/>
            <a:r>
              <a:rPr lang="zh-CN" altLang="zh-CN" dirty="0"/>
              <a:t>将</a:t>
            </a:r>
            <a:r>
              <a:rPr lang="en-US" altLang="zh-CN" dirty="0"/>
              <a:t>month</a:t>
            </a:r>
            <a:r>
              <a:rPr lang="zh-CN" altLang="zh-CN" dirty="0"/>
              <a:t>与</a:t>
            </a:r>
            <a:r>
              <a:rPr lang="en-US" altLang="zh-CN" dirty="0"/>
              <a:t>day</a:t>
            </a:r>
            <a:r>
              <a:rPr lang="zh-CN" altLang="zh-CN" dirty="0"/>
              <a:t>的数据也变成数值</a:t>
            </a:r>
          </a:p>
          <a:p>
            <a:r>
              <a:rPr lang="zh-CN" altLang="zh-CN" dirty="0"/>
              <a:t>计算</a:t>
            </a:r>
            <a:r>
              <a:rPr lang="en-US" altLang="zh-CN" dirty="0"/>
              <a:t>rain</a:t>
            </a:r>
            <a:r>
              <a:rPr lang="zh-CN" altLang="zh-CN" dirty="0"/>
              <a:t>处方差后，为</a:t>
            </a:r>
            <a:r>
              <a:rPr lang="en-US" altLang="zh-CN" dirty="0"/>
              <a:t>0.087</a:t>
            </a:r>
            <a:r>
              <a:rPr lang="zh-CN" altLang="zh-CN" dirty="0"/>
              <a:t>，太小了，可认为是无关特征，可去掉。</a:t>
            </a:r>
          </a:p>
          <a:p>
            <a:r>
              <a:rPr lang="zh-CN" altLang="zh-CN" dirty="0"/>
              <a:t>然后是留出法 </a:t>
            </a:r>
            <a:r>
              <a:rPr lang="en-US" altLang="zh-CN" dirty="0"/>
              <a:t>4</a:t>
            </a:r>
            <a:r>
              <a:rPr lang="zh-CN" altLang="zh-CN" dirty="0"/>
              <a:t>：</a:t>
            </a:r>
            <a:r>
              <a:rPr lang="en-US" altLang="zh-CN" dirty="0"/>
              <a:t>1</a:t>
            </a:r>
            <a:r>
              <a:rPr lang="zh-CN" altLang="zh-CN" dirty="0"/>
              <a:t>，接着套入模型得出。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C8AD9C-0A8B-DB41-A04B-DBF3EBADBA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52067" y="642541"/>
            <a:ext cx="4697379" cy="10492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488FB7-A175-E348-B930-F8FB86EFC0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68670" y="1878217"/>
            <a:ext cx="4335780" cy="155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64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97C9E-3023-3B4E-A33A-9E8DDCB1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朴素贝叶斯算法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B7D22-1F59-E849-9668-C07C77D86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计算每一类的后验概率</a:t>
            </a:r>
            <a:endParaRPr kumimoji="1" lang="en-US" altLang="zh-CN" dirty="0"/>
          </a:p>
          <a:p>
            <a:r>
              <a:rPr kumimoji="1" lang="zh-CN" altLang="en-US" dirty="0"/>
              <a:t>计算每个特征的每一类的条件概率</a:t>
            </a:r>
            <a:endParaRPr kumimoji="1" lang="en-US" altLang="zh-CN" dirty="0"/>
          </a:p>
          <a:p>
            <a:r>
              <a:rPr kumimoji="1" lang="zh-CN" altLang="en-US" dirty="0"/>
              <a:t>每个特征的条件概率与每一类的后验概率相乘，取最大值即为哪一类</a:t>
            </a:r>
            <a:endParaRPr kumimoji="1" lang="en-US" altLang="zh-CN" dirty="0"/>
          </a:p>
          <a:p>
            <a:r>
              <a:rPr kumimoji="1" lang="zh-CN" altLang="en-US" dirty="0"/>
              <a:t>（高斯朴素贝叶斯：计算每一类的均值和方差，便于测试集计算正态分布概率）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056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6E228-064F-9B49-8C78-26BEB5D2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ABC52-42E5-694E-81A4-4A10422FA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822057" cy="3450613"/>
          </a:xfrm>
        </p:spPr>
        <p:txBody>
          <a:bodyPr>
            <a:normAutofit fontScale="92500"/>
          </a:bodyPr>
          <a:lstStyle/>
          <a:p>
            <a:r>
              <a:rPr lang="zh-CN" altLang="zh-CN" dirty="0"/>
              <a:t>首先是对数据的预处理，读取每一封邮件并统计其出现次数，获得其词向量。</a:t>
            </a:r>
          </a:p>
          <a:p>
            <a:r>
              <a:rPr lang="zh-CN" altLang="zh-CN" dirty="0"/>
              <a:t>接着使用留出法对数据进行划分，训练集：测试集为</a:t>
            </a:r>
            <a:r>
              <a:rPr lang="en-US" altLang="zh-CN" dirty="0"/>
              <a:t>3</a:t>
            </a:r>
            <a:r>
              <a:rPr lang="zh-CN" altLang="zh-CN" dirty="0"/>
              <a:t>：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最后导入朴素贝叶斯分类器进行预测，并查看结果。</a:t>
            </a:r>
            <a:endParaRPr lang="en-US" altLang="zh-CN" dirty="0"/>
          </a:p>
          <a:p>
            <a:r>
              <a:rPr lang="zh-CN" altLang="en-US" dirty="0"/>
              <a:t>（高斯贝叶斯）</a:t>
            </a:r>
            <a:r>
              <a:rPr lang="zh-CN" altLang="zh-CN" dirty="0"/>
              <a:t>由于不需要梯度下降收敛等操作，可以不用对其归一化</a:t>
            </a:r>
            <a:r>
              <a:rPr lang="en-US" altLang="zh-CN" dirty="0"/>
              <a:t>/</a:t>
            </a:r>
            <a:r>
              <a:rPr lang="zh-CN" altLang="zh-CN" dirty="0"/>
              <a:t>标准化。同样使用留出法，训练集：测试集为</a:t>
            </a:r>
            <a:r>
              <a:rPr lang="en-US" altLang="zh-CN" dirty="0"/>
              <a:t>4</a:t>
            </a:r>
            <a:r>
              <a:rPr lang="zh-CN" altLang="zh-CN" dirty="0"/>
              <a:t>：</a:t>
            </a:r>
            <a:r>
              <a:rPr lang="en-US" altLang="zh-CN" dirty="0"/>
              <a:t>1</a:t>
            </a:r>
            <a:r>
              <a:rPr lang="zh-CN" altLang="zh-CN" dirty="0"/>
              <a:t>，然后导入计算。</a:t>
            </a:r>
          </a:p>
          <a:p>
            <a:endParaRPr lang="zh-CN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82BD0B-F351-D941-B8D7-0D8C07F119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57958" y="350456"/>
            <a:ext cx="4366895" cy="19573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1B36CA-994F-5D4F-8210-E5CC98AD88B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57957" y="2761878"/>
            <a:ext cx="4366895" cy="17837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71CD0C-4DC4-6E47-B36B-09D131CC03E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457957" y="4999663"/>
            <a:ext cx="4358615" cy="125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54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D2EF5-7F2E-F245-986A-59D16C62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DBSCAN</a:t>
            </a:r>
            <a:r>
              <a:rPr lang="zh-CN" altLang="en-US" b="1" dirty="0"/>
              <a:t>算法 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4C1DE-87D8-C64F-B14C-0926C87EE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021281" cy="3450613"/>
          </a:xfrm>
        </p:spPr>
        <p:txBody>
          <a:bodyPr/>
          <a:lstStyle/>
          <a:p>
            <a:pPr lvl="0"/>
            <a:r>
              <a:rPr lang="zh-CN" altLang="zh-CN" dirty="0"/>
              <a:t>遍历所有点，并找到其领域半径内的点。</a:t>
            </a:r>
          </a:p>
          <a:p>
            <a:pPr lvl="0"/>
            <a:r>
              <a:rPr lang="zh-CN" altLang="zh-CN" dirty="0"/>
              <a:t>递归，在领域半径内的点继续找，直到小于最少点数目</a:t>
            </a:r>
          </a:p>
          <a:p>
            <a:pPr lvl="0"/>
            <a:r>
              <a:rPr lang="zh-CN" altLang="zh-CN" dirty="0"/>
              <a:t>把所有领域半径点归为一簇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D7C30FE-7A3A-824B-B47F-85E7672A1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860" y="2940626"/>
            <a:ext cx="150478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图片 77">
            <a:extLst>
              <a:ext uri="{FF2B5EF4-FFF2-40B4-BE49-F238E27FC236}">
                <a16:creationId xmlns:a16="http://schemas.microsoft.com/office/drawing/2014/main" id="{C7140C9F-C6D5-1747-B398-92009A1D3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161" y="2015732"/>
            <a:ext cx="6081830" cy="341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475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B393D-D63E-1449-A861-DE34A595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88" y="2726837"/>
            <a:ext cx="449957" cy="1049235"/>
          </a:xfrm>
        </p:spPr>
        <p:txBody>
          <a:bodyPr/>
          <a:lstStyle/>
          <a:p>
            <a:r>
              <a:rPr kumimoji="1" lang="zh-CN" altLang="en-US" dirty="0"/>
              <a:t>实践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91184C0-E20C-2E41-B367-FC55ED9F1C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2347" y="232960"/>
            <a:ext cx="5962505" cy="15575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3023AE-FF6B-1D40-8D15-023981EF7AD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92347" y="1871452"/>
            <a:ext cx="5962505" cy="15575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D1D1B2-37A6-3F4A-9B59-DFAB957E165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92348" y="3575069"/>
            <a:ext cx="5962504" cy="15575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21EC5B-73B0-8B4D-9D76-B393EC8BAF5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092346" y="5300452"/>
            <a:ext cx="5962503" cy="15575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C68DD92-D210-BB49-ABF5-00E9E2651803}"/>
              </a:ext>
            </a:extLst>
          </p:cNvPr>
          <p:cNvSpPr txBox="1"/>
          <p:nvPr/>
        </p:nvSpPr>
        <p:spPr>
          <a:xfrm>
            <a:off x="2753591" y="827068"/>
            <a:ext cx="17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原数据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AAD62A-010C-3C4B-AD40-96274FF34C45}"/>
              </a:ext>
            </a:extLst>
          </p:cNvPr>
          <p:cNvSpPr txBox="1"/>
          <p:nvPr/>
        </p:nvSpPr>
        <p:spPr>
          <a:xfrm>
            <a:off x="2753590" y="2357505"/>
            <a:ext cx="179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最小半径</a:t>
            </a:r>
            <a:r>
              <a:rPr kumimoji="1" lang="en-US" altLang="zh-CN" dirty="0"/>
              <a:t>1</a:t>
            </a:r>
          </a:p>
          <a:p>
            <a:r>
              <a:rPr kumimoji="1" lang="zh-CN" altLang="en-US" dirty="0"/>
              <a:t>最大邻近点数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0B2AEE-1CDE-4345-A22F-8D5FF2D97EB8}"/>
              </a:ext>
            </a:extLst>
          </p:cNvPr>
          <p:cNvSpPr txBox="1"/>
          <p:nvPr/>
        </p:nvSpPr>
        <p:spPr>
          <a:xfrm>
            <a:off x="2753589" y="4030676"/>
            <a:ext cx="179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最小半径</a:t>
            </a:r>
            <a:r>
              <a:rPr kumimoji="1" lang="en-US" altLang="zh-CN" dirty="0"/>
              <a:t>0.46</a:t>
            </a:r>
          </a:p>
          <a:p>
            <a:r>
              <a:rPr kumimoji="1" lang="zh-CN" altLang="en-US" dirty="0"/>
              <a:t>最大邻近点数</a:t>
            </a:r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360C93-EB18-394C-A046-03EC3CEA41CD}"/>
              </a:ext>
            </a:extLst>
          </p:cNvPr>
          <p:cNvSpPr txBox="1"/>
          <p:nvPr/>
        </p:nvSpPr>
        <p:spPr>
          <a:xfrm>
            <a:off x="2753589" y="5838112"/>
            <a:ext cx="1797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sklearn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最小半径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0.46</a:t>
            </a:r>
          </a:p>
          <a:p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最大邻近点数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9</a:t>
            </a:r>
            <a:endParaRPr kumimoji="1"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63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11E2D-AA23-E44A-B6C5-5C0E13E2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已经实现了的算法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B3DF7-4752-FD49-9B33-9E82BC0C6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158" y="2064370"/>
            <a:ext cx="2322753" cy="3450613"/>
          </a:xfrm>
        </p:spPr>
        <p:txBody>
          <a:bodyPr/>
          <a:lstStyle/>
          <a:p>
            <a:r>
              <a:rPr lang="en" altLang="zh-CN" b="1" dirty="0"/>
              <a:t>K-means</a:t>
            </a:r>
            <a:r>
              <a:rPr lang="zh-CN" altLang="en-US" b="1" dirty="0"/>
              <a:t>算法 </a:t>
            </a:r>
            <a:endParaRPr lang="zh-CN" altLang="en-US" dirty="0"/>
          </a:p>
          <a:p>
            <a:r>
              <a:rPr lang="en" altLang="zh-CN" b="1" dirty="0"/>
              <a:t>k</a:t>
            </a:r>
            <a:r>
              <a:rPr lang="zh-CN" altLang="en-US" b="1" dirty="0"/>
              <a:t>近邻算法 </a:t>
            </a:r>
            <a:endParaRPr lang="zh-CN" altLang="en-US" dirty="0"/>
          </a:p>
          <a:p>
            <a:r>
              <a:rPr lang="en" altLang="zh-CN" b="1" dirty="0" err="1"/>
              <a:t>Apriori</a:t>
            </a:r>
            <a:r>
              <a:rPr lang="en" altLang="zh-CN" b="1" dirty="0"/>
              <a:t> </a:t>
            </a:r>
            <a:r>
              <a:rPr lang="zh-CN" altLang="en-US" b="1" dirty="0"/>
              <a:t>算法 </a:t>
            </a:r>
            <a:endParaRPr lang="zh-CN" altLang="en-US" dirty="0"/>
          </a:p>
          <a:p>
            <a:r>
              <a:rPr lang="zh-CN" altLang="en-US" b="1" dirty="0"/>
              <a:t>线性回归算法 </a:t>
            </a:r>
            <a:endParaRPr lang="zh-CN" altLang="en-US" dirty="0"/>
          </a:p>
          <a:p>
            <a:r>
              <a:rPr lang="zh-CN" altLang="en-US" b="1" dirty="0"/>
              <a:t>决策树算法 </a:t>
            </a:r>
            <a:endParaRPr lang="zh-CN" altLang="en-US" dirty="0"/>
          </a:p>
          <a:p>
            <a:r>
              <a:rPr lang="zh-CN" altLang="en-US" b="1" dirty="0"/>
              <a:t>朴素贝叶斯算法 </a:t>
            </a:r>
            <a:endParaRPr lang="zh-CN" altLang="en-US" dirty="0"/>
          </a:p>
          <a:p>
            <a:r>
              <a:rPr lang="en" altLang="zh-CN" b="1" dirty="0"/>
              <a:t>DBSCAN</a:t>
            </a:r>
            <a:r>
              <a:rPr lang="zh-CN" altLang="en-US" b="1" dirty="0"/>
              <a:t>算法 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0F620A3-911D-7147-9D28-888A16699010}"/>
              </a:ext>
            </a:extLst>
          </p:cNvPr>
          <p:cNvSpPr txBox="1">
            <a:spLocks/>
          </p:cNvSpPr>
          <p:nvPr/>
        </p:nvSpPr>
        <p:spPr>
          <a:xfrm>
            <a:off x="7012558" y="2059506"/>
            <a:ext cx="2322753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CN" b="1" dirty="0"/>
              <a:t>Logistic</a:t>
            </a:r>
            <a:r>
              <a:rPr lang="zh-CN" altLang="en-US" b="1" dirty="0"/>
              <a:t>算法 </a:t>
            </a:r>
            <a:endParaRPr lang="zh-CN" altLang="en-US" dirty="0"/>
          </a:p>
          <a:p>
            <a:r>
              <a:rPr lang="en" altLang="zh-CN" b="1" dirty="0"/>
              <a:t>bp</a:t>
            </a:r>
            <a:r>
              <a:rPr lang="zh-CN" altLang="en-US" b="1" dirty="0"/>
              <a:t>神经网络 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290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20503-B2A1-3E49-B530-A81CDE21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Logistic</a:t>
            </a:r>
            <a:r>
              <a:rPr lang="zh-CN" altLang="en-US" b="1" dirty="0"/>
              <a:t>算法 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C519BF-1995-1A40-88A0-E4723A89B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设置迭代次数和学习率，然后代入公式迭代，直到损失函数取最小值。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0C3AE7-CE6B-344C-BDEB-6F95B29A2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918" y="3028950"/>
            <a:ext cx="2006600" cy="800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88613B-4F3B-4A4F-851F-06C4884E9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918" y="4117791"/>
            <a:ext cx="6477000" cy="596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9C29AB-E033-1540-AF8F-155B007C2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918" y="5016709"/>
            <a:ext cx="4318000" cy="914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0121D6B-826B-CD48-A00E-26010143F92C}"/>
              </a:ext>
            </a:extLst>
          </p:cNvPr>
          <p:cNvSpPr txBox="1"/>
          <p:nvPr/>
        </p:nvSpPr>
        <p:spPr>
          <a:xfrm>
            <a:off x="4393243" y="3244334"/>
            <a:ext cx="185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Sigmoid</a:t>
            </a:r>
            <a:r>
              <a:rPr kumimoji="1" lang="zh-CN" altLang="en-US" dirty="0"/>
              <a:t>函数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B702ED-E6DB-6549-AA61-DA6DA6A0FE5D}"/>
              </a:ext>
            </a:extLst>
          </p:cNvPr>
          <p:cNvSpPr txBox="1"/>
          <p:nvPr/>
        </p:nvSpPr>
        <p:spPr>
          <a:xfrm>
            <a:off x="8598413" y="4231575"/>
            <a:ext cx="279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损失函数（极大似然估计）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1EE9C9-FB32-4046-BEF8-F37ADFAE92BF}"/>
              </a:ext>
            </a:extLst>
          </p:cNvPr>
          <p:cNvSpPr txBox="1"/>
          <p:nvPr/>
        </p:nvSpPr>
        <p:spPr>
          <a:xfrm>
            <a:off x="6431973" y="5289243"/>
            <a:ext cx="231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求偏导，梯度下降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0425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1A21B-C341-3948-B1E5-56D1A83B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19AD6-E18A-F64F-843E-4BB1C381E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094694" cy="3450613"/>
          </a:xfrm>
        </p:spPr>
        <p:txBody>
          <a:bodyPr/>
          <a:lstStyle/>
          <a:p>
            <a:r>
              <a:rPr lang="zh-CN" altLang="zh-CN" dirty="0"/>
              <a:t>为了加快收敛速度，使用标准化处理数据 </a:t>
            </a:r>
            <a:endParaRPr lang="en-US" altLang="zh-CN" dirty="0"/>
          </a:p>
          <a:p>
            <a:r>
              <a:rPr lang="zh-CN" altLang="zh-CN" dirty="0"/>
              <a:t>用以下方法对模型进行评估 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6A9CC8-9B2B-5D40-B6F8-49E14780D0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32798" y="218509"/>
            <a:ext cx="4578840" cy="19802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5161E7D-3168-5B40-B3FB-C9426EBB9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798" y="2319770"/>
            <a:ext cx="4578840" cy="22184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8DEDA9-9756-0A4A-8452-11FE90316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799" y="4659245"/>
            <a:ext cx="4585164" cy="17831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6A63956-BC9D-304E-B4C6-DF2FC01FCB3C}"/>
              </a:ext>
            </a:extLst>
          </p:cNvPr>
          <p:cNvSpPr txBox="1"/>
          <p:nvPr/>
        </p:nvSpPr>
        <p:spPr>
          <a:xfrm>
            <a:off x="5633604" y="953832"/>
            <a:ext cx="92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标准化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BDF5A6-EBA9-7B42-BD88-1FC798B60516}"/>
              </a:ext>
            </a:extLst>
          </p:cNvPr>
          <p:cNvSpPr txBox="1"/>
          <p:nvPr/>
        </p:nvSpPr>
        <p:spPr>
          <a:xfrm>
            <a:off x="5372100" y="3273136"/>
            <a:ext cx="135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混淆矩阵以及评估数值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8B6EAD-95B7-FB45-BD9A-DE4072607405}"/>
              </a:ext>
            </a:extLst>
          </p:cNvPr>
          <p:cNvSpPr txBox="1"/>
          <p:nvPr/>
        </p:nvSpPr>
        <p:spPr>
          <a:xfrm>
            <a:off x="5444836" y="5320145"/>
            <a:ext cx="127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PR/ROC</a:t>
            </a:r>
          </a:p>
        </p:txBody>
      </p:sp>
    </p:spTree>
    <p:extLst>
      <p:ext uri="{BB962C8B-B14F-4D97-AF65-F5344CB8AC3E}">
        <p14:creationId xmlns:p14="http://schemas.microsoft.com/office/powerpoint/2010/main" val="1764159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324D9-5345-1A48-AF5D-A4C836D3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bp</a:t>
            </a:r>
            <a:r>
              <a:rPr lang="zh-CN" altLang="en-US" b="1" dirty="0"/>
              <a:t>神经网络 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FAFA6-A9DD-7745-9D1D-C350C2465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设置迭代次数和学习率，然后代入公式迭代，直到损失函数取最小值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0DC19E-D8FB-1045-BDB0-9033063830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8573" y="2844076"/>
            <a:ext cx="5419260" cy="26222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D976F65-43A2-3444-AA2F-30CF3308FE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540495"/>
            <a:ext cx="5317168" cy="320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31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661E3-EA60-164B-91C5-3E8AB174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BAA928-6084-5444-8DA1-55E5DDF03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271339" cy="3450613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数据集有</a:t>
            </a:r>
            <a:r>
              <a:rPr lang="en-US" altLang="zh-CN" dirty="0"/>
              <a:t>3</a:t>
            </a:r>
            <a:r>
              <a:rPr lang="zh-CN" altLang="zh-CN" dirty="0"/>
              <a:t>类，因此要把每类变成独热编码。 </a:t>
            </a:r>
            <a:endParaRPr lang="en-US" altLang="zh-CN" dirty="0"/>
          </a:p>
          <a:p>
            <a:r>
              <a:rPr lang="zh-CN" altLang="zh-CN" dirty="0"/>
              <a:t>特征分布为连续型，为了加快收敛速度，因此数据集标准化。</a:t>
            </a:r>
          </a:p>
          <a:p>
            <a:r>
              <a:rPr lang="zh-CN" altLang="zh-CN" dirty="0"/>
              <a:t>这里使用留出法进行训练，训练集与测试集之比为</a:t>
            </a:r>
            <a:r>
              <a:rPr lang="en-US" altLang="zh-CN" dirty="0"/>
              <a:t>4</a:t>
            </a:r>
            <a:r>
              <a:rPr lang="zh-CN" altLang="zh-CN" dirty="0"/>
              <a:t>：</a:t>
            </a:r>
            <a:r>
              <a:rPr lang="en-US" altLang="zh-CN" dirty="0"/>
              <a:t>1</a:t>
            </a:r>
            <a:endParaRPr lang="zh-CN" altLang="zh-CN" dirty="0"/>
          </a:p>
          <a:p>
            <a:r>
              <a:rPr lang="zh-CN" altLang="zh-CN" dirty="0"/>
              <a:t>其中</a:t>
            </a:r>
            <a:r>
              <a:rPr lang="en-US" altLang="zh-CN" dirty="0"/>
              <a:t>[4,5,3]</a:t>
            </a:r>
            <a:r>
              <a:rPr lang="zh-CN" altLang="zh-CN" dirty="0"/>
              <a:t>表示输入单元</a:t>
            </a:r>
            <a:r>
              <a:rPr lang="en-US" altLang="zh-CN" dirty="0"/>
              <a:t>4</a:t>
            </a:r>
            <a:r>
              <a:rPr lang="zh-CN" altLang="zh-CN" dirty="0"/>
              <a:t>个，中间单元</a:t>
            </a:r>
            <a:r>
              <a:rPr lang="en-US" altLang="zh-CN" dirty="0"/>
              <a:t>5</a:t>
            </a:r>
            <a:r>
              <a:rPr lang="zh-CN" altLang="zh-CN" dirty="0"/>
              <a:t>个，输出单元</a:t>
            </a:r>
            <a:r>
              <a:rPr lang="en-US" altLang="zh-CN" dirty="0"/>
              <a:t>3</a:t>
            </a:r>
            <a:r>
              <a:rPr lang="zh-CN" altLang="zh-CN" dirty="0"/>
              <a:t>个。</a:t>
            </a:r>
          </a:p>
          <a:p>
            <a:r>
              <a:rPr lang="zh-CN" altLang="zh-CN" dirty="0"/>
              <a:t>最后得到准确率为</a:t>
            </a:r>
            <a:r>
              <a:rPr lang="en-US" altLang="zh-CN" dirty="0"/>
              <a:t>0.933</a:t>
            </a:r>
            <a:endParaRPr lang="zh-CN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F1FCE9-73D8-EB40-935C-8F7107A107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73211" y="1884822"/>
            <a:ext cx="5024380" cy="17144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B5B10F-7949-D34A-970F-2AA2B920FD3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207783" y="35567"/>
            <a:ext cx="2847071" cy="16071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945777-A96D-174C-86E3-9F2C19A201B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73211" y="4118263"/>
            <a:ext cx="5024380" cy="171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E1C45-34F8-EE4D-8998-E639F4AC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862" y="3153764"/>
            <a:ext cx="2372275" cy="1049235"/>
          </a:xfrm>
        </p:spPr>
        <p:txBody>
          <a:bodyPr/>
          <a:lstStyle/>
          <a:p>
            <a:r>
              <a:rPr kumimoji="1"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07382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7EFE0-AB42-424D-B44D-4D5D83BA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K-means</a:t>
            </a:r>
            <a:r>
              <a:rPr lang="zh-CN" altLang="en-US" b="1" dirty="0"/>
              <a:t>算法实现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D0464-8C9C-A94D-9A92-38166BCAF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在原来数据后面新增三列，分别放最短距离，当前簇和上一次循环得到的簇</a:t>
            </a:r>
            <a:endParaRPr kumimoji="1" lang="en-US" altLang="zh-CN" dirty="0"/>
          </a:p>
          <a:p>
            <a:r>
              <a:rPr kumimoji="1" lang="zh-CN" altLang="en-US" dirty="0"/>
              <a:t>随机选取</a:t>
            </a:r>
            <a:r>
              <a:rPr kumimoji="1" lang="en-US" altLang="zh-CN" dirty="0"/>
              <a:t>k</a:t>
            </a:r>
            <a:r>
              <a:rPr kumimoji="1" lang="zh-CN" altLang="en-US" dirty="0"/>
              <a:t>个点作为簇心</a:t>
            </a:r>
            <a:endParaRPr kumimoji="1" lang="en-US" altLang="zh-CN" dirty="0"/>
          </a:p>
          <a:p>
            <a:r>
              <a:rPr kumimoji="1" lang="zh-CN" altLang="en-US" dirty="0"/>
              <a:t>循环，计算每个样本到每个簇心的距离，取最小距离的簇心，并把距离和簇类放到导数第三列和倒数第二列。</a:t>
            </a:r>
            <a:endParaRPr kumimoji="1" lang="en-US" altLang="zh-CN" dirty="0"/>
          </a:p>
          <a:p>
            <a:r>
              <a:rPr kumimoji="1" lang="zh-CN" altLang="en-US" dirty="0"/>
              <a:t>通过储存的最小距离，算出新的簇心，然后把类标签移动到最后一列</a:t>
            </a:r>
            <a:endParaRPr kumimoji="1" lang="en-US" altLang="zh-CN" dirty="0"/>
          </a:p>
          <a:p>
            <a:r>
              <a:rPr kumimoji="1" lang="zh-CN" altLang="en-US" dirty="0"/>
              <a:t>直到数据的导数第二列和导数第一列完全相等，循环退出，聚类完成。</a:t>
            </a:r>
          </a:p>
        </p:txBody>
      </p:sp>
    </p:spTree>
    <p:extLst>
      <p:ext uri="{BB962C8B-B14F-4D97-AF65-F5344CB8AC3E}">
        <p14:creationId xmlns:p14="http://schemas.microsoft.com/office/powerpoint/2010/main" val="263142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67B1B-50BE-3B4A-8749-BBDE62AE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" b="1" dirty="0"/>
              <a:t>二分</a:t>
            </a:r>
            <a:r>
              <a:rPr lang="en" altLang="zh-CN" b="1" dirty="0"/>
              <a:t>K-means</a:t>
            </a:r>
            <a:r>
              <a:rPr lang="zh-CN" altLang="en-US" b="1" dirty="0"/>
              <a:t>算法实现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16562-4B14-D249-BC86-AD70E9989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首先将</a:t>
            </a:r>
            <a:r>
              <a:rPr kumimoji="1" lang="en-US" altLang="zh-CN" dirty="0"/>
              <a:t>k</a:t>
            </a:r>
            <a:r>
              <a:rPr kumimoji="1" lang="zh-CN" altLang="en-US" dirty="0"/>
              <a:t>设为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，将所有的数据二分，计算二分结果的</a:t>
            </a:r>
            <a:r>
              <a:rPr kumimoji="1" lang="en-US" altLang="zh-CN" dirty="0"/>
              <a:t>SSE</a:t>
            </a:r>
            <a:r>
              <a:rPr kumimoji="1" lang="zh-CN" altLang="en-US" dirty="0"/>
              <a:t>（误差平方和），并存入字典，字典键为</a:t>
            </a:r>
            <a:r>
              <a:rPr kumimoji="1" lang="en-US" altLang="zh-CN" dirty="0"/>
              <a:t>SSE</a:t>
            </a:r>
            <a:r>
              <a:rPr kumimoji="1" lang="zh-CN" altLang="en-US" dirty="0"/>
              <a:t>，值为数据簇</a:t>
            </a:r>
            <a:endParaRPr kumimoji="1" lang="en-US" altLang="zh-CN" dirty="0"/>
          </a:p>
          <a:p>
            <a:r>
              <a:rPr kumimoji="1" lang="zh-CN" altLang="en-US" dirty="0"/>
              <a:t>找到最大的</a:t>
            </a:r>
            <a:r>
              <a:rPr kumimoji="1" lang="en-US" altLang="zh-CN" dirty="0"/>
              <a:t>SSE</a:t>
            </a:r>
            <a:r>
              <a:rPr kumimoji="1" lang="zh-CN" altLang="en-US" dirty="0"/>
              <a:t>，继续进行二分，重复以上操作，直到</a:t>
            </a:r>
            <a:r>
              <a:rPr kumimoji="1" lang="en-US" altLang="zh-CN" dirty="0"/>
              <a:t>k</a:t>
            </a:r>
            <a:r>
              <a:rPr kumimoji="1" lang="zh-CN" altLang="en-US" dirty="0"/>
              <a:t>等于用户输入值。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65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2ADC0-935F-454D-9AC7-B515033C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实践效果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EC7B496-DF1A-9B41-8FA6-63C89C6BD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2491" y="3561991"/>
            <a:ext cx="5133109" cy="13617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A7E0DE9-8FBB-6D41-98BB-F3F416DA0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491" y="317229"/>
            <a:ext cx="5133109" cy="13814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979F4F-4DDC-7F42-9132-ED01774CD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491" y="1978545"/>
            <a:ext cx="5133109" cy="13927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96D4DA4-5FC6-A340-BC6F-C23E93EC6A59}"/>
              </a:ext>
            </a:extLst>
          </p:cNvPr>
          <p:cNvSpPr txBox="1"/>
          <p:nvPr/>
        </p:nvSpPr>
        <p:spPr>
          <a:xfrm>
            <a:off x="3647209" y="804519"/>
            <a:ext cx="158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原数据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019EFE-16DE-0B49-98ED-7E623A7176C4}"/>
              </a:ext>
            </a:extLst>
          </p:cNvPr>
          <p:cNvSpPr txBox="1"/>
          <p:nvPr/>
        </p:nvSpPr>
        <p:spPr>
          <a:xfrm>
            <a:off x="3647207" y="2360155"/>
            <a:ext cx="158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普通</a:t>
            </a:r>
            <a:r>
              <a:rPr kumimoji="1" lang="en-US" altLang="zh-CN" dirty="0" err="1"/>
              <a:t>kmeans</a:t>
            </a:r>
            <a:endParaRPr kumimoji="1" lang="en-US" altLang="zh-CN" dirty="0"/>
          </a:p>
          <a:p>
            <a:r>
              <a:rPr kumimoji="1" lang="zh-CN" altLang="en-US" dirty="0"/>
              <a:t>翻车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BD0086-8EAF-AF4C-9DCE-8E9D7C4091FB}"/>
              </a:ext>
            </a:extLst>
          </p:cNvPr>
          <p:cNvSpPr txBox="1"/>
          <p:nvPr/>
        </p:nvSpPr>
        <p:spPr>
          <a:xfrm>
            <a:off x="3647206" y="4058175"/>
            <a:ext cx="158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二分</a:t>
            </a:r>
            <a:r>
              <a:rPr kumimoji="1" lang="en-US" altLang="zh-CN" dirty="0" err="1"/>
              <a:t>kmeans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7A4BFFB-8C23-CA47-8AB3-E4163371B99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382491" y="5114378"/>
            <a:ext cx="5133109" cy="142639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354F641-FCC1-B246-BACE-2287CF39542F}"/>
              </a:ext>
            </a:extLst>
          </p:cNvPr>
          <p:cNvSpPr txBox="1"/>
          <p:nvPr/>
        </p:nvSpPr>
        <p:spPr>
          <a:xfrm>
            <a:off x="3647206" y="5452481"/>
            <a:ext cx="158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二分</a:t>
            </a:r>
            <a:r>
              <a:rPr kumimoji="1" lang="en-US" altLang="zh-CN" dirty="0" err="1"/>
              <a:t>kmeans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54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DD489-97F5-8B41-83BB-D4E50D1B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k</a:t>
            </a:r>
            <a:r>
              <a:rPr lang="zh-CN" altLang="en-US" b="1" dirty="0"/>
              <a:t>近邻算法 实现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51472-5520-D74F-8A2F-EBBC92357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计算测试点与所有点的距离</a:t>
            </a:r>
            <a:endParaRPr kumimoji="1" lang="en-US" altLang="zh-CN" dirty="0"/>
          </a:p>
          <a:p>
            <a:r>
              <a:rPr kumimoji="1" lang="zh-CN" altLang="en-US" dirty="0"/>
              <a:t>排序，找出前</a:t>
            </a:r>
            <a:r>
              <a:rPr kumimoji="1" lang="en-US" altLang="zh-CN" dirty="0"/>
              <a:t>k</a:t>
            </a:r>
            <a:r>
              <a:rPr kumimoji="1" lang="zh-CN" altLang="en-US" dirty="0"/>
              <a:t>个点的类别</a:t>
            </a:r>
            <a:endParaRPr kumimoji="1" lang="en-US" altLang="zh-CN" dirty="0"/>
          </a:p>
          <a:p>
            <a:r>
              <a:rPr kumimoji="1" lang="zh-CN" altLang="en-US" dirty="0"/>
              <a:t>找众数，返回出现最多的类别</a:t>
            </a:r>
          </a:p>
        </p:txBody>
      </p:sp>
    </p:spTree>
    <p:extLst>
      <p:ext uri="{BB962C8B-B14F-4D97-AF65-F5344CB8AC3E}">
        <p14:creationId xmlns:p14="http://schemas.microsoft.com/office/powerpoint/2010/main" val="47629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2215F-FC89-624C-85DF-483DDDEF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KD</a:t>
            </a:r>
            <a:r>
              <a:rPr kumimoji="1" lang="zh-CN" altLang="en-US" dirty="0"/>
              <a:t>树的实现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CC3FC-3E63-9E45-A853-20C629C10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若当前节点的划分维度为</a:t>
            </a:r>
            <a:r>
              <a:rPr lang="en-US" altLang="zh-CN" dirty="0"/>
              <a:t>d</a:t>
            </a:r>
            <a:r>
              <a:rPr lang="zh-CN" altLang="zh-CN" dirty="0"/>
              <a:t>，其左子树上所有点在</a:t>
            </a:r>
            <a:r>
              <a:rPr lang="en-US" altLang="zh-CN" dirty="0"/>
              <a:t>d</a:t>
            </a:r>
            <a:r>
              <a:rPr lang="zh-CN" altLang="zh-CN" dirty="0"/>
              <a:t>维的坐标值均小于当前值，右子树上所有点在</a:t>
            </a:r>
            <a:r>
              <a:rPr lang="en-US" altLang="zh-CN" dirty="0"/>
              <a:t>d</a:t>
            </a:r>
            <a:r>
              <a:rPr lang="zh-CN" altLang="zh-CN" dirty="0"/>
              <a:t>维的坐标值均大于等于当前值</a:t>
            </a:r>
            <a:endParaRPr lang="en-US" altLang="zh-CN" dirty="0"/>
          </a:p>
          <a:p>
            <a:r>
              <a:rPr lang="zh-CN" altLang="zh-CN" dirty="0"/>
              <a:t>最近邻点的搜索：首先使用递归顺着</a:t>
            </a:r>
            <a:r>
              <a:rPr lang="en-US" altLang="zh-CN" dirty="0" err="1"/>
              <a:t>kd</a:t>
            </a:r>
            <a:r>
              <a:rPr lang="zh-CN" altLang="zh-CN" dirty="0"/>
              <a:t>树找到叶子节点，但叶子节点并非是离测试点最近的点，因此在往上回退的过程中：</a:t>
            </a:r>
          </a:p>
          <a:p>
            <a:pPr lvl="0"/>
            <a:r>
              <a:rPr lang="zh-CN" altLang="zh-CN" dirty="0"/>
              <a:t>如果节点比当前最近点离目标点还要近，则以此为“当前最近点”</a:t>
            </a:r>
          </a:p>
          <a:p>
            <a:pPr lvl="0"/>
            <a:r>
              <a:rPr lang="zh-CN" altLang="zh-CN" dirty="0"/>
              <a:t>当前最近点一定存在于该节点一个子节点对应的区域，检查该子节点的父节点的另一子节点对应的区域是否有更近的点。具体为检查令一子节点的区域是否与“当前最近点”的距离为半径的超球体相交。</a:t>
            </a:r>
          </a:p>
          <a:p>
            <a:pPr lvl="0"/>
            <a:r>
              <a:rPr lang="zh-CN" altLang="zh-CN" dirty="0"/>
              <a:t>如果相交，则递归向另一边搜索，否则向上回退。</a:t>
            </a:r>
          </a:p>
          <a:p>
            <a:pPr lvl="0"/>
            <a:r>
              <a:rPr lang="zh-CN" altLang="zh-CN" dirty="0"/>
              <a:t>搜索</a:t>
            </a:r>
            <a:r>
              <a:rPr lang="en-US" altLang="zh-CN" dirty="0"/>
              <a:t>k</a:t>
            </a:r>
            <a:r>
              <a:rPr lang="zh-CN" altLang="zh-CN" dirty="0"/>
              <a:t>近邻点只需把得到的最近邻点收入列表就好。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75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21803-C0F8-CF49-9C6C-3C9A449D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k</a:t>
            </a:r>
            <a:r>
              <a:rPr lang="zh-CN" altLang="en-US" b="1" dirty="0"/>
              <a:t>近邻算法 </a:t>
            </a:r>
            <a:r>
              <a:rPr kumimoji="1" lang="zh-CN" altLang="en-US" dirty="0"/>
              <a:t>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F5EB6-F32B-6249-A1AC-B0CFB1B1C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6829976" cy="3450613"/>
          </a:xfrm>
        </p:spPr>
        <p:txBody>
          <a:bodyPr/>
          <a:lstStyle/>
          <a:p>
            <a:r>
              <a:rPr kumimoji="1" lang="zh-CN" altLang="en-US" dirty="0"/>
              <a:t>首先对数据进行归一化</a:t>
            </a:r>
            <a:r>
              <a:rPr kumimoji="1" lang="en-US" altLang="zh-CN" dirty="0"/>
              <a:t>/</a:t>
            </a:r>
            <a:r>
              <a:rPr kumimoji="1" lang="zh-CN" altLang="en-US" dirty="0"/>
              <a:t>标准化，便于提高精度。</a:t>
            </a:r>
            <a:endParaRPr kumimoji="1" lang="en-US" altLang="zh-CN" dirty="0"/>
          </a:p>
          <a:p>
            <a:r>
              <a:rPr kumimoji="1" lang="zh-CN" altLang="en-US" dirty="0"/>
              <a:t>遍历</a:t>
            </a:r>
            <a:r>
              <a:rPr kumimoji="1" lang="en-US" altLang="zh-CN" dirty="0"/>
              <a:t>k</a:t>
            </a:r>
            <a:r>
              <a:rPr kumimoji="1" lang="zh-CN" altLang="en-US" dirty="0"/>
              <a:t>值，从</a:t>
            </a:r>
            <a:r>
              <a:rPr kumimoji="1" lang="en-US" altLang="zh-CN" dirty="0"/>
              <a:t>1-20</a:t>
            </a:r>
            <a:r>
              <a:rPr kumimoji="1" lang="zh-CN" altLang="en-US" dirty="0"/>
              <a:t>，使用交叉验证法，通过画折线图的方式找出最佳</a:t>
            </a:r>
            <a:r>
              <a:rPr kumimoji="1" lang="en-US" altLang="zh-CN" dirty="0"/>
              <a:t>k</a:t>
            </a:r>
            <a:r>
              <a:rPr kumimoji="1" lang="zh-CN" altLang="en-US" dirty="0"/>
              <a:t>值</a:t>
            </a:r>
            <a:endParaRPr kumimoji="1" lang="en-US" altLang="zh-CN" dirty="0"/>
          </a:p>
          <a:p>
            <a:r>
              <a:rPr kumimoji="1" lang="zh-CN" altLang="en-US" dirty="0"/>
              <a:t>代入模型运算，计算准确率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229C4D-7F46-F44B-A85B-BBD030210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594" y="1890556"/>
            <a:ext cx="2972337" cy="18504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3AD873-F7CD-B74E-A555-AB2D46B30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936423"/>
            <a:ext cx="3246832" cy="14460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40B8E79-66F5-8245-82E6-4D0051DB2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568" y="3936423"/>
            <a:ext cx="4496368" cy="14460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1E5CB57-643E-904C-B98F-DB8A4B92AF4E}"/>
              </a:ext>
            </a:extLst>
          </p:cNvPr>
          <p:cNvSpPr txBox="1"/>
          <p:nvPr/>
        </p:nvSpPr>
        <p:spPr>
          <a:xfrm>
            <a:off x="2130136" y="5559136"/>
            <a:ext cx="119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Kd</a:t>
            </a:r>
            <a:r>
              <a:rPr kumimoji="1" lang="zh-CN" altLang="en-US" dirty="0"/>
              <a:t>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0DAA3B-3F1B-1A46-8F60-829920AECE73}"/>
              </a:ext>
            </a:extLst>
          </p:cNvPr>
          <p:cNvSpPr txBox="1"/>
          <p:nvPr/>
        </p:nvSpPr>
        <p:spPr>
          <a:xfrm>
            <a:off x="6386946" y="5559136"/>
            <a:ext cx="189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Sklearn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knn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87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9D189-819C-0D46-B759-316069DB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 err="1"/>
              <a:t>Apriori</a:t>
            </a:r>
            <a:r>
              <a:rPr lang="en" altLang="zh-CN" b="1" dirty="0"/>
              <a:t> </a:t>
            </a:r>
            <a:r>
              <a:rPr lang="zh-CN" altLang="en-US" b="1" dirty="0"/>
              <a:t>算法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0EB20-D446-CA49-B712-D961ACE80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设置支持度和置信度阈值。</a:t>
            </a:r>
          </a:p>
          <a:p>
            <a:pPr lvl="0"/>
            <a:r>
              <a:rPr lang="zh-CN" altLang="zh-CN" dirty="0"/>
              <a:t>计算单个元素的支持度，并去掉小于阈值的元素。</a:t>
            </a:r>
          </a:p>
          <a:p>
            <a:pPr lvl="0"/>
            <a:r>
              <a:rPr lang="zh-CN" altLang="zh-CN" dirty="0"/>
              <a:t>元素之间组合，计算支持度并筛选</a:t>
            </a:r>
          </a:p>
          <a:p>
            <a:pPr lvl="0"/>
            <a:r>
              <a:rPr lang="zh-CN" altLang="zh-CN" dirty="0"/>
              <a:t>计算集合之间的置信度，若集合元素大于</a:t>
            </a:r>
            <a:r>
              <a:rPr lang="en-US" altLang="zh-CN" dirty="0"/>
              <a:t>2</a:t>
            </a:r>
            <a:r>
              <a:rPr lang="zh-CN" altLang="zh-CN" dirty="0"/>
              <a:t>，则进一步组合计算置信度。</a:t>
            </a:r>
          </a:p>
        </p:txBody>
      </p:sp>
    </p:spTree>
    <p:extLst>
      <p:ext uri="{BB962C8B-B14F-4D97-AF65-F5344CB8AC3E}">
        <p14:creationId xmlns:p14="http://schemas.microsoft.com/office/powerpoint/2010/main" val="1344471912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画廊</Template>
  <TotalTime>931</TotalTime>
  <Words>1351</Words>
  <Application>Microsoft Macintosh PowerPoint</Application>
  <PresentationFormat>宽屏</PresentationFormat>
  <Paragraphs>126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宋体</vt:lpstr>
      <vt:lpstr>Arial</vt:lpstr>
      <vt:lpstr>Gill Sans MT</vt:lpstr>
      <vt:lpstr>画廊</vt:lpstr>
      <vt:lpstr>中期考核算法</vt:lpstr>
      <vt:lpstr>已经实现了的算法</vt:lpstr>
      <vt:lpstr>K-means算法实现</vt:lpstr>
      <vt:lpstr>二分K-means算法实现</vt:lpstr>
      <vt:lpstr>实践效果</vt:lpstr>
      <vt:lpstr>k近邻算法 实现</vt:lpstr>
      <vt:lpstr>KD树的实现</vt:lpstr>
      <vt:lpstr>k近邻算法 实践</vt:lpstr>
      <vt:lpstr>Apriori 算法 </vt:lpstr>
      <vt:lpstr>实践效果</vt:lpstr>
      <vt:lpstr>线性回归算法  </vt:lpstr>
      <vt:lpstr>实践</vt:lpstr>
      <vt:lpstr>决策树算法  </vt:lpstr>
      <vt:lpstr>实践——分类</vt:lpstr>
      <vt:lpstr>实践——回归</vt:lpstr>
      <vt:lpstr>朴素贝叶斯算法 </vt:lpstr>
      <vt:lpstr>实践</vt:lpstr>
      <vt:lpstr>DBSCAN算法  </vt:lpstr>
      <vt:lpstr>实践</vt:lpstr>
      <vt:lpstr>Logistic算法  </vt:lpstr>
      <vt:lpstr>实践</vt:lpstr>
      <vt:lpstr>bp神经网络  </vt:lpstr>
      <vt:lpstr>实践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中期考核算法</dc:title>
  <dc:creator>Microsoft Office User</dc:creator>
  <cp:lastModifiedBy>Microsoft Office User</cp:lastModifiedBy>
  <cp:revision>8</cp:revision>
  <dcterms:created xsi:type="dcterms:W3CDTF">2020-04-24T10:04:18Z</dcterms:created>
  <dcterms:modified xsi:type="dcterms:W3CDTF">2020-04-25T03:38:28Z</dcterms:modified>
</cp:coreProperties>
</file>