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6" r:id="rId7"/>
    <p:sldId id="267" r:id="rId8"/>
    <p:sldId id="268" r:id="rId9"/>
    <p:sldId id="258" r:id="rId10"/>
    <p:sldId id="269" r:id="rId1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6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235323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280344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69490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117215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313037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31095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193350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239391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356389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140138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F53AD6-4FD2-4056-B8D1-D89FEFE0853B}" type="datetimeFigureOut">
              <a:rPr lang="ko-KR" altLang="en-US" smtClean="0"/>
              <a:t>2023-01-26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257985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53AD6-4FD2-4056-B8D1-D89FEFE0853B}" type="datetimeFigureOut">
              <a:rPr lang="ko-KR" altLang="en-US" smtClean="0"/>
              <a:t>2023-01-26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27E27-BCF1-4271-ABB8-9FFB5E3C819C}" type="slidenum">
              <a:rPr lang="ko-KR" altLang="en-US" smtClean="0"/>
              <a:t>‹#›</a:t>
            </a:fld>
            <a:endParaRPr lang="ko-KR" altLang="en-US"/>
          </a:p>
        </p:txBody>
      </p:sp>
    </p:spTree>
    <p:extLst>
      <p:ext uri="{BB962C8B-B14F-4D97-AF65-F5344CB8AC3E}">
        <p14:creationId xmlns:p14="http://schemas.microsoft.com/office/powerpoint/2010/main" val="203437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72886" cy="6601807"/>
          </a:xfrm>
          <a:prstGeom prst="rect">
            <a:avLst/>
          </a:prstGeom>
          <a:noFill/>
        </p:spPr>
        <p:txBody>
          <a:bodyPr wrap="square" rtlCol="0">
            <a:spAutoFit/>
          </a:bodyPr>
          <a:lstStyle/>
          <a:p>
            <a:pPr marL="285750" indent="-285750">
              <a:lnSpc>
                <a:spcPct val="150000"/>
              </a:lnSpc>
              <a:buFont typeface="Arial" pitchFamily="34" charset="0"/>
              <a:buChar char="•"/>
            </a:pPr>
            <a:r>
              <a:rPr lang="en-US" altLang="ko-KR" dirty="0" smtClean="0"/>
              <a:t>Basic idea</a:t>
            </a:r>
          </a:p>
          <a:p>
            <a:pPr marL="742950" lvl="1" indent="-285750">
              <a:lnSpc>
                <a:spcPct val="150000"/>
              </a:lnSpc>
              <a:buFont typeface="Arial" pitchFamily="34" charset="0"/>
              <a:buChar char="•"/>
            </a:pPr>
            <a:r>
              <a:rPr lang="en-US" altLang="ko-KR" sz="1600" dirty="0" smtClean="0"/>
              <a:t>Strengthen the visual motion over stationary vestibular sense such that it dominates over</a:t>
            </a:r>
          </a:p>
          <a:p>
            <a:pPr marL="742950" lvl="1" indent="-285750">
              <a:lnSpc>
                <a:spcPct val="150000"/>
              </a:lnSpc>
              <a:buFont typeface="Arial" pitchFamily="34" charset="0"/>
              <a:buChar char="•"/>
            </a:pPr>
            <a:r>
              <a:rPr lang="en-US" altLang="ko-KR" sz="1600" dirty="0" smtClean="0"/>
              <a:t>Note one possible way might be to strengthen the visual motion itself (e.g. amount of visual motion) 	</a:t>
            </a:r>
          </a:p>
          <a:p>
            <a:pPr marL="1200150" lvl="2" indent="-285750">
              <a:lnSpc>
                <a:spcPct val="150000"/>
              </a:lnSpc>
              <a:buFont typeface="Arial" pitchFamily="34" charset="0"/>
              <a:buChar char="•"/>
            </a:pPr>
            <a:r>
              <a:rPr lang="en-US" altLang="ko-KR" sz="1600" dirty="0" smtClean="0"/>
              <a:t>We know indirectly this might not work because if you compare small FOV and large FOV visual motion, the latter which has visual motion strengthened, it causes even more sickness (more mismatch)</a:t>
            </a:r>
          </a:p>
          <a:p>
            <a:pPr marL="1657350" lvl="3" indent="-285750">
              <a:lnSpc>
                <a:spcPct val="150000"/>
              </a:lnSpc>
              <a:buFont typeface="Arial" pitchFamily="34" charset="0"/>
              <a:buChar char="•"/>
            </a:pPr>
            <a:r>
              <a:rPr lang="en-US" altLang="ko-KR" sz="1600" dirty="0" smtClean="0"/>
              <a:t>But we need to test this too!</a:t>
            </a:r>
          </a:p>
          <a:p>
            <a:pPr marL="1200150" lvl="2" indent="-285750">
              <a:lnSpc>
                <a:spcPct val="150000"/>
              </a:lnSpc>
              <a:buFont typeface="Arial" pitchFamily="34" charset="0"/>
              <a:buChar char="•"/>
            </a:pPr>
            <a:r>
              <a:rPr lang="en-US" altLang="ko-KR" sz="1600" dirty="0" smtClean="0"/>
              <a:t>We can posit that it is not the amount necessarily but perhaps the number of other “consistent” modality information</a:t>
            </a:r>
          </a:p>
          <a:p>
            <a:pPr marL="1657350" lvl="3" indent="-285750">
              <a:lnSpc>
                <a:spcPct val="150000"/>
              </a:lnSpc>
              <a:buFont typeface="Arial" pitchFamily="34" charset="0"/>
              <a:buChar char="•"/>
            </a:pPr>
            <a:r>
              <a:rPr lang="en-US" altLang="ko-KR" sz="1600" dirty="0" smtClean="0"/>
              <a:t>E.g. Usual mismatch occurs by the vestibular against the visual</a:t>
            </a:r>
          </a:p>
          <a:p>
            <a:pPr marL="1657350" lvl="3" indent="-285750">
              <a:lnSpc>
                <a:spcPct val="150000"/>
              </a:lnSpc>
              <a:buFont typeface="Arial" pitchFamily="34" charset="0"/>
              <a:buChar char="•"/>
            </a:pPr>
            <a:r>
              <a:rPr lang="en-US" altLang="ko-KR" sz="1600" dirty="0" smtClean="0"/>
              <a:t>But if we increase “number” of other modality information that supports the visual, this might work?</a:t>
            </a:r>
          </a:p>
          <a:p>
            <a:pPr marL="2114550" lvl="4" indent="-285750">
              <a:lnSpc>
                <a:spcPct val="150000"/>
              </a:lnSpc>
              <a:buFont typeface="Arial" pitchFamily="34" charset="0"/>
              <a:buChar char="•"/>
            </a:pPr>
            <a:r>
              <a:rPr lang="en-US" altLang="ko-KR" sz="1400" b="1" dirty="0" smtClean="0">
                <a:solidFill>
                  <a:srgbClr val="00B050"/>
                </a:solidFill>
              </a:rPr>
              <a:t>(Visual + </a:t>
            </a:r>
            <a:r>
              <a:rPr lang="en-US" altLang="ko-KR" sz="1400" b="1" dirty="0" smtClean="0">
                <a:solidFill>
                  <a:srgbClr val="92D050"/>
                </a:solidFill>
              </a:rPr>
              <a:t>Sound + Haptic + </a:t>
            </a:r>
            <a:r>
              <a:rPr lang="en-US" altLang="ko-KR" sz="1400" b="1" dirty="0" err="1" smtClean="0">
                <a:solidFill>
                  <a:srgbClr val="92D050"/>
                </a:solidFill>
              </a:rPr>
              <a:t>Proprio</a:t>
            </a:r>
            <a:r>
              <a:rPr lang="en-US" altLang="ko-KR" sz="1400" b="1" dirty="0" smtClean="0">
                <a:solidFill>
                  <a:srgbClr val="92D050"/>
                </a:solidFill>
              </a:rPr>
              <a:t>.</a:t>
            </a:r>
            <a:r>
              <a:rPr lang="en-US" altLang="ko-KR" sz="1400" b="1" dirty="0" smtClean="0">
                <a:solidFill>
                  <a:srgbClr val="00B050"/>
                </a:solidFill>
              </a:rPr>
              <a:t>)</a:t>
            </a:r>
            <a:r>
              <a:rPr lang="en-US" altLang="ko-KR" sz="1400" b="1" dirty="0" smtClean="0"/>
              <a:t> + </a:t>
            </a:r>
            <a:r>
              <a:rPr lang="en-US" altLang="ko-KR" sz="1400" b="1" dirty="0" smtClean="0">
                <a:solidFill>
                  <a:srgbClr val="0070C0"/>
                </a:solidFill>
              </a:rPr>
              <a:t>Vest.</a:t>
            </a:r>
            <a:r>
              <a:rPr lang="en-US" altLang="ko-KR" sz="1400" b="1" dirty="0" smtClean="0"/>
              <a:t>  	</a:t>
            </a:r>
            <a:r>
              <a:rPr lang="en-US" altLang="ko-KR" sz="1400" b="1" dirty="0" smtClean="0">
                <a:sym typeface="Wingdings" pitchFamily="2" charset="2"/>
              </a:rPr>
              <a:t> 3 support</a:t>
            </a:r>
            <a:r>
              <a:rPr lang="en-US" altLang="ko-KR" sz="1400" b="1" dirty="0" smtClean="0"/>
              <a:t/>
            </a:r>
            <a:br>
              <a:rPr lang="en-US" altLang="ko-KR" sz="1400" b="1" dirty="0" smtClean="0"/>
            </a:br>
            <a:r>
              <a:rPr lang="en-US" altLang="ko-KR" sz="1400" b="1" dirty="0" smtClean="0"/>
              <a:t>&lt; </a:t>
            </a:r>
            <a:r>
              <a:rPr lang="en-US" altLang="ko-KR" sz="1400" b="1" dirty="0" smtClean="0">
                <a:solidFill>
                  <a:srgbClr val="00B050"/>
                </a:solidFill>
              </a:rPr>
              <a:t>(Visual + </a:t>
            </a:r>
            <a:r>
              <a:rPr lang="en-US" altLang="ko-KR" sz="1400" b="1" dirty="0" smtClean="0">
                <a:solidFill>
                  <a:srgbClr val="92D050"/>
                </a:solidFill>
              </a:rPr>
              <a:t>Sound + Haptic</a:t>
            </a:r>
            <a:r>
              <a:rPr lang="en-US" altLang="ko-KR" sz="1400" b="1" dirty="0" smtClean="0">
                <a:solidFill>
                  <a:srgbClr val="00B050"/>
                </a:solidFill>
              </a:rPr>
              <a:t>)</a:t>
            </a:r>
            <a:r>
              <a:rPr lang="en-US" altLang="ko-KR" sz="1400" b="1" dirty="0" smtClean="0"/>
              <a:t> + </a:t>
            </a:r>
            <a:r>
              <a:rPr lang="en-US" altLang="ko-KR" sz="1400" b="1" dirty="0" smtClean="0">
                <a:solidFill>
                  <a:srgbClr val="0070C0"/>
                </a:solidFill>
              </a:rPr>
              <a:t>Vest. 		</a:t>
            </a:r>
            <a:r>
              <a:rPr lang="en-US" altLang="ko-KR" sz="1400" b="1" dirty="0" smtClean="0">
                <a:sym typeface="Wingdings" pitchFamily="2" charset="2"/>
              </a:rPr>
              <a:t> 2 support</a:t>
            </a:r>
            <a:r>
              <a:rPr lang="en-US" altLang="ko-KR" sz="1400" b="1" dirty="0" smtClean="0"/>
              <a:t/>
            </a:r>
            <a:br>
              <a:rPr lang="en-US" altLang="ko-KR" sz="1400" b="1" dirty="0" smtClean="0"/>
            </a:br>
            <a:r>
              <a:rPr lang="en-US" altLang="ko-KR" sz="1400" b="1" dirty="0" smtClean="0"/>
              <a:t>&lt; </a:t>
            </a:r>
            <a:r>
              <a:rPr lang="en-US" altLang="ko-KR" sz="1400" b="1" dirty="0" smtClean="0">
                <a:solidFill>
                  <a:srgbClr val="00B050"/>
                </a:solidFill>
              </a:rPr>
              <a:t>(Visual + </a:t>
            </a:r>
            <a:r>
              <a:rPr lang="en-US" altLang="ko-KR" sz="1400" b="1" dirty="0" smtClean="0">
                <a:solidFill>
                  <a:srgbClr val="92D050"/>
                </a:solidFill>
              </a:rPr>
              <a:t>Sound</a:t>
            </a:r>
            <a:r>
              <a:rPr lang="en-US" altLang="ko-KR" sz="1400" b="1" dirty="0" smtClean="0">
                <a:solidFill>
                  <a:srgbClr val="00B050"/>
                </a:solidFill>
              </a:rPr>
              <a:t>)</a:t>
            </a:r>
            <a:r>
              <a:rPr lang="en-US" altLang="ko-KR" sz="1400" b="1" dirty="0" smtClean="0"/>
              <a:t> + </a:t>
            </a:r>
            <a:r>
              <a:rPr lang="en-US" altLang="ko-KR" sz="1400" b="1" dirty="0" smtClean="0">
                <a:solidFill>
                  <a:srgbClr val="0070C0"/>
                </a:solidFill>
              </a:rPr>
              <a:t>Vest.  			</a:t>
            </a:r>
            <a:r>
              <a:rPr lang="en-US" altLang="ko-KR" sz="1400" b="1" dirty="0" smtClean="0">
                <a:sym typeface="Wingdings" pitchFamily="2" charset="2"/>
              </a:rPr>
              <a:t> 1 support</a:t>
            </a:r>
            <a:r>
              <a:rPr lang="en-US" altLang="ko-KR" sz="1400" b="1" dirty="0" smtClean="0"/>
              <a:t/>
            </a:r>
            <a:br>
              <a:rPr lang="en-US" altLang="ko-KR" sz="1400" b="1" dirty="0" smtClean="0"/>
            </a:br>
            <a:r>
              <a:rPr lang="en-US" altLang="ko-KR" sz="1400" b="1" dirty="0" smtClean="0"/>
              <a:t>&lt; </a:t>
            </a:r>
            <a:r>
              <a:rPr lang="en-US" altLang="ko-KR" sz="1400" b="1" dirty="0" smtClean="0">
                <a:solidFill>
                  <a:srgbClr val="00B050"/>
                </a:solidFill>
              </a:rPr>
              <a:t>(Visual)</a:t>
            </a:r>
            <a:r>
              <a:rPr lang="en-US" altLang="ko-KR" sz="1400" b="1" dirty="0" smtClean="0"/>
              <a:t> + </a:t>
            </a:r>
            <a:r>
              <a:rPr lang="en-US" altLang="ko-KR" sz="1400" b="1" dirty="0" smtClean="0">
                <a:solidFill>
                  <a:srgbClr val="0070C0"/>
                </a:solidFill>
              </a:rPr>
              <a:t>Vest. 				</a:t>
            </a:r>
            <a:r>
              <a:rPr lang="en-US" altLang="ko-KR" sz="1400" b="1" dirty="0" smtClean="0">
                <a:sym typeface="Wingdings" pitchFamily="2" charset="2"/>
              </a:rPr>
              <a:t> 0 support</a:t>
            </a:r>
            <a:endParaRPr lang="en-US" altLang="ko-KR" dirty="0" smtClean="0"/>
          </a:p>
        </p:txBody>
      </p:sp>
    </p:spTree>
    <p:extLst>
      <p:ext uri="{BB962C8B-B14F-4D97-AF65-F5344CB8AC3E}">
        <p14:creationId xmlns:p14="http://schemas.microsoft.com/office/powerpoint/2010/main" val="222017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More validation?</a:t>
            </a:r>
            <a:endParaRPr lang="ko-KR" altLang="en-US" dirty="0"/>
          </a:p>
        </p:txBody>
      </p:sp>
      <p:sp>
        <p:nvSpPr>
          <p:cNvPr id="3" name="내용 개체 틀 2"/>
          <p:cNvSpPr>
            <a:spLocks noGrp="1"/>
          </p:cNvSpPr>
          <p:nvPr>
            <p:ph idx="1"/>
          </p:nvPr>
        </p:nvSpPr>
        <p:spPr/>
        <p:txBody>
          <a:bodyPr>
            <a:normAutofit/>
          </a:bodyPr>
          <a:lstStyle/>
          <a:p>
            <a:pPr>
              <a:lnSpc>
                <a:spcPct val="150000"/>
              </a:lnSpc>
            </a:pPr>
            <a:r>
              <a:rPr lang="en-US" altLang="ko-KR" sz="2400" dirty="0" smtClean="0"/>
              <a:t>The other way around:</a:t>
            </a:r>
          </a:p>
          <a:p>
            <a:pPr lvl="1">
              <a:lnSpc>
                <a:spcPct val="150000"/>
              </a:lnSpc>
            </a:pPr>
            <a:r>
              <a:rPr lang="en-US" altLang="ko-KR" sz="2400" dirty="0" smtClean="0"/>
              <a:t>How about adding </a:t>
            </a:r>
            <a:r>
              <a:rPr lang="en-US" altLang="ko-KR" sz="2400" dirty="0" smtClean="0">
                <a:solidFill>
                  <a:srgbClr val="FF0000"/>
                </a:solidFill>
              </a:rPr>
              <a:t>inconsistent</a:t>
            </a:r>
            <a:r>
              <a:rPr lang="en-US" altLang="ko-KR" sz="2400" dirty="0" smtClean="0"/>
              <a:t> modality information? 	</a:t>
            </a:r>
          </a:p>
          <a:p>
            <a:pPr lvl="2">
              <a:lnSpc>
                <a:spcPct val="150000"/>
              </a:lnSpc>
            </a:pPr>
            <a:r>
              <a:rPr lang="en-US" altLang="ko-KR" dirty="0" smtClean="0"/>
              <a:t>Should worsen the sickness (by even more mismatch … !)</a:t>
            </a:r>
          </a:p>
          <a:p>
            <a:pPr lvl="2">
              <a:lnSpc>
                <a:spcPct val="150000"/>
              </a:lnSpc>
            </a:pPr>
            <a:r>
              <a:rPr lang="en-US" altLang="ko-KR" dirty="0" smtClean="0"/>
              <a:t>E.g. Visual (forward) </a:t>
            </a:r>
            <a:r>
              <a:rPr lang="en-US" altLang="ko-KR" smtClean="0"/>
              <a:t>+ </a:t>
            </a:r>
            <a:r>
              <a:rPr lang="en-US" altLang="ko-KR" smtClean="0"/>
              <a:t>Vestibular </a:t>
            </a:r>
            <a:r>
              <a:rPr lang="en-US" altLang="ko-KR" dirty="0" smtClean="0"/>
              <a:t>(stationary) + Reverse wind + side way sound ???</a:t>
            </a:r>
            <a:endParaRPr lang="ko-KR" altLang="en-US" dirty="0"/>
          </a:p>
        </p:txBody>
      </p:sp>
    </p:spTree>
    <p:extLst>
      <p:ext uri="{BB962C8B-B14F-4D97-AF65-F5344CB8AC3E}">
        <p14:creationId xmlns:p14="http://schemas.microsoft.com/office/powerpoint/2010/main" val="42906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dirty="0" smtClean="0"/>
              <a:t>Bonus: Walk-in-place?</a:t>
            </a:r>
            <a:endParaRPr lang="ko-KR" altLang="en-US" sz="2800" dirty="0"/>
          </a:p>
        </p:txBody>
      </p:sp>
      <p:sp>
        <p:nvSpPr>
          <p:cNvPr id="3" name="내용 개체 틀 2"/>
          <p:cNvSpPr>
            <a:spLocks noGrp="1"/>
          </p:cNvSpPr>
          <p:nvPr>
            <p:ph idx="1"/>
          </p:nvPr>
        </p:nvSpPr>
        <p:spPr>
          <a:xfrm>
            <a:off x="241176" y="1340768"/>
            <a:ext cx="8723312" cy="4525963"/>
          </a:xfrm>
        </p:spPr>
        <p:txBody>
          <a:bodyPr>
            <a:noAutofit/>
          </a:bodyPr>
          <a:lstStyle/>
          <a:p>
            <a:pPr>
              <a:lnSpc>
                <a:spcPct val="150000"/>
              </a:lnSpc>
            </a:pPr>
            <a:r>
              <a:rPr lang="en-US" altLang="ko-KR" sz="2000" dirty="0" smtClean="0"/>
              <a:t>Explain effect of WIP in terms of this “Dominance” theory</a:t>
            </a:r>
          </a:p>
          <a:p>
            <a:pPr lvl="1">
              <a:lnSpc>
                <a:spcPct val="150000"/>
              </a:lnSpc>
            </a:pPr>
            <a:r>
              <a:rPr lang="en-US" altLang="ko-KR" sz="2000" dirty="0" smtClean="0"/>
              <a:t>WIP as one modality support</a:t>
            </a:r>
          </a:p>
          <a:p>
            <a:pPr lvl="1">
              <a:lnSpc>
                <a:spcPct val="150000"/>
              </a:lnSpc>
            </a:pPr>
            <a:r>
              <a:rPr lang="en-US" altLang="ko-KR" sz="2000" dirty="0" smtClean="0"/>
              <a:t>WIP gives not only one but </a:t>
            </a:r>
            <a:r>
              <a:rPr lang="en-US" altLang="ko-KR" sz="2000" dirty="0" smtClean="0">
                <a:solidFill>
                  <a:srgbClr val="FF0000"/>
                </a:solidFill>
              </a:rPr>
              <a:t>two/three</a:t>
            </a:r>
            <a:r>
              <a:rPr lang="en-US" altLang="ko-KR" sz="2000" dirty="0" smtClean="0"/>
              <a:t> modalities</a:t>
            </a:r>
          </a:p>
          <a:p>
            <a:pPr lvl="2">
              <a:lnSpc>
                <a:spcPct val="150000"/>
              </a:lnSpc>
            </a:pPr>
            <a:r>
              <a:rPr lang="en-US" altLang="ko-KR" sz="2000" dirty="0" smtClean="0"/>
              <a:t>Haptic/Tactile and Indirect/Proprioceptive</a:t>
            </a:r>
          </a:p>
          <a:p>
            <a:pPr lvl="1">
              <a:lnSpc>
                <a:spcPct val="150000"/>
              </a:lnSpc>
            </a:pPr>
            <a:r>
              <a:rPr lang="en-US" altLang="ko-KR" sz="2000" dirty="0" smtClean="0"/>
              <a:t>Thus WIP alone might then be more effective than just adding single modality support!</a:t>
            </a:r>
          </a:p>
          <a:p>
            <a:pPr lvl="1">
              <a:lnSpc>
                <a:spcPct val="150000"/>
              </a:lnSpc>
            </a:pPr>
            <a:r>
              <a:rPr lang="en-US" altLang="ko-KR" sz="2000" dirty="0" smtClean="0"/>
              <a:t>Use test contents that necessitate WIP like interface</a:t>
            </a:r>
          </a:p>
          <a:p>
            <a:pPr lvl="2">
              <a:lnSpc>
                <a:spcPct val="150000"/>
              </a:lnSpc>
            </a:pPr>
            <a:r>
              <a:rPr lang="en-US" altLang="ko-KR" sz="2000" dirty="0" smtClean="0"/>
              <a:t>Roller coaster, Racing and Space navigation might be unnatural to employ WIP like interface</a:t>
            </a:r>
            <a:endParaRPr lang="ko-KR" altLang="en-US" sz="2000" dirty="0"/>
          </a:p>
        </p:txBody>
      </p:sp>
    </p:spTree>
    <p:extLst>
      <p:ext uri="{BB962C8B-B14F-4D97-AF65-F5344CB8AC3E}">
        <p14:creationId xmlns:p14="http://schemas.microsoft.com/office/powerpoint/2010/main" val="377348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06090"/>
          </a:xfrm>
        </p:spPr>
        <p:txBody>
          <a:bodyPr>
            <a:normAutofit/>
          </a:bodyPr>
          <a:lstStyle/>
          <a:p>
            <a:r>
              <a:rPr lang="en-US" altLang="ko-KR" sz="2800" dirty="0" smtClean="0"/>
              <a:t>Hypothesis Test 1</a:t>
            </a:r>
            <a:endParaRPr lang="ko-KR" altLang="en-US" sz="2800" dirty="0"/>
          </a:p>
        </p:txBody>
      </p:sp>
      <p:sp>
        <p:nvSpPr>
          <p:cNvPr id="3" name="내용 개체 틀 2"/>
          <p:cNvSpPr>
            <a:spLocks noGrp="1"/>
          </p:cNvSpPr>
          <p:nvPr>
            <p:ph idx="1"/>
          </p:nvPr>
        </p:nvSpPr>
        <p:spPr>
          <a:xfrm>
            <a:off x="457200" y="1196752"/>
            <a:ext cx="8229600" cy="5400600"/>
          </a:xfrm>
        </p:spPr>
        <p:txBody>
          <a:bodyPr>
            <a:normAutofit fontScale="92500" lnSpcReduction="20000"/>
          </a:bodyPr>
          <a:lstStyle/>
          <a:p>
            <a:pPr>
              <a:lnSpc>
                <a:spcPct val="150000"/>
              </a:lnSpc>
            </a:pPr>
            <a:r>
              <a:rPr lang="en-US" altLang="ko-KR" sz="1800" dirty="0" smtClean="0"/>
              <a:t>Increasing “number” of different modality and consistent information supporting visual motion will increase the reduction of sickness</a:t>
            </a:r>
          </a:p>
          <a:p>
            <a:pPr lvl="1">
              <a:lnSpc>
                <a:spcPct val="150000"/>
              </a:lnSpc>
            </a:pPr>
            <a:r>
              <a:rPr lang="en-US" altLang="ko-KR" sz="1800" dirty="0" smtClean="0"/>
              <a:t>Motion information is overall strengthened by dominance over “lone” vestibular</a:t>
            </a:r>
          </a:p>
          <a:p>
            <a:pPr lvl="1">
              <a:lnSpc>
                <a:spcPct val="150000"/>
              </a:lnSpc>
            </a:pPr>
            <a:r>
              <a:rPr lang="en-US" altLang="ko-KR" sz="1800" dirty="0" smtClean="0"/>
              <a:t>Sensory mismatch is relatively reduced, and likewise the sickness</a:t>
            </a:r>
          </a:p>
          <a:p>
            <a:pPr lvl="1">
              <a:lnSpc>
                <a:spcPct val="150000"/>
              </a:lnSpc>
            </a:pPr>
            <a:endParaRPr lang="en-US" altLang="ko-KR" sz="1800" dirty="0"/>
          </a:p>
          <a:p>
            <a:pPr>
              <a:lnSpc>
                <a:spcPct val="150000"/>
              </a:lnSpc>
            </a:pPr>
            <a:r>
              <a:rPr lang="en-US" altLang="ko-KR" sz="2200" dirty="0" smtClean="0"/>
              <a:t>Two contents: </a:t>
            </a:r>
          </a:p>
          <a:p>
            <a:pPr lvl="1">
              <a:lnSpc>
                <a:spcPct val="150000"/>
              </a:lnSpc>
            </a:pPr>
            <a:r>
              <a:rPr lang="en-US" altLang="ko-KR" sz="1800" dirty="0" smtClean="0"/>
              <a:t>Running</a:t>
            </a:r>
          </a:p>
          <a:p>
            <a:pPr lvl="2">
              <a:lnSpc>
                <a:spcPct val="150000"/>
              </a:lnSpc>
            </a:pPr>
            <a:r>
              <a:rPr lang="en-US" altLang="ko-KR" sz="1400" dirty="0" smtClean="0"/>
              <a:t>Less speed</a:t>
            </a:r>
          </a:p>
          <a:p>
            <a:pPr lvl="2">
              <a:lnSpc>
                <a:spcPct val="150000"/>
              </a:lnSpc>
            </a:pPr>
            <a:r>
              <a:rPr lang="en-US" altLang="ko-KR" sz="1400" dirty="0" smtClean="0"/>
              <a:t>Less continuous</a:t>
            </a:r>
          </a:p>
          <a:p>
            <a:pPr lvl="2">
              <a:lnSpc>
                <a:spcPct val="150000"/>
              </a:lnSpc>
            </a:pPr>
            <a:r>
              <a:rPr lang="en-US" altLang="ko-KR" sz="1400" dirty="0" smtClean="0"/>
              <a:t>Run-in-place </a:t>
            </a:r>
          </a:p>
          <a:p>
            <a:pPr lvl="1">
              <a:lnSpc>
                <a:spcPct val="150000"/>
              </a:lnSpc>
            </a:pPr>
            <a:r>
              <a:rPr lang="en-US" altLang="ko-KR" sz="1800" dirty="0" smtClean="0"/>
              <a:t>Cycling</a:t>
            </a:r>
          </a:p>
          <a:p>
            <a:pPr lvl="2">
              <a:lnSpc>
                <a:spcPct val="150000"/>
              </a:lnSpc>
            </a:pPr>
            <a:r>
              <a:rPr lang="en-US" altLang="ko-KR" sz="1400" dirty="0" smtClean="0"/>
              <a:t>Higher speed </a:t>
            </a:r>
          </a:p>
          <a:p>
            <a:pPr lvl="2">
              <a:lnSpc>
                <a:spcPct val="150000"/>
              </a:lnSpc>
            </a:pPr>
            <a:r>
              <a:rPr lang="en-US" altLang="ko-KR" sz="1400" dirty="0" smtClean="0"/>
              <a:t>More continuous</a:t>
            </a:r>
          </a:p>
          <a:p>
            <a:pPr lvl="2">
              <a:lnSpc>
                <a:spcPct val="150000"/>
              </a:lnSpc>
            </a:pPr>
            <a:r>
              <a:rPr lang="en-US" altLang="ko-KR" sz="1400" dirty="0" smtClean="0"/>
              <a:t>Pedal-in-place </a:t>
            </a:r>
            <a:endParaRPr lang="ko-KR" altLang="en-US" sz="1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544" y="3429000"/>
            <a:ext cx="2324200" cy="17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217" t="20680" r="15161" b="13813"/>
          <a:stretch/>
        </p:blipFill>
        <p:spPr bwMode="auto">
          <a:xfrm>
            <a:off x="5546304" y="4581128"/>
            <a:ext cx="2921497" cy="185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dirty="0" smtClean="0"/>
              <a:t>Possible experiment set-up</a:t>
            </a:r>
            <a:endParaRPr lang="ko-KR" altLang="en-US" sz="3200" dirty="0"/>
          </a:p>
        </p:txBody>
      </p:sp>
      <p:sp>
        <p:nvSpPr>
          <p:cNvPr id="3" name="내용 개체 틀 2"/>
          <p:cNvSpPr>
            <a:spLocks noGrp="1"/>
          </p:cNvSpPr>
          <p:nvPr>
            <p:ph idx="1"/>
          </p:nvPr>
        </p:nvSpPr>
        <p:spPr>
          <a:xfrm>
            <a:off x="457200" y="1340768"/>
            <a:ext cx="8507288" cy="5328592"/>
          </a:xfrm>
        </p:spPr>
        <p:txBody>
          <a:bodyPr>
            <a:normAutofit fontScale="55000" lnSpcReduction="20000"/>
          </a:bodyPr>
          <a:lstStyle/>
          <a:p>
            <a:pPr>
              <a:lnSpc>
                <a:spcPct val="160000"/>
              </a:lnSpc>
            </a:pPr>
            <a:r>
              <a:rPr lang="en-US" altLang="ko-KR" dirty="0" smtClean="0"/>
              <a:t>Default</a:t>
            </a:r>
          </a:p>
          <a:p>
            <a:pPr lvl="1">
              <a:lnSpc>
                <a:spcPct val="160000"/>
              </a:lnSpc>
            </a:pPr>
            <a:r>
              <a:rPr lang="en-US" altLang="ko-KR" dirty="0" smtClean="0"/>
              <a:t>Visual motion – Cycling / Running</a:t>
            </a:r>
          </a:p>
          <a:p>
            <a:pPr lvl="1">
              <a:lnSpc>
                <a:spcPct val="160000"/>
              </a:lnSpc>
            </a:pPr>
            <a:r>
              <a:rPr lang="en-US" altLang="ko-KR" dirty="0" smtClean="0"/>
              <a:t>(Vestibular) – no gross whole body motion</a:t>
            </a:r>
          </a:p>
          <a:p>
            <a:pPr marL="0" indent="0">
              <a:lnSpc>
                <a:spcPct val="160000"/>
              </a:lnSpc>
              <a:buNone/>
            </a:pPr>
            <a:endParaRPr lang="en-US" altLang="ko-KR" dirty="0" smtClean="0"/>
          </a:p>
          <a:p>
            <a:pPr>
              <a:lnSpc>
                <a:spcPct val="160000"/>
              </a:lnSpc>
            </a:pPr>
            <a:r>
              <a:rPr lang="en-US" altLang="ko-KR" dirty="0" smtClean="0"/>
              <a:t>Factors</a:t>
            </a:r>
          </a:p>
          <a:p>
            <a:pPr lvl="1">
              <a:lnSpc>
                <a:spcPct val="160000"/>
              </a:lnSpc>
            </a:pPr>
            <a:r>
              <a:rPr lang="en-US" altLang="ko-KR" dirty="0" smtClean="0"/>
              <a:t>2 Contents (2 levels)</a:t>
            </a:r>
          </a:p>
          <a:p>
            <a:pPr lvl="1">
              <a:lnSpc>
                <a:spcPct val="160000"/>
              </a:lnSpc>
            </a:pPr>
            <a:r>
              <a:rPr lang="en-US" altLang="ko-KR" dirty="0" smtClean="0"/>
              <a:t>Sound – Sound synched to steps/pedaling vs. None (2 levels)</a:t>
            </a:r>
          </a:p>
          <a:p>
            <a:pPr lvl="1">
              <a:lnSpc>
                <a:spcPct val="160000"/>
              </a:lnSpc>
            </a:pPr>
            <a:r>
              <a:rPr lang="en-US" altLang="ko-KR" dirty="0" smtClean="0"/>
              <a:t>Proprioception/Indirect: RIP/PIP vs. Controller/None (2 levels)</a:t>
            </a:r>
          </a:p>
          <a:p>
            <a:pPr lvl="2">
              <a:lnSpc>
                <a:spcPct val="160000"/>
              </a:lnSpc>
            </a:pPr>
            <a:r>
              <a:rPr lang="en-US" altLang="ko-KR" dirty="0" smtClean="0"/>
              <a:t>Haptic/Tactile: Foot vibration/Handle vibration vs. None (2 levels)</a:t>
            </a:r>
          </a:p>
          <a:p>
            <a:pPr lvl="3">
              <a:lnSpc>
                <a:spcPct val="160000"/>
              </a:lnSpc>
            </a:pPr>
            <a:r>
              <a:rPr lang="en-US" altLang="ko-KR" dirty="0" smtClean="0"/>
              <a:t>Haptic and tactile can be separated but then too many factors …</a:t>
            </a:r>
          </a:p>
          <a:p>
            <a:pPr lvl="1">
              <a:lnSpc>
                <a:spcPct val="160000"/>
              </a:lnSpc>
            </a:pPr>
            <a:r>
              <a:rPr lang="en-US" altLang="ko-KR" dirty="0" smtClean="0"/>
              <a:t>User intent: User driven vs. Fixed navigation (2 levels)</a:t>
            </a:r>
          </a:p>
          <a:p>
            <a:pPr lvl="2">
              <a:lnSpc>
                <a:spcPct val="160000"/>
              </a:lnSpc>
            </a:pPr>
            <a:r>
              <a:rPr lang="en-US" altLang="ko-KR" dirty="0" smtClean="0"/>
              <a:t>Cognitive modality?/effect where as others are more </a:t>
            </a:r>
            <a:r>
              <a:rPr lang="en-US" altLang="ko-KR" dirty="0" err="1" smtClean="0"/>
              <a:t>physiogical</a:t>
            </a:r>
            <a:r>
              <a:rPr lang="en-US" altLang="ko-KR" dirty="0" smtClean="0"/>
              <a:t> </a:t>
            </a:r>
            <a:br>
              <a:rPr lang="en-US" altLang="ko-KR" dirty="0" smtClean="0"/>
            </a:br>
            <a:endParaRPr lang="en-US" altLang="ko-KR" dirty="0" smtClean="0"/>
          </a:p>
          <a:p>
            <a:pPr lvl="1">
              <a:lnSpc>
                <a:spcPct val="160000"/>
              </a:lnSpc>
            </a:pPr>
            <a:r>
              <a:rPr lang="en-US" altLang="ko-KR" dirty="0" smtClean="0"/>
              <a:t>Self body visualization: Yes vs. None (2 Levels)</a:t>
            </a:r>
          </a:p>
        </p:txBody>
      </p:sp>
      <p:sp>
        <p:nvSpPr>
          <p:cNvPr id="5" name="TextBox 4"/>
          <p:cNvSpPr txBox="1"/>
          <p:nvPr/>
        </p:nvSpPr>
        <p:spPr>
          <a:xfrm>
            <a:off x="5940152" y="2852936"/>
            <a:ext cx="2550378" cy="646331"/>
          </a:xfrm>
          <a:prstGeom prst="rect">
            <a:avLst/>
          </a:prstGeom>
          <a:noFill/>
        </p:spPr>
        <p:txBody>
          <a:bodyPr wrap="none" rtlCol="0">
            <a:spAutoFit/>
          </a:bodyPr>
          <a:lstStyle/>
          <a:p>
            <a:r>
              <a:rPr lang="en-US" altLang="ko-KR" dirty="0" smtClean="0"/>
              <a:t>Too many factors and </a:t>
            </a:r>
            <a:br>
              <a:rPr lang="en-US" altLang="ko-KR" dirty="0" smtClean="0"/>
            </a:br>
            <a:r>
              <a:rPr lang="en-US" altLang="ko-KR" dirty="0" smtClean="0"/>
              <a:t>combinations </a:t>
            </a:r>
            <a:r>
              <a:rPr lang="ko-KR" altLang="en-US" dirty="0" err="1" smtClean="0"/>
              <a:t>ㅠㅠ</a:t>
            </a:r>
            <a:endParaRPr lang="ko-KR" altLang="en-US" dirty="0"/>
          </a:p>
        </p:txBody>
      </p:sp>
    </p:spTree>
    <p:extLst>
      <p:ext uri="{BB962C8B-B14F-4D97-AF65-F5344CB8AC3E}">
        <p14:creationId xmlns:p14="http://schemas.microsoft.com/office/powerpoint/2010/main" val="160557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99592" y="260648"/>
            <a:ext cx="7704856" cy="676672"/>
          </a:xfrm>
        </p:spPr>
        <p:txBody>
          <a:bodyPr>
            <a:normAutofit/>
          </a:bodyPr>
          <a:lstStyle/>
          <a:p>
            <a:pPr marL="0" indent="0">
              <a:buNone/>
            </a:pPr>
            <a:r>
              <a:rPr lang="en-US" altLang="ko-KR" dirty="0" smtClean="0"/>
              <a:t>Test only partial combinations (Cycling)</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255710484"/>
              </p:ext>
            </p:extLst>
          </p:nvPr>
        </p:nvGraphicFramePr>
        <p:xfrm>
          <a:off x="395536" y="1196752"/>
          <a:ext cx="8280920" cy="5064870"/>
        </p:xfrm>
        <a:graphic>
          <a:graphicData uri="http://schemas.openxmlformats.org/drawingml/2006/table">
            <a:tbl>
              <a:tblPr firstRow="1" bandRow="1">
                <a:tableStyleId>{5940675A-B579-460E-94D1-54222C63F5DA}</a:tableStyleId>
              </a:tblPr>
              <a:tblGrid>
                <a:gridCol w="828092"/>
                <a:gridCol w="828092"/>
                <a:gridCol w="828092"/>
                <a:gridCol w="828092"/>
                <a:gridCol w="828092"/>
                <a:gridCol w="828092"/>
                <a:gridCol w="828092"/>
                <a:gridCol w="828092"/>
                <a:gridCol w="828092"/>
                <a:gridCol w="828092"/>
              </a:tblGrid>
              <a:tr h="585065">
                <a:tc>
                  <a:txBody>
                    <a:bodyPr/>
                    <a:lstStyle/>
                    <a:p>
                      <a:pPr latinLnBrk="1"/>
                      <a:endParaRPr lang="ko-KR" altLang="en-US" sz="1000" dirty="0"/>
                    </a:p>
                  </a:txBody>
                  <a:tcPr/>
                </a:tc>
                <a:tc>
                  <a:txBody>
                    <a:bodyPr/>
                    <a:lstStyle/>
                    <a:p>
                      <a:pPr latinLnBrk="1"/>
                      <a:r>
                        <a:rPr lang="en-US" altLang="ko-KR" sz="1000" dirty="0" smtClean="0"/>
                        <a:t>Baseline</a:t>
                      </a:r>
                      <a:endParaRPr lang="ko-KR" altLang="en-US" sz="1000" dirty="0"/>
                    </a:p>
                  </a:txBody>
                  <a:tcPr/>
                </a:tc>
                <a:tc>
                  <a:txBody>
                    <a:bodyPr/>
                    <a:lstStyle/>
                    <a:p>
                      <a:pPr latinLnBrk="1"/>
                      <a:r>
                        <a:rPr lang="en-US" altLang="ko-KR" sz="1000" dirty="0" smtClean="0"/>
                        <a:t>+S</a:t>
                      </a:r>
                      <a:endParaRPr lang="ko-KR" altLang="en-US" sz="1000" dirty="0"/>
                    </a:p>
                  </a:txBody>
                  <a:tcPr/>
                </a:tc>
                <a:tc>
                  <a:txBody>
                    <a:bodyPr/>
                    <a:lstStyle/>
                    <a:p>
                      <a:pPr latinLnBrk="1"/>
                      <a:r>
                        <a:rPr lang="en-US" altLang="ko-KR" sz="1000" dirty="0" smtClean="0"/>
                        <a:t>+S+H</a:t>
                      </a:r>
                      <a:endParaRPr lang="ko-KR" altLang="en-US" sz="1000" dirty="0"/>
                    </a:p>
                  </a:txBody>
                  <a:tcPr/>
                </a:tc>
                <a:tc>
                  <a:txBody>
                    <a:bodyPr/>
                    <a:lstStyle/>
                    <a:p>
                      <a:pPr latinLnBrk="1"/>
                      <a:r>
                        <a:rPr lang="en-US" altLang="ko-KR" sz="1000" dirty="0" smtClean="0"/>
                        <a:t>+S+WIP</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+I</a:t>
                      </a:r>
                      <a:endParaRPr lang="ko-KR" altLang="en-US" sz="1000" dirty="0"/>
                    </a:p>
                  </a:txBody>
                  <a:tcPr/>
                </a:tc>
                <a:tc>
                  <a:txBody>
                    <a:bodyPr/>
                    <a:lstStyle/>
                    <a:p>
                      <a:pPr latinLnBrk="1"/>
                      <a:r>
                        <a:rPr lang="en-US" altLang="ko-KR" sz="1000" dirty="0" smtClean="0"/>
                        <a:t>+I+S</a:t>
                      </a:r>
                      <a:endParaRPr lang="ko-KR" altLang="en-US" sz="1000" dirty="0"/>
                    </a:p>
                  </a:txBody>
                  <a:tcPr/>
                </a:tc>
                <a:tc>
                  <a:txBody>
                    <a:bodyPr/>
                    <a:lstStyle/>
                    <a:p>
                      <a:pPr latinLnBrk="1"/>
                      <a:r>
                        <a:rPr lang="en-US" altLang="ko-KR" sz="1000" dirty="0" smtClean="0"/>
                        <a:t>+I+S+H</a:t>
                      </a:r>
                      <a:endParaRPr lang="ko-KR" altLang="en-US" sz="1000" dirty="0"/>
                    </a:p>
                  </a:txBody>
                  <a:tcPr/>
                </a:tc>
                <a:tc>
                  <a:txBody>
                    <a:bodyPr/>
                    <a:lstStyle/>
                    <a:p>
                      <a:pPr latinLnBrk="1"/>
                      <a:r>
                        <a:rPr lang="en-US" altLang="ko-KR" sz="1000" dirty="0" smtClean="0"/>
                        <a:t>+I+S+WIP</a:t>
                      </a:r>
                      <a:endParaRPr lang="ko-KR" altLang="en-US" sz="1000" dirty="0"/>
                    </a:p>
                  </a:txBody>
                  <a:tcPr/>
                </a:tc>
              </a:tr>
              <a:tr h="585065">
                <a:tc>
                  <a:txBody>
                    <a:bodyPr/>
                    <a:lstStyle/>
                    <a:p>
                      <a:pPr latinLnBrk="1"/>
                      <a:endParaRPr lang="ko-KR" altLang="en-US" sz="1000" dirty="0"/>
                    </a:p>
                  </a:txBody>
                  <a:tcPr/>
                </a:tc>
                <a:tc>
                  <a:txBody>
                    <a:bodyPr/>
                    <a:lstStyle/>
                    <a:p>
                      <a:pPr latinLnBrk="1"/>
                      <a:r>
                        <a:rPr lang="en-US" altLang="ko-KR" sz="1000" dirty="0" smtClean="0"/>
                        <a:t>0</a:t>
                      </a:r>
                      <a:endParaRPr lang="ko-KR" altLang="en-US" sz="1000" dirty="0"/>
                    </a:p>
                  </a:txBody>
                  <a:tcPr/>
                </a:tc>
                <a:tc>
                  <a:txBody>
                    <a:bodyPr/>
                    <a:lstStyle/>
                    <a:p>
                      <a:pPr latinLnBrk="1"/>
                      <a:r>
                        <a:rPr lang="en-US" altLang="ko-KR" sz="1000" dirty="0" smtClean="0"/>
                        <a:t>1</a:t>
                      </a:r>
                      <a:endParaRPr lang="ko-KR" altLang="en-US" sz="1000" dirty="0"/>
                    </a:p>
                  </a:txBody>
                  <a:tcPr/>
                </a:tc>
                <a:tc>
                  <a:txBody>
                    <a:bodyPr/>
                    <a:lstStyle/>
                    <a:p>
                      <a:pPr latinLnBrk="1"/>
                      <a:r>
                        <a:rPr lang="en-US" altLang="ko-KR" sz="1000" dirty="0" smtClean="0"/>
                        <a:t>2</a:t>
                      </a:r>
                      <a:endParaRPr lang="ko-KR" altLang="en-US" sz="1000" dirty="0"/>
                    </a:p>
                  </a:txBody>
                  <a:tcPr/>
                </a:tc>
                <a:tc>
                  <a:txBody>
                    <a:bodyPr/>
                    <a:lstStyle/>
                    <a:p>
                      <a:pPr latinLnBrk="1"/>
                      <a:r>
                        <a:rPr lang="en-US" altLang="ko-KR" sz="1000" dirty="0" smtClean="0"/>
                        <a:t>4</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1</a:t>
                      </a:r>
                      <a:endParaRPr lang="ko-KR" altLang="en-US" sz="1000" dirty="0"/>
                    </a:p>
                  </a:txBody>
                  <a:tcPr/>
                </a:tc>
                <a:tc>
                  <a:txBody>
                    <a:bodyPr/>
                    <a:lstStyle/>
                    <a:p>
                      <a:pPr latinLnBrk="1"/>
                      <a:r>
                        <a:rPr lang="en-US" altLang="ko-KR" sz="1000" dirty="0" smtClean="0"/>
                        <a:t>2</a:t>
                      </a:r>
                      <a:endParaRPr lang="ko-KR" altLang="en-US" sz="1000" dirty="0"/>
                    </a:p>
                  </a:txBody>
                  <a:tcPr/>
                </a:tc>
                <a:tc>
                  <a:txBody>
                    <a:bodyPr/>
                    <a:lstStyle/>
                    <a:p>
                      <a:pPr latinLnBrk="1"/>
                      <a:r>
                        <a:rPr lang="en-US" altLang="ko-KR" sz="1000" dirty="0" smtClean="0"/>
                        <a:t>3</a:t>
                      </a:r>
                      <a:endParaRPr lang="ko-KR" altLang="en-US" sz="1000" dirty="0"/>
                    </a:p>
                  </a:txBody>
                  <a:tcPr/>
                </a:tc>
                <a:tc>
                  <a:txBody>
                    <a:bodyPr/>
                    <a:lstStyle/>
                    <a:p>
                      <a:pPr latinLnBrk="1"/>
                      <a:r>
                        <a:rPr lang="en-US" altLang="ko-KR" sz="1000" dirty="0" smtClean="0"/>
                        <a:t>5</a:t>
                      </a:r>
                      <a:endParaRPr lang="ko-KR" altLang="en-US" sz="1000" dirty="0"/>
                    </a:p>
                  </a:txBody>
                  <a:tcPr/>
                </a:tc>
              </a:tr>
              <a:tr h="585065">
                <a:tc>
                  <a:txBody>
                    <a:bodyPr/>
                    <a:lstStyle/>
                    <a:p>
                      <a:pPr latinLnBrk="1"/>
                      <a:r>
                        <a:rPr lang="en-US" altLang="ko-KR" sz="1000" dirty="0" smtClean="0"/>
                        <a:t>Visual</a:t>
                      </a:r>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r>
              <a:tr h="585065">
                <a:tc>
                  <a:txBody>
                    <a:bodyPr/>
                    <a:lstStyle/>
                    <a:p>
                      <a:pPr latinLnBrk="1"/>
                      <a:r>
                        <a:rPr lang="en-US" altLang="ko-KR" sz="1000" dirty="0" smtClean="0"/>
                        <a:t>Vestibular</a:t>
                      </a:r>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r>
              <a:tr h="585065">
                <a:tc>
                  <a:txBody>
                    <a:bodyPr/>
                    <a:lstStyle/>
                    <a:p>
                      <a:pPr latinLnBrk="1"/>
                      <a:r>
                        <a:rPr lang="en-US" altLang="ko-KR" sz="1000" dirty="0" smtClean="0"/>
                        <a:t>Sound</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Pedaling,</a:t>
                      </a:r>
                      <a:r>
                        <a:rPr lang="en-US" altLang="ko-KR" sz="1000" baseline="0" dirty="0" smtClean="0"/>
                        <a:t> wind, … (indicate motion)</a:t>
                      </a:r>
                      <a:endParaRPr lang="ko-KR" altLang="en-US" sz="10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Pedaling,</a:t>
                      </a:r>
                      <a:r>
                        <a:rPr lang="en-US" altLang="ko-KR" sz="1000" baseline="0" dirty="0" smtClean="0"/>
                        <a:t> wind, … (indicate motion)</a:t>
                      </a:r>
                      <a:endParaRPr lang="ko-KR" altLang="en-US" sz="1000" dirty="0" smtClean="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Pedaling,</a:t>
                      </a:r>
                      <a:r>
                        <a:rPr lang="en-US" altLang="ko-KR" sz="1000" baseline="0" dirty="0" smtClean="0"/>
                        <a:t> wind, … (indicate motion)</a:t>
                      </a:r>
                      <a:endParaRPr lang="ko-KR" altLang="en-US" sz="1000" dirty="0" smtClean="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000" dirty="0" smtClean="0"/>
                    </a:p>
                  </a:txBody>
                  <a:tcPr/>
                </a:tc>
                <a:tc>
                  <a:txBody>
                    <a:bodyPr/>
                    <a:lstStyle/>
                    <a:p>
                      <a:pPr latinLnBrk="1"/>
                      <a:r>
                        <a:rPr lang="en-US" altLang="ko-KR" sz="1000" dirty="0" smtClean="0"/>
                        <a:t>None</a:t>
                      </a:r>
                      <a:endParaRPr lang="ko-KR" altLang="en-US" sz="10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Pedaling,</a:t>
                      </a:r>
                      <a:r>
                        <a:rPr lang="en-US" altLang="ko-KR" sz="1000" baseline="0" dirty="0" smtClean="0"/>
                        <a:t> wind, … (indicate motion)</a:t>
                      </a:r>
                      <a:endParaRPr lang="ko-KR" altLang="en-US" sz="1000" dirty="0" smtClean="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Pedaling,</a:t>
                      </a:r>
                      <a:r>
                        <a:rPr lang="en-US" altLang="ko-KR" sz="1000" baseline="0" dirty="0" smtClean="0"/>
                        <a:t> wind, … (indicate motion)</a:t>
                      </a:r>
                      <a:endParaRPr lang="ko-KR" altLang="en-US" sz="1000" dirty="0" smtClean="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Pedaling,</a:t>
                      </a:r>
                      <a:r>
                        <a:rPr lang="en-US" altLang="ko-KR" sz="1000" baseline="0" dirty="0" smtClean="0"/>
                        <a:t> wind, … (indicate motion)</a:t>
                      </a:r>
                      <a:endParaRPr lang="ko-KR" altLang="en-US" sz="1000" dirty="0" smtClean="0"/>
                    </a:p>
                  </a:txBody>
                  <a:tcPr/>
                </a:tc>
              </a:tr>
              <a:tr h="585065">
                <a:tc>
                  <a:txBody>
                    <a:bodyPr/>
                    <a:lstStyle/>
                    <a:p>
                      <a:pPr latinLnBrk="1"/>
                      <a:r>
                        <a:rPr lang="en-US" altLang="ko-KR" sz="1000" dirty="0" smtClean="0"/>
                        <a:t>Haptic/</a:t>
                      </a:r>
                      <a:br>
                        <a:rPr lang="en-US" altLang="ko-KR" sz="1000" dirty="0" smtClean="0"/>
                      </a:br>
                      <a:r>
                        <a:rPr lang="en-US" altLang="ko-KR" sz="1000" dirty="0" smtClean="0"/>
                        <a:t>Tactile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Handle for direction, vibration</a:t>
                      </a:r>
                      <a:r>
                        <a:rPr lang="en-US" altLang="ko-KR" sz="1000" baseline="0" dirty="0" smtClean="0"/>
                        <a:t> for bumps, …</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Handle for direction, vibration</a:t>
                      </a:r>
                      <a:r>
                        <a:rPr lang="en-US" altLang="ko-KR" sz="1000" baseline="0" dirty="0" smtClean="0"/>
                        <a:t> for bumps, …</a:t>
                      </a:r>
                      <a:endParaRPr lang="ko-KR" altLang="en-US" sz="10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tc>
              </a:tr>
              <a:tr h="585065">
                <a:tc>
                  <a:txBody>
                    <a:bodyPr/>
                    <a:lstStyle/>
                    <a:p>
                      <a:pPr latinLnBrk="1"/>
                      <a:r>
                        <a:rPr lang="en-US" altLang="ko-KR" sz="1000" dirty="0" smtClean="0"/>
                        <a:t>WIP like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Pedal</a:t>
                      </a:r>
                      <a:r>
                        <a:rPr lang="en-US" altLang="ko-KR" sz="1000" baseline="0" dirty="0" smtClean="0"/>
                        <a:t> in place</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endParaRPr lang="ko-KR" altLang="en-US" sz="10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Pedal</a:t>
                      </a:r>
                      <a:r>
                        <a:rPr lang="en-US" altLang="ko-KR" sz="1000" baseline="0" dirty="0" smtClean="0"/>
                        <a:t> in place</a:t>
                      </a:r>
                      <a:endParaRPr lang="ko-KR" altLang="en-US" sz="1000" dirty="0" smtClean="0"/>
                    </a:p>
                  </a:txBody>
                  <a:tcPr/>
                </a:tc>
              </a:tr>
              <a:tr h="585065">
                <a:tc>
                  <a:txBody>
                    <a:bodyPr/>
                    <a:lstStyle/>
                    <a:p>
                      <a:pPr latinLnBrk="1"/>
                      <a:r>
                        <a:rPr lang="en-US" altLang="ko-KR" sz="1000" dirty="0" smtClean="0"/>
                        <a:t>User</a:t>
                      </a:r>
                      <a:r>
                        <a:rPr lang="en-US" altLang="ko-KR" sz="1000" baseline="0" dirty="0" smtClean="0"/>
                        <a:t> Intent*</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Direction by handle</a:t>
                      </a:r>
                      <a:endParaRPr lang="ko-KR" altLang="en-US" sz="1000" dirty="0"/>
                    </a:p>
                  </a:txBody>
                  <a:tcPr/>
                </a:tc>
                <a:tc>
                  <a:txBody>
                    <a:bodyPr/>
                    <a:lstStyle/>
                    <a:p>
                      <a:pPr latinLnBrk="1"/>
                      <a:r>
                        <a:rPr lang="en-US" altLang="ko-KR" sz="1000" dirty="0" smtClean="0"/>
                        <a:t>Direction by handle</a:t>
                      </a:r>
                      <a:endParaRPr lang="ko-KR" altLang="en-US" sz="1000" dirty="0"/>
                    </a:p>
                  </a:txBody>
                  <a:tcPr/>
                </a:tc>
                <a:tc>
                  <a:txBody>
                    <a:bodyPr/>
                    <a:lstStyle/>
                    <a:p>
                      <a:pPr latinLnBrk="1"/>
                      <a:r>
                        <a:rPr lang="en-US" altLang="ko-KR" sz="1000" dirty="0" smtClean="0"/>
                        <a:t>Direction by handle</a:t>
                      </a:r>
                      <a:endParaRPr lang="ko-KR" altLang="en-US" sz="1000" dirty="0"/>
                    </a:p>
                  </a:txBody>
                  <a:tcPr/>
                </a:tc>
                <a:tc>
                  <a:txBody>
                    <a:bodyPr/>
                    <a:lstStyle/>
                    <a:p>
                      <a:pPr latinLnBrk="1"/>
                      <a:r>
                        <a:rPr lang="en-US" altLang="ko-KR" sz="1000" dirty="0" smtClean="0"/>
                        <a:t>Direction by handle</a:t>
                      </a:r>
                      <a:endParaRPr lang="ko-KR" altLang="en-US" sz="1000" dirty="0"/>
                    </a:p>
                  </a:txBody>
                  <a:tcPr/>
                </a:tc>
              </a:tr>
            </a:tbl>
          </a:graphicData>
        </a:graphic>
      </p:graphicFrame>
      <p:sp>
        <p:nvSpPr>
          <p:cNvPr id="5" name="TextBox 4"/>
          <p:cNvSpPr txBox="1"/>
          <p:nvPr/>
        </p:nvSpPr>
        <p:spPr>
          <a:xfrm>
            <a:off x="3059832" y="6408410"/>
            <a:ext cx="3600345" cy="369332"/>
          </a:xfrm>
          <a:prstGeom prst="rect">
            <a:avLst/>
          </a:prstGeom>
          <a:noFill/>
        </p:spPr>
        <p:txBody>
          <a:bodyPr wrap="none" rtlCol="0">
            <a:spAutoFit/>
          </a:bodyPr>
          <a:lstStyle/>
          <a:p>
            <a:r>
              <a:rPr lang="en-US" altLang="ko-KR" dirty="0" smtClean="0"/>
              <a:t>Exclude self body visualization …</a:t>
            </a:r>
            <a:endParaRPr lang="ko-KR" altLang="en-US" dirty="0"/>
          </a:p>
        </p:txBody>
      </p:sp>
    </p:spTree>
    <p:extLst>
      <p:ext uri="{BB962C8B-B14F-4D97-AF65-F5344CB8AC3E}">
        <p14:creationId xmlns:p14="http://schemas.microsoft.com/office/powerpoint/2010/main" val="222509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620688"/>
            <a:ext cx="7848872" cy="5632311"/>
          </a:xfrm>
          <a:prstGeom prst="rect">
            <a:avLst/>
          </a:prstGeom>
          <a:noFill/>
        </p:spPr>
        <p:txBody>
          <a:bodyPr wrap="square" rtlCol="0">
            <a:spAutoFit/>
          </a:bodyPr>
          <a:lstStyle/>
          <a:p>
            <a:pPr marL="285750" indent="-285750">
              <a:lnSpc>
                <a:spcPct val="150000"/>
              </a:lnSpc>
              <a:buFont typeface="Arial" pitchFamily="34" charset="0"/>
              <a:buChar char="•"/>
            </a:pPr>
            <a:r>
              <a:rPr lang="en-US" altLang="ko-KR" sz="2400" dirty="0" smtClean="0"/>
              <a:t>What about?</a:t>
            </a:r>
          </a:p>
          <a:p>
            <a:pPr marL="742950" lvl="1" indent="-285750">
              <a:lnSpc>
                <a:spcPct val="150000"/>
              </a:lnSpc>
              <a:buFont typeface="Arial" pitchFamily="34" charset="0"/>
              <a:buChar char="•"/>
            </a:pPr>
            <a:r>
              <a:rPr lang="en-US" altLang="ko-KR" sz="2400" dirty="0" smtClean="0"/>
              <a:t>H alone, WIP alone, ….</a:t>
            </a:r>
          </a:p>
          <a:p>
            <a:pPr marL="1200150" lvl="2" indent="-285750">
              <a:lnSpc>
                <a:spcPct val="150000"/>
              </a:lnSpc>
              <a:buFont typeface="Arial" pitchFamily="34" charset="0"/>
              <a:buChar char="•"/>
            </a:pPr>
            <a:r>
              <a:rPr lang="en-US" altLang="ko-KR" sz="2400" dirty="0" smtClean="0"/>
              <a:t>Too many combinations then</a:t>
            </a:r>
          </a:p>
          <a:p>
            <a:pPr marL="1657350" lvl="3" indent="-285750">
              <a:lnSpc>
                <a:spcPct val="150000"/>
              </a:lnSpc>
              <a:buFont typeface="Arial" pitchFamily="34" charset="0"/>
              <a:buChar char="•"/>
            </a:pPr>
            <a:r>
              <a:rPr lang="en-US" altLang="ko-KR" sz="2400" dirty="0" smtClean="0"/>
              <a:t>We are not interested which modality is more effective …</a:t>
            </a:r>
          </a:p>
          <a:p>
            <a:pPr marL="1200150" lvl="2" indent="-285750">
              <a:lnSpc>
                <a:spcPct val="150000"/>
              </a:lnSpc>
              <a:buFont typeface="Arial" pitchFamily="34" charset="0"/>
              <a:buChar char="•"/>
            </a:pPr>
            <a:r>
              <a:rPr lang="en-US" altLang="ko-KR" sz="2400" dirty="0" smtClean="0"/>
              <a:t>At least we have:</a:t>
            </a:r>
          </a:p>
          <a:p>
            <a:pPr marL="1657350" lvl="3" indent="-285750">
              <a:lnSpc>
                <a:spcPct val="150000"/>
              </a:lnSpc>
              <a:buFont typeface="Arial" pitchFamily="34" charset="0"/>
              <a:buChar char="•"/>
            </a:pPr>
            <a:r>
              <a:rPr lang="en-US" altLang="ko-KR" sz="2400" dirty="0" smtClean="0"/>
              <a:t>S+H vs. S+WIP</a:t>
            </a:r>
          </a:p>
          <a:p>
            <a:pPr marL="1657350" lvl="3" indent="-285750">
              <a:lnSpc>
                <a:spcPct val="150000"/>
              </a:lnSpc>
              <a:buFont typeface="Arial" pitchFamily="34" charset="0"/>
              <a:buChar char="•"/>
            </a:pPr>
            <a:r>
              <a:rPr lang="en-US" altLang="ko-KR" sz="2400" dirty="0" smtClean="0"/>
              <a:t>S vs. I </a:t>
            </a:r>
          </a:p>
          <a:p>
            <a:pPr marL="742950" lvl="1" indent="-285750">
              <a:lnSpc>
                <a:spcPct val="150000"/>
              </a:lnSpc>
              <a:buFont typeface="Arial" pitchFamily="34" charset="0"/>
              <a:buChar char="•"/>
            </a:pPr>
            <a:endParaRPr lang="en-US" altLang="ko-KR" sz="2400" dirty="0" smtClean="0"/>
          </a:p>
          <a:p>
            <a:pPr marL="285750" indent="-285750">
              <a:lnSpc>
                <a:spcPct val="150000"/>
              </a:lnSpc>
              <a:buFont typeface="Arial" pitchFamily="34" charset="0"/>
              <a:buChar char="•"/>
            </a:pPr>
            <a:r>
              <a:rPr lang="en-US" altLang="ko-KR" sz="2400" dirty="0" smtClean="0"/>
              <a:t>H+WIP </a:t>
            </a:r>
            <a:r>
              <a:rPr lang="ko-KR" altLang="en-US" sz="2400" dirty="0" smtClean="0"/>
              <a:t>의 경우는</a:t>
            </a:r>
            <a:r>
              <a:rPr lang="en-US" altLang="ko-KR" sz="2400" dirty="0" smtClean="0"/>
              <a:t>? See later </a:t>
            </a:r>
            <a:r>
              <a:rPr lang="en-US" altLang="ko-KR" dirty="0" smtClean="0"/>
              <a:t>…</a:t>
            </a:r>
            <a:endParaRPr lang="ko-KR" altLang="en-US" dirty="0"/>
          </a:p>
        </p:txBody>
      </p:sp>
    </p:spTree>
    <p:extLst>
      <p:ext uri="{BB962C8B-B14F-4D97-AF65-F5344CB8AC3E}">
        <p14:creationId xmlns:p14="http://schemas.microsoft.com/office/powerpoint/2010/main" val="134480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99592" y="260648"/>
            <a:ext cx="7704856" cy="676672"/>
          </a:xfrm>
        </p:spPr>
        <p:txBody>
          <a:bodyPr>
            <a:normAutofit/>
          </a:bodyPr>
          <a:lstStyle/>
          <a:p>
            <a:pPr marL="0" indent="0">
              <a:buNone/>
            </a:pPr>
            <a:r>
              <a:rPr lang="en-US" altLang="ko-KR" dirty="0" smtClean="0"/>
              <a:t>Test only partial combinations (Running)</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252346112"/>
              </p:ext>
            </p:extLst>
          </p:nvPr>
        </p:nvGraphicFramePr>
        <p:xfrm>
          <a:off x="395536" y="1196752"/>
          <a:ext cx="8280920" cy="4912470"/>
        </p:xfrm>
        <a:graphic>
          <a:graphicData uri="http://schemas.openxmlformats.org/drawingml/2006/table">
            <a:tbl>
              <a:tblPr firstRow="1" bandRow="1">
                <a:tableStyleId>{5940675A-B579-460E-94D1-54222C63F5DA}</a:tableStyleId>
              </a:tblPr>
              <a:tblGrid>
                <a:gridCol w="828092"/>
                <a:gridCol w="828092"/>
                <a:gridCol w="828092"/>
                <a:gridCol w="828092"/>
                <a:gridCol w="828092"/>
                <a:gridCol w="828092"/>
                <a:gridCol w="828092"/>
                <a:gridCol w="828092"/>
                <a:gridCol w="828092"/>
                <a:gridCol w="828092"/>
              </a:tblGrid>
              <a:tr h="585065">
                <a:tc>
                  <a:txBody>
                    <a:bodyPr/>
                    <a:lstStyle/>
                    <a:p>
                      <a:pPr latinLnBrk="1"/>
                      <a:endParaRPr lang="ko-KR" altLang="en-US" sz="1000" dirty="0"/>
                    </a:p>
                  </a:txBody>
                  <a:tcPr/>
                </a:tc>
                <a:tc>
                  <a:txBody>
                    <a:bodyPr/>
                    <a:lstStyle/>
                    <a:p>
                      <a:pPr latinLnBrk="1"/>
                      <a:r>
                        <a:rPr lang="en-US" altLang="ko-KR" sz="1000" dirty="0" smtClean="0"/>
                        <a:t>Baseline</a:t>
                      </a:r>
                      <a:endParaRPr lang="ko-KR" altLang="en-US" sz="1000" dirty="0"/>
                    </a:p>
                  </a:txBody>
                  <a:tcPr/>
                </a:tc>
                <a:tc>
                  <a:txBody>
                    <a:bodyPr/>
                    <a:lstStyle/>
                    <a:p>
                      <a:pPr latinLnBrk="1"/>
                      <a:r>
                        <a:rPr lang="en-US" altLang="ko-KR" sz="1000" dirty="0" smtClean="0"/>
                        <a:t>+S</a:t>
                      </a:r>
                      <a:endParaRPr lang="ko-KR" altLang="en-US" sz="1000" dirty="0"/>
                    </a:p>
                  </a:txBody>
                  <a:tcPr/>
                </a:tc>
                <a:tc>
                  <a:txBody>
                    <a:bodyPr/>
                    <a:lstStyle/>
                    <a:p>
                      <a:pPr latinLnBrk="1"/>
                      <a:r>
                        <a:rPr lang="en-US" altLang="ko-KR" sz="1000" dirty="0" smtClean="0"/>
                        <a:t>+S+H</a:t>
                      </a:r>
                      <a:endParaRPr lang="ko-KR" altLang="en-US" sz="1000" dirty="0"/>
                    </a:p>
                  </a:txBody>
                  <a:tcPr/>
                </a:tc>
                <a:tc>
                  <a:txBody>
                    <a:bodyPr/>
                    <a:lstStyle/>
                    <a:p>
                      <a:pPr latinLnBrk="1"/>
                      <a:r>
                        <a:rPr lang="en-US" altLang="ko-KR" sz="1000" dirty="0" smtClean="0"/>
                        <a:t>+S+WIP</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+I</a:t>
                      </a:r>
                      <a:endParaRPr lang="ko-KR" altLang="en-US" sz="1000" dirty="0"/>
                    </a:p>
                  </a:txBody>
                  <a:tcPr/>
                </a:tc>
                <a:tc>
                  <a:txBody>
                    <a:bodyPr/>
                    <a:lstStyle/>
                    <a:p>
                      <a:pPr latinLnBrk="1"/>
                      <a:r>
                        <a:rPr lang="en-US" altLang="ko-KR" sz="1000" dirty="0" smtClean="0"/>
                        <a:t>+I+S</a:t>
                      </a:r>
                      <a:endParaRPr lang="ko-KR" altLang="en-US" sz="1000" dirty="0"/>
                    </a:p>
                  </a:txBody>
                  <a:tcPr/>
                </a:tc>
                <a:tc>
                  <a:txBody>
                    <a:bodyPr/>
                    <a:lstStyle/>
                    <a:p>
                      <a:pPr latinLnBrk="1"/>
                      <a:r>
                        <a:rPr lang="en-US" altLang="ko-KR" sz="1000" dirty="0" smtClean="0"/>
                        <a:t>+I+S+H</a:t>
                      </a:r>
                      <a:endParaRPr lang="ko-KR" altLang="en-US" sz="1000" dirty="0"/>
                    </a:p>
                  </a:txBody>
                  <a:tcPr/>
                </a:tc>
                <a:tc>
                  <a:txBody>
                    <a:bodyPr/>
                    <a:lstStyle/>
                    <a:p>
                      <a:pPr latinLnBrk="1"/>
                      <a:r>
                        <a:rPr lang="en-US" altLang="ko-KR" sz="1000" dirty="0" smtClean="0"/>
                        <a:t>+I+S+WIP</a:t>
                      </a:r>
                      <a:endParaRPr lang="ko-KR" altLang="en-US" sz="1000" dirty="0"/>
                    </a:p>
                  </a:txBody>
                  <a:tcPr/>
                </a:tc>
              </a:tr>
              <a:tr h="585065">
                <a:tc>
                  <a:txBody>
                    <a:bodyPr/>
                    <a:lstStyle/>
                    <a:p>
                      <a:pPr latinLnBrk="1"/>
                      <a:endParaRPr lang="ko-KR" altLang="en-US" sz="1000" dirty="0"/>
                    </a:p>
                  </a:txBody>
                  <a:tcPr/>
                </a:tc>
                <a:tc>
                  <a:txBody>
                    <a:bodyPr/>
                    <a:lstStyle/>
                    <a:p>
                      <a:pPr latinLnBrk="1"/>
                      <a:r>
                        <a:rPr lang="en-US" altLang="ko-KR" sz="1000" dirty="0" smtClean="0"/>
                        <a:t>0</a:t>
                      </a:r>
                      <a:endParaRPr lang="ko-KR" altLang="en-US" sz="1000" dirty="0"/>
                    </a:p>
                  </a:txBody>
                  <a:tcPr/>
                </a:tc>
                <a:tc>
                  <a:txBody>
                    <a:bodyPr/>
                    <a:lstStyle/>
                    <a:p>
                      <a:pPr latinLnBrk="1"/>
                      <a:r>
                        <a:rPr lang="en-US" altLang="ko-KR" sz="1000" dirty="0" smtClean="0"/>
                        <a:t>1</a:t>
                      </a:r>
                      <a:endParaRPr lang="ko-KR" altLang="en-US" sz="1000" dirty="0"/>
                    </a:p>
                  </a:txBody>
                  <a:tcPr/>
                </a:tc>
                <a:tc>
                  <a:txBody>
                    <a:bodyPr/>
                    <a:lstStyle/>
                    <a:p>
                      <a:pPr latinLnBrk="1"/>
                      <a:r>
                        <a:rPr lang="en-US" altLang="ko-KR" sz="1000" dirty="0" smtClean="0"/>
                        <a:t>2</a:t>
                      </a:r>
                      <a:endParaRPr lang="ko-KR" altLang="en-US" sz="1000" dirty="0"/>
                    </a:p>
                  </a:txBody>
                  <a:tcPr/>
                </a:tc>
                <a:tc>
                  <a:txBody>
                    <a:bodyPr/>
                    <a:lstStyle/>
                    <a:p>
                      <a:pPr latinLnBrk="1"/>
                      <a:r>
                        <a:rPr lang="en-US" altLang="ko-KR" sz="1000" dirty="0" smtClean="0"/>
                        <a:t>4</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1</a:t>
                      </a:r>
                      <a:endParaRPr lang="ko-KR" altLang="en-US" sz="1000" dirty="0"/>
                    </a:p>
                  </a:txBody>
                  <a:tcPr/>
                </a:tc>
                <a:tc>
                  <a:txBody>
                    <a:bodyPr/>
                    <a:lstStyle/>
                    <a:p>
                      <a:pPr latinLnBrk="1"/>
                      <a:r>
                        <a:rPr lang="en-US" altLang="ko-KR" sz="1000" dirty="0" smtClean="0"/>
                        <a:t>2</a:t>
                      </a:r>
                      <a:endParaRPr lang="ko-KR" altLang="en-US" sz="1000" dirty="0"/>
                    </a:p>
                  </a:txBody>
                  <a:tcPr/>
                </a:tc>
                <a:tc>
                  <a:txBody>
                    <a:bodyPr/>
                    <a:lstStyle/>
                    <a:p>
                      <a:pPr latinLnBrk="1"/>
                      <a:r>
                        <a:rPr lang="en-US" altLang="ko-KR" sz="1000" dirty="0" smtClean="0"/>
                        <a:t>3</a:t>
                      </a:r>
                      <a:endParaRPr lang="ko-KR" altLang="en-US" sz="1000" dirty="0"/>
                    </a:p>
                  </a:txBody>
                  <a:tcPr/>
                </a:tc>
                <a:tc>
                  <a:txBody>
                    <a:bodyPr/>
                    <a:lstStyle/>
                    <a:p>
                      <a:pPr latinLnBrk="1"/>
                      <a:r>
                        <a:rPr lang="en-US" altLang="ko-KR" sz="1000" dirty="0" smtClean="0"/>
                        <a:t>5</a:t>
                      </a:r>
                      <a:endParaRPr lang="ko-KR" altLang="en-US" sz="1000" dirty="0"/>
                    </a:p>
                  </a:txBody>
                  <a:tcPr/>
                </a:tc>
              </a:tr>
              <a:tr h="585065">
                <a:tc>
                  <a:txBody>
                    <a:bodyPr/>
                    <a:lstStyle/>
                    <a:p>
                      <a:pPr latinLnBrk="1"/>
                      <a:r>
                        <a:rPr lang="en-US" altLang="ko-KR" sz="1000" dirty="0" smtClean="0"/>
                        <a:t>Visual</a:t>
                      </a:r>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r>
              <a:tr h="585065">
                <a:tc>
                  <a:txBody>
                    <a:bodyPr/>
                    <a:lstStyle/>
                    <a:p>
                      <a:pPr latinLnBrk="1"/>
                      <a:r>
                        <a:rPr lang="en-US" altLang="ko-KR" sz="1000" dirty="0" smtClean="0"/>
                        <a:t>Vestibular</a:t>
                      </a:r>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r>
              <a:tr h="585065">
                <a:tc>
                  <a:txBody>
                    <a:bodyPr/>
                    <a:lstStyle/>
                    <a:p>
                      <a:pPr latinLnBrk="1"/>
                      <a:r>
                        <a:rPr lang="en-US" altLang="ko-KR" sz="1000" dirty="0" smtClean="0"/>
                        <a:t>Sound</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Steps,</a:t>
                      </a:r>
                      <a:r>
                        <a:rPr lang="en-US" altLang="ko-KR" sz="1000" baseline="0" dirty="0" smtClean="0"/>
                        <a:t> wind, … (indicate motion)</a:t>
                      </a:r>
                      <a:endParaRPr lang="ko-KR" altLang="en-US" sz="1000" dirty="0"/>
                    </a:p>
                  </a:txBody>
                  <a:tcPr/>
                </a:tc>
                <a:tc>
                  <a:txBody>
                    <a:bodyPr/>
                    <a:lstStyle/>
                    <a:p>
                      <a:pPr latinLnBrk="1"/>
                      <a:r>
                        <a:rPr lang="en-US" altLang="ko-KR" sz="1000" smtClean="0"/>
                        <a:t>Steps,</a:t>
                      </a:r>
                      <a:r>
                        <a:rPr lang="en-US" altLang="ko-KR" sz="1000" baseline="0" smtClean="0"/>
                        <a:t> wind, … (indicate motion)</a:t>
                      </a:r>
                      <a:endParaRPr lang="ko-KR" altLang="en-US" sz="1000" dirty="0"/>
                    </a:p>
                  </a:txBody>
                  <a:tcPr/>
                </a:tc>
                <a:tc>
                  <a:txBody>
                    <a:bodyPr/>
                    <a:lstStyle/>
                    <a:p>
                      <a:pPr latinLnBrk="1"/>
                      <a:r>
                        <a:rPr lang="en-US" altLang="ko-KR" sz="1000" dirty="0" smtClean="0"/>
                        <a:t>Steps,</a:t>
                      </a:r>
                      <a:r>
                        <a:rPr lang="en-US" altLang="ko-KR" sz="1000" baseline="0" dirty="0" smtClean="0"/>
                        <a:t> wind, … (indicate motion)</a:t>
                      </a:r>
                      <a:endParaRPr lang="ko-KR" altLang="en-US" sz="10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000" dirty="0" smtClean="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Steps,</a:t>
                      </a:r>
                      <a:r>
                        <a:rPr lang="en-US" altLang="ko-KR" sz="1000" baseline="0" dirty="0" smtClean="0"/>
                        <a:t> wind, … (indicate motion)</a:t>
                      </a:r>
                      <a:endParaRPr lang="ko-KR" altLang="en-US" sz="1000" dirty="0"/>
                    </a:p>
                  </a:txBody>
                  <a:tcPr/>
                </a:tc>
                <a:tc>
                  <a:txBody>
                    <a:bodyPr/>
                    <a:lstStyle/>
                    <a:p>
                      <a:pPr latinLnBrk="1"/>
                      <a:r>
                        <a:rPr lang="en-US" altLang="ko-KR" sz="1000" smtClean="0"/>
                        <a:t>Steps,</a:t>
                      </a:r>
                      <a:r>
                        <a:rPr lang="en-US" altLang="ko-KR" sz="1000" baseline="0" smtClean="0"/>
                        <a:t> wind, … (indicate motion)</a:t>
                      </a:r>
                      <a:endParaRPr lang="ko-KR" altLang="en-US" sz="1000" dirty="0"/>
                    </a:p>
                  </a:txBody>
                  <a:tcPr/>
                </a:tc>
                <a:tc>
                  <a:txBody>
                    <a:bodyPr/>
                    <a:lstStyle/>
                    <a:p>
                      <a:pPr latinLnBrk="1"/>
                      <a:r>
                        <a:rPr lang="en-US" altLang="ko-KR" sz="1000" dirty="0" smtClean="0"/>
                        <a:t>Steps,</a:t>
                      </a:r>
                      <a:r>
                        <a:rPr lang="en-US" altLang="ko-KR" sz="1000" baseline="0" dirty="0" smtClean="0"/>
                        <a:t> wind, … (indicate motion)</a:t>
                      </a:r>
                      <a:endParaRPr lang="ko-KR" altLang="en-US" sz="1000" dirty="0"/>
                    </a:p>
                  </a:txBody>
                  <a:tcPr/>
                </a:tc>
              </a:tr>
              <a:tr h="585065">
                <a:tc>
                  <a:txBody>
                    <a:bodyPr/>
                    <a:lstStyle/>
                    <a:p>
                      <a:pPr latinLnBrk="1"/>
                      <a:r>
                        <a:rPr lang="en-US" altLang="ko-KR" sz="1000" dirty="0" smtClean="0"/>
                        <a:t>Haptic/</a:t>
                      </a:r>
                      <a:br>
                        <a:rPr lang="en-US" altLang="ko-KR" sz="1000" dirty="0" smtClean="0"/>
                      </a:br>
                      <a:r>
                        <a:rPr lang="en-US" altLang="ko-KR" sz="1000" dirty="0" smtClean="0"/>
                        <a:t>Tactile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Wind, foot vibration</a:t>
                      </a:r>
                      <a:r>
                        <a:rPr lang="en-US" altLang="ko-KR" sz="1000" baseline="0" dirty="0" smtClean="0"/>
                        <a:t> for bumps, …</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Wind, foot vibration</a:t>
                      </a:r>
                      <a:r>
                        <a:rPr lang="en-US" altLang="ko-KR" sz="1000" baseline="0" dirty="0" smtClean="0"/>
                        <a:t> for bumps, …</a:t>
                      </a:r>
                      <a:endParaRPr lang="ko-KR" altLang="en-US" sz="10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tc>
              </a:tr>
              <a:tr h="585065">
                <a:tc>
                  <a:txBody>
                    <a:bodyPr/>
                    <a:lstStyle/>
                    <a:p>
                      <a:pPr latinLnBrk="1"/>
                      <a:r>
                        <a:rPr lang="en-US" altLang="ko-KR" sz="1000" dirty="0" smtClean="0"/>
                        <a:t>WIP like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Run</a:t>
                      </a:r>
                      <a:r>
                        <a:rPr lang="en-US" altLang="ko-KR" sz="1000" baseline="0" dirty="0" smtClean="0"/>
                        <a:t> in place</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smtClean="0"/>
                        <a:t>Run in place</a:t>
                      </a:r>
                      <a:endParaRPr lang="ko-KR" altLang="en-US" sz="1000" dirty="0" smtClean="0"/>
                    </a:p>
                  </a:txBody>
                  <a:tcPr/>
                </a:tc>
              </a:tr>
              <a:tr h="585065">
                <a:tc>
                  <a:txBody>
                    <a:bodyPr/>
                    <a:lstStyle/>
                    <a:p>
                      <a:pPr latinLnBrk="1"/>
                      <a:r>
                        <a:rPr lang="en-US" altLang="ko-KR" sz="1000" dirty="0" smtClean="0"/>
                        <a:t>User</a:t>
                      </a:r>
                      <a:r>
                        <a:rPr lang="en-US" altLang="ko-KR" sz="1000" baseline="0" dirty="0" smtClean="0"/>
                        <a:t> Intent*</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endParaRPr lang="ko-KR" altLang="en-US" sz="1000" dirty="0"/>
                    </a:p>
                  </a:txBody>
                  <a:tcPr/>
                </a:tc>
                <a:tc>
                  <a:txBody>
                    <a:bodyPr/>
                    <a:lstStyle/>
                    <a:p>
                      <a:pPr latinLnBrk="1"/>
                      <a:r>
                        <a:rPr lang="en-US" altLang="ko-KR" sz="1000" dirty="0" smtClean="0"/>
                        <a:t>Direction by body</a:t>
                      </a:r>
                      <a:r>
                        <a:rPr lang="en-US" altLang="ko-KR" sz="1000" baseline="0" dirty="0" smtClean="0"/>
                        <a:t> </a:t>
                      </a:r>
                      <a:endParaRPr lang="ko-KR" altLang="en-US" sz="1000" dirty="0"/>
                    </a:p>
                  </a:txBody>
                  <a:tcPr/>
                </a:tc>
                <a:tc>
                  <a:txBody>
                    <a:bodyPr/>
                    <a:lstStyle/>
                    <a:p>
                      <a:pPr latinLnBrk="1"/>
                      <a:r>
                        <a:rPr lang="en-US" altLang="ko-KR" sz="1000" smtClean="0"/>
                        <a:t>Direction by body</a:t>
                      </a:r>
                      <a:r>
                        <a:rPr lang="en-US" altLang="ko-KR" sz="1000" baseline="0" smtClean="0"/>
                        <a:t> </a:t>
                      </a:r>
                      <a:endParaRPr lang="ko-KR" altLang="en-US" sz="1000" dirty="0"/>
                    </a:p>
                  </a:txBody>
                  <a:tcPr/>
                </a:tc>
                <a:tc>
                  <a:txBody>
                    <a:bodyPr/>
                    <a:lstStyle/>
                    <a:p>
                      <a:pPr latinLnBrk="1"/>
                      <a:r>
                        <a:rPr lang="en-US" altLang="ko-KR" sz="1000" smtClean="0"/>
                        <a:t>Direction by body</a:t>
                      </a:r>
                      <a:r>
                        <a:rPr lang="en-US" altLang="ko-KR" sz="1000" baseline="0" smtClean="0"/>
                        <a:t> </a:t>
                      </a:r>
                      <a:endParaRPr lang="ko-KR" altLang="en-US" sz="1000" dirty="0"/>
                    </a:p>
                  </a:txBody>
                  <a:tcPr/>
                </a:tc>
                <a:tc>
                  <a:txBody>
                    <a:bodyPr/>
                    <a:lstStyle/>
                    <a:p>
                      <a:pPr latinLnBrk="1"/>
                      <a:r>
                        <a:rPr lang="en-US" altLang="ko-KR" sz="1000" dirty="0" smtClean="0"/>
                        <a:t>Direction by body</a:t>
                      </a:r>
                      <a:r>
                        <a:rPr lang="en-US" altLang="ko-KR" sz="1000" baseline="0" dirty="0" smtClean="0"/>
                        <a:t> </a:t>
                      </a:r>
                      <a:endParaRPr lang="ko-KR" altLang="en-US" sz="1000" dirty="0"/>
                    </a:p>
                  </a:txBody>
                  <a:tcPr/>
                </a:tc>
              </a:tr>
            </a:tbl>
          </a:graphicData>
        </a:graphic>
      </p:graphicFrame>
      <p:sp>
        <p:nvSpPr>
          <p:cNvPr id="5" name="TextBox 4"/>
          <p:cNvSpPr txBox="1"/>
          <p:nvPr/>
        </p:nvSpPr>
        <p:spPr>
          <a:xfrm>
            <a:off x="3059832" y="6408410"/>
            <a:ext cx="3600345" cy="369332"/>
          </a:xfrm>
          <a:prstGeom prst="rect">
            <a:avLst/>
          </a:prstGeom>
          <a:noFill/>
        </p:spPr>
        <p:txBody>
          <a:bodyPr wrap="none" rtlCol="0">
            <a:spAutoFit/>
          </a:bodyPr>
          <a:lstStyle/>
          <a:p>
            <a:r>
              <a:rPr lang="en-US" altLang="ko-KR" dirty="0" smtClean="0"/>
              <a:t>Exclude self body visualization …</a:t>
            </a:r>
            <a:endParaRPr lang="ko-KR" altLang="en-US" dirty="0"/>
          </a:p>
        </p:txBody>
      </p:sp>
    </p:spTree>
    <p:extLst>
      <p:ext uri="{BB962C8B-B14F-4D97-AF65-F5344CB8AC3E}">
        <p14:creationId xmlns:p14="http://schemas.microsoft.com/office/powerpoint/2010/main" val="425752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706090"/>
          </a:xfrm>
        </p:spPr>
        <p:txBody>
          <a:bodyPr>
            <a:normAutofit/>
          </a:bodyPr>
          <a:lstStyle/>
          <a:p>
            <a:r>
              <a:rPr lang="en-US" altLang="ko-KR" sz="2800" dirty="0" smtClean="0"/>
              <a:t>Hypothesis Test 2</a:t>
            </a:r>
            <a:endParaRPr lang="ko-KR" altLang="en-US" sz="2800" dirty="0"/>
          </a:p>
        </p:txBody>
      </p:sp>
      <p:sp>
        <p:nvSpPr>
          <p:cNvPr id="3" name="내용 개체 틀 2"/>
          <p:cNvSpPr>
            <a:spLocks noGrp="1"/>
          </p:cNvSpPr>
          <p:nvPr>
            <p:ph idx="1"/>
          </p:nvPr>
        </p:nvSpPr>
        <p:spPr>
          <a:xfrm>
            <a:off x="457200" y="1196752"/>
            <a:ext cx="8229600" cy="5400600"/>
          </a:xfrm>
        </p:spPr>
        <p:txBody>
          <a:bodyPr>
            <a:normAutofit/>
          </a:bodyPr>
          <a:lstStyle/>
          <a:p>
            <a:pPr>
              <a:lnSpc>
                <a:spcPct val="150000"/>
              </a:lnSpc>
            </a:pPr>
            <a:r>
              <a:rPr lang="en-US" altLang="ko-KR" sz="1800" dirty="0" smtClean="0"/>
              <a:t>Increasing amount of one modality information (for attempting dominance) is not effective</a:t>
            </a:r>
          </a:p>
          <a:p>
            <a:pPr lvl="1">
              <a:lnSpc>
                <a:spcPct val="150000"/>
              </a:lnSpc>
            </a:pPr>
            <a:r>
              <a:rPr lang="en-US" altLang="ko-KR" sz="1800" dirty="0" smtClean="0"/>
              <a:t>One indirect evidence: Increasing visual motion only exacerbates sickness</a:t>
            </a:r>
          </a:p>
          <a:p>
            <a:pPr lvl="1">
              <a:lnSpc>
                <a:spcPct val="150000"/>
              </a:lnSpc>
            </a:pPr>
            <a:r>
              <a:rPr lang="en-US" altLang="ko-KR" sz="1800" dirty="0" smtClean="0"/>
              <a:t>More testing is needed – Compare other cases</a:t>
            </a:r>
          </a:p>
          <a:p>
            <a:pPr lvl="2">
              <a:lnSpc>
                <a:spcPct val="150000"/>
              </a:lnSpc>
            </a:pPr>
            <a:r>
              <a:rPr lang="en-US" altLang="ko-KR" sz="1800" dirty="0" smtClean="0"/>
              <a:t>+S 	vs. + Enriched S</a:t>
            </a:r>
          </a:p>
          <a:p>
            <a:pPr lvl="2">
              <a:lnSpc>
                <a:spcPct val="150000"/>
              </a:lnSpc>
            </a:pPr>
            <a:r>
              <a:rPr lang="en-US" altLang="ko-KR" sz="1800" dirty="0" smtClean="0"/>
              <a:t>+I 	vs. + Enriched I</a:t>
            </a:r>
          </a:p>
          <a:p>
            <a:pPr lvl="2">
              <a:lnSpc>
                <a:spcPct val="150000"/>
              </a:lnSpc>
            </a:pPr>
            <a:r>
              <a:rPr lang="en-US" altLang="ko-KR" sz="1800" dirty="0" smtClean="0"/>
              <a:t>+H 	vs. + Enriched H (= H+WIP)</a:t>
            </a:r>
          </a:p>
          <a:p>
            <a:pPr lvl="2">
              <a:lnSpc>
                <a:spcPct val="150000"/>
              </a:lnSpc>
            </a:pPr>
            <a:r>
              <a:rPr lang="en-US" altLang="ko-KR" sz="1800" dirty="0" smtClean="0"/>
              <a:t>+weak WIP (Head bobbing only or arm swing only) </a:t>
            </a:r>
            <a:br>
              <a:rPr lang="en-US" altLang="ko-KR" sz="1800" dirty="0" smtClean="0"/>
            </a:br>
            <a:r>
              <a:rPr lang="en-US" altLang="ko-KR" sz="1800" dirty="0" smtClean="0"/>
              <a:t>	vs. Enriched WIP (= H+WIP)</a:t>
            </a:r>
          </a:p>
          <a:p>
            <a:pPr lvl="1">
              <a:lnSpc>
                <a:spcPct val="150000"/>
              </a:lnSpc>
            </a:pPr>
            <a:r>
              <a:rPr lang="en-US" altLang="ko-KR" sz="1800" dirty="0" smtClean="0"/>
              <a:t>Enriched case is worse or no difference?</a:t>
            </a:r>
          </a:p>
          <a:p>
            <a:pPr lvl="1">
              <a:lnSpc>
                <a:spcPct val="150000"/>
              </a:lnSpc>
            </a:pPr>
            <a:endParaRPr lang="en-US" altLang="ko-KR" sz="1800" dirty="0"/>
          </a:p>
        </p:txBody>
      </p:sp>
    </p:spTree>
    <p:extLst>
      <p:ext uri="{BB962C8B-B14F-4D97-AF65-F5344CB8AC3E}">
        <p14:creationId xmlns:p14="http://schemas.microsoft.com/office/powerpoint/2010/main" val="4841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4132317636"/>
              </p:ext>
            </p:extLst>
          </p:nvPr>
        </p:nvGraphicFramePr>
        <p:xfrm>
          <a:off x="539552" y="980728"/>
          <a:ext cx="8267144" cy="4479805"/>
        </p:xfrm>
        <a:graphic>
          <a:graphicData uri="http://schemas.openxmlformats.org/drawingml/2006/table">
            <a:tbl>
              <a:tblPr firstRow="1" bandRow="1">
                <a:tableStyleId>{5940675A-B579-460E-94D1-54222C63F5DA}</a:tableStyleId>
              </a:tblPr>
              <a:tblGrid>
                <a:gridCol w="922328"/>
                <a:gridCol w="792088"/>
                <a:gridCol w="864096"/>
                <a:gridCol w="864096"/>
                <a:gridCol w="720080"/>
                <a:gridCol w="864096"/>
                <a:gridCol w="792088"/>
                <a:gridCol w="792088"/>
                <a:gridCol w="792088"/>
                <a:gridCol w="864096"/>
              </a:tblGrid>
              <a:tr h="585065">
                <a:tc>
                  <a:txBody>
                    <a:bodyPr/>
                    <a:lstStyle/>
                    <a:p>
                      <a:pPr latinLnBrk="1"/>
                      <a:endParaRPr lang="ko-KR" altLang="en-US" sz="1000" dirty="0"/>
                    </a:p>
                  </a:txBody>
                  <a:tcPr/>
                </a:tc>
                <a:tc>
                  <a:txBody>
                    <a:bodyPr/>
                    <a:lstStyle/>
                    <a:p>
                      <a:pPr latinLnBrk="1"/>
                      <a:r>
                        <a:rPr lang="en-US" altLang="ko-KR" sz="1000" dirty="0" smtClean="0"/>
                        <a:t>Baseline</a:t>
                      </a:r>
                      <a:endParaRPr lang="ko-KR" altLang="en-US" sz="1000" dirty="0"/>
                    </a:p>
                  </a:txBody>
                  <a:tcPr/>
                </a:tc>
                <a:tc>
                  <a:txBody>
                    <a:bodyPr/>
                    <a:lstStyle/>
                    <a:p>
                      <a:pPr latinLnBrk="1"/>
                      <a:r>
                        <a:rPr lang="en-US" altLang="ko-KR" sz="1000" dirty="0" smtClean="0"/>
                        <a:t>+S</a:t>
                      </a:r>
                      <a:endParaRPr lang="ko-KR" altLang="en-US" sz="1000" dirty="0"/>
                    </a:p>
                  </a:txBody>
                  <a:tcPr>
                    <a:solidFill>
                      <a:schemeClr val="accent3">
                        <a:lumMod val="20000"/>
                        <a:lumOff val="80000"/>
                      </a:schemeClr>
                    </a:solidFill>
                  </a:tcPr>
                </a:tc>
                <a:tc>
                  <a:txBody>
                    <a:bodyPr/>
                    <a:lstStyle/>
                    <a:p>
                      <a:pPr latinLnBrk="1"/>
                      <a:r>
                        <a:rPr lang="en-US" altLang="ko-KR" sz="1000" dirty="0" smtClean="0"/>
                        <a:t>+ES</a:t>
                      </a:r>
                      <a:endParaRPr lang="ko-KR" altLang="en-US" sz="1000" dirty="0"/>
                    </a:p>
                  </a:txBody>
                  <a:tcPr>
                    <a:solidFill>
                      <a:schemeClr val="accent3">
                        <a:lumMod val="20000"/>
                        <a:lumOff val="80000"/>
                      </a:schemeClr>
                    </a:solidFill>
                  </a:tcPr>
                </a:tc>
                <a:tc>
                  <a:txBody>
                    <a:bodyPr/>
                    <a:lstStyle/>
                    <a:p>
                      <a:pPr latinLnBrk="1"/>
                      <a:r>
                        <a:rPr lang="en-US" altLang="ko-KR" sz="1000" dirty="0" smtClean="0"/>
                        <a:t>+I</a:t>
                      </a:r>
                      <a:endParaRPr lang="ko-KR" altLang="en-US" sz="1000" dirty="0"/>
                    </a:p>
                  </a:txBody>
                  <a:tcPr>
                    <a:solidFill>
                      <a:schemeClr val="accent5">
                        <a:lumMod val="20000"/>
                        <a:lumOff val="80000"/>
                      </a:schemeClr>
                    </a:solidFill>
                  </a:tcPr>
                </a:tc>
                <a:tc>
                  <a:txBody>
                    <a:bodyPr/>
                    <a:lstStyle/>
                    <a:p>
                      <a:pPr latinLnBrk="1"/>
                      <a:r>
                        <a:rPr lang="en-US" altLang="ko-KR" sz="1000" dirty="0" smtClean="0"/>
                        <a:t>+EI</a:t>
                      </a:r>
                      <a:endParaRPr lang="ko-KR" altLang="en-US" sz="1000" dirty="0"/>
                    </a:p>
                  </a:txBody>
                  <a:tcPr>
                    <a:solidFill>
                      <a:schemeClr val="accent5">
                        <a:lumMod val="20000"/>
                        <a:lumOff val="80000"/>
                      </a:schemeClr>
                    </a:solidFill>
                  </a:tcPr>
                </a:tc>
                <a:tc>
                  <a:txBody>
                    <a:bodyPr/>
                    <a:lstStyle/>
                    <a:p>
                      <a:pPr latinLnBrk="1"/>
                      <a:r>
                        <a:rPr lang="en-US" altLang="ko-KR" sz="1000" dirty="0" smtClean="0"/>
                        <a:t>+H</a:t>
                      </a:r>
                      <a:endParaRPr lang="ko-KR" altLang="en-US" sz="1000" dirty="0"/>
                    </a:p>
                  </a:txBody>
                  <a:tcPr>
                    <a:solidFill>
                      <a:schemeClr val="accent4">
                        <a:lumMod val="20000"/>
                        <a:lumOff val="80000"/>
                      </a:schemeClr>
                    </a:solidFill>
                  </a:tcPr>
                </a:tc>
                <a:tc>
                  <a:txBody>
                    <a:bodyPr/>
                    <a:lstStyle/>
                    <a:p>
                      <a:pPr latinLnBrk="1"/>
                      <a:r>
                        <a:rPr lang="en-US" altLang="ko-KR" sz="1000" dirty="0" smtClean="0"/>
                        <a:t>+EH</a:t>
                      </a:r>
                      <a:endParaRPr lang="ko-KR" altLang="en-US" sz="1000" dirty="0"/>
                    </a:p>
                  </a:txBody>
                  <a:tcPr>
                    <a:solidFill>
                      <a:schemeClr val="accent4">
                        <a:lumMod val="20000"/>
                        <a:lumOff val="80000"/>
                      </a:schemeClr>
                    </a:solidFill>
                  </a:tcPr>
                </a:tc>
                <a:tc>
                  <a:txBody>
                    <a:bodyPr/>
                    <a:lstStyle/>
                    <a:p>
                      <a:pPr latinLnBrk="1"/>
                      <a:r>
                        <a:rPr lang="en-US" altLang="ko-KR" sz="1000" dirty="0" smtClean="0"/>
                        <a:t>+weak </a:t>
                      </a:r>
                      <a:br>
                        <a:rPr lang="en-US" altLang="ko-KR" sz="1000" dirty="0" smtClean="0"/>
                      </a:br>
                      <a:r>
                        <a:rPr lang="en-US" altLang="ko-KR" sz="1000" dirty="0" smtClean="0"/>
                        <a:t>WIP</a:t>
                      </a:r>
                      <a:endParaRPr lang="ko-KR" altLang="en-US" sz="1000" dirty="0"/>
                    </a:p>
                  </a:txBody>
                  <a:tcPr>
                    <a:solidFill>
                      <a:schemeClr val="accent2">
                        <a:lumMod val="20000"/>
                        <a:lumOff val="80000"/>
                      </a:schemeClr>
                    </a:solidFill>
                  </a:tcPr>
                </a:tc>
                <a:tc>
                  <a:txBody>
                    <a:bodyPr/>
                    <a:lstStyle/>
                    <a:p>
                      <a:pPr latinLnBrk="1"/>
                      <a:r>
                        <a:rPr lang="en-US" altLang="ko-KR" sz="1000" dirty="0" smtClean="0"/>
                        <a:t>+Enriched</a:t>
                      </a:r>
                      <a:r>
                        <a:rPr lang="en-US" altLang="ko-KR" sz="1000" baseline="0" dirty="0" smtClean="0"/>
                        <a:t> WIP</a:t>
                      </a:r>
                      <a:endParaRPr lang="ko-KR" altLang="en-US" sz="1000" dirty="0"/>
                    </a:p>
                  </a:txBody>
                  <a:tcPr>
                    <a:solidFill>
                      <a:schemeClr val="accent2">
                        <a:lumMod val="20000"/>
                        <a:lumOff val="80000"/>
                      </a:schemeClr>
                    </a:solidFill>
                  </a:tcPr>
                </a:tc>
              </a:tr>
              <a:tr h="585065">
                <a:tc>
                  <a:txBody>
                    <a:bodyPr/>
                    <a:lstStyle/>
                    <a:p>
                      <a:pPr latinLnBrk="1"/>
                      <a:r>
                        <a:rPr lang="en-US" altLang="ko-KR" sz="1000" dirty="0" smtClean="0"/>
                        <a:t>Visual</a:t>
                      </a:r>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3">
                        <a:lumMod val="20000"/>
                        <a:lumOff val="80000"/>
                      </a:schemeClr>
                    </a:solidFill>
                  </a:tcPr>
                </a:tc>
                <a:tc>
                  <a:txBody>
                    <a:bodyPr/>
                    <a:lstStyle/>
                    <a:p>
                      <a:pPr latinLnBrk="1"/>
                      <a:endParaRPr lang="ko-KR" altLang="en-US" sz="1000" dirty="0"/>
                    </a:p>
                  </a:txBody>
                  <a:tcPr>
                    <a:solidFill>
                      <a:schemeClr val="accent3">
                        <a:lumMod val="20000"/>
                        <a:lumOff val="80000"/>
                      </a:schemeClr>
                    </a:solidFill>
                  </a:tcPr>
                </a:tc>
                <a:tc>
                  <a:txBody>
                    <a:bodyPr/>
                    <a:lstStyle/>
                    <a:p>
                      <a:pPr latinLnBrk="1"/>
                      <a:endParaRPr lang="ko-KR" altLang="en-US" sz="1000" dirty="0"/>
                    </a:p>
                  </a:txBody>
                  <a:tcPr>
                    <a:solidFill>
                      <a:schemeClr val="accent5">
                        <a:lumMod val="20000"/>
                        <a:lumOff val="80000"/>
                      </a:schemeClr>
                    </a:solidFill>
                  </a:tcPr>
                </a:tc>
                <a:tc>
                  <a:txBody>
                    <a:bodyPr/>
                    <a:lstStyle/>
                    <a:p>
                      <a:pPr latinLnBrk="1"/>
                      <a:endParaRPr lang="ko-KR" altLang="en-US" sz="1000" dirty="0"/>
                    </a:p>
                  </a:txBody>
                  <a:tcPr>
                    <a:solidFill>
                      <a:schemeClr val="accent5">
                        <a:lumMod val="20000"/>
                        <a:lumOff val="80000"/>
                      </a:schemeClr>
                    </a:solidFill>
                  </a:tcPr>
                </a:tc>
                <a:tc>
                  <a:txBody>
                    <a:bodyPr/>
                    <a:lstStyle/>
                    <a:p>
                      <a:pPr latinLnBrk="1"/>
                      <a:endParaRPr lang="ko-KR" altLang="en-US" sz="1000" dirty="0"/>
                    </a:p>
                  </a:txBody>
                  <a:tcPr>
                    <a:solidFill>
                      <a:schemeClr val="accent4">
                        <a:lumMod val="20000"/>
                        <a:lumOff val="80000"/>
                      </a:schemeClr>
                    </a:solidFill>
                  </a:tcPr>
                </a:tc>
                <a:tc>
                  <a:txBody>
                    <a:bodyPr/>
                    <a:lstStyle/>
                    <a:p>
                      <a:pPr latinLnBrk="1"/>
                      <a:endParaRPr lang="ko-KR" altLang="en-US" sz="1000" dirty="0"/>
                    </a:p>
                  </a:txBody>
                  <a:tcPr>
                    <a:solidFill>
                      <a:schemeClr val="accent4">
                        <a:lumMod val="20000"/>
                        <a:lumOff val="80000"/>
                      </a:schemeClr>
                    </a:solidFill>
                  </a:tcPr>
                </a:tc>
                <a:tc>
                  <a:txBody>
                    <a:bodyPr/>
                    <a:lstStyle/>
                    <a:p>
                      <a:pPr latinLnBrk="1"/>
                      <a:endParaRPr lang="ko-KR" altLang="en-US" sz="1000" dirty="0"/>
                    </a:p>
                  </a:txBody>
                  <a:tcPr>
                    <a:solidFill>
                      <a:schemeClr val="accent2">
                        <a:lumMod val="20000"/>
                        <a:lumOff val="80000"/>
                      </a:schemeClr>
                    </a:solidFill>
                  </a:tcPr>
                </a:tc>
                <a:tc>
                  <a:txBody>
                    <a:bodyPr/>
                    <a:lstStyle/>
                    <a:p>
                      <a:pPr latinLnBrk="1"/>
                      <a:endParaRPr lang="ko-KR" altLang="en-US" sz="1000" dirty="0"/>
                    </a:p>
                  </a:txBody>
                  <a:tcPr>
                    <a:solidFill>
                      <a:schemeClr val="accent2">
                        <a:lumMod val="20000"/>
                        <a:lumOff val="80000"/>
                      </a:schemeClr>
                    </a:solidFill>
                  </a:tcPr>
                </a:tc>
              </a:tr>
              <a:tr h="585065">
                <a:tc>
                  <a:txBody>
                    <a:bodyPr/>
                    <a:lstStyle/>
                    <a:p>
                      <a:pPr latinLnBrk="1"/>
                      <a:r>
                        <a:rPr lang="en-US" altLang="ko-KR" sz="1000" dirty="0" smtClean="0"/>
                        <a:t>Vestibular</a:t>
                      </a:r>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6">
                        <a:lumMod val="20000"/>
                        <a:lumOff val="80000"/>
                      </a:schemeClr>
                    </a:solidFill>
                  </a:tcPr>
                </a:tc>
                <a:tc>
                  <a:txBody>
                    <a:bodyPr/>
                    <a:lstStyle/>
                    <a:p>
                      <a:pPr latinLnBrk="1"/>
                      <a:endParaRPr lang="ko-KR" altLang="en-US" sz="1000" dirty="0"/>
                    </a:p>
                  </a:txBody>
                  <a:tcPr>
                    <a:solidFill>
                      <a:schemeClr val="accent3">
                        <a:lumMod val="20000"/>
                        <a:lumOff val="80000"/>
                      </a:schemeClr>
                    </a:solidFill>
                  </a:tcPr>
                </a:tc>
                <a:tc>
                  <a:txBody>
                    <a:bodyPr/>
                    <a:lstStyle/>
                    <a:p>
                      <a:pPr latinLnBrk="1"/>
                      <a:endParaRPr lang="ko-KR" altLang="en-US" sz="1000" dirty="0"/>
                    </a:p>
                  </a:txBody>
                  <a:tcPr>
                    <a:solidFill>
                      <a:schemeClr val="accent3">
                        <a:lumMod val="20000"/>
                        <a:lumOff val="80000"/>
                      </a:schemeClr>
                    </a:solidFill>
                  </a:tcPr>
                </a:tc>
                <a:tc>
                  <a:txBody>
                    <a:bodyPr/>
                    <a:lstStyle/>
                    <a:p>
                      <a:pPr latinLnBrk="1"/>
                      <a:endParaRPr lang="ko-KR" altLang="en-US" sz="1000" dirty="0"/>
                    </a:p>
                  </a:txBody>
                  <a:tcPr>
                    <a:solidFill>
                      <a:schemeClr val="accent5">
                        <a:lumMod val="20000"/>
                        <a:lumOff val="80000"/>
                      </a:schemeClr>
                    </a:solidFill>
                  </a:tcPr>
                </a:tc>
                <a:tc>
                  <a:txBody>
                    <a:bodyPr/>
                    <a:lstStyle/>
                    <a:p>
                      <a:pPr latinLnBrk="1"/>
                      <a:endParaRPr lang="ko-KR" altLang="en-US" sz="1000" dirty="0"/>
                    </a:p>
                  </a:txBody>
                  <a:tcPr>
                    <a:solidFill>
                      <a:schemeClr val="accent5">
                        <a:lumMod val="20000"/>
                        <a:lumOff val="80000"/>
                      </a:schemeClr>
                    </a:solidFill>
                  </a:tcPr>
                </a:tc>
                <a:tc>
                  <a:txBody>
                    <a:bodyPr/>
                    <a:lstStyle/>
                    <a:p>
                      <a:pPr latinLnBrk="1"/>
                      <a:endParaRPr lang="ko-KR" altLang="en-US" sz="1000" dirty="0"/>
                    </a:p>
                  </a:txBody>
                  <a:tcPr>
                    <a:solidFill>
                      <a:schemeClr val="accent4">
                        <a:lumMod val="20000"/>
                        <a:lumOff val="80000"/>
                      </a:schemeClr>
                    </a:solidFill>
                  </a:tcPr>
                </a:tc>
                <a:tc>
                  <a:txBody>
                    <a:bodyPr/>
                    <a:lstStyle/>
                    <a:p>
                      <a:pPr latinLnBrk="1"/>
                      <a:endParaRPr lang="ko-KR" altLang="en-US" sz="1000" dirty="0"/>
                    </a:p>
                  </a:txBody>
                  <a:tcPr>
                    <a:solidFill>
                      <a:schemeClr val="accent4">
                        <a:lumMod val="20000"/>
                        <a:lumOff val="80000"/>
                      </a:schemeClr>
                    </a:solidFill>
                  </a:tcPr>
                </a:tc>
                <a:tc>
                  <a:txBody>
                    <a:bodyPr/>
                    <a:lstStyle/>
                    <a:p>
                      <a:pPr latinLnBrk="1"/>
                      <a:endParaRPr lang="ko-KR" altLang="en-US" sz="1000" dirty="0"/>
                    </a:p>
                  </a:txBody>
                  <a:tcPr>
                    <a:solidFill>
                      <a:schemeClr val="accent2">
                        <a:lumMod val="20000"/>
                        <a:lumOff val="80000"/>
                      </a:schemeClr>
                    </a:solidFill>
                  </a:tcPr>
                </a:tc>
                <a:tc>
                  <a:txBody>
                    <a:bodyPr/>
                    <a:lstStyle/>
                    <a:p>
                      <a:pPr latinLnBrk="1"/>
                      <a:endParaRPr lang="ko-KR" altLang="en-US" sz="1000" dirty="0"/>
                    </a:p>
                  </a:txBody>
                  <a:tcPr>
                    <a:solidFill>
                      <a:schemeClr val="accent2">
                        <a:lumMod val="20000"/>
                        <a:lumOff val="80000"/>
                      </a:schemeClr>
                    </a:solidFill>
                  </a:tcPr>
                </a:tc>
              </a:tr>
              <a:tr h="585065">
                <a:tc>
                  <a:txBody>
                    <a:bodyPr/>
                    <a:lstStyle/>
                    <a:p>
                      <a:pPr latinLnBrk="1"/>
                      <a:r>
                        <a:rPr lang="en-US" altLang="ko-KR" sz="1000" dirty="0" smtClean="0"/>
                        <a:t>Sound</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Steps,</a:t>
                      </a:r>
                      <a:r>
                        <a:rPr lang="en-US" altLang="ko-KR" sz="1000" baseline="0" dirty="0" smtClean="0"/>
                        <a:t> wind, … (indicate motion)</a:t>
                      </a:r>
                      <a:endParaRPr lang="ko-KR" altLang="en-US" sz="1000" dirty="0"/>
                    </a:p>
                  </a:txBody>
                  <a:tcPr>
                    <a:solidFill>
                      <a:schemeClr val="accent3">
                        <a:lumMod val="20000"/>
                        <a:lumOff val="80000"/>
                      </a:schemeClr>
                    </a:solidFill>
                  </a:tcPr>
                </a:tc>
                <a:tc>
                  <a:txBody>
                    <a:bodyPr/>
                    <a:lstStyle/>
                    <a:p>
                      <a:pPr latinLnBrk="1"/>
                      <a:r>
                        <a:rPr lang="en-US" altLang="ko-KR" sz="1000" dirty="0" smtClean="0"/>
                        <a:t>Steps,</a:t>
                      </a:r>
                      <a:r>
                        <a:rPr lang="en-US" altLang="ko-KR" sz="1000" baseline="0" dirty="0" smtClean="0"/>
                        <a:t> wind, … (indicate motion)</a:t>
                      </a:r>
                    </a:p>
                    <a:p>
                      <a:pPr latinLnBrk="1"/>
                      <a:r>
                        <a:rPr lang="en-US" altLang="ko-KR" sz="1000" baseline="0" dirty="0" smtClean="0"/>
                        <a:t>In 3D</a:t>
                      </a:r>
                      <a:endParaRPr lang="ko-KR" altLang="en-US" sz="1000" dirty="0"/>
                    </a:p>
                  </a:txBody>
                  <a:tcPr>
                    <a:solidFill>
                      <a:schemeClr val="accent3">
                        <a:lumMod val="20000"/>
                        <a:lumOff val="80000"/>
                      </a:schemeClr>
                    </a:solidFill>
                  </a:tcPr>
                </a:tc>
                <a:tc>
                  <a:txBody>
                    <a:bodyPr/>
                    <a:lstStyle/>
                    <a:p>
                      <a:pPr latinLnBrk="1"/>
                      <a:r>
                        <a:rPr lang="en-US" altLang="ko-KR" sz="1000" dirty="0" smtClean="0"/>
                        <a:t>None</a:t>
                      </a:r>
                      <a:endParaRPr lang="ko-KR" altLang="en-US" sz="1000" dirty="0"/>
                    </a:p>
                  </a:txBody>
                  <a:tcPr>
                    <a:solidFill>
                      <a:schemeClr val="accent5">
                        <a:lumMod val="20000"/>
                        <a:lumOff val="80000"/>
                      </a:schemeClr>
                    </a:solidFill>
                  </a:tcPr>
                </a:tc>
                <a:tc>
                  <a:txBody>
                    <a:bodyPr/>
                    <a:lstStyle/>
                    <a:p>
                      <a:pPr latinLnBrk="1"/>
                      <a:r>
                        <a:rPr lang="en-US" altLang="ko-KR" sz="1000" dirty="0" smtClean="0"/>
                        <a:t>None</a:t>
                      </a:r>
                      <a:endParaRPr lang="ko-KR" altLang="en-US" sz="1000" dirty="0"/>
                    </a:p>
                  </a:txBody>
                  <a:tcPr>
                    <a:solidFill>
                      <a:schemeClr val="accent5">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solidFill>
                      <a:schemeClr val="accent4">
                        <a:lumMod val="20000"/>
                        <a:lumOff val="80000"/>
                      </a:schemeClr>
                    </a:solidFill>
                  </a:tcPr>
                </a:tc>
                <a:tc>
                  <a:txBody>
                    <a:bodyPr/>
                    <a:lstStyle/>
                    <a:p>
                      <a:pPr latinLnBrk="1"/>
                      <a:endParaRPr lang="ko-KR" altLang="en-US" sz="1000" dirty="0"/>
                    </a:p>
                  </a:txBody>
                  <a:tcPr>
                    <a:solidFill>
                      <a:schemeClr val="accent4">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solidFill>
                      <a:schemeClr val="accent2">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solidFill>
                      <a:schemeClr val="accent2">
                        <a:lumMod val="20000"/>
                        <a:lumOff val="80000"/>
                      </a:schemeClr>
                    </a:solidFill>
                  </a:tcPr>
                </a:tc>
              </a:tr>
              <a:tr h="585065">
                <a:tc>
                  <a:txBody>
                    <a:bodyPr/>
                    <a:lstStyle/>
                    <a:p>
                      <a:pPr latinLnBrk="1"/>
                      <a:r>
                        <a:rPr lang="en-US" altLang="ko-KR" sz="1000" dirty="0" smtClean="0"/>
                        <a:t>Haptic/</a:t>
                      </a:r>
                      <a:br>
                        <a:rPr lang="en-US" altLang="ko-KR" sz="1000" dirty="0" smtClean="0"/>
                      </a:br>
                      <a:r>
                        <a:rPr lang="en-US" altLang="ko-KR" sz="1000" dirty="0" smtClean="0"/>
                        <a:t>Tactile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solidFill>
                      <a:schemeClr val="accent3">
                        <a:lumMod val="20000"/>
                        <a:lumOff val="80000"/>
                      </a:schemeClr>
                    </a:solidFill>
                  </a:tcPr>
                </a:tc>
                <a:tc>
                  <a:txBody>
                    <a:bodyPr/>
                    <a:lstStyle/>
                    <a:p>
                      <a:pPr latinLnBrk="1"/>
                      <a:r>
                        <a:rPr lang="en-US" altLang="ko-KR" sz="1000" dirty="0" smtClean="0"/>
                        <a:t>None</a:t>
                      </a:r>
                      <a:endParaRPr lang="ko-KR" altLang="en-US" sz="1000" dirty="0"/>
                    </a:p>
                  </a:txBody>
                  <a:tcPr>
                    <a:solidFill>
                      <a:schemeClr val="accent3">
                        <a:lumMod val="20000"/>
                        <a:lumOff val="80000"/>
                      </a:schemeClr>
                    </a:solidFill>
                  </a:tcPr>
                </a:tc>
                <a:tc>
                  <a:txBody>
                    <a:bodyPr/>
                    <a:lstStyle/>
                    <a:p>
                      <a:pPr latinLnBrk="1"/>
                      <a:r>
                        <a:rPr lang="en-US" altLang="ko-KR" sz="1000" dirty="0" smtClean="0"/>
                        <a:t>None</a:t>
                      </a:r>
                      <a:endParaRPr lang="ko-KR" altLang="en-US" sz="1000" dirty="0"/>
                    </a:p>
                  </a:txBody>
                  <a:tcPr>
                    <a:solidFill>
                      <a:schemeClr val="accent5">
                        <a:lumMod val="20000"/>
                        <a:lumOff val="80000"/>
                      </a:schemeClr>
                    </a:solidFill>
                  </a:tcPr>
                </a:tc>
                <a:tc>
                  <a:txBody>
                    <a:bodyPr/>
                    <a:lstStyle/>
                    <a:p>
                      <a:pPr latinLnBrk="1"/>
                      <a:r>
                        <a:rPr lang="en-US" altLang="ko-KR" sz="1000" dirty="0" smtClean="0"/>
                        <a:t>None</a:t>
                      </a:r>
                      <a:endParaRPr lang="ko-KR" altLang="en-US" sz="1000" dirty="0"/>
                    </a:p>
                  </a:txBody>
                  <a:tcPr>
                    <a:solidFill>
                      <a:schemeClr val="accent5">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Wind, foot vibration</a:t>
                      </a:r>
                      <a:r>
                        <a:rPr lang="en-US" altLang="ko-KR" sz="1000" baseline="0" dirty="0" smtClean="0"/>
                        <a:t> for bumps, …</a:t>
                      </a:r>
                      <a:endParaRPr lang="ko-KR" altLang="en-US" sz="1000" dirty="0" smtClean="0"/>
                    </a:p>
                  </a:txBody>
                  <a:tcPr>
                    <a:solidFill>
                      <a:schemeClr val="accent4">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Wind, foot vibration</a:t>
                      </a:r>
                      <a:r>
                        <a:rPr lang="en-US" altLang="ko-KR" sz="1000" baseline="0" dirty="0" smtClean="0"/>
                        <a:t> for bumps, …</a:t>
                      </a:r>
                      <a:endParaRPr lang="ko-KR" altLang="en-US" sz="1000" dirty="0" smtClean="0"/>
                    </a:p>
                  </a:txBody>
                  <a:tcPr>
                    <a:solidFill>
                      <a:schemeClr val="accent4">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solidFill>
                      <a:schemeClr val="accent2">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Wind, foot vibration</a:t>
                      </a:r>
                      <a:r>
                        <a:rPr lang="en-US" altLang="ko-KR" sz="1000" baseline="0" dirty="0" smtClean="0"/>
                        <a:t> for bumps, …</a:t>
                      </a:r>
                      <a:endParaRPr lang="ko-KR" altLang="en-US" sz="1000" dirty="0" smtClean="0"/>
                    </a:p>
                    <a:p>
                      <a:pPr latinLnBrk="1"/>
                      <a:endParaRPr lang="ko-KR" altLang="en-US" sz="1000" dirty="0"/>
                    </a:p>
                  </a:txBody>
                  <a:tcPr>
                    <a:solidFill>
                      <a:schemeClr val="accent2">
                        <a:lumMod val="20000"/>
                        <a:lumOff val="80000"/>
                      </a:schemeClr>
                    </a:solidFill>
                  </a:tcPr>
                </a:tc>
              </a:tr>
              <a:tr h="585065">
                <a:tc>
                  <a:txBody>
                    <a:bodyPr/>
                    <a:lstStyle/>
                    <a:p>
                      <a:pPr latinLnBrk="1"/>
                      <a:r>
                        <a:rPr lang="en-US" altLang="ko-KR" sz="1000" dirty="0" smtClean="0"/>
                        <a:t>WIP like</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solidFill>
                      <a:schemeClr val="accent3">
                        <a:lumMod val="20000"/>
                        <a:lumOff val="80000"/>
                      </a:schemeClr>
                    </a:solidFill>
                  </a:tcPr>
                </a:tc>
                <a:tc>
                  <a:txBody>
                    <a:bodyPr/>
                    <a:lstStyle/>
                    <a:p>
                      <a:pPr latinLnBrk="1"/>
                      <a:r>
                        <a:rPr lang="en-US" altLang="ko-KR" sz="1000" dirty="0" smtClean="0"/>
                        <a:t>None</a:t>
                      </a:r>
                      <a:endParaRPr lang="ko-KR" altLang="en-US" sz="1000" dirty="0"/>
                    </a:p>
                  </a:txBody>
                  <a:tcPr>
                    <a:solidFill>
                      <a:schemeClr val="accent3">
                        <a:lumMod val="20000"/>
                        <a:lumOff val="80000"/>
                      </a:schemeClr>
                    </a:solidFill>
                  </a:tcPr>
                </a:tc>
                <a:tc>
                  <a:txBody>
                    <a:bodyPr/>
                    <a:lstStyle/>
                    <a:p>
                      <a:pPr latinLnBrk="1"/>
                      <a:r>
                        <a:rPr lang="en-US" altLang="ko-KR" sz="1000" dirty="0" smtClean="0"/>
                        <a:t>None</a:t>
                      </a:r>
                      <a:endParaRPr lang="ko-KR" altLang="en-US" sz="1000" dirty="0"/>
                    </a:p>
                  </a:txBody>
                  <a:tcPr>
                    <a:solidFill>
                      <a:schemeClr val="accent5">
                        <a:lumMod val="20000"/>
                        <a:lumOff val="80000"/>
                      </a:schemeClr>
                    </a:solidFill>
                  </a:tcPr>
                </a:tc>
                <a:tc>
                  <a:txBody>
                    <a:bodyPr/>
                    <a:lstStyle/>
                    <a:p>
                      <a:pPr latinLnBrk="1"/>
                      <a:r>
                        <a:rPr lang="en-US" altLang="ko-KR" sz="1000" dirty="0" smtClean="0"/>
                        <a:t>None</a:t>
                      </a:r>
                      <a:endParaRPr lang="ko-KR" altLang="en-US" sz="1000" dirty="0"/>
                    </a:p>
                  </a:txBody>
                  <a:tcPr>
                    <a:solidFill>
                      <a:schemeClr val="accent5">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solidFill>
                      <a:schemeClr val="accent4">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smtClean="0"/>
                        <a:t>Run in place</a:t>
                      </a:r>
                      <a:endParaRPr lang="ko-KR" altLang="en-US" sz="1000" dirty="0" smtClean="0"/>
                    </a:p>
                    <a:p>
                      <a:pPr latinLnBrk="1"/>
                      <a:endParaRPr lang="ko-KR" altLang="en-US" sz="1000" dirty="0"/>
                    </a:p>
                  </a:txBody>
                  <a:tcPr>
                    <a:solidFill>
                      <a:schemeClr val="accent4">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Head</a:t>
                      </a:r>
                      <a:r>
                        <a:rPr lang="en-US" altLang="ko-KR" sz="1000" baseline="0" dirty="0" smtClean="0"/>
                        <a:t> bob</a:t>
                      </a:r>
                      <a:br>
                        <a:rPr lang="en-US" altLang="ko-KR" sz="1000" baseline="0" dirty="0" smtClean="0"/>
                      </a:br>
                      <a:r>
                        <a:rPr lang="en-US" altLang="ko-KR" sz="1000" baseline="0" dirty="0" smtClean="0"/>
                        <a:t>only</a:t>
                      </a:r>
                      <a:endParaRPr lang="ko-KR" altLang="en-US" sz="1000" dirty="0" smtClean="0"/>
                    </a:p>
                    <a:p>
                      <a:pPr latinLnBrk="1"/>
                      <a:endParaRPr lang="ko-KR" altLang="en-US" sz="1000" dirty="0"/>
                    </a:p>
                  </a:txBody>
                  <a:tcPr>
                    <a:solidFill>
                      <a:schemeClr val="accent2">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smtClean="0"/>
                        <a:t>Run in place</a:t>
                      </a:r>
                      <a:endParaRPr lang="ko-KR" altLang="en-US" sz="1000" dirty="0" smtClean="0"/>
                    </a:p>
                    <a:p>
                      <a:pPr latinLnBrk="1"/>
                      <a:endParaRPr lang="ko-KR" altLang="en-US" sz="1000" dirty="0"/>
                    </a:p>
                  </a:txBody>
                  <a:tcPr>
                    <a:solidFill>
                      <a:schemeClr val="accent2">
                        <a:lumMod val="20000"/>
                        <a:lumOff val="80000"/>
                      </a:schemeClr>
                    </a:solidFill>
                  </a:tcPr>
                </a:tc>
              </a:tr>
              <a:tr h="585065">
                <a:tc>
                  <a:txBody>
                    <a:bodyPr/>
                    <a:lstStyle/>
                    <a:p>
                      <a:pPr latinLnBrk="1"/>
                      <a:r>
                        <a:rPr lang="en-US" altLang="ko-KR" sz="1000" dirty="0" smtClean="0"/>
                        <a:t>User</a:t>
                      </a:r>
                      <a:r>
                        <a:rPr lang="en-US" altLang="ko-KR" sz="1000" baseline="0" dirty="0" smtClean="0"/>
                        <a:t> Intent*</a:t>
                      </a:r>
                      <a:endParaRPr lang="ko-KR" altLang="en-US" sz="1000" dirty="0"/>
                    </a:p>
                  </a:txBody>
                  <a:tcPr/>
                </a:tc>
                <a:tc>
                  <a:txBody>
                    <a:bodyPr/>
                    <a:lstStyle/>
                    <a:p>
                      <a:pPr latinLnBrk="1"/>
                      <a:r>
                        <a:rPr lang="en-US" altLang="ko-KR" sz="1000" dirty="0" smtClean="0"/>
                        <a:t>None</a:t>
                      </a:r>
                      <a:endParaRPr lang="ko-KR" altLang="en-US" sz="1000" dirty="0"/>
                    </a:p>
                  </a:txBody>
                  <a:tcPr/>
                </a:tc>
                <a:tc>
                  <a:txBody>
                    <a:bodyPr/>
                    <a:lstStyle/>
                    <a:p>
                      <a:pPr latinLnBrk="1"/>
                      <a:r>
                        <a:rPr lang="en-US" altLang="ko-KR" sz="1000" dirty="0" smtClean="0"/>
                        <a:t>None</a:t>
                      </a:r>
                      <a:endParaRPr lang="ko-KR" altLang="en-US" sz="1000" dirty="0"/>
                    </a:p>
                  </a:txBody>
                  <a:tcPr>
                    <a:solidFill>
                      <a:schemeClr val="accent3">
                        <a:lumMod val="20000"/>
                        <a:lumOff val="80000"/>
                      </a:schemeClr>
                    </a:solidFill>
                  </a:tcPr>
                </a:tc>
                <a:tc>
                  <a:txBody>
                    <a:bodyPr/>
                    <a:lstStyle/>
                    <a:p>
                      <a:pPr latinLnBrk="1"/>
                      <a:r>
                        <a:rPr lang="en-US" altLang="ko-KR" sz="1000" dirty="0" smtClean="0"/>
                        <a:t>None</a:t>
                      </a:r>
                      <a:endParaRPr lang="ko-KR" altLang="en-US" sz="1000" dirty="0"/>
                    </a:p>
                  </a:txBody>
                  <a:tcPr>
                    <a:solidFill>
                      <a:schemeClr val="accent3">
                        <a:lumMod val="20000"/>
                        <a:lumOff val="80000"/>
                      </a:schemeClr>
                    </a:solidFill>
                  </a:tcPr>
                </a:tc>
                <a:tc>
                  <a:txBody>
                    <a:bodyPr/>
                    <a:lstStyle/>
                    <a:p>
                      <a:pPr latinLnBrk="1"/>
                      <a:r>
                        <a:rPr lang="en-US" altLang="ko-KR" sz="1000" dirty="0" smtClean="0"/>
                        <a:t>Direction by body</a:t>
                      </a:r>
                      <a:r>
                        <a:rPr lang="en-US" altLang="ko-KR" sz="1000" baseline="0" dirty="0" smtClean="0"/>
                        <a:t> </a:t>
                      </a:r>
                      <a:endParaRPr lang="ko-KR" altLang="en-US" sz="1000" dirty="0"/>
                    </a:p>
                  </a:txBody>
                  <a:tcPr>
                    <a:solidFill>
                      <a:schemeClr val="accent5">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Direction by body</a:t>
                      </a:r>
                      <a:r>
                        <a:rPr lang="en-US" altLang="ko-KR" sz="1000" baseline="0" dirty="0" smtClean="0"/>
                        <a:t> </a:t>
                      </a:r>
                      <a:endParaRPr lang="ko-KR" altLang="en-US" sz="1000" dirty="0" smtClean="0"/>
                    </a:p>
                    <a:p>
                      <a:pPr latinLnBrk="1"/>
                      <a:r>
                        <a:rPr lang="en-US" altLang="ko-KR" sz="1000" dirty="0" smtClean="0"/>
                        <a:t>+Guidance</a:t>
                      </a:r>
                      <a:endParaRPr lang="ko-KR" altLang="en-US" sz="1000" dirty="0"/>
                    </a:p>
                  </a:txBody>
                  <a:tcPr>
                    <a:solidFill>
                      <a:schemeClr val="accent5">
                        <a:lumMod val="20000"/>
                        <a:lumOff val="80000"/>
                      </a:schemeClr>
                    </a:solidFill>
                  </a:tcPr>
                </a:tc>
                <a:tc>
                  <a:txBody>
                    <a:bodyPr/>
                    <a:lstStyle/>
                    <a:p>
                      <a:pPr latinLnBrk="1"/>
                      <a:r>
                        <a:rPr lang="en-US" altLang="ko-KR" sz="1000" smtClean="0"/>
                        <a:t>None</a:t>
                      </a:r>
                      <a:endParaRPr lang="ko-KR" altLang="en-US" sz="1000" dirty="0"/>
                    </a:p>
                  </a:txBody>
                  <a:tcPr>
                    <a:solidFill>
                      <a:schemeClr val="accent4">
                        <a:lumMod val="20000"/>
                        <a:lumOff val="80000"/>
                      </a:schemeClr>
                    </a:solidFill>
                  </a:tcPr>
                </a:tc>
                <a:tc>
                  <a:txBody>
                    <a:bodyPr/>
                    <a:lstStyle/>
                    <a:p>
                      <a:pPr latinLnBrk="1"/>
                      <a:r>
                        <a:rPr lang="en-US" altLang="ko-KR" sz="1000" dirty="0" smtClean="0"/>
                        <a:t>None</a:t>
                      </a:r>
                      <a:endParaRPr lang="ko-KR" altLang="en-US" sz="1000" dirty="0"/>
                    </a:p>
                  </a:txBody>
                  <a:tcPr>
                    <a:solidFill>
                      <a:schemeClr val="accent4">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solidFill>
                      <a:schemeClr val="accent2">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t>None</a:t>
                      </a:r>
                      <a:endParaRPr lang="ko-KR" altLang="en-US" sz="1000" dirty="0" smtClean="0"/>
                    </a:p>
                    <a:p>
                      <a:pPr latinLnBrk="1"/>
                      <a:endParaRPr lang="ko-KR" altLang="en-US" sz="1000" dirty="0"/>
                    </a:p>
                  </a:txBody>
                  <a:tcPr>
                    <a:solidFill>
                      <a:schemeClr val="accent2">
                        <a:lumMod val="20000"/>
                        <a:lumOff val="80000"/>
                      </a:schemeClr>
                    </a:solidFill>
                  </a:tcPr>
                </a:tc>
              </a:tr>
            </a:tbl>
          </a:graphicData>
        </a:graphic>
      </p:graphicFrame>
      <p:sp>
        <p:nvSpPr>
          <p:cNvPr id="3" name="직사각형 2"/>
          <p:cNvSpPr/>
          <p:nvPr/>
        </p:nvSpPr>
        <p:spPr>
          <a:xfrm>
            <a:off x="3987020" y="260648"/>
            <a:ext cx="1053494" cy="369332"/>
          </a:xfrm>
          <a:prstGeom prst="rect">
            <a:avLst/>
          </a:prstGeom>
        </p:spPr>
        <p:txBody>
          <a:bodyPr wrap="none">
            <a:spAutoFit/>
          </a:bodyPr>
          <a:lstStyle/>
          <a:p>
            <a:r>
              <a:rPr lang="en-US" altLang="ko-KR" dirty="0" smtClean="0"/>
              <a:t>Running</a:t>
            </a:r>
            <a:endParaRPr lang="ko-KR" altLang="en-US" dirty="0"/>
          </a:p>
        </p:txBody>
      </p:sp>
    </p:spTree>
    <p:extLst>
      <p:ext uri="{BB962C8B-B14F-4D97-AF65-F5344CB8AC3E}">
        <p14:creationId xmlns:p14="http://schemas.microsoft.com/office/powerpoint/2010/main" val="305296375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777</Words>
  <Application>Microsoft Office PowerPoint</Application>
  <PresentationFormat>화면 슬라이드 쇼(4:3)</PresentationFormat>
  <Paragraphs>233</Paragraphs>
  <Slides>10</Slides>
  <Notes>0</Notes>
  <HiddenSlides>0</HiddenSlides>
  <MMClips>0</MMClips>
  <ScaleCrop>false</ScaleCrop>
  <HeadingPairs>
    <vt:vector size="4" baseType="variant">
      <vt:variant>
        <vt:lpstr>테마</vt:lpstr>
      </vt:variant>
      <vt:variant>
        <vt:i4>1</vt:i4>
      </vt:variant>
      <vt:variant>
        <vt:lpstr>슬라이드 제목</vt:lpstr>
      </vt:variant>
      <vt:variant>
        <vt:i4>10</vt:i4>
      </vt:variant>
    </vt:vector>
  </HeadingPairs>
  <TitlesOfParts>
    <vt:vector size="11" baseType="lpstr">
      <vt:lpstr>Office 테마</vt:lpstr>
      <vt:lpstr>PowerPoint 프레젠테이션</vt:lpstr>
      <vt:lpstr>Bonus: Walk-in-place?</vt:lpstr>
      <vt:lpstr>Hypothesis Test 1</vt:lpstr>
      <vt:lpstr>Possible experiment set-up</vt:lpstr>
      <vt:lpstr>PowerPoint 프레젠테이션</vt:lpstr>
      <vt:lpstr>PowerPoint 프레젠테이션</vt:lpstr>
      <vt:lpstr>PowerPoint 프레젠테이션</vt:lpstr>
      <vt:lpstr>Hypothesis Test 2</vt:lpstr>
      <vt:lpstr>PowerPoint 프레젠테이션</vt:lpstr>
      <vt:lpstr>More 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11</cp:revision>
  <dcterms:created xsi:type="dcterms:W3CDTF">2023-01-25T18:36:20Z</dcterms:created>
  <dcterms:modified xsi:type="dcterms:W3CDTF">2023-01-26T06:19:12Z</dcterms:modified>
</cp:coreProperties>
</file>