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1"/>
  </p:notesMasterIdLst>
  <p:sldIdLst>
    <p:sldId id="257" r:id="rId3"/>
    <p:sldId id="262" r:id="rId4"/>
    <p:sldId id="295" r:id="rId5"/>
    <p:sldId id="263" r:id="rId6"/>
    <p:sldId id="256" r:id="rId7"/>
    <p:sldId id="286" r:id="rId8"/>
    <p:sldId id="284" r:id="rId9"/>
    <p:sldId id="287" r:id="rId10"/>
    <p:sldId id="289" r:id="rId11"/>
    <p:sldId id="301" r:id="rId12"/>
    <p:sldId id="296" r:id="rId13"/>
    <p:sldId id="259" r:id="rId14"/>
    <p:sldId id="293" r:id="rId15"/>
    <p:sldId id="288" r:id="rId16"/>
    <p:sldId id="277" r:id="rId17"/>
    <p:sldId id="278" r:id="rId18"/>
    <p:sldId id="279" r:id="rId19"/>
    <p:sldId id="292" r:id="rId20"/>
    <p:sldId id="294" r:id="rId21"/>
    <p:sldId id="272" r:id="rId22"/>
    <p:sldId id="282" r:id="rId23"/>
    <p:sldId id="267" r:id="rId24"/>
    <p:sldId id="273" r:id="rId25"/>
    <p:sldId id="276" r:id="rId26"/>
    <p:sldId id="283" r:id="rId27"/>
    <p:sldId id="268" r:id="rId28"/>
    <p:sldId id="302" r:id="rId29"/>
    <p:sldId id="274" r:id="rId3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33" autoAdjust="0"/>
  </p:normalViewPr>
  <p:slideViewPr>
    <p:cSldViewPr>
      <p:cViewPr varScale="1">
        <p:scale>
          <a:sx n="141" d="100"/>
          <a:sy n="141" d="100"/>
        </p:scale>
        <p:origin x="78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D375-95CF-44BC-B7FF-A1702E2C728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28928-0A2A-41C7-9EFD-40912034F7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5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1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11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52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077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41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5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425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0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732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3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22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052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953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562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88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36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97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3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29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29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304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63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8928-0A2A-41C7-9EFD-40912034F71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78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6" b="8314"/>
          <a:stretch/>
        </p:blipFill>
        <p:spPr>
          <a:xfrm>
            <a:off x="0" y="0"/>
            <a:ext cx="9153525" cy="27893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765375"/>
            <a:ext cx="7772400" cy="81448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1691680" y="3603669"/>
            <a:ext cx="57606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F Miller</a:t>
            </a:r>
            <a:endParaRPr lang="de-D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6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Project - Final Presentation</a:t>
            </a:r>
            <a:br>
              <a:rPr lang="de-DE" sz="16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Multimedia Communications and Signal Processing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08028" y="4803998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Line 12"/>
          <p:cNvSpPr>
            <a:spLocks noChangeShapeType="1"/>
          </p:cNvSpPr>
          <p:nvPr userDrawn="1"/>
        </p:nvSpPr>
        <p:spPr bwMode="auto">
          <a:xfrm>
            <a:off x="285028" y="4859561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220365"/>
            <a:ext cx="1890000" cy="512579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88" y="4088578"/>
            <a:ext cx="1216800" cy="6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494410"/>
            <a:ext cx="7772400" cy="1021556"/>
          </a:xfrm>
        </p:spPr>
        <p:txBody>
          <a:bodyPr anchor="t">
            <a:noAutofit/>
          </a:bodyPr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789336"/>
            <a:ext cx="7772400" cy="718518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6" b="8314"/>
          <a:stretch/>
        </p:blipFill>
        <p:spPr>
          <a:xfrm>
            <a:off x="0" y="0"/>
            <a:ext cx="9153525" cy="2789336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208028" y="4515966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285028" y="4571529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673668"/>
            <a:ext cx="1513242" cy="4104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84" y="4620989"/>
            <a:ext cx="843704" cy="4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2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6557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213020" y="699542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Line 12"/>
          <p:cNvSpPr>
            <a:spLocks noChangeShapeType="1"/>
          </p:cNvSpPr>
          <p:nvPr userDrawn="1"/>
        </p:nvSpPr>
        <p:spPr bwMode="auto">
          <a:xfrm>
            <a:off x="290020" y="755105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208028" y="4515966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285028" y="4571529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673668"/>
            <a:ext cx="1513242" cy="4104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84" y="4620989"/>
            <a:ext cx="843704" cy="4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554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87575"/>
            <a:ext cx="4038600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87575"/>
            <a:ext cx="4038600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13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419623"/>
            <a:ext cx="4040188" cy="30243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915566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19623"/>
            <a:ext cx="4041775" cy="30243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148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494410"/>
            <a:ext cx="7772400" cy="1021556"/>
          </a:xfrm>
        </p:spPr>
        <p:txBody>
          <a:bodyPr anchor="t">
            <a:noAutofit/>
          </a:bodyPr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789336"/>
            <a:ext cx="7772400" cy="718518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6" b="8314"/>
          <a:stretch/>
        </p:blipFill>
        <p:spPr>
          <a:xfrm>
            <a:off x="0" y="0"/>
            <a:ext cx="9153525" cy="2789336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208028" y="4515966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285028" y="4571529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673668"/>
            <a:ext cx="1513242" cy="4104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84" y="4620989"/>
            <a:ext cx="843704" cy="4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2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18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7575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213020" y="699542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290020" y="755105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409264" y="451596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Author: Gabriel F Miller</a:t>
            </a:r>
          </a:p>
          <a:p>
            <a:pPr algn="ctr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Misalignment Detection in Acoustic Networks</a:t>
            </a:r>
          </a:p>
          <a:p>
            <a:pPr algn="ctr"/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Multimedia Communications and Signal Processing</a:t>
            </a:r>
            <a:endParaRPr lang="de-DE" sz="12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/>
            <a:endParaRPr lang="de-DE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020272" y="457995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23.06.2020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876256" y="48232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 </a:t>
            </a:r>
            <a:fld id="{AF634817-4550-4D34-8501-C09E3EF797D6}" type="slidenum">
              <a:rPr lang="de-DE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‹#›</a:t>
            </a:fld>
            <a:endParaRPr lang="de-DE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208028" y="4515966"/>
            <a:ext cx="8640960" cy="0"/>
          </a:xfrm>
          <a:prstGeom prst="line">
            <a:avLst/>
          </a:prstGeom>
          <a:noFill/>
          <a:ln w="28575">
            <a:solidFill>
              <a:srgbClr val="CC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>
            <a:off x="285028" y="4571529"/>
            <a:ext cx="8640960" cy="0"/>
          </a:xfrm>
          <a:prstGeom prst="line">
            <a:avLst/>
          </a:prstGeom>
          <a:noFill/>
          <a:ln w="28575">
            <a:solidFill>
              <a:srgbClr val="99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4673668"/>
            <a:ext cx="1513242" cy="4104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84" y="4620989"/>
            <a:ext cx="843704" cy="4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Detecting Movement in an Array Network Using a </a:t>
            </a:r>
            <a:br>
              <a:rPr lang="de-DE" dirty="0"/>
            </a:br>
            <a:r>
              <a:rPr lang="de-DE" dirty="0"/>
              <a:t>Semi-Supervised Localization Method and MRFs</a:t>
            </a:r>
          </a:p>
        </p:txBody>
      </p:sp>
    </p:spTree>
    <p:extLst>
      <p:ext uri="{BB962C8B-B14F-4D97-AF65-F5344CB8AC3E}">
        <p14:creationId xmlns:p14="http://schemas.microsoft.com/office/powerpoint/2010/main" val="253783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Relative Impulse Response and RTFs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B01094-E456-4B37-A0FF-6D90688C516A}"/>
                  </a:ext>
                </a:extLst>
              </p:cNvPr>
              <p:cNvSpPr txBox="1"/>
              <p:nvPr/>
            </p:nvSpPr>
            <p:spPr>
              <a:xfrm>
                <a:off x="5658085" y="3329113"/>
                <a:ext cx="49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3">
                        <a:lumMod val="75000"/>
                      </a:schemeClr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 - RTF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baseline="-25000" dirty="0" smtClean="0">
                        <a:solidFill>
                          <a:schemeClr val="accent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b="0" i="0" baseline="-25000" dirty="0" smtClean="0">
                        <a:solidFill>
                          <a:schemeClr val="accent1"/>
                        </a:solidFill>
                      </a:rPr>
                      <m:t>1,</m:t>
                    </m:r>
                    <m:r>
                      <m:rPr>
                        <m:nor/>
                      </m:rPr>
                      <a:rPr lang="en-US" b="0" i="0" baseline="-25000" dirty="0" smtClean="0">
                        <a:solidFill>
                          <a:schemeClr val="accent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b="0" i="0" baseline="-25000" dirty="0" smtClean="0">
                        <a:solidFill>
                          <a:schemeClr val="accent1"/>
                        </a:solidFill>
                      </a:rPr>
                      <m:t>1(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chemeClr val="accent1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– PSD.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accent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b="0" i="0" baseline="-25000" dirty="0" smtClean="0">
                        <a:solidFill>
                          <a:schemeClr val="accent1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accent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accent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b="0" i="0" baseline="-25000" dirty="0" smtClean="0">
                        <a:solidFill>
                          <a:schemeClr val="accent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chemeClr val="accent1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– Cross PSD.</a:t>
                </a:r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B01094-E456-4B37-A0FF-6D90688C5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085" y="3329113"/>
                <a:ext cx="4907868" cy="1754326"/>
              </a:xfrm>
              <a:prstGeom prst="rect">
                <a:avLst/>
              </a:prstGeom>
              <a:blipFill>
                <a:blip r:embed="rId3"/>
                <a:stretch>
                  <a:fillRect l="-745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AE2FCD8-64A9-4CE8-B3DD-8A0102F9A656}"/>
                  </a:ext>
                </a:extLst>
              </p:cNvPr>
              <p:cNvSpPr txBox="1"/>
              <p:nvPr/>
            </p:nvSpPr>
            <p:spPr>
              <a:xfrm>
                <a:off x="5597819" y="1781676"/>
                <a:ext cx="4008058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3">
                        <a:lumMod val="75000"/>
                      </a:schemeClr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)</m:t>
                    </m:r>
                    <m:r>
                      <a:rPr lang="en-US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rgbClr val="FF0000"/>
                            </a:solidFill>
                          </a:rPr>
                          <m:t>,2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rgbClr val="FF0000"/>
                            </a:solidFill>
                          </a:rPr>
                          <m:t>,1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AE2FCD8-64A9-4CE8-B3DD-8A0102F9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19" y="1781676"/>
                <a:ext cx="4008058" cy="578685"/>
              </a:xfrm>
              <a:prstGeom prst="rect">
                <a:avLst/>
              </a:prstGeom>
              <a:blipFill>
                <a:blip r:embed="rId4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B9EC56D-E6F1-4550-A83E-76EC97ABEF96}"/>
              </a:ext>
            </a:extLst>
          </p:cNvPr>
          <p:cNvCxnSpPr>
            <a:cxnSpLocks/>
          </p:cNvCxnSpPr>
          <p:nvPr/>
        </p:nvCxnSpPr>
        <p:spPr>
          <a:xfrm>
            <a:off x="5055154" y="2097741"/>
            <a:ext cx="232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A4067B-52F7-446C-9163-51A10C6C61B6}"/>
              </a:ext>
            </a:extLst>
          </p:cNvPr>
          <p:cNvCxnSpPr>
            <a:cxnSpLocks/>
          </p:cNvCxnSpPr>
          <p:nvPr/>
        </p:nvCxnSpPr>
        <p:spPr>
          <a:xfrm>
            <a:off x="5055154" y="1728698"/>
            <a:ext cx="0" cy="752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3" name="Picture 2" descr="Download Free png Stick figure png Free Download - DLPNG.com">
            <a:extLst>
              <a:ext uri="{FF2B5EF4-FFF2-40B4-BE49-F238E27FC236}">
                <a16:creationId xmlns:a16="http://schemas.microsoft.com/office/drawing/2014/main" id="{80793F10-9939-4702-A1CE-01E969BC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5" y="2269479"/>
            <a:ext cx="1215285" cy="12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Speech Bubble: Oval 85">
            <a:extLst>
              <a:ext uri="{FF2B5EF4-FFF2-40B4-BE49-F238E27FC236}">
                <a16:creationId xmlns:a16="http://schemas.microsoft.com/office/drawing/2014/main" id="{B9CC43A3-DFF8-492F-AA2E-8172B69A238C}"/>
              </a:ext>
            </a:extLst>
          </p:cNvPr>
          <p:cNvSpPr/>
          <p:nvPr/>
        </p:nvSpPr>
        <p:spPr>
          <a:xfrm>
            <a:off x="1240478" y="1874011"/>
            <a:ext cx="1237093" cy="486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x(t)</a:t>
            </a:r>
            <a:r>
              <a:rPr lang="en-US" b="1" dirty="0"/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885461-FCE1-49F0-BCB8-0177ED0BAA5E}"/>
              </a:ext>
            </a:extLst>
          </p:cNvPr>
          <p:cNvCxnSpPr>
            <a:cxnSpLocks/>
          </p:cNvCxnSpPr>
          <p:nvPr/>
        </p:nvCxnSpPr>
        <p:spPr>
          <a:xfrm flipV="1">
            <a:off x="2917914" y="1592914"/>
            <a:ext cx="1146657" cy="49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1C6D83-D339-45DB-A854-8BE2065B42EA}"/>
              </a:ext>
            </a:extLst>
          </p:cNvPr>
          <p:cNvCxnSpPr>
            <a:cxnSpLocks/>
          </p:cNvCxnSpPr>
          <p:nvPr/>
        </p:nvCxnSpPr>
        <p:spPr>
          <a:xfrm>
            <a:off x="2917914" y="2071019"/>
            <a:ext cx="1137423" cy="41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E4F7A50-693A-4CAB-B41F-4651D5F80C01}"/>
              </a:ext>
            </a:extLst>
          </p:cNvPr>
          <p:cNvSpPr txBox="1"/>
          <p:nvPr/>
        </p:nvSpPr>
        <p:spPr>
          <a:xfrm rot="1126810">
            <a:off x="3026296" y="2252491"/>
            <a:ext cx="94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m,2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0E67D1-B917-40DC-A4A3-5B56BAB7FF18}"/>
              </a:ext>
            </a:extLst>
          </p:cNvPr>
          <p:cNvCxnSpPr>
            <a:cxnSpLocks/>
          </p:cNvCxnSpPr>
          <p:nvPr/>
        </p:nvCxnSpPr>
        <p:spPr>
          <a:xfrm flipV="1">
            <a:off x="4313058" y="2827553"/>
            <a:ext cx="0" cy="216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3CD40CE-DDE8-472B-8C3C-913B439FFD17}"/>
              </a:ext>
            </a:extLst>
          </p:cNvPr>
          <p:cNvSpPr txBox="1"/>
          <p:nvPr/>
        </p:nvSpPr>
        <p:spPr>
          <a:xfrm rot="20214763">
            <a:off x="3088194" y="1449517"/>
            <a:ext cx="96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m,1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365E38-307C-4DCF-8858-259250C121B0}"/>
              </a:ext>
            </a:extLst>
          </p:cNvPr>
          <p:cNvCxnSpPr>
            <a:cxnSpLocks/>
          </p:cNvCxnSpPr>
          <p:nvPr/>
        </p:nvCxnSpPr>
        <p:spPr>
          <a:xfrm>
            <a:off x="4317645" y="1126351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B0C6D0A-5FD6-4C91-AF4F-4E3D6C2B7C1F}"/>
              </a:ext>
            </a:extLst>
          </p:cNvPr>
          <p:cNvSpPr txBox="1"/>
          <p:nvPr/>
        </p:nvSpPr>
        <p:spPr>
          <a:xfrm>
            <a:off x="4047946" y="2959781"/>
            <a:ext cx="82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m,2</a:t>
            </a:r>
            <a:r>
              <a:rPr lang="en-US" dirty="0"/>
              <a:t>(t)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B2F918-94CF-42FE-8F0C-2CC5E8BFBAAF}"/>
              </a:ext>
            </a:extLst>
          </p:cNvPr>
          <p:cNvSpPr txBox="1"/>
          <p:nvPr/>
        </p:nvSpPr>
        <p:spPr>
          <a:xfrm>
            <a:off x="4051898" y="750147"/>
            <a:ext cx="83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m,1</a:t>
            </a:r>
            <a:r>
              <a:rPr lang="en-US" dirty="0"/>
              <a:t>(t)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BABC94-9B27-49A2-B4D0-8B0115F0FCD7}"/>
              </a:ext>
            </a:extLst>
          </p:cNvPr>
          <p:cNvCxnSpPr>
            <a:cxnSpLocks/>
          </p:cNvCxnSpPr>
          <p:nvPr/>
        </p:nvCxnSpPr>
        <p:spPr>
          <a:xfrm>
            <a:off x="4555093" y="1612866"/>
            <a:ext cx="243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E9BD75A-8680-4C3B-BA6A-5920A583486B}"/>
              </a:ext>
            </a:extLst>
          </p:cNvPr>
          <p:cNvSpPr/>
          <p:nvPr/>
        </p:nvSpPr>
        <p:spPr>
          <a:xfrm>
            <a:off x="4946909" y="1524280"/>
            <a:ext cx="216490" cy="204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EF9CDF2-A7EA-4700-950A-E70CF2BE4332}"/>
              </a:ext>
            </a:extLst>
          </p:cNvPr>
          <p:cNvCxnSpPr>
            <a:cxnSpLocks/>
          </p:cNvCxnSpPr>
          <p:nvPr/>
        </p:nvCxnSpPr>
        <p:spPr>
          <a:xfrm>
            <a:off x="4946909" y="1427049"/>
            <a:ext cx="0" cy="375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145C73C-E3F1-40B6-B2C6-DD3627DA26DD}"/>
              </a:ext>
            </a:extLst>
          </p:cNvPr>
          <p:cNvSpPr txBox="1"/>
          <p:nvPr/>
        </p:nvSpPr>
        <p:spPr>
          <a:xfrm>
            <a:off x="5120373" y="1257157"/>
            <a:ext cx="111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m,1</a:t>
            </a:r>
            <a:r>
              <a:rPr lang="en-US" dirty="0"/>
              <a:t>(t)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7DC018-E290-4E48-AC6C-5899092BE995}"/>
              </a:ext>
            </a:extLst>
          </p:cNvPr>
          <p:cNvSpPr/>
          <p:nvPr/>
        </p:nvSpPr>
        <p:spPr>
          <a:xfrm>
            <a:off x="4116002" y="2377983"/>
            <a:ext cx="39648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D026132-0AA7-451E-9597-19D368B43928}"/>
              </a:ext>
            </a:extLst>
          </p:cNvPr>
          <p:cNvCxnSpPr>
            <a:cxnSpLocks/>
          </p:cNvCxnSpPr>
          <p:nvPr/>
        </p:nvCxnSpPr>
        <p:spPr>
          <a:xfrm>
            <a:off x="4555093" y="2582165"/>
            <a:ext cx="243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5CC59510-761D-4934-8CF1-C3E5A752FF68}"/>
              </a:ext>
            </a:extLst>
          </p:cNvPr>
          <p:cNvSpPr/>
          <p:nvPr/>
        </p:nvSpPr>
        <p:spPr>
          <a:xfrm>
            <a:off x="4932040" y="2509203"/>
            <a:ext cx="216490" cy="204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568D39-1E26-45C9-9D9E-66AD23934A2C}"/>
              </a:ext>
            </a:extLst>
          </p:cNvPr>
          <p:cNvCxnSpPr>
            <a:cxnSpLocks/>
          </p:cNvCxnSpPr>
          <p:nvPr/>
        </p:nvCxnSpPr>
        <p:spPr>
          <a:xfrm>
            <a:off x="4932040" y="2411972"/>
            <a:ext cx="0" cy="375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D599B0D-707B-434F-A9EC-65CD2F112CFE}"/>
              </a:ext>
            </a:extLst>
          </p:cNvPr>
          <p:cNvSpPr txBox="1"/>
          <p:nvPr/>
        </p:nvSpPr>
        <p:spPr>
          <a:xfrm>
            <a:off x="5123429" y="2566490"/>
            <a:ext cx="10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m,2</a:t>
            </a:r>
            <a:r>
              <a:rPr lang="en-US" dirty="0"/>
              <a:t>(t)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DA53A60-6389-4624-8110-7BE4431B180A}"/>
              </a:ext>
            </a:extLst>
          </p:cNvPr>
          <p:cNvSpPr/>
          <p:nvPr/>
        </p:nvSpPr>
        <p:spPr>
          <a:xfrm>
            <a:off x="2609612" y="1920557"/>
            <a:ext cx="368890" cy="3687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baseline="-14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A86FEBC-577B-476D-8C65-1B55E867D396}"/>
              </a:ext>
            </a:extLst>
          </p:cNvPr>
          <p:cNvSpPr/>
          <p:nvPr/>
        </p:nvSpPr>
        <p:spPr>
          <a:xfrm>
            <a:off x="4114814" y="1403350"/>
            <a:ext cx="39648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1F6B8-6ADF-4C2D-9429-C9EF1C1278D3}"/>
              </a:ext>
            </a:extLst>
          </p:cNvPr>
          <p:cNvSpPr txBox="1"/>
          <p:nvPr/>
        </p:nvSpPr>
        <p:spPr>
          <a:xfrm>
            <a:off x="775749" y="2397284"/>
            <a:ext cx="51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06DA7B1-959D-4DD5-85C9-32FD69B5B26B}"/>
                  </a:ext>
                </a:extLst>
              </p:cNvPr>
              <p:cNvSpPr txBox="1"/>
              <p:nvPr/>
            </p:nvSpPr>
            <p:spPr>
              <a:xfrm>
                <a:off x="1818050" y="3541579"/>
                <a:ext cx="4008058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3">
                        <a:lumMod val="75000"/>
                      </a:schemeClr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)</m:t>
                    </m:r>
                    <m:r>
                      <a:rPr lang="en-US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rgbClr val="FF0000"/>
                            </a:solidFill>
                          </a:rPr>
                          <m:t>,2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FF0000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FF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rgbClr val="FF0000"/>
                            </a:solidFill>
                          </a:rPr>
                          <m:t>,1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FF0000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≈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2,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1(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1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accent1"/>
                            </a:solidFill>
                          </a:rPr>
                          <m:t>1(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accent1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06DA7B1-959D-4DD5-85C9-32FD69B5B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50" y="3541579"/>
                <a:ext cx="4008058" cy="578685"/>
              </a:xfrm>
              <a:prstGeom prst="rect">
                <a:avLst/>
              </a:prstGeom>
              <a:blipFill>
                <a:blip r:embed="rId6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778" y="169605"/>
            <a:ext cx="8579296" cy="565175"/>
          </a:xfrm>
        </p:spPr>
        <p:txBody>
          <a:bodyPr/>
          <a:lstStyle/>
          <a:p>
            <a:pPr algn="l"/>
            <a:r>
              <a:rPr lang="de-DE" sz="2400" dirty="0"/>
              <a:t>Semi-Supervised Gaussian Processes on Multiple Manifolds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844" y="1587155"/>
            <a:ext cx="4925906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SSGP uses RTFs to infer the position of an unknown source [2].</a:t>
            </a:r>
          </a:p>
          <a:p>
            <a:pPr marL="457200" lvl="1" indent="0">
              <a:buNone/>
            </a:pPr>
            <a:endParaRPr lang="de-DE" sz="1600" spc="-10" baseline="30000" dirty="0"/>
          </a:p>
          <a:p>
            <a:endParaRPr lang="de-DE" sz="20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66921-5F6B-48F2-8B1C-1C76EFB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26" y="1131590"/>
            <a:ext cx="3859070" cy="2907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6B07A-789D-4021-B076-124236D005C3}"/>
                  </a:ext>
                </a:extLst>
              </p:cNvPr>
              <p:cNvSpPr txBox="1"/>
              <p:nvPr/>
            </p:nvSpPr>
            <p:spPr>
              <a:xfrm>
                <a:off x="806508" y="2380774"/>
                <a:ext cx="3960440" cy="123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total training source points.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of manifolds allows for integration of many RTF samples.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6B07A-789D-4021-B076-124236D0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08" y="2380774"/>
                <a:ext cx="3960440" cy="1236749"/>
              </a:xfrm>
              <a:prstGeom prst="rect">
                <a:avLst/>
              </a:prstGeom>
              <a:blipFill>
                <a:blip r:embed="rId4"/>
                <a:stretch>
                  <a:fillRect l="-923" t="-990" b="-7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SSGP (Cont.)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B19782-EEC4-4BB5-BDFD-FE590D3E6EBE}"/>
              </a:ext>
            </a:extLst>
          </p:cNvPr>
          <p:cNvSpPr/>
          <p:nvPr/>
        </p:nvSpPr>
        <p:spPr>
          <a:xfrm>
            <a:off x="424898" y="1539025"/>
            <a:ext cx="47525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/>
              <a:t>Semi-supervised: </a:t>
            </a:r>
            <a:r>
              <a:rPr lang="de-DE" sz="2000" dirty="0"/>
              <a:t>leverages both labelled and unlabelled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Labelled points act as an anchor.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Unlabelled points help interpolate over an area of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Covariance matrix helps infer the position of an unknown source.</a:t>
            </a:r>
            <a:endParaRPr lang="de-DE" i="1" dirty="0">
              <a:latin typeface="Cambria Math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F119B3-B9FA-45EF-8F9D-F5B95EF8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26" y="1131589"/>
            <a:ext cx="3859070" cy="29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SSGP-Based Localization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17C8-C28B-4BFB-9799-0459735C351F}"/>
              </a:ext>
            </a:extLst>
          </p:cNvPr>
          <p:cNvSpPr txBox="1"/>
          <p:nvPr/>
        </p:nvSpPr>
        <p:spPr>
          <a:xfrm>
            <a:off x="251520" y="1203598"/>
            <a:ext cx="5004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6m x 6m x 3m room.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nodes with 2 microphones per node.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labelled and 300 unlabelled training samples.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files drawn at random from the Free ST American English Corpus [4].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EBF71-7604-4F26-9D89-255B4C3F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843558"/>
            <a:ext cx="3995935" cy="36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D14C-0E4F-46A0-9981-BA412D05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35846"/>
            <a:ext cx="7772400" cy="1021556"/>
          </a:xfrm>
        </p:spPr>
        <p:txBody>
          <a:bodyPr/>
          <a:lstStyle/>
          <a:p>
            <a:pPr algn="ctr"/>
            <a:r>
              <a:rPr lang="en-US" dirty="0"/>
              <a:t>Misalignment Detection using MRFs</a:t>
            </a:r>
          </a:p>
        </p:txBody>
      </p:sp>
    </p:spTree>
    <p:extLst>
      <p:ext uri="{BB962C8B-B14F-4D97-AF65-F5344CB8AC3E}">
        <p14:creationId xmlns:p14="http://schemas.microsoft.com/office/powerpoint/2010/main" val="366915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MRFs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917183"/>
            <a:ext cx="5976664" cy="3309134"/>
          </a:xfrm>
        </p:spPr>
        <p:txBody>
          <a:bodyPr>
            <a:normAutofit/>
          </a:bodyPr>
          <a:lstStyle/>
          <a:p>
            <a:r>
              <a:rPr lang="en-US" sz="2200" dirty="0"/>
              <a:t>Convenient and consistent way of modeling context dependent entities [5,6,7].</a:t>
            </a:r>
          </a:p>
          <a:p>
            <a:r>
              <a:rPr lang="de-DE" sz="2200" b="1" dirty="0"/>
              <a:t>Goal:</a:t>
            </a:r>
            <a:r>
              <a:rPr lang="de-DE" sz="2200" dirty="0"/>
              <a:t> infer information regarding local neighborhoods of hidden nodes (i.e. </a:t>
            </a:r>
            <a:r>
              <a:rPr lang="en-US" sz="2200" dirty="0"/>
              <a:t>cliques) that are potentially governed by different distributions.</a:t>
            </a:r>
          </a:p>
          <a:p>
            <a:r>
              <a:rPr lang="en-US" sz="2200" dirty="0"/>
              <a:t>Can be implemented in a local and massively parallel manner. </a:t>
            </a:r>
          </a:p>
        </p:txBody>
      </p:sp>
      <p:pic>
        <p:nvPicPr>
          <p:cNvPr id="1026" name="Picture 2" descr="What Are Conditional Random Fields? | PERPETUAL ENIGMA">
            <a:extLst>
              <a:ext uri="{FF2B5EF4-FFF2-40B4-BE49-F238E27FC236}">
                <a16:creationId xmlns:a16="http://schemas.microsoft.com/office/drawing/2014/main" id="{7578EF87-DE79-48D5-A0E2-A0B43BCA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55726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Misalignment Detection using MRFs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84376"/>
          </a:xfrm>
        </p:spPr>
        <p:txBody>
          <a:bodyPr>
            <a:normAutofit/>
          </a:bodyPr>
          <a:lstStyle/>
          <a:p>
            <a:r>
              <a:rPr lang="de-DE" sz="1800" dirty="0"/>
              <a:t>Utilize </a:t>
            </a:r>
            <a:r>
              <a:rPr lang="de-DE" sz="1800" b="1" dirty="0"/>
              <a:t>leave one node out  (LONO) sub-networks </a:t>
            </a:r>
            <a:r>
              <a:rPr lang="de-DE" sz="1800" dirty="0"/>
              <a:t>to help infer which array is actually moving.</a:t>
            </a:r>
          </a:p>
          <a:p>
            <a:r>
              <a:rPr lang="de-DE" sz="1800" dirty="0"/>
              <a:t>Each </a:t>
            </a:r>
            <a:r>
              <a:rPr lang="de-DE" sz="1800" b="1" dirty="0"/>
              <a:t>LONO</a:t>
            </a:r>
            <a:r>
              <a:rPr lang="de-DE" sz="1800" dirty="0"/>
              <a:t> estimates the source position, and inputs to the MRF the error in estimation.</a:t>
            </a:r>
          </a:p>
          <a:p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BF123-2EEB-4F41-8D5E-512563401DBD}"/>
              </a:ext>
            </a:extLst>
          </p:cNvPr>
          <p:cNvSpPr txBox="1"/>
          <p:nvPr/>
        </p:nvSpPr>
        <p:spPr>
          <a:xfrm>
            <a:off x="461320" y="2365878"/>
            <a:ext cx="317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connected latent variables (FCLVs) imply that a given sub-network is either: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9B6F9-D7EC-4425-8845-F8C61CAB8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64" y="2365878"/>
            <a:ext cx="4779502" cy="17543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7E6F16-6B34-4CBF-AD49-631F2EC0805A}"/>
              </a:ext>
            </a:extLst>
          </p:cNvPr>
          <p:cNvSpPr/>
          <p:nvPr/>
        </p:nvSpPr>
        <p:spPr>
          <a:xfrm>
            <a:off x="657462" y="31968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Aligned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Misaligned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Uncertain</a:t>
            </a:r>
          </a:p>
        </p:txBody>
      </p:sp>
    </p:spTree>
    <p:extLst>
      <p:ext uri="{BB962C8B-B14F-4D97-AF65-F5344CB8AC3E}">
        <p14:creationId xmlns:p14="http://schemas.microsoft.com/office/powerpoint/2010/main" val="1464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Latent Class Prior Distributions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BD403-0C7F-42CF-BBD4-0F93D0AF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81" y="1029177"/>
            <a:ext cx="4183099" cy="3315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C02-AFE6-47C1-9976-4F8A2CCEF988}"/>
              </a:ext>
            </a:extLst>
          </p:cNvPr>
          <p:cNvSpPr txBox="1"/>
          <p:nvPr/>
        </p:nvSpPr>
        <p:spPr>
          <a:xfrm>
            <a:off x="179512" y="1699194"/>
            <a:ext cx="482453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Misaligned case: </a:t>
            </a:r>
            <a:r>
              <a:rPr lang="en-US" dirty="0"/>
              <a:t>exponential distribution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09B35-83A3-488A-9871-D052CFF2D830}"/>
              </a:ext>
            </a:extLst>
          </p:cNvPr>
          <p:cNvSpPr/>
          <p:nvPr/>
        </p:nvSpPr>
        <p:spPr>
          <a:xfrm>
            <a:off x="199069" y="122807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Aligned case: </a:t>
            </a:r>
            <a:r>
              <a:rPr lang="en-US" dirty="0"/>
              <a:t>normal distribution.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3381C-36B0-4D5E-9438-9171A04EB6AF}"/>
              </a:ext>
            </a:extLst>
          </p:cNvPr>
          <p:cNvSpPr/>
          <p:nvPr/>
        </p:nvSpPr>
        <p:spPr>
          <a:xfrm>
            <a:off x="197687" y="3426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Empirical outcomes inform prior distributions of the two latent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7A0FA-171D-4638-82A5-033CEF1718E7}"/>
              </a:ext>
            </a:extLst>
          </p:cNvPr>
          <p:cNvSpPr txBox="1"/>
          <p:nvPr/>
        </p:nvSpPr>
        <p:spPr>
          <a:xfrm>
            <a:off x="179512" y="2363818"/>
            <a:ext cx="460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 estimation involved simulating error for both cases with varying noise and T-60s.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E14ED-63A5-4B41-8020-261D9513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70" y="1076312"/>
            <a:ext cx="3888593" cy="326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1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Latent Posterior Probability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4ADF1FBB-8CCC-463E-AE05-C826024C6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431" y="1273612"/>
                <a:ext cx="4537586" cy="15141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Goal: </a:t>
                </a:r>
                <a:r>
                  <a:rPr lang="en-US" sz="1800" dirty="0"/>
                  <a:t>infer the marginal latent posterior probability of network alignment (misalignment),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1800" dirty="0"/>
                  <a:t>, for each LONO, </a:t>
                </a:r>
                <a:r>
                  <a:rPr lang="en-US" sz="1800" i="1" dirty="0"/>
                  <a:t>m</a:t>
                </a:r>
                <a:r>
                  <a:rPr lang="en-US" sz="1800" dirty="0"/>
                  <a:t>, based on difference between sub-network estimates.</a:t>
                </a:r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4ADF1FBB-8CCC-463E-AE05-C826024C6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431" y="1273612"/>
                <a:ext cx="4537586" cy="1514162"/>
              </a:xfrm>
              <a:blipFill>
                <a:blip r:embed="rId3"/>
                <a:stretch>
                  <a:fillRect l="-1074" t="-241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F3A9C4-A054-4AAE-A563-DCC2E55CB455}"/>
                  </a:ext>
                </a:extLst>
              </p:cNvPr>
              <p:cNvSpPr txBox="1"/>
              <p:nvPr/>
            </p:nvSpPr>
            <p:spPr>
              <a:xfrm>
                <a:off x="2449220" y="3153795"/>
                <a:ext cx="3853299" cy="716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F3A9C4-A054-4AAE-A563-DCC2E55CB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20" y="3153795"/>
                <a:ext cx="3853299" cy="71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169F291-AF47-4EE2-9CD6-04D066BF80F0}"/>
              </a:ext>
            </a:extLst>
          </p:cNvPr>
          <p:cNvSpPr txBox="1">
            <a:spLocks/>
          </p:cNvSpPr>
          <p:nvPr/>
        </p:nvSpPr>
        <p:spPr>
          <a:xfrm>
            <a:off x="4275881" y="1273612"/>
            <a:ext cx="4868119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 err="1"/>
              <a:t>e</a:t>
            </a:r>
            <a:r>
              <a:rPr lang="en-US" sz="1800" i="1" baseline="-25000" dirty="0" err="1"/>
              <a:t>m</a:t>
            </a:r>
            <a:r>
              <a:rPr lang="en-US" sz="1800" dirty="0"/>
              <a:t> – difference in a given LONO sub-network estimates.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1" dirty="0" err="1"/>
              <a:t>z</a:t>
            </a:r>
            <a:r>
              <a:rPr lang="en-US" sz="1800" i="1" baseline="-25000" dirty="0" err="1"/>
              <a:t>m</a:t>
            </a:r>
            <a:r>
              <a:rPr lang="en-US" sz="1800" dirty="0"/>
              <a:t> – latent variables (aligned, misaligned, uncertain).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60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Message Passing Scheme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ADF1FBB-8CCC-463E-AE05-C826024C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5606"/>
            <a:ext cx="4546848" cy="3024336"/>
          </a:xfrm>
        </p:spPr>
        <p:txBody>
          <a:bodyPr>
            <a:noAutofit/>
          </a:bodyPr>
          <a:lstStyle/>
          <a:p>
            <a:r>
              <a:rPr lang="en-US" sz="1600" b="1" dirty="0"/>
              <a:t>Belief propagation (BP):</a:t>
            </a:r>
            <a:r>
              <a:rPr lang="en-US" sz="1600" dirty="0"/>
              <a:t> infers marginal posterior probabilities for Bayesian networks [8].</a:t>
            </a:r>
          </a:p>
          <a:p>
            <a:r>
              <a:rPr lang="en-US" sz="1600" b="1" dirty="0"/>
              <a:t>Loopy BP: </a:t>
            </a:r>
            <a:r>
              <a:rPr lang="en-US" sz="1600" dirty="0"/>
              <a:t>approximate inference method applicable to any graphical model type [9].</a:t>
            </a:r>
          </a:p>
          <a:p>
            <a:r>
              <a:rPr lang="en-US" sz="1600" dirty="0"/>
              <a:t>Loopy BP follows </a:t>
            </a:r>
            <a:r>
              <a:rPr lang="en-US" sz="1600" i="1" dirty="0"/>
              <a:t>local </a:t>
            </a:r>
            <a:r>
              <a:rPr lang="en-US" sz="1600" dirty="0"/>
              <a:t>message passing schemes at each node and is applicable even in the presence of cycles.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err="1"/>
              <a:t>μ</a:t>
            </a:r>
            <a:r>
              <a:rPr lang="en-US" sz="1800" i="1" baseline="-25000" dirty="0" err="1"/>
              <a:t>i,j</a:t>
            </a:r>
            <a:r>
              <a:rPr lang="en-US" sz="1800" i="1" dirty="0"/>
              <a:t> </a:t>
            </a:r>
            <a:r>
              <a:rPr lang="en-US" sz="1400" dirty="0"/>
              <a:t>– messages with information regarding the latent class priors and observed data passed from LONO </a:t>
            </a:r>
            <a:r>
              <a:rPr lang="en-US" sz="1400" i="1" dirty="0" err="1"/>
              <a:t>i</a:t>
            </a:r>
            <a:r>
              <a:rPr lang="en-US" sz="1400" dirty="0"/>
              <a:t> to </a:t>
            </a:r>
            <a:r>
              <a:rPr lang="en-US" sz="1400" i="1" dirty="0"/>
              <a:t>j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8E775-6FE4-4049-B68A-95B1E68A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67594"/>
            <a:ext cx="34838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Introduction</a:t>
            </a:r>
          </a:p>
        </p:txBody>
      </p:sp>
      <p:pic>
        <p:nvPicPr>
          <p:cNvPr id="6" name="Picture 2" descr="Bar Ilan University Cancels Regulations Requiring a Kippa &amp; Modest ...">
            <a:extLst>
              <a:ext uri="{FF2B5EF4-FFF2-40B4-BE49-F238E27FC236}">
                <a16:creationId xmlns:a16="http://schemas.microsoft.com/office/drawing/2014/main" id="{7C0B8F49-7BDC-48B4-8651-3220F1D7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0927"/>
            <a:ext cx="329179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F9137-AC3C-45A0-B3A6-DA3D7CE9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35" y="986249"/>
            <a:ext cx="3384376" cy="201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Flights to tel aviv - flight tickets to tel aviv | EL AL">
            <a:extLst>
              <a:ext uri="{FF2B5EF4-FFF2-40B4-BE49-F238E27FC236}">
                <a16:creationId xmlns:a16="http://schemas.microsoft.com/office/drawing/2014/main" id="{DB5DB7AF-A79F-42DE-A643-9BEE00BE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79" y="3147814"/>
            <a:ext cx="6256842" cy="12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5CB28F7-B573-40BF-931E-2273F012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65175"/>
          </a:xfrm>
        </p:spPr>
        <p:txBody>
          <a:bodyPr/>
          <a:lstStyle/>
          <a:p>
            <a:pPr algn="l"/>
            <a:r>
              <a:rPr lang="de-DE" dirty="0"/>
              <a:t>Misalignment Detection using Markov Random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FCFB7-4055-487C-801A-2C89F2B4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68" y="851274"/>
            <a:ext cx="3761148" cy="3660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4FD40-74F7-4B08-94CE-E64E1995D1E0}"/>
              </a:ext>
            </a:extLst>
          </p:cNvPr>
          <p:cNvSpPr txBox="1"/>
          <p:nvPr/>
        </p:nvSpPr>
        <p:spPr>
          <a:xfrm>
            <a:off x="449524" y="127908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Labels, [</a:t>
            </a:r>
            <a:r>
              <a:rPr lang="en-US" i="1" dirty="0" err="1"/>
              <a:t>a,b,c</a:t>
            </a:r>
            <a:r>
              <a:rPr lang="en-US" dirty="0"/>
              <a:t>], denote latent state probabilities for each LONO sub-network.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Labelled node is the node left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LONO without the moving array should indicate alignment.</a:t>
            </a:r>
          </a:p>
        </p:txBody>
      </p:sp>
    </p:spTree>
    <p:extLst>
      <p:ext uri="{BB962C8B-B14F-4D97-AF65-F5344CB8AC3E}">
        <p14:creationId xmlns:p14="http://schemas.microsoft.com/office/powerpoint/2010/main" val="89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D14C-0E4F-46A0-9981-BA412D05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35846"/>
            <a:ext cx="7772400" cy="1021556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8925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Na</a:t>
            </a:r>
            <a:r>
              <a:rPr lang="en-US" dirty="0"/>
              <a:t>ï</a:t>
            </a:r>
            <a:r>
              <a:rPr lang="de-DE" dirty="0"/>
              <a:t>ve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91B1C-C356-42D0-A845-A56D190C0CB3}"/>
              </a:ext>
            </a:extLst>
          </p:cNvPr>
          <p:cNvSpPr txBox="1"/>
          <p:nvPr/>
        </p:nvSpPr>
        <p:spPr>
          <a:xfrm>
            <a:off x="167806" y="1491630"/>
            <a:ext cx="397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node localization estimate comparison.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 not well correlated to shift.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B7943-1E8C-4DF6-A241-B5EA73AA2422}"/>
              </a:ext>
            </a:extLst>
          </p:cNvPr>
          <p:cNvSpPr txBox="1"/>
          <p:nvPr/>
        </p:nvSpPr>
        <p:spPr>
          <a:xfrm>
            <a:off x="152898" y="2499742"/>
            <a:ext cx="39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LONO estimate comparison (the input to the MRF model).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26B7C-102A-482D-AAD7-BC3A500F301C}"/>
              </a:ext>
            </a:extLst>
          </p:cNvPr>
          <p:cNvSpPr/>
          <p:nvPr/>
        </p:nvSpPr>
        <p:spPr>
          <a:xfrm>
            <a:off x="152898" y="3072564"/>
            <a:ext cx="3987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Estimate now correlated with shift but highly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A48D2-7E4D-4844-8DAA-629F978D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810059"/>
            <a:ext cx="4478299" cy="35618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C3C5F1-45DD-47DB-A2D7-94EAB0A2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367" y="882067"/>
            <a:ext cx="4432908" cy="36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5CB28F7-B573-40BF-931E-2273F012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65175"/>
          </a:xfrm>
        </p:spPr>
        <p:txBody>
          <a:bodyPr/>
          <a:lstStyle/>
          <a:p>
            <a:pPr algn="l"/>
            <a:r>
              <a:rPr lang="de-DE" dirty="0"/>
              <a:t>MRF Node Detection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8BCC0-92D5-4A1F-992A-4D4B13ED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843558"/>
            <a:ext cx="4734813" cy="3617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8504B2-29BA-44CB-83DC-42C8FE9E607A}"/>
              </a:ext>
            </a:extLst>
          </p:cNvPr>
          <p:cNvSpPr txBox="1"/>
          <p:nvPr/>
        </p:nvSpPr>
        <p:spPr>
          <a:xfrm>
            <a:off x="0" y="1563638"/>
            <a:ext cx="3744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is proportional to the size in shift.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Mostly independent to the level of  reverberation.</a:t>
            </a:r>
          </a:p>
        </p:txBody>
      </p:sp>
    </p:spTree>
    <p:extLst>
      <p:ext uri="{BB962C8B-B14F-4D97-AF65-F5344CB8AC3E}">
        <p14:creationId xmlns:p14="http://schemas.microsoft.com/office/powerpoint/2010/main" val="1097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Results – ROC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2ACE0-8BB1-40AA-B6AA-F876DBFDEEB0}"/>
              </a:ext>
            </a:extLst>
          </p:cNvPr>
          <p:cNvSpPr txBox="1"/>
          <p:nvPr/>
        </p:nvSpPr>
        <p:spPr>
          <a:xfrm>
            <a:off x="482187" y="1451124"/>
            <a:ext cx="406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Sub-network estimate presents advantage to naïve single node estimate.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67928-AAEB-4231-9BED-D87460BA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017893"/>
            <a:ext cx="4264869" cy="3243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7306C-9168-4BAF-A0FB-7B9E265B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52" y="949935"/>
            <a:ext cx="4193244" cy="3311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41FB2F-CC1D-4957-80E2-C2B9ECF1D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674" y="902895"/>
            <a:ext cx="4031806" cy="3371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8B931-4A7C-473B-B8EF-64A3D10B50AF}"/>
              </a:ext>
            </a:extLst>
          </p:cNvPr>
          <p:cNvSpPr txBox="1"/>
          <p:nvPr/>
        </p:nvSpPr>
        <p:spPr>
          <a:xfrm>
            <a:off x="454494" y="2508126"/>
            <a:ext cx="406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MRF-based detector </a:t>
            </a:r>
            <a:r>
              <a:rPr lang="en-US" b="1" dirty="0"/>
              <a:t>shows clear advantage</a:t>
            </a:r>
            <a:r>
              <a:rPr lang="en-US" dirty="0"/>
              <a:t> for different levels of reverberation.</a:t>
            </a:r>
          </a:p>
        </p:txBody>
      </p:sp>
    </p:spTree>
    <p:extLst>
      <p:ext uri="{BB962C8B-B14F-4D97-AF65-F5344CB8AC3E}">
        <p14:creationId xmlns:p14="http://schemas.microsoft.com/office/powerpoint/2010/main" val="41059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D14C-0E4F-46A0-9981-BA412D05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35846"/>
            <a:ext cx="7772400" cy="1021556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7626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Conclusions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203598"/>
            <a:ext cx="8075240" cy="3096343"/>
          </a:xfrm>
        </p:spPr>
        <p:txBody>
          <a:bodyPr>
            <a:noAutofit/>
          </a:bodyPr>
          <a:lstStyle/>
          <a:p>
            <a:r>
              <a:rPr lang="en-US" dirty="0"/>
              <a:t>Proposed 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</a:t>
            </a:r>
            <a:r>
              <a:rPr lang="en-US" dirty="0"/>
              <a:t> that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probabilistically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assesses</a:t>
            </a:r>
            <a:r>
              <a:rPr lang="en-US" dirty="0"/>
              <a:t> whether a network of nodes is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aligned.</a:t>
            </a:r>
            <a:r>
              <a:rPr lang="en-US" dirty="0"/>
              <a:t>  </a:t>
            </a:r>
          </a:p>
          <a:p>
            <a:r>
              <a:rPr lang="en-US" dirty="0"/>
              <a:t>Detects </a:t>
            </a:r>
            <a:r>
              <a:rPr lang="en-US" dirty="0">
                <a:solidFill>
                  <a:schemeClr val="accent2"/>
                </a:solidFill>
              </a:rPr>
              <a:t>movement</a:t>
            </a:r>
            <a:r>
              <a:rPr lang="en-US" dirty="0"/>
              <a:t> with a value that </a:t>
            </a:r>
            <a:r>
              <a:rPr lang="en-US" dirty="0">
                <a:solidFill>
                  <a:schemeClr val="accent2"/>
                </a:solidFill>
              </a:rPr>
              <a:t>scales commensurate with the size of disruption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the network.</a:t>
            </a:r>
          </a:p>
          <a:p>
            <a:r>
              <a:rPr lang="en-US" dirty="0"/>
              <a:t>MRF model </a:t>
            </a:r>
            <a:r>
              <a:rPr lang="en-US" dirty="0">
                <a:solidFill>
                  <a:srgbClr val="92D050"/>
                </a:solidFill>
              </a:rPr>
              <a:t>beneficial </a:t>
            </a:r>
            <a:r>
              <a:rPr lang="en-US" dirty="0"/>
              <a:t>in comparison to </a:t>
            </a:r>
            <a:r>
              <a:rPr lang="en-US" dirty="0">
                <a:solidFill>
                  <a:srgbClr val="92D050"/>
                </a:solidFill>
              </a:rPr>
              <a:t>naïve estimates </a:t>
            </a:r>
            <a:r>
              <a:rPr lang="en-US" dirty="0"/>
              <a:t>that rely directly on </a:t>
            </a:r>
            <a:r>
              <a:rPr lang="en-US" dirty="0">
                <a:solidFill>
                  <a:srgbClr val="92D050"/>
                </a:solidFill>
              </a:rPr>
              <a:t>positional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estimation errors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9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380" y="877531"/>
            <a:ext cx="8075240" cy="28803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r>
              <a:rPr lang="en-US" sz="1000" i="1" dirty="0"/>
              <a:t>[1] </a:t>
            </a:r>
            <a:r>
              <a:rPr lang="en-US" sz="1000" dirty="0"/>
              <a:t>Laufer-</a:t>
            </a:r>
            <a:r>
              <a:rPr lang="en-US" sz="1000" dirty="0" err="1"/>
              <a:t>Goldshtein</a:t>
            </a:r>
            <a:r>
              <a:rPr lang="en-US" sz="1000" dirty="0"/>
              <a:t>, B., </a:t>
            </a:r>
            <a:r>
              <a:rPr lang="en-US" sz="1000" dirty="0" err="1"/>
              <a:t>Talmon</a:t>
            </a:r>
            <a:r>
              <a:rPr lang="en-US" sz="1000" dirty="0"/>
              <a:t>, R., and Gannot, S.</a:t>
            </a:r>
            <a:r>
              <a:rPr lang="en-US" sz="1000" i="1" dirty="0"/>
              <a:t> (2017). Speaker Tracking on Multiple-Manifolds with Distributed Microphones. LVA/ICA.</a:t>
            </a:r>
          </a:p>
          <a:p>
            <a:pPr marL="0" indent="0">
              <a:buNone/>
            </a:pPr>
            <a:r>
              <a:rPr lang="en-US" sz="1000" i="1" dirty="0"/>
              <a:t>[2] </a:t>
            </a:r>
            <a:r>
              <a:rPr lang="en-US" sz="1000" dirty="0"/>
              <a:t>Laufer-</a:t>
            </a:r>
            <a:r>
              <a:rPr lang="en-US" sz="1000" dirty="0" err="1"/>
              <a:t>Goldshtein</a:t>
            </a:r>
            <a:r>
              <a:rPr lang="en-US" sz="1000" dirty="0"/>
              <a:t>, B., </a:t>
            </a:r>
            <a:r>
              <a:rPr lang="en-US" sz="1000" dirty="0" err="1"/>
              <a:t>Talmon</a:t>
            </a:r>
            <a:r>
              <a:rPr lang="en-US" sz="1000" dirty="0"/>
              <a:t>, R., and Gannot, S.</a:t>
            </a:r>
            <a:r>
              <a:rPr lang="en-US" sz="1000" i="1" dirty="0"/>
              <a:t> (2017). Semi-Supervised Source Localization on Multiple Manifolds With Distributed Microphones. IEEE/ACM Trans. Audio, Speech and Lang. Proc. 25, 7 (July 2017), 1477–1491.</a:t>
            </a:r>
          </a:p>
          <a:p>
            <a:pPr marL="0" indent="0">
              <a:buNone/>
            </a:pPr>
            <a:r>
              <a:rPr lang="en-US" sz="1000" i="1" dirty="0"/>
              <a:t>[3] </a:t>
            </a:r>
            <a:r>
              <a:rPr lang="en-US" sz="1000" dirty="0" err="1"/>
              <a:t>Talmon</a:t>
            </a:r>
            <a:r>
              <a:rPr lang="en-US" sz="1000" dirty="0"/>
              <a:t>, R., Cohen, I. and Gannot, S. </a:t>
            </a:r>
            <a:r>
              <a:rPr lang="en-US" sz="1000" i="1" dirty="0"/>
              <a:t>(2009). Relative Transfer Function Identification Using Convolutive Transfer Function Approximation. Trans. Audio, Speech and Lang. Proc. 17, 4 (May 2009), 546–555.</a:t>
            </a:r>
          </a:p>
          <a:p>
            <a:pPr marL="0" indent="0">
              <a:buNone/>
            </a:pPr>
            <a:r>
              <a:rPr lang="en-US" sz="1000" i="1" dirty="0"/>
              <a:t>[4] </a:t>
            </a:r>
            <a:r>
              <a:rPr lang="en-US" altLang="en-US" sz="1000" dirty="0"/>
              <a:t>ST-AEDS-20180100_1</a:t>
            </a:r>
            <a:r>
              <a:rPr lang="en-US" altLang="en-US" sz="1000" i="1" dirty="0"/>
              <a:t>, Free ST American English Corpus</a:t>
            </a:r>
            <a:endParaRPr lang="en-US" sz="1000" i="1" dirty="0"/>
          </a:p>
          <a:p>
            <a:pPr marL="0" indent="0">
              <a:buNone/>
            </a:pPr>
            <a:r>
              <a:rPr lang="en-US" sz="1000" i="1" dirty="0"/>
              <a:t>[5] </a:t>
            </a:r>
            <a:r>
              <a:rPr lang="en-US" sz="1000" dirty="0"/>
              <a:t>Akai, N., Morales, Y., Hirayama, T. and </a:t>
            </a:r>
            <a:r>
              <a:rPr lang="en-US" sz="1000" dirty="0" err="1"/>
              <a:t>Murase</a:t>
            </a:r>
            <a:r>
              <a:rPr lang="en-US" sz="1000" dirty="0"/>
              <a:t>, H.</a:t>
            </a:r>
            <a:r>
              <a:rPr lang="en-US" sz="1000" i="1" dirty="0"/>
              <a:t> (2019). Misalignment Recognition Using Markov Random Fields with Fully Connected Latent Variables for Detecting Localization Failures. </a:t>
            </a:r>
          </a:p>
          <a:p>
            <a:pPr marL="0" indent="0">
              <a:buNone/>
            </a:pPr>
            <a:r>
              <a:rPr lang="en-US" sz="1000" i="1" dirty="0"/>
              <a:t>[6] </a:t>
            </a:r>
            <a:r>
              <a:rPr lang="en-US" sz="1000" dirty="0"/>
              <a:t>Stan, L.Z.</a:t>
            </a:r>
            <a:r>
              <a:rPr lang="en-US" sz="1000" i="1" dirty="0"/>
              <a:t> (2009). Markov Random Field Modeling in Image Analysis (3rd. ed.). Springer Publishing Company, Incorporated.</a:t>
            </a:r>
          </a:p>
          <a:p>
            <a:pPr marL="0" indent="0">
              <a:buNone/>
            </a:pPr>
            <a:r>
              <a:rPr lang="en-US" sz="1000" i="1" dirty="0"/>
              <a:t>[7] </a:t>
            </a:r>
            <a:r>
              <a:rPr lang="en-US" sz="1000" dirty="0" err="1"/>
              <a:t>Boykov</a:t>
            </a:r>
            <a:r>
              <a:rPr lang="en-US" sz="1000" dirty="0"/>
              <a:t>, Y., </a:t>
            </a:r>
            <a:r>
              <a:rPr lang="en-US" sz="1000" dirty="0" err="1"/>
              <a:t>Veksler</a:t>
            </a:r>
            <a:r>
              <a:rPr lang="en-US" sz="1000" dirty="0"/>
              <a:t>, O. and </a:t>
            </a:r>
            <a:r>
              <a:rPr lang="en-US" sz="1000" dirty="0" err="1"/>
              <a:t>Zabih</a:t>
            </a:r>
            <a:r>
              <a:rPr lang="en-US" sz="1000" dirty="0"/>
              <a:t>, R.</a:t>
            </a:r>
            <a:r>
              <a:rPr lang="en-US" sz="1000" i="1" dirty="0"/>
              <a:t> (1998). Markov Random Fields with Efficient Approximations. In Proceedings of the IEEE Computer Society Conference on Computer Vision and Pattern Recognition (CVPR ’98). IEEE Computer Society, USA, 648.</a:t>
            </a:r>
          </a:p>
          <a:p>
            <a:pPr marL="0" indent="0">
              <a:buNone/>
            </a:pPr>
            <a:r>
              <a:rPr lang="en-US" sz="1000" i="1" dirty="0"/>
              <a:t>[8] </a:t>
            </a:r>
            <a:r>
              <a:rPr lang="en-US" sz="1000" dirty="0"/>
              <a:t>Knoll, C., </a:t>
            </a:r>
            <a:r>
              <a:rPr lang="en-US" sz="1000" dirty="0" err="1"/>
              <a:t>Rath</a:t>
            </a:r>
            <a:r>
              <a:rPr lang="en-US" sz="1000" dirty="0"/>
              <a:t>, M., </a:t>
            </a:r>
            <a:r>
              <a:rPr lang="en-US" sz="1000" dirty="0" err="1"/>
              <a:t>Tschiatschek</a:t>
            </a:r>
            <a:r>
              <a:rPr lang="en-US" sz="1000" dirty="0"/>
              <a:t>, S. and </a:t>
            </a:r>
            <a:r>
              <a:rPr lang="en-US" sz="1000" dirty="0" err="1"/>
              <a:t>Pernkopf</a:t>
            </a:r>
            <a:r>
              <a:rPr lang="en-US" sz="1000" dirty="0"/>
              <a:t>, F.</a:t>
            </a:r>
            <a:r>
              <a:rPr lang="en-US" sz="1000" i="1" dirty="0"/>
              <a:t> (2015). Message Scheduling Methods for Belief Propagation. </a:t>
            </a:r>
          </a:p>
          <a:p>
            <a:pPr marL="0" indent="0">
              <a:buNone/>
            </a:pPr>
            <a:r>
              <a:rPr lang="en-US" sz="1000" i="1" dirty="0"/>
              <a:t>[9] Christopher M. Bishop (2006). Pattern Recognition and Machine Learning (Information Science and Statistics). Springer-Verlag, Berlin, Heidelberg. 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82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E2DD7-A2E4-4A04-A324-AEBD2848B15D}"/>
              </a:ext>
            </a:extLst>
          </p:cNvPr>
          <p:cNvSpPr/>
          <p:nvPr/>
        </p:nvSpPr>
        <p:spPr>
          <a:xfrm>
            <a:off x="2988585" y="1936452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8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Project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D5304-EC11-42E3-8EF4-959DC332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702" y="851217"/>
            <a:ext cx="2164423" cy="15950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7D1D1C-9603-484B-9CE7-6016B58D9ECE}"/>
              </a:ext>
            </a:extLst>
          </p:cNvPr>
          <p:cNvSpPr/>
          <p:nvPr/>
        </p:nvSpPr>
        <p:spPr>
          <a:xfrm>
            <a:off x="6196635" y="2338560"/>
            <a:ext cx="2995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https://degeekit.ie/google-home-vs-amazon-echo-in-ireland/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CB592-AFF0-4FA9-9740-90507AD06C76}"/>
              </a:ext>
            </a:extLst>
          </p:cNvPr>
          <p:cNvSpPr/>
          <p:nvPr/>
        </p:nvSpPr>
        <p:spPr>
          <a:xfrm>
            <a:off x="320733" y="3679561"/>
            <a:ext cx="55057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https://energyefficientsmart.com/5-ways-to-make-your-smart-home-more-energy-and-cost-efficient/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8D3A0-6B3B-4B64-BE4E-BA3CCE31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75" y="1043688"/>
            <a:ext cx="5344116" cy="23324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CEE80E-41F0-445C-8DF4-932B35066F8E}"/>
              </a:ext>
            </a:extLst>
          </p:cNvPr>
          <p:cNvSpPr/>
          <p:nvPr/>
        </p:nvSpPr>
        <p:spPr>
          <a:xfrm>
            <a:off x="955533" y="336928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https://www.eng.biu.ac.il/gannot/files/2012/05/image017.jpg</a:t>
            </a:r>
          </a:p>
        </p:txBody>
      </p:sp>
      <p:pic>
        <p:nvPicPr>
          <p:cNvPr id="10" name="Picture 8" descr="Magnet Smart Kitchen - Nobia">
            <a:extLst>
              <a:ext uri="{FF2B5EF4-FFF2-40B4-BE49-F238E27FC236}">
                <a16:creationId xmlns:a16="http://schemas.microsoft.com/office/drawing/2014/main" id="{5BE75DCF-DD2B-4701-BC5B-8D168E12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2" y="948797"/>
            <a:ext cx="5633610" cy="26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Amazon Echo Dot vs. Google Home Mini: Which Should You Get ...">
            <a:extLst>
              <a:ext uri="{FF2B5EF4-FFF2-40B4-BE49-F238E27FC236}">
                <a16:creationId xmlns:a16="http://schemas.microsoft.com/office/drawing/2014/main" id="{88CF67E0-F933-4DE5-BEAC-4B73317E11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mazon Echo Dot vs. Google Home Mini: Which Should You Get ...">
            <a:extLst>
              <a:ext uri="{FF2B5EF4-FFF2-40B4-BE49-F238E27FC236}">
                <a16:creationId xmlns:a16="http://schemas.microsoft.com/office/drawing/2014/main" id="{090B2B85-B6C2-4F9F-9843-39ADF1E0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70" y="2962586"/>
            <a:ext cx="1942078" cy="9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F95FD9-BF90-4545-A792-C360D7414A29}"/>
              </a:ext>
            </a:extLst>
          </p:cNvPr>
          <p:cNvSpPr/>
          <p:nvPr/>
        </p:nvSpPr>
        <p:spPr>
          <a:xfrm>
            <a:off x="6300192" y="3971260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https://www.nytimes.com/wirecutter/blog/amazon-echo-dot-vs-google-home-mini/</a:t>
            </a:r>
          </a:p>
        </p:txBody>
      </p:sp>
    </p:spTree>
    <p:extLst>
      <p:ext uri="{BB962C8B-B14F-4D97-AF65-F5344CB8AC3E}">
        <p14:creationId xmlns:p14="http://schemas.microsoft.com/office/powerpoint/2010/main" val="8760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55B4ABFC-E6D7-4BA6-8160-B469EB2F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565150"/>
          </a:xfrm>
        </p:spPr>
        <p:txBody>
          <a:bodyPr/>
          <a:lstStyle/>
          <a:p>
            <a:pPr algn="l"/>
            <a:r>
              <a:rPr lang="de-DE" dirty="0"/>
              <a:t>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4B33-5B9A-470E-8BE3-0A3B5743D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6" y="848818"/>
            <a:ext cx="3752196" cy="3573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F013C-80FB-4540-82F0-24672A895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917835"/>
            <a:ext cx="4477017" cy="3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240360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de-DE" dirty="0"/>
              <a:t>Semi-Supervised Gaussian Process (SSGP) Source Localization Method</a:t>
            </a:r>
          </a:p>
          <a:p>
            <a:r>
              <a:rPr lang="en-US" dirty="0"/>
              <a:t>Misalignment Detection Using Markov Random Fields (MRFs)</a:t>
            </a:r>
            <a:endParaRPr lang="de-DE" dirty="0"/>
          </a:p>
          <a:p>
            <a:r>
              <a:rPr lang="de-DE" dirty="0"/>
              <a:t>Results</a:t>
            </a:r>
          </a:p>
          <a:p>
            <a:r>
              <a:rPr lang="de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9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35646"/>
            <a:ext cx="8388424" cy="3118911"/>
          </a:xfrm>
        </p:spPr>
        <p:txBody>
          <a:bodyPr>
            <a:normAutofit/>
          </a:bodyPr>
          <a:lstStyle/>
          <a:p>
            <a:r>
              <a:rPr lang="de-DE" b="1" dirty="0"/>
              <a:t>Long-term goal</a:t>
            </a:r>
            <a:r>
              <a:rPr lang="de-DE" dirty="0"/>
              <a:t>: localize a source even if a microphone node is moved. </a:t>
            </a:r>
          </a:p>
          <a:p>
            <a:r>
              <a:rPr lang="de-DE" dirty="0"/>
              <a:t>Salvage training data (if estimation results are still good).</a:t>
            </a:r>
          </a:p>
          <a:p>
            <a:r>
              <a:rPr lang="de-DE" dirty="0"/>
              <a:t>Otherwise, consistently identify which array has moved.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0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D14C-0E4F-46A0-9981-BA412D05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435846"/>
            <a:ext cx="7846640" cy="1021556"/>
          </a:xfrm>
        </p:spPr>
        <p:txBody>
          <a:bodyPr/>
          <a:lstStyle/>
          <a:p>
            <a:pPr algn="ctr"/>
            <a:r>
              <a:rPr lang="en-US" dirty="0"/>
              <a:t>SSGP source localization</a:t>
            </a:r>
          </a:p>
        </p:txBody>
      </p:sp>
    </p:spTree>
    <p:extLst>
      <p:ext uri="{BB962C8B-B14F-4D97-AF65-F5344CB8AC3E}">
        <p14:creationId xmlns:p14="http://schemas.microsoft.com/office/powerpoint/2010/main" val="266976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Relative Transfer Functions (RTFs)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1A162-9159-401E-AC1C-478D96962EC8}"/>
              </a:ext>
            </a:extLst>
          </p:cNvPr>
          <p:cNvSpPr txBox="1"/>
          <p:nvPr/>
        </p:nvSpPr>
        <p:spPr>
          <a:xfrm>
            <a:off x="179512" y="1059582"/>
            <a:ext cx="4265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Acoustic Transfer Function (ATF)</a:t>
            </a:r>
            <a:r>
              <a:rPr lang="en-US" dirty="0"/>
              <a:t>: precise model, but difficult to estimate [1,2,3].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RTF</a:t>
            </a:r>
            <a:r>
              <a:rPr lang="en-US" dirty="0"/>
              <a:t>: represents the fingerprint for a given acoustic environment (</a:t>
            </a:r>
            <a:r>
              <a:rPr lang="en-US" i="1" dirty="0"/>
              <a:t>easier</a:t>
            </a:r>
            <a:r>
              <a:rPr lang="en-US" dirty="0"/>
              <a:t> to estimate).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99A03-FB45-45F9-A801-5460FAFD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92" y="1838672"/>
            <a:ext cx="4268838" cy="1466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9E8736-1E87-4894-8135-0603BF834AB4}"/>
              </a:ext>
            </a:extLst>
          </p:cNvPr>
          <p:cNvSpPr txBox="1"/>
          <p:nvPr/>
        </p:nvSpPr>
        <p:spPr>
          <a:xfrm>
            <a:off x="106621" y="2967794"/>
            <a:ext cx="40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Assumption:</a:t>
            </a:r>
            <a:r>
              <a:rPr lang="en-US" dirty="0"/>
              <a:t> in smart-home environments, </a:t>
            </a:r>
            <a:r>
              <a:rPr lang="en-US" dirty="0">
                <a:solidFill>
                  <a:srgbClr val="FF0000"/>
                </a:solidFill>
              </a:rPr>
              <a:t>ATFs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RTFs</a:t>
            </a:r>
            <a:r>
              <a:rPr lang="en-US" dirty="0"/>
              <a:t> depend on a small number of variables.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49411-069A-4479-BB75-3489A0663045}"/>
              </a:ext>
            </a:extLst>
          </p:cNvPr>
          <p:cNvSpPr/>
          <p:nvPr/>
        </p:nvSpPr>
        <p:spPr>
          <a:xfrm>
            <a:off x="5364088" y="341996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https://www.eng.biu.ac.il/gannot/tutorials-and-keynote-addresses/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F0B3C1-5A27-496D-9269-FE094033DCCB}"/>
              </a:ext>
            </a:extLst>
          </p:cNvPr>
          <p:cNvSpPr/>
          <p:nvPr/>
        </p:nvSpPr>
        <p:spPr>
          <a:xfrm>
            <a:off x="7092280" y="1723538"/>
            <a:ext cx="1450504" cy="14864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26E48A-BC4B-40D8-83ED-8755DB5A7615}"/>
              </a:ext>
            </a:extLst>
          </p:cNvPr>
          <p:cNvSpPr/>
          <p:nvPr/>
        </p:nvSpPr>
        <p:spPr>
          <a:xfrm>
            <a:off x="7092280" y="2931790"/>
            <a:ext cx="288032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ADAB8-2A21-4130-8787-F60D32943AA4}"/>
              </a:ext>
            </a:extLst>
          </p:cNvPr>
          <p:cNvSpPr txBox="1"/>
          <p:nvPr/>
        </p:nvSpPr>
        <p:spPr>
          <a:xfrm>
            <a:off x="7092280" y="2063918"/>
            <a:ext cx="1450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positioning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T60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 positioning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 dimensions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A5FE567-623A-45BA-A1B1-32625687F1C3}"/>
              </a:ext>
            </a:extLst>
          </p:cNvPr>
          <p:cNvSpPr/>
          <p:nvPr/>
        </p:nvSpPr>
        <p:spPr>
          <a:xfrm>
            <a:off x="7092280" y="2063918"/>
            <a:ext cx="144016" cy="720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12ADE-6534-440C-BDC0-9A0A01BA3863}"/>
              </a:ext>
            </a:extLst>
          </p:cNvPr>
          <p:cNvSpPr txBox="1"/>
          <p:nvPr/>
        </p:nvSpPr>
        <p:spPr>
          <a:xfrm>
            <a:off x="7092280" y="2063918"/>
            <a:ext cx="1450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positioning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T60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Mic positioning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Room dimensions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95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Acoustic Impulse Response (AIR) and ATFs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D9A9BA-4842-4A33-B457-E7DFA4E71444}"/>
              </a:ext>
            </a:extLst>
          </p:cNvPr>
          <p:cNvCxnSpPr>
            <a:cxnSpLocks/>
          </p:cNvCxnSpPr>
          <p:nvPr/>
        </p:nvCxnSpPr>
        <p:spPr>
          <a:xfrm flipV="1">
            <a:off x="2917914" y="1592914"/>
            <a:ext cx="1146657" cy="49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7C2C53-9A6F-4C69-9DD4-127243077BBB}"/>
              </a:ext>
            </a:extLst>
          </p:cNvPr>
          <p:cNvCxnSpPr>
            <a:cxnSpLocks/>
          </p:cNvCxnSpPr>
          <p:nvPr/>
        </p:nvCxnSpPr>
        <p:spPr>
          <a:xfrm>
            <a:off x="2917914" y="2071019"/>
            <a:ext cx="1137423" cy="41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77FDD2-E5AE-44FC-8B97-AA791600FC4C}"/>
              </a:ext>
            </a:extLst>
          </p:cNvPr>
          <p:cNvSpPr txBox="1"/>
          <p:nvPr/>
        </p:nvSpPr>
        <p:spPr>
          <a:xfrm rot="1126810">
            <a:off x="3026296" y="2252491"/>
            <a:ext cx="94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m,2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9ED86-368F-4795-A2EB-BA8FE439CE4D}"/>
              </a:ext>
            </a:extLst>
          </p:cNvPr>
          <p:cNvCxnSpPr>
            <a:cxnSpLocks/>
          </p:cNvCxnSpPr>
          <p:nvPr/>
        </p:nvCxnSpPr>
        <p:spPr>
          <a:xfrm flipV="1">
            <a:off x="4313058" y="2827553"/>
            <a:ext cx="0" cy="216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EE73-32E9-4482-A3CC-5C576E84E82D}"/>
              </a:ext>
            </a:extLst>
          </p:cNvPr>
          <p:cNvSpPr txBox="1"/>
          <p:nvPr/>
        </p:nvSpPr>
        <p:spPr>
          <a:xfrm rot="20214763">
            <a:off x="3088194" y="1449517"/>
            <a:ext cx="96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m,1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390A22-7218-48B4-A5A0-7AAB84223BF7}"/>
              </a:ext>
            </a:extLst>
          </p:cNvPr>
          <p:cNvCxnSpPr>
            <a:cxnSpLocks/>
          </p:cNvCxnSpPr>
          <p:nvPr/>
        </p:nvCxnSpPr>
        <p:spPr>
          <a:xfrm>
            <a:off x="4317645" y="1126351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7DF06F-0355-4140-980D-FCC7D3E40CA5}"/>
              </a:ext>
            </a:extLst>
          </p:cNvPr>
          <p:cNvSpPr txBox="1"/>
          <p:nvPr/>
        </p:nvSpPr>
        <p:spPr>
          <a:xfrm>
            <a:off x="4047946" y="2959781"/>
            <a:ext cx="82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m,2</a:t>
            </a:r>
            <a:r>
              <a:rPr lang="en-US" dirty="0"/>
              <a:t>(t)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AB7269-537F-4ADD-A07E-36646CFC9A7B}"/>
              </a:ext>
            </a:extLst>
          </p:cNvPr>
          <p:cNvSpPr txBox="1"/>
          <p:nvPr/>
        </p:nvSpPr>
        <p:spPr>
          <a:xfrm>
            <a:off x="4051898" y="750147"/>
            <a:ext cx="83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m,1</a:t>
            </a:r>
            <a:r>
              <a:rPr lang="en-US" dirty="0"/>
              <a:t>(t)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2DD001-C20C-4280-A104-208E8AB7D05B}"/>
              </a:ext>
            </a:extLst>
          </p:cNvPr>
          <p:cNvCxnSpPr>
            <a:cxnSpLocks/>
          </p:cNvCxnSpPr>
          <p:nvPr/>
        </p:nvCxnSpPr>
        <p:spPr>
          <a:xfrm>
            <a:off x="4555093" y="1612866"/>
            <a:ext cx="243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06CE352-EB7D-4DF5-AABC-2B8A3FAD36F6}"/>
              </a:ext>
            </a:extLst>
          </p:cNvPr>
          <p:cNvSpPr/>
          <p:nvPr/>
        </p:nvSpPr>
        <p:spPr>
          <a:xfrm>
            <a:off x="4946909" y="1524280"/>
            <a:ext cx="216490" cy="204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93C507A-B048-4674-91E2-534EB0A9AA68}"/>
              </a:ext>
            </a:extLst>
          </p:cNvPr>
          <p:cNvCxnSpPr>
            <a:cxnSpLocks/>
          </p:cNvCxnSpPr>
          <p:nvPr/>
        </p:nvCxnSpPr>
        <p:spPr>
          <a:xfrm>
            <a:off x="4946909" y="1427049"/>
            <a:ext cx="0" cy="375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F49A52E-308C-41FC-BB91-2BF8350B6BC4}"/>
              </a:ext>
            </a:extLst>
          </p:cNvPr>
          <p:cNvSpPr txBox="1"/>
          <p:nvPr/>
        </p:nvSpPr>
        <p:spPr>
          <a:xfrm>
            <a:off x="5120373" y="1257157"/>
            <a:ext cx="111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m,1</a:t>
            </a:r>
            <a:r>
              <a:rPr lang="en-US" dirty="0"/>
              <a:t>(t)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31F3AE6-6ECE-42A3-BEAA-E6D46D2AF178}"/>
              </a:ext>
            </a:extLst>
          </p:cNvPr>
          <p:cNvSpPr/>
          <p:nvPr/>
        </p:nvSpPr>
        <p:spPr>
          <a:xfrm>
            <a:off x="4116002" y="2377983"/>
            <a:ext cx="39648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B0C090-2D9D-498F-BC35-97385619C247}"/>
              </a:ext>
            </a:extLst>
          </p:cNvPr>
          <p:cNvCxnSpPr>
            <a:cxnSpLocks/>
          </p:cNvCxnSpPr>
          <p:nvPr/>
        </p:nvCxnSpPr>
        <p:spPr>
          <a:xfrm>
            <a:off x="4555093" y="2582165"/>
            <a:ext cx="243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63ABCE84-3369-482A-8660-D009030A5828}"/>
              </a:ext>
            </a:extLst>
          </p:cNvPr>
          <p:cNvSpPr/>
          <p:nvPr/>
        </p:nvSpPr>
        <p:spPr>
          <a:xfrm>
            <a:off x="4932040" y="2509203"/>
            <a:ext cx="216490" cy="204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95E870-CA99-4AFB-94CA-C21551821FAB}"/>
              </a:ext>
            </a:extLst>
          </p:cNvPr>
          <p:cNvCxnSpPr>
            <a:cxnSpLocks/>
          </p:cNvCxnSpPr>
          <p:nvPr/>
        </p:nvCxnSpPr>
        <p:spPr>
          <a:xfrm>
            <a:off x="4932040" y="2411972"/>
            <a:ext cx="0" cy="375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BC1CC3E-6ACA-42AF-89F4-0E8E1E45B6BB}"/>
              </a:ext>
            </a:extLst>
          </p:cNvPr>
          <p:cNvSpPr txBox="1"/>
          <p:nvPr/>
        </p:nvSpPr>
        <p:spPr>
          <a:xfrm>
            <a:off x="5123429" y="2566490"/>
            <a:ext cx="10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m,2</a:t>
            </a:r>
            <a:r>
              <a:rPr lang="en-US" dirty="0"/>
              <a:t>(t)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0C491C-E756-4B42-BA28-CAA6237438E1}"/>
              </a:ext>
            </a:extLst>
          </p:cNvPr>
          <p:cNvSpPr txBox="1"/>
          <p:nvPr/>
        </p:nvSpPr>
        <p:spPr>
          <a:xfrm>
            <a:off x="5227763" y="3684858"/>
            <a:ext cx="393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m,1</a:t>
            </a:r>
            <a:r>
              <a:rPr lang="en-US" dirty="0"/>
              <a:t>(</a:t>
            </a:r>
            <a:r>
              <a:rPr lang="en-US" dirty="0" err="1"/>
              <a:t>t,</a:t>
            </a:r>
            <a:r>
              <a:rPr lang="en-US" b="1" dirty="0" err="1"/>
              <a:t>k</a:t>
            </a:r>
            <a:r>
              <a:rPr lang="en-US" dirty="0"/>
              <a:t>)  =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m,1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t,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X(</a:t>
            </a:r>
            <a:r>
              <a:rPr lang="en-US" dirty="0" err="1"/>
              <a:t>t,</a:t>
            </a:r>
            <a:r>
              <a:rPr lang="en-US" b="1" dirty="0" err="1"/>
              <a:t>k</a:t>
            </a:r>
            <a:r>
              <a:rPr lang="en-US" dirty="0"/>
              <a:t>) + U</a:t>
            </a:r>
            <a:r>
              <a:rPr lang="en-US" baseline="-25000" dirty="0"/>
              <a:t>m,1</a:t>
            </a:r>
            <a:r>
              <a:rPr lang="en-US" dirty="0"/>
              <a:t>(</a:t>
            </a:r>
            <a:r>
              <a:rPr lang="en-US" dirty="0" err="1"/>
              <a:t>t,</a:t>
            </a:r>
            <a:r>
              <a:rPr lang="en-US" b="1" dirty="0" err="1"/>
              <a:t>k</a:t>
            </a:r>
            <a:r>
              <a:rPr lang="en-US" dirty="0"/>
              <a:t>)</a:t>
            </a:r>
          </a:p>
          <a:p>
            <a:r>
              <a:rPr lang="en-US" dirty="0"/>
              <a:t>Y</a:t>
            </a:r>
            <a:r>
              <a:rPr lang="en-US" baseline="-25000" dirty="0"/>
              <a:t>m,2</a:t>
            </a:r>
            <a:r>
              <a:rPr lang="en-US" dirty="0"/>
              <a:t>(</a:t>
            </a:r>
            <a:r>
              <a:rPr lang="en-US" dirty="0" err="1"/>
              <a:t>t,</a:t>
            </a:r>
            <a:r>
              <a:rPr lang="en-US" b="1" dirty="0" err="1"/>
              <a:t>k</a:t>
            </a:r>
            <a:r>
              <a:rPr lang="en-US" dirty="0"/>
              <a:t>)  =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m,2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t,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X(</a:t>
            </a:r>
            <a:r>
              <a:rPr lang="en-US" dirty="0" err="1"/>
              <a:t>t,</a:t>
            </a:r>
            <a:r>
              <a:rPr lang="en-US" b="1" dirty="0" err="1"/>
              <a:t>k</a:t>
            </a:r>
            <a:r>
              <a:rPr lang="en-US" dirty="0"/>
              <a:t>) + U</a:t>
            </a:r>
            <a:r>
              <a:rPr lang="en-US" baseline="-25000" dirty="0"/>
              <a:t>m,2</a:t>
            </a:r>
            <a:r>
              <a:rPr lang="en-US" dirty="0"/>
              <a:t>(</a:t>
            </a:r>
            <a:r>
              <a:rPr lang="en-US" dirty="0" err="1"/>
              <a:t>t,</a:t>
            </a:r>
            <a:r>
              <a:rPr lang="en-US" b="1" dirty="0" err="1"/>
              <a:t>k</a:t>
            </a:r>
            <a:r>
              <a:rPr lang="en-US" dirty="0"/>
              <a:t>)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91653D5-8DCA-47DA-B6F4-DC1D66F21AAB}"/>
              </a:ext>
            </a:extLst>
          </p:cNvPr>
          <p:cNvSpPr/>
          <p:nvPr/>
        </p:nvSpPr>
        <p:spPr>
          <a:xfrm>
            <a:off x="2609612" y="1920557"/>
            <a:ext cx="368890" cy="3687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baseline="-14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B21DE03-27A3-4E0E-9D4B-9B98A7918186}"/>
              </a:ext>
            </a:extLst>
          </p:cNvPr>
          <p:cNvSpPr/>
          <p:nvPr/>
        </p:nvSpPr>
        <p:spPr>
          <a:xfrm>
            <a:off x="4114814" y="1403350"/>
            <a:ext cx="39648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26" name="Picture 2" descr="Download Free png Stick figure png Free Download - DLPNG.com">
            <a:extLst>
              <a:ext uri="{FF2B5EF4-FFF2-40B4-BE49-F238E27FC236}">
                <a16:creationId xmlns:a16="http://schemas.microsoft.com/office/drawing/2014/main" id="{A900EA74-D84F-4394-8D52-D4688D6A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5" y="2269479"/>
            <a:ext cx="1215285" cy="12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0F93FA76-AA64-4D7F-BB34-5E81C285F112}"/>
              </a:ext>
            </a:extLst>
          </p:cNvPr>
          <p:cNvSpPr/>
          <p:nvPr/>
        </p:nvSpPr>
        <p:spPr>
          <a:xfrm>
            <a:off x="1240478" y="1874011"/>
            <a:ext cx="1237093" cy="48635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x(t)</a:t>
            </a:r>
            <a:r>
              <a:rPr lang="en-US" b="1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8EFB8A-1E83-45D7-B0A3-EA1C01ECA821}"/>
              </a:ext>
            </a:extLst>
          </p:cNvPr>
          <p:cNvSpPr txBox="1"/>
          <p:nvPr/>
        </p:nvSpPr>
        <p:spPr>
          <a:xfrm>
            <a:off x="775749" y="2397284"/>
            <a:ext cx="51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6249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20343</TotalTime>
  <Words>1380</Words>
  <Application>Microsoft Office PowerPoint</Application>
  <PresentationFormat>On-screen Show (16:9)</PresentationFormat>
  <Paragraphs>179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Larissa</vt:lpstr>
      <vt:lpstr>Benutzerdefiniertes Design</vt:lpstr>
      <vt:lpstr>Detecting Movement in an Array Network Using a  Semi-Supervised Localization Method and MRFs</vt:lpstr>
      <vt:lpstr>Introduction</vt:lpstr>
      <vt:lpstr>Project Background</vt:lpstr>
      <vt:lpstr>Motivation</vt:lpstr>
      <vt:lpstr>Outline</vt:lpstr>
      <vt:lpstr>Goals</vt:lpstr>
      <vt:lpstr>SSGP source localization</vt:lpstr>
      <vt:lpstr>Relative Transfer Functions (RTFs)</vt:lpstr>
      <vt:lpstr>Acoustic Impulse Response (AIR) and ATFs</vt:lpstr>
      <vt:lpstr>Relative Impulse Response and RTFs</vt:lpstr>
      <vt:lpstr>Semi-Supervised Gaussian Processes on Multiple Manifolds</vt:lpstr>
      <vt:lpstr>SSGP (Cont.)</vt:lpstr>
      <vt:lpstr>SSGP-Based Localization</vt:lpstr>
      <vt:lpstr>Misalignment Detection using MRFs</vt:lpstr>
      <vt:lpstr>MRFs</vt:lpstr>
      <vt:lpstr>Misalignment Detection using MRFs</vt:lpstr>
      <vt:lpstr>Latent Class Prior Distributions</vt:lpstr>
      <vt:lpstr>Latent Posterior Probability Estimation</vt:lpstr>
      <vt:lpstr>Message Passing Scheme</vt:lpstr>
      <vt:lpstr>Misalignment Detection using Markov Random Fields</vt:lpstr>
      <vt:lpstr>Results</vt:lpstr>
      <vt:lpstr>Naïve Comparison</vt:lpstr>
      <vt:lpstr>MRF Node Detection Results</vt:lpstr>
      <vt:lpstr>Results – ROC Curve</vt:lpstr>
      <vt:lpstr>Conclusions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</dc:creator>
  <cp:lastModifiedBy>gabe miller</cp:lastModifiedBy>
  <cp:revision>303</cp:revision>
  <dcterms:created xsi:type="dcterms:W3CDTF">2014-04-16T13:22:23Z</dcterms:created>
  <dcterms:modified xsi:type="dcterms:W3CDTF">2020-09-21T05:19:34Z</dcterms:modified>
</cp:coreProperties>
</file>