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31"/>
  </p:notesMasterIdLst>
  <p:sldIdLst>
    <p:sldId id="257" r:id="rId3"/>
    <p:sldId id="262" r:id="rId4"/>
    <p:sldId id="295" r:id="rId5"/>
    <p:sldId id="263" r:id="rId6"/>
    <p:sldId id="256" r:id="rId7"/>
    <p:sldId id="286" r:id="rId8"/>
    <p:sldId id="284" r:id="rId9"/>
    <p:sldId id="287" r:id="rId10"/>
    <p:sldId id="289" r:id="rId11"/>
    <p:sldId id="301" r:id="rId12"/>
    <p:sldId id="296" r:id="rId13"/>
    <p:sldId id="259" r:id="rId14"/>
    <p:sldId id="293" r:id="rId15"/>
    <p:sldId id="288" r:id="rId16"/>
    <p:sldId id="277" r:id="rId17"/>
    <p:sldId id="278" r:id="rId18"/>
    <p:sldId id="279" r:id="rId19"/>
    <p:sldId id="292" r:id="rId20"/>
    <p:sldId id="294" r:id="rId21"/>
    <p:sldId id="272" r:id="rId22"/>
    <p:sldId id="282" r:id="rId23"/>
    <p:sldId id="267" r:id="rId24"/>
    <p:sldId id="273" r:id="rId25"/>
    <p:sldId id="276" r:id="rId26"/>
    <p:sldId id="283" r:id="rId27"/>
    <p:sldId id="268" r:id="rId28"/>
    <p:sldId id="302" r:id="rId29"/>
    <p:sldId id="274" r:id="rId3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4678" autoAdjust="0"/>
  </p:normalViewPr>
  <p:slideViewPr>
    <p:cSldViewPr>
      <p:cViewPr varScale="1">
        <p:scale>
          <a:sx n="67" d="100"/>
          <a:sy n="67" d="100"/>
        </p:scale>
        <p:origin x="2910" y="48"/>
      </p:cViewPr>
      <p:guideLst>
        <p:guide orient="horz" pos="1620"/>
        <p:guide pos="2880"/>
      </p:guideLst>
    </p:cSldViewPr>
  </p:slideViewPr>
  <p:outlineViewPr>
    <p:cViewPr>
      <p:scale>
        <a:sx n="33" d="100"/>
        <a:sy n="33" d="100"/>
      </p:scale>
      <p:origin x="0" y="0"/>
    </p:cViewPr>
  </p:outlineViewPr>
  <p:notesTextViewPr>
    <p:cViewPr>
      <p:scale>
        <a:sx n="153" d="100"/>
        <a:sy n="15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D7D375-95CF-44BC-B7FF-A1702E2C7285}" type="datetimeFigureOut">
              <a:rPr lang="de-DE" smtClean="0"/>
              <a:t>01.07.2020</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828928-0A2A-41C7-9EFD-40912034F71F}" type="slidenum">
              <a:rPr lang="de-DE" smtClean="0"/>
              <a:t>‹#›</a:t>
            </a:fld>
            <a:endParaRPr lang="de-DE"/>
          </a:p>
        </p:txBody>
      </p:sp>
    </p:spTree>
    <p:extLst>
      <p:ext uri="{BB962C8B-B14F-4D97-AF65-F5344CB8AC3E}">
        <p14:creationId xmlns:p14="http://schemas.microsoft.com/office/powerpoint/2010/main" val="110595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0828928-0A2A-41C7-9EFD-40912034F71F}" type="slidenum">
              <a:rPr lang="de-DE" smtClean="0"/>
              <a:t>1</a:t>
            </a:fld>
            <a:endParaRPr lang="de-DE"/>
          </a:p>
        </p:txBody>
      </p:sp>
    </p:spTree>
    <p:extLst>
      <p:ext uri="{BB962C8B-B14F-4D97-AF65-F5344CB8AC3E}">
        <p14:creationId xmlns:p14="http://schemas.microsoft.com/office/powerpoint/2010/main" val="324410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DE" sz="1100" dirty="0"/>
              <a:t>Here we go deeper into the method that allows for localization of an unknown source using the RTFs we just introduced. That is with a semi supevised gaussian process.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de-DE" sz="11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de-DE" sz="1100" dirty="0"/>
              <a:t>I first mention that in in general we know Gaussian processes to be a nice and convenient choice for modellng random processes as they can be entirely described by their second order statistics.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de-DE" sz="11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de-DE" sz="1100" dirty="0"/>
              <a:t>In our case, we train a model that uses {CLICK} RTFs as input data where the RTFs correspond to set of random acousitic sources in a given acoustic environment (point only top). With the RTFs we build a covariance matrix relating all these different obtained samples or relative view points if you will from each microphone node.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1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100" dirty="0"/>
              <a:t>Each node corresponds to a given manifold and these dots represent the same training source but of course are specific to the node which receives them. So in essence {CLICK}, by relating somehow the points from each manifold, we’re able to account for multiple perspectives of the given environment we’re working in.</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de-DE" sz="11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de-DE" sz="1100" dirty="0"/>
              <a:t>To relate the RTFs a so-called </a:t>
            </a:r>
            <a:r>
              <a:rPr lang="en-US" sz="1100" dirty="0"/>
              <a:t>manifold-based covariance function is used where the covariance is essentially an averaging of the kernel values of all paired RTF samples.</a:t>
            </a:r>
            <a:endParaRPr lang="de-DE" sz="1100" dirty="0"/>
          </a:p>
          <a:p>
            <a:pPr marL="457200" marR="0" lvl="1" indent="0" algn="l" defTabSz="914400" rtl="0" eaLnBrk="1" fontAlgn="auto" latinLnBrk="0" hangingPunct="1">
              <a:lnSpc>
                <a:spcPct val="100000"/>
              </a:lnSpc>
              <a:spcBef>
                <a:spcPts val="0"/>
              </a:spcBef>
              <a:spcAft>
                <a:spcPts val="0"/>
              </a:spcAft>
              <a:buClrTx/>
              <a:buSzTx/>
              <a:buFontTx/>
              <a:buNone/>
              <a:tabLst/>
              <a:defRPr/>
            </a:pPr>
            <a:endParaRPr lang="de-DE" sz="1200" dirty="0"/>
          </a:p>
        </p:txBody>
      </p:sp>
      <p:sp>
        <p:nvSpPr>
          <p:cNvPr id="4" name="Slide Number Placeholder 3"/>
          <p:cNvSpPr>
            <a:spLocks noGrp="1"/>
          </p:cNvSpPr>
          <p:nvPr>
            <p:ph type="sldNum" sz="quarter" idx="5"/>
          </p:nvPr>
        </p:nvSpPr>
        <p:spPr/>
        <p:txBody>
          <a:bodyPr/>
          <a:lstStyle/>
          <a:p>
            <a:fld id="{B0828928-0A2A-41C7-9EFD-40912034F71F}" type="slidenum">
              <a:rPr lang="de-DE" smtClean="0"/>
              <a:t>11</a:t>
            </a:fld>
            <a:endParaRPr lang="de-DE"/>
          </a:p>
        </p:txBody>
      </p:sp>
    </p:spTree>
    <p:extLst>
      <p:ext uri="{BB962C8B-B14F-4D97-AF65-F5344CB8AC3E}">
        <p14:creationId xmlns:p14="http://schemas.microsoft.com/office/powerpoint/2010/main" val="2061110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de-DE" sz="1200" dirty="0"/>
              <a:t>Another thing to mention here, in general labelled data can be quite tedious to acquire. </a:t>
            </a:r>
            <a:r>
              <a:rPr lang="en-US" sz="1200" dirty="0"/>
              <a:t>What the semi-supervised approach allows for is that we only need a small number of labeled points</a:t>
            </a:r>
          </a:p>
          <a:p>
            <a:pPr lvl="1"/>
            <a:endParaRPr lang="en-US"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Unlabeled data is also used. So while labelled points {CLICK} can be seen as sort of like anchors that concretely relates different manifolds, {CLICK} unlabelled data </a:t>
            </a:r>
            <a:r>
              <a:rPr lang="de-DE" dirty="0"/>
              <a:t>helps interpolate the learned information across the entire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de-DE" dirty="0"/>
              <a:t>Acoustic envirnoment, or area of interest.</a:t>
            </a:r>
          </a:p>
          <a:p>
            <a:pPr lvl="1"/>
            <a:endParaRPr lang="en-US" dirty="0"/>
          </a:p>
          <a:p>
            <a:pPr lvl="1"/>
            <a:r>
              <a:rPr lang="en-US" dirty="0"/>
              <a:t>In the end {CLICK}, both are used to help infer the position of an unknown source.</a:t>
            </a:r>
          </a:p>
          <a:p>
            <a:pPr lvl="1"/>
            <a:endParaRPr lang="en-US" dirty="0"/>
          </a:p>
          <a:p>
            <a:pPr lvl="1"/>
            <a:endParaRPr lang="en-US" dirty="0"/>
          </a:p>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12</a:t>
            </a:fld>
            <a:endParaRPr lang="de-DE"/>
          </a:p>
        </p:txBody>
      </p:sp>
    </p:spTree>
    <p:extLst>
      <p:ext uri="{BB962C8B-B14F-4D97-AF65-F5344CB8AC3E}">
        <p14:creationId xmlns:p14="http://schemas.microsoft.com/office/powerpoint/2010/main" val="139852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an example localization scenario where we assume a 6 by 6 by 3 meter room. {CLICK} We use four microphone nodes, each holding 2 microphones </a:t>
            </a:r>
            <a:r>
              <a:rPr lang="en-US" i="1" dirty="0"/>
              <a:t>spaced 5cm apart</a:t>
            </a:r>
            <a:r>
              <a:rPr lang="en-US" dirty="0"/>
              <a:t>. {CLICK}</a:t>
            </a:r>
          </a:p>
          <a:p>
            <a:endParaRPr lang="en-US" dirty="0"/>
          </a:p>
          <a:p>
            <a:r>
              <a:rPr lang="en-US" dirty="0"/>
              <a:t>We also put to use 5 labelled and 300 unlabelled training data points. Unlabelled points were uniformly sampled at random in a circle with a radius of 2 meters {CLICK}</a:t>
            </a:r>
          </a:p>
          <a:p>
            <a:endParaRPr lang="en-US" dirty="0"/>
          </a:p>
          <a:p>
            <a:r>
              <a:rPr lang="en-US" dirty="0"/>
              <a:t>So for training, we used simply white noise. That is to generate the training RTFs. For the test points with unknown coordinates, we sampled at random speech files from the Free ST American English Corpus. For simulations of the room impulse responses, we used </a:t>
            </a:r>
            <a:r>
              <a:rPr lang="en-US" dirty="0" err="1"/>
              <a:t>Emaunel</a:t>
            </a:r>
            <a:r>
              <a:rPr lang="en-US" dirty="0"/>
              <a:t> </a:t>
            </a:r>
            <a:r>
              <a:rPr lang="en-US" dirty="0" err="1"/>
              <a:t>Habet’s</a:t>
            </a:r>
            <a:r>
              <a:rPr lang="en-US" dirty="0"/>
              <a:t> RIR generator.</a:t>
            </a:r>
          </a:p>
          <a:p>
            <a:endParaRPr lang="en-US" dirty="0"/>
          </a:p>
          <a:p>
            <a:r>
              <a:rPr lang="en-US" dirty="0"/>
              <a:t>That was a brief discussion on the work of </a:t>
            </a:r>
            <a:r>
              <a:rPr lang="en-US" dirty="0" err="1"/>
              <a:t>Bracha</a:t>
            </a:r>
            <a:r>
              <a:rPr lang="en-US" dirty="0"/>
              <a:t> Laufer </a:t>
            </a:r>
            <a:r>
              <a:rPr lang="en-US" dirty="0" err="1"/>
              <a:t>Goldshtein’s</a:t>
            </a:r>
            <a:r>
              <a:rPr lang="en-US" dirty="0"/>
              <a:t> work. I end this section by again motivating the purpose of my project. As should be more clear now, the SSGP localization process relies on training data which is used to characterize a given acoustic environment based on the </a:t>
            </a:r>
            <a:r>
              <a:rPr lang="en-US" dirty="0" err="1"/>
              <a:t>viewpoiont</a:t>
            </a:r>
            <a:r>
              <a:rPr lang="en-US" dirty="0"/>
              <a:t> of our nodes. However, if any of these nodes were to move …. {CLICK}</a:t>
            </a:r>
          </a:p>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13</a:t>
            </a:fld>
            <a:endParaRPr lang="de-DE"/>
          </a:p>
        </p:txBody>
      </p:sp>
    </p:spTree>
    <p:extLst>
      <p:ext uri="{BB962C8B-B14F-4D97-AF65-F5344CB8AC3E}">
        <p14:creationId xmlns:p14="http://schemas.microsoft.com/office/powerpoint/2010/main" val="80807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begin here with a general overview of Markov random fields and why they are useful for network misalignment detection in general, and in our context.</a:t>
            </a:r>
          </a:p>
        </p:txBody>
      </p:sp>
      <p:sp>
        <p:nvSpPr>
          <p:cNvPr id="4" name="Slide Number Placeholder 3"/>
          <p:cNvSpPr>
            <a:spLocks noGrp="1"/>
          </p:cNvSpPr>
          <p:nvPr>
            <p:ph type="sldNum" sz="quarter" idx="5"/>
          </p:nvPr>
        </p:nvSpPr>
        <p:spPr/>
        <p:txBody>
          <a:bodyPr/>
          <a:lstStyle/>
          <a:p>
            <a:fld id="{B0828928-0A2A-41C7-9EFD-40912034F71F}" type="slidenum">
              <a:rPr lang="de-DE" smtClean="0"/>
              <a:t>14</a:t>
            </a:fld>
            <a:endParaRPr lang="de-DE"/>
          </a:p>
        </p:txBody>
      </p:sp>
    </p:spTree>
    <p:extLst>
      <p:ext uri="{BB962C8B-B14F-4D97-AF65-F5344CB8AC3E}">
        <p14:creationId xmlns:p14="http://schemas.microsoft.com/office/powerpoint/2010/main" val="232441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MRFs provide a convenient and consistent way of modeling context dependent entities. Here we see an example of a group of observations and above are the so-called latent variables that contain information regarding the relational behavior between different neighborhoods or cliques as they’re also called {CLICK}. So this is summarized here. Of course, we assume different cliques may or may not obey some different distribution type or the same distribution but different underlying parameters. </a:t>
            </a:r>
          </a:p>
          <a:p>
            <a:endParaRPr lang="en-US" dirty="0"/>
          </a:p>
          <a:p>
            <a:r>
              <a:rPr lang="en-US" dirty="0"/>
              <a:t>{CLICK} MRFs are also particularly nice to use in terms of computation time which of course is needed for real world applications.</a:t>
            </a:r>
          </a:p>
        </p:txBody>
      </p:sp>
      <p:sp>
        <p:nvSpPr>
          <p:cNvPr id="4" name="Slide Number Placeholder 3"/>
          <p:cNvSpPr>
            <a:spLocks noGrp="1"/>
          </p:cNvSpPr>
          <p:nvPr>
            <p:ph type="sldNum" sz="quarter" idx="5"/>
          </p:nvPr>
        </p:nvSpPr>
        <p:spPr/>
        <p:txBody>
          <a:bodyPr/>
          <a:lstStyle/>
          <a:p>
            <a:fld id="{B0828928-0A2A-41C7-9EFD-40912034F71F}" type="slidenum">
              <a:rPr lang="de-DE" smtClean="0"/>
              <a:t>15</a:t>
            </a:fld>
            <a:endParaRPr lang="de-DE"/>
          </a:p>
        </p:txBody>
      </p:sp>
    </p:spTree>
    <p:extLst>
      <p:ext uri="{BB962C8B-B14F-4D97-AF65-F5344CB8AC3E}">
        <p14:creationId xmlns:p14="http://schemas.microsoft.com/office/powerpoint/2010/main" val="2341353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So we‘ve said how it‘s desirable to have a detection algorithm dependent on the localization error. We‘ve also seen how it can be difficult to actually detect anything consistently just based off the error as estimated by the entire network due to the disproportionate outcome of error for a given array shift.</a:t>
            </a:r>
          </a:p>
          <a:p>
            <a:endParaRPr lang="de-DE" dirty="0"/>
          </a:p>
          <a:p>
            <a:r>
              <a:rPr lang="de-DE" dirty="0"/>
              <a:t>Therefore we propose model that relies on so-called leave one node out or LONO sub-networks {CLICK}. In particular we looked at their individual localization errors. </a:t>
            </a:r>
          </a:p>
          <a:p>
            <a:endParaRPr lang="de-DE" dirty="0"/>
          </a:p>
          <a:p>
            <a:r>
              <a:rPr lang="de-DE" dirty="0"/>
              <a:t>As we‘ll see in the results section this on its own can provide a marked improvement in identifying movment. However it‘s still has some flaws. Our solution leverages the improvement offered by using LONO sub-networks and the afforded benefits of the MRF we mentioned on the last slide. That is incorporating inforation about the prior distributions of the observed data, or in our case, LONOlocalization errors.</a:t>
            </a:r>
          </a:p>
          <a:p>
            <a:endParaRPr lang="de-DE" dirty="0"/>
          </a:p>
          <a:p>
            <a:r>
              <a:rPr lang="de-DE" dirty="0"/>
              <a:t>Therefore {CLICK}, the latent variables or latent states if you will that we consider of a given sub-network are {CLICK} aligned, {CLICK} misaligned, or {CLICK} uncertain. The uncertain class can be thought of as a sort of safety net accounting for the error inherent to the SSGP localization process itself. It‘s essentially a garbage class.  </a:t>
            </a:r>
          </a:p>
        </p:txBody>
      </p:sp>
      <p:sp>
        <p:nvSpPr>
          <p:cNvPr id="4" name="Slide Number Placeholder 3"/>
          <p:cNvSpPr>
            <a:spLocks noGrp="1"/>
          </p:cNvSpPr>
          <p:nvPr>
            <p:ph type="sldNum" sz="quarter" idx="5"/>
          </p:nvPr>
        </p:nvSpPr>
        <p:spPr/>
        <p:txBody>
          <a:bodyPr/>
          <a:lstStyle/>
          <a:p>
            <a:fld id="{B0828928-0A2A-41C7-9EFD-40912034F71F}" type="slidenum">
              <a:rPr lang="de-DE" smtClean="0"/>
              <a:t>16</a:t>
            </a:fld>
            <a:endParaRPr lang="de-DE"/>
          </a:p>
        </p:txBody>
      </p:sp>
    </p:spTree>
    <p:extLst>
      <p:ext uri="{BB962C8B-B14F-4D97-AF65-F5344CB8AC3E}">
        <p14:creationId xmlns:p14="http://schemas.microsoft.com/office/powerpoint/2010/main" val="2680425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as you‘ll notice the error distribution, after simulating a series of estimation efforts with the SSGP estimator under varying T60s and noise levels, it follows something like a normal distribution. So this is the aligned class, meaning no shifts in the network and the integrity of the data used for training still holds. </a:t>
            </a:r>
          </a:p>
          <a:p>
            <a:endParaRPr lang="de-DE" dirty="0"/>
          </a:p>
          <a:p>
            <a:r>
              <a:rPr lang="de-DE" dirty="0"/>
              <a:t>{CLICK} Looking at the misaligned class, we see the range of outcomes is much greater. The distribution we assume here for misaligned case is exponential.</a:t>
            </a:r>
          </a:p>
          <a:p>
            <a:endParaRPr lang="de-DE" dirty="0"/>
          </a:p>
          <a:p>
            <a:r>
              <a:rPr lang="de-DE" dirty="0"/>
              <a:t>{CLICK} So we mentioned how the aligned case was simulated already, for the misaligned case, we again localized random sources with the SSGP estimator for varying noise and reverberation levels. This time however we incrementally shifted arrays in a random direction, with random rotation and with an incrementally increasing distance from it‘s origin for each set of noise and reverberation level.</a:t>
            </a:r>
          </a:p>
          <a:p>
            <a:endParaRPr lang="en-US" dirty="0"/>
          </a:p>
          <a:p>
            <a:r>
              <a:rPr lang="en-US" dirty="0"/>
              <a:t>{CLICK} So this was the prior information we use to inform the two latent classes mentioned here. For the uncertain class, we assumed a uniform distribution </a:t>
            </a:r>
          </a:p>
          <a:p>
            <a:endParaRPr lang="en-US" dirty="0"/>
          </a:p>
          <a:p>
            <a:r>
              <a:rPr lang="en-US" dirty="0"/>
              <a:t>(as there is really no information gained by obtaining an uncertain measure.)</a:t>
            </a:r>
          </a:p>
        </p:txBody>
      </p:sp>
      <p:sp>
        <p:nvSpPr>
          <p:cNvPr id="4" name="Slide Number Placeholder 3"/>
          <p:cNvSpPr>
            <a:spLocks noGrp="1"/>
          </p:cNvSpPr>
          <p:nvPr>
            <p:ph type="sldNum" sz="quarter" idx="5"/>
          </p:nvPr>
        </p:nvSpPr>
        <p:spPr/>
        <p:txBody>
          <a:bodyPr/>
          <a:lstStyle/>
          <a:p>
            <a:fld id="{B0828928-0A2A-41C7-9EFD-40912034F71F}" type="slidenum">
              <a:rPr lang="de-DE" smtClean="0"/>
              <a:t>17</a:t>
            </a:fld>
            <a:endParaRPr lang="de-DE"/>
          </a:p>
        </p:txBody>
      </p:sp>
    </p:spTree>
    <p:extLst>
      <p:ext uri="{BB962C8B-B14F-4D97-AF65-F5344CB8AC3E}">
        <p14:creationId xmlns:p14="http://schemas.microsoft.com/office/powerpoint/2010/main" val="39780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this in mind, we look at how we derived  the posterior probabilities. Here we have a common equation for calculating the marginal distribution of each LONO’s latent state posterior probabilities. </a:t>
            </a:r>
          </a:p>
          <a:p>
            <a:endParaRPr lang="en-US" dirty="0"/>
          </a:p>
          <a:p>
            <a:r>
              <a:rPr lang="en-US" dirty="0"/>
              <a:t>The m of course refers to different sub-networks. So for our example where we have four nodes, of course there are four sub-networks.</a:t>
            </a:r>
          </a:p>
          <a:p>
            <a:endParaRPr lang="en-US" dirty="0"/>
          </a:p>
          <a:p>
            <a:r>
              <a:rPr lang="en-US" dirty="0"/>
              <a:t>{CLICK} within the equation we denote bold face e to be the set of localization errors for all LONOs. </a:t>
            </a:r>
          </a:p>
          <a:p>
            <a:endParaRPr lang="en-US" dirty="0"/>
          </a:p>
          <a:p>
            <a:r>
              <a:rPr lang="en-US" dirty="0"/>
              <a:t>{CLICK} z of m here references the different possible latent states for each LONO m.</a:t>
            </a:r>
          </a:p>
        </p:txBody>
      </p:sp>
      <p:sp>
        <p:nvSpPr>
          <p:cNvPr id="4" name="Slide Number Placeholder 3"/>
          <p:cNvSpPr>
            <a:spLocks noGrp="1"/>
          </p:cNvSpPr>
          <p:nvPr>
            <p:ph type="sldNum" sz="quarter" idx="5"/>
          </p:nvPr>
        </p:nvSpPr>
        <p:spPr/>
        <p:txBody>
          <a:bodyPr/>
          <a:lstStyle/>
          <a:p>
            <a:fld id="{B0828928-0A2A-41C7-9EFD-40912034F71F}" type="slidenum">
              <a:rPr lang="de-DE" smtClean="0"/>
              <a:t>18</a:t>
            </a:fld>
            <a:endParaRPr lang="de-DE"/>
          </a:p>
        </p:txBody>
      </p:sp>
    </p:spTree>
    <p:extLst>
      <p:ext uri="{BB962C8B-B14F-4D97-AF65-F5344CB8AC3E}">
        <p14:creationId xmlns:p14="http://schemas.microsoft.com/office/powerpoint/2010/main" val="1778732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we used an approximate belief propagation algorithm to infer the marginal posterior probabilities. Its synonymous to the sum-product message passing scheme. {CLICK}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particular, we used the so-called loopy bp or Pearl’s algorithm which works well when there are loop connections in a given network or in other words, cycles {CLICK}.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follows a local message passing scheme {CLICK}</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here in the visual, we can see each sub-network X has a set of observations, that being the localization error, and passes that information along to all other nodes. The observation data is embedded in the variable mu, along with prior distribution information. Specifically it is the product of the observation of a given LONO, and a probabilistic value of the observation being in a given latent state based off of the empirical error distributions.</a:t>
            </a:r>
            <a:endParaRPr lang="en-US" sz="1200" dirty="0"/>
          </a:p>
        </p:txBody>
      </p:sp>
      <p:sp>
        <p:nvSpPr>
          <p:cNvPr id="4" name="Slide Number Placeholder 3"/>
          <p:cNvSpPr>
            <a:spLocks noGrp="1"/>
          </p:cNvSpPr>
          <p:nvPr>
            <p:ph type="sldNum" sz="quarter" idx="5"/>
          </p:nvPr>
        </p:nvSpPr>
        <p:spPr/>
        <p:txBody>
          <a:bodyPr/>
          <a:lstStyle/>
          <a:p>
            <a:fld id="{B0828928-0A2A-41C7-9EFD-40912034F71F}" type="slidenum">
              <a:rPr lang="de-DE" smtClean="0"/>
              <a:t>19</a:t>
            </a:fld>
            <a:endParaRPr lang="de-DE"/>
          </a:p>
        </p:txBody>
      </p:sp>
    </p:spTree>
    <p:extLst>
      <p:ext uri="{BB962C8B-B14F-4D97-AF65-F5344CB8AC3E}">
        <p14:creationId xmlns:p14="http://schemas.microsoft.com/office/powerpoint/2010/main" val="2381931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see an example of the detection algorithm in action.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indicated by the arrows an array is shifted one meter, and as a result we see our original estimation of the source is skewed.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in the brackets we see the set of posterior latent state probabilities, in the order of alignment, misalignment and uncertain.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the probabilities listed at a given node references the sub-network that leaves that node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LONO without the moving array should indicate alignment. So for example, with this array being the one that’s compromised, the sub-network without it should yield a reading of alignment as they haven’t moved. This is of course reflected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worth mentioning, for our experiment an assumption we make is that only one node moves at a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 calculate the  probability of movement in the overall network as the average of all the subnetwork’s probability of misalignment. </a:t>
            </a:r>
          </a:p>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20</a:t>
            </a:fld>
            <a:endParaRPr lang="de-DE"/>
          </a:p>
        </p:txBody>
      </p:sp>
    </p:spTree>
    <p:extLst>
      <p:ext uri="{BB962C8B-B14F-4D97-AF65-F5344CB8AC3E}">
        <p14:creationId xmlns:p14="http://schemas.microsoft.com/office/powerpoint/2010/main" val="293222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begin by recognizing the university where I was fortunate to be able to do my research, Bar-</a:t>
            </a:r>
            <a:r>
              <a:rPr lang="en-US" dirty="0" err="1"/>
              <a:t>Ilan</a:t>
            </a:r>
            <a:r>
              <a:rPr lang="en-US" dirty="0"/>
              <a:t> Uni in Israel, specifically, Ramat Gan. {CLICK}</a:t>
            </a:r>
          </a:p>
          <a:p>
            <a:endParaRPr lang="en-US" dirty="0"/>
          </a:p>
          <a:p>
            <a:r>
              <a:rPr lang="en-US" dirty="0"/>
              <a:t>In particular, I worked with Prof. Sharon Gannot and his group at the Signal Processing Lab. Here is the Alexander </a:t>
            </a:r>
            <a:r>
              <a:rPr lang="en-US" dirty="0" err="1"/>
              <a:t>Kofkin</a:t>
            </a:r>
            <a:r>
              <a:rPr lang="en-US" dirty="0"/>
              <a:t> Faculty of Engineering building where his lab resides (building on far left).</a:t>
            </a:r>
          </a:p>
          <a:p>
            <a:endParaRPr lang="en-US" dirty="0"/>
          </a:p>
          <a:p>
            <a:r>
              <a:rPr lang="en-US" dirty="0"/>
              <a:t>I mentioned that the university is in Ramat Gan, however, I decided to stay in Tel Aviv. If any of you are planning a stay at Bar-</a:t>
            </a:r>
            <a:r>
              <a:rPr lang="en-US" dirty="0" err="1"/>
              <a:t>Ilan</a:t>
            </a:r>
            <a:r>
              <a:rPr lang="en-US" dirty="0"/>
              <a:t>, I’d be happy to discuss the pros/cons of living in Tel-Aviv after.</a:t>
            </a:r>
          </a:p>
        </p:txBody>
      </p:sp>
      <p:sp>
        <p:nvSpPr>
          <p:cNvPr id="4" name="Slide Number Placeholder 3"/>
          <p:cNvSpPr>
            <a:spLocks noGrp="1"/>
          </p:cNvSpPr>
          <p:nvPr>
            <p:ph type="sldNum" sz="quarter" idx="5"/>
          </p:nvPr>
        </p:nvSpPr>
        <p:spPr/>
        <p:txBody>
          <a:bodyPr/>
          <a:lstStyle/>
          <a:p>
            <a:fld id="{B0828928-0A2A-41C7-9EFD-40912034F71F}" type="slidenum">
              <a:rPr lang="de-DE" smtClean="0"/>
              <a:t>2</a:t>
            </a:fld>
            <a:endParaRPr lang="de-DE"/>
          </a:p>
        </p:txBody>
      </p:sp>
    </p:spTree>
    <p:extLst>
      <p:ext uri="{BB962C8B-B14F-4D97-AF65-F5344CB8AC3E}">
        <p14:creationId xmlns:p14="http://schemas.microsoft.com/office/powerpoint/2010/main" val="256905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21</a:t>
            </a:fld>
            <a:endParaRPr lang="de-DE"/>
          </a:p>
        </p:txBody>
      </p:sp>
    </p:spTree>
    <p:extLst>
      <p:ext uri="{BB962C8B-B14F-4D97-AF65-F5344CB8AC3E}">
        <p14:creationId xmlns:p14="http://schemas.microsoft.com/office/powerpoint/2010/main" val="2562953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Before we look closer at the results of the MRF-based detector, I’ll introduce some of the naïve estimates we compared it to. </a:t>
            </a:r>
          </a:p>
          <a:p>
            <a:endParaRPr lang="en-US" sz="1100" dirty="0"/>
          </a:p>
          <a:p>
            <a:r>
              <a:rPr lang="en-US" sz="1100" dirty="0"/>
              <a:t>First was a single node estimation, where we compare all of the different estimates from each node. </a:t>
            </a:r>
          </a:p>
          <a:p>
            <a:endParaRPr lang="en-US" sz="1100" dirty="0"/>
          </a:p>
          <a:p>
            <a:r>
              <a:rPr lang="en-US" sz="1100" dirty="0"/>
              <a:t> In particular, we say if the difference in estimation of a source between one node and the average reading of the other three exceeded some threshold value, then we said detection was warranted {CLICK}. </a:t>
            </a:r>
          </a:p>
          <a:p>
            <a:endParaRPr lang="en-US" sz="1100" dirty="0"/>
          </a:p>
          <a:p>
            <a:r>
              <a:rPr lang="en-US" sz="1100" dirty="0"/>
              <a:t>Note that again, similar to the results we saw in the beginning with the full network estimates, the shift size and the difference in position estimation between the moved node and the average of the other three are not very well correlated.  {CLICK}</a:t>
            </a:r>
          </a:p>
          <a:p>
            <a:endParaRPr lang="en-US" sz="1100" dirty="0"/>
          </a:p>
          <a:p>
            <a:r>
              <a:rPr lang="en-US" sz="1100" dirty="0"/>
              <a:t>The other naïve method we considered was the difference in estimation between LONO networks. Again we compare each LONO’s estimate to the average of the others and use a threshold value to determine if movement occurred. </a:t>
            </a:r>
          </a:p>
          <a:p>
            <a:endParaRPr lang="en-US" sz="1100" dirty="0"/>
          </a:p>
          <a:p>
            <a:r>
              <a:rPr lang="en-US" sz="1100" dirty="0"/>
              <a:t>{CLICK} Note that there is a stronger relation here but it’s still quite variable and on a scale that makes it quite hard to threshold. </a:t>
            </a:r>
          </a:p>
        </p:txBody>
      </p:sp>
      <p:sp>
        <p:nvSpPr>
          <p:cNvPr id="4" name="Slide Number Placeholder 3"/>
          <p:cNvSpPr>
            <a:spLocks noGrp="1"/>
          </p:cNvSpPr>
          <p:nvPr>
            <p:ph type="sldNum" sz="quarter" idx="5"/>
          </p:nvPr>
        </p:nvSpPr>
        <p:spPr/>
        <p:txBody>
          <a:bodyPr/>
          <a:lstStyle/>
          <a:p>
            <a:fld id="{B0828928-0A2A-41C7-9EFD-40912034F71F}" type="slidenum">
              <a:rPr lang="de-DE" smtClean="0"/>
              <a:t>22</a:t>
            </a:fld>
            <a:endParaRPr lang="de-DE"/>
          </a:p>
        </p:txBody>
      </p:sp>
    </p:spTree>
    <p:extLst>
      <p:ext uri="{BB962C8B-B14F-4D97-AF65-F5344CB8AC3E}">
        <p14:creationId xmlns:p14="http://schemas.microsoft.com/office/powerpoint/2010/main" val="448562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also ran some tests for the different detectors to compare there performance.</a:t>
            </a:r>
          </a:p>
          <a:p>
            <a:endParaRPr lang="en-US" sz="1000" dirty="0"/>
          </a:p>
          <a:p>
            <a:r>
              <a:rPr lang="en-US" sz="1000" dirty="0"/>
              <a:t>So essentially, we varied the amount of error allowed from the SSGP localizer as a ground truth, that is to indicate when detection is warranted. So for example if the ground truth was 5cm and after movement the localization error was only 2cm we said movement should not be detected. The ground truth range we chose was based off the mean error without movement plus and minus a standard deviation. </a:t>
            </a:r>
          </a:p>
          <a:p>
            <a:endParaRPr lang="en-US" sz="1000" dirty="0"/>
          </a:p>
          <a:p>
            <a:r>
              <a:rPr lang="en-US" sz="1000" dirty="0"/>
              <a:t>Also, along with the ground truth, we also varied threshold values for the detectors specific to the error of the naïve sub-network configuration without movement (i.e. when we say the detector flags movement).</a:t>
            </a:r>
          </a:p>
          <a:p>
            <a:endParaRPr lang="en-US" sz="1000" dirty="0"/>
          </a:p>
          <a:p>
            <a:r>
              <a:rPr lang="en-US" sz="1000" dirty="0"/>
              <a:t>So here we the results for the naïve single node comparison estimate. It’s of course only barely more helpful than flipping a coin to determine if there was movement in the network.</a:t>
            </a:r>
          </a:p>
          <a:p>
            <a:endParaRPr lang="en-US" sz="1000" dirty="0"/>
          </a:p>
          <a:p>
            <a:r>
              <a:rPr lang="en-US" sz="1000" dirty="0"/>
              <a:t>{CLICK} Here we have the LONO estimates and of course we already see an advantage reflected in the area under the curve. </a:t>
            </a:r>
          </a:p>
          <a:p>
            <a:endParaRPr lang="en-US" sz="1000" dirty="0"/>
          </a:p>
          <a:p>
            <a:r>
              <a:rPr lang="en-US" sz="1000" dirty="0"/>
              <a:t>{CLICK} However, with MRF-based detector across the board, for all reverberation levels, the detection ability is enhanced.</a:t>
            </a:r>
          </a:p>
          <a:p>
            <a:endParaRPr lang="en-US" dirty="0"/>
          </a:p>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24</a:t>
            </a:fld>
            <a:endParaRPr lang="de-DE"/>
          </a:p>
        </p:txBody>
      </p:sp>
    </p:spTree>
    <p:extLst>
      <p:ext uri="{BB962C8B-B14F-4D97-AF65-F5344CB8AC3E}">
        <p14:creationId xmlns:p14="http://schemas.microsoft.com/office/powerpoint/2010/main" val="1411788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t>
            </a:r>
            <a:r>
              <a:rPr lang="en-US" dirty="0" err="1"/>
              <a:t>read</a:t>
            </a:r>
            <a:r>
              <a:rPr lang="en-US" dirty="0"/>
              <a:t> </a:t>
            </a:r>
            <a:r>
              <a:rPr lang="en-US" dirty="0" err="1"/>
              <a:t>read</a:t>
            </a:r>
            <a:r>
              <a:rPr lang="en-US" dirty="0"/>
              <a:t>… after 3: </a:t>
            </a:r>
          </a:p>
          <a:p>
            <a:endParaRPr lang="en-US" dirty="0"/>
          </a:p>
          <a:p>
            <a:r>
              <a:rPr lang="en-US" dirty="0"/>
              <a:t>With the benefit of the MRF model being the incorporation of prior knowledge i.e. the error distribution.</a:t>
            </a:r>
          </a:p>
        </p:txBody>
      </p:sp>
      <p:sp>
        <p:nvSpPr>
          <p:cNvPr id="4" name="Slide Number Placeholder 3"/>
          <p:cNvSpPr>
            <a:spLocks noGrp="1"/>
          </p:cNvSpPr>
          <p:nvPr>
            <p:ph type="sldNum" sz="quarter" idx="5"/>
          </p:nvPr>
        </p:nvSpPr>
        <p:spPr/>
        <p:txBody>
          <a:bodyPr/>
          <a:lstStyle/>
          <a:p>
            <a:fld id="{B0828928-0A2A-41C7-9EFD-40912034F71F}" type="slidenum">
              <a:rPr lang="de-DE" smtClean="0"/>
              <a:t>26</a:t>
            </a:fld>
            <a:endParaRPr lang="de-DE"/>
          </a:p>
        </p:txBody>
      </p:sp>
    </p:spTree>
    <p:extLst>
      <p:ext uri="{BB962C8B-B14F-4D97-AF65-F5344CB8AC3E}">
        <p14:creationId xmlns:p14="http://schemas.microsoft.com/office/powerpoint/2010/main" val="3857636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before wrapping up and opening things up to questions, I do point to some of the literature that was critical in the development of this project. In particular </a:t>
            </a:r>
            <a:r>
              <a:rPr lang="en-US" dirty="0" err="1"/>
              <a:t>Bracha</a:t>
            </a:r>
            <a:r>
              <a:rPr lang="en-US" dirty="0"/>
              <a:t> Laufer-</a:t>
            </a:r>
            <a:r>
              <a:rPr lang="en-US" dirty="0" err="1"/>
              <a:t>Goldshtein’s</a:t>
            </a:r>
            <a:r>
              <a:rPr lang="en-US" dirty="0"/>
              <a:t> paper on semi-supervised source localization of course and then the paper on misalignment recognition using MRFs done last year by a group in Japan. </a:t>
            </a:r>
          </a:p>
          <a:p>
            <a:endParaRPr lang="en-US" dirty="0"/>
          </a:p>
          <a:p>
            <a:r>
              <a:rPr lang="en-US" dirty="0"/>
              <a:t>I should say, there has been a good deal of past and recent literature in the field of ROBOTICS using MRFs for detecting misalignment in sensor networks umm, which was where we sourced the idea for our project. </a:t>
            </a:r>
          </a:p>
          <a:p>
            <a:endParaRPr lang="en-US" dirty="0"/>
          </a:p>
          <a:p>
            <a:r>
              <a:rPr lang="en-US" dirty="0"/>
              <a:t>And so with that I say thank you for your time.  </a:t>
            </a:r>
          </a:p>
        </p:txBody>
      </p:sp>
      <p:sp>
        <p:nvSpPr>
          <p:cNvPr id="4" name="Slide Number Placeholder 3"/>
          <p:cNvSpPr>
            <a:spLocks noGrp="1"/>
          </p:cNvSpPr>
          <p:nvPr>
            <p:ph type="sldNum" sz="quarter" idx="5"/>
          </p:nvPr>
        </p:nvSpPr>
        <p:spPr/>
        <p:txBody>
          <a:bodyPr/>
          <a:lstStyle/>
          <a:p>
            <a:fld id="{B0828928-0A2A-41C7-9EFD-40912034F71F}" type="slidenum">
              <a:rPr lang="de-DE" smtClean="0"/>
              <a:t>27</a:t>
            </a:fld>
            <a:endParaRPr lang="de-DE"/>
          </a:p>
        </p:txBody>
      </p:sp>
    </p:spTree>
    <p:extLst>
      <p:ext uri="{BB962C8B-B14F-4D97-AF65-F5344CB8AC3E}">
        <p14:creationId xmlns:p14="http://schemas.microsoft.com/office/powerpoint/2010/main" val="955497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28</a:t>
            </a:fld>
            <a:endParaRPr lang="de-DE"/>
          </a:p>
        </p:txBody>
      </p:sp>
    </p:spTree>
    <p:extLst>
      <p:ext uri="{BB962C8B-B14F-4D97-AF65-F5344CB8AC3E}">
        <p14:creationId xmlns:p14="http://schemas.microsoft.com/office/powerpoint/2010/main" val="421563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dirty="0"/>
              <a:t>This here is the Acoustic Lab at Bar </a:t>
            </a:r>
            <a:r>
              <a:rPr lang="en-US" sz="700" dirty="0" err="1"/>
              <a:t>Ilan</a:t>
            </a:r>
            <a:r>
              <a:rPr lang="en-US" sz="700" dirty="0"/>
              <a:t> operated by Prof. Gannot and his lab.  It’s worth noting a good amount of the research that they do regards sound source localization. So for my research project, this was, broadly speaking, the focus.</a:t>
            </a:r>
          </a:p>
          <a:p>
            <a:endParaRPr lang="en-US" sz="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We know source localization to be an essential component in different audio-related applications, including: automated camera steering and teleconferencing systems [1],  robot audition [3]–[5], and generally speaking in the context of smart home environments {CLICK}. We already know that there are many companies now that embed sensors and microphones in every day appliances. Of course, though to really be a smart-home, there needs to be fluidity in how these different devices communicate. </a:t>
            </a:r>
          </a:p>
          <a:p>
            <a:pPr lvl="0"/>
            <a:endParaRPr lang="en-US" sz="7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{CLICK} The use of microphones are already central to the smart-home concept. I’m sure we’re all familiar with the Google Home and Amazon Echo. Of course they’re not the end of the story for smart home tech. We already see products like the Amazon dot  or Google Nest,  being developed and marketed  as not only alternatives to the originals but apart of a larger network embedded throughout one’s home.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dirty="0"/>
          </a:p>
          <a:p>
            <a:pPr lvl="0"/>
            <a:r>
              <a:rPr lang="en-US" sz="700" dirty="0"/>
              <a:t>For these devices, it goes without saying that robust sound source localization techniques will be essential in ensuring the fluidity of the overall environment.</a:t>
            </a:r>
          </a:p>
          <a:p>
            <a:pPr lvl="0"/>
            <a:endParaRPr lang="en-US" sz="700" dirty="0"/>
          </a:p>
          <a:p>
            <a:pPr lvl="0"/>
            <a:r>
              <a:rPr lang="en-US" sz="700" dirty="0"/>
              <a:t>An obvious example of course for the need of robust localizer is for potential signal enhancement or for interpreting spatial context like someone saying “Turn on the lights”.</a:t>
            </a:r>
          </a:p>
          <a:p>
            <a:pPr lvl="0"/>
            <a:endParaRPr lang="en-US" sz="700" dirty="0"/>
          </a:p>
          <a:p>
            <a:pPr lvl="0"/>
            <a:r>
              <a:rPr lang="en-US" sz="700" dirty="0"/>
              <a:t>One of the main challenges right now we face as a research community is how to perform robust localization in adverse conditions, meaning, in the presence of background noise and reverberation.</a:t>
            </a:r>
          </a:p>
          <a:p>
            <a:endParaRPr lang="en-US" sz="700" dirty="0"/>
          </a:p>
          <a:p>
            <a:r>
              <a:rPr lang="en-US" sz="700" dirty="0"/>
              <a:t>One solution introduced by Prof. Gannot and one of his Ph.D. students, </a:t>
            </a:r>
            <a:r>
              <a:rPr lang="en-US" sz="700" dirty="0" err="1"/>
              <a:t>Bracha</a:t>
            </a:r>
            <a:r>
              <a:rPr lang="en-US" sz="700" dirty="0"/>
              <a:t> Laufer-</a:t>
            </a:r>
            <a:r>
              <a:rPr lang="en-US" sz="700" dirty="0" err="1"/>
              <a:t>Goldshtein</a:t>
            </a:r>
            <a:r>
              <a:rPr lang="en-US" sz="700" dirty="0"/>
              <a:t>, was a learning-based method that leverages the fact that smart-home environments are essentially static, and therefore a great deal of the features describing the room can be learned in a training phase and stored.</a:t>
            </a:r>
          </a:p>
        </p:txBody>
      </p:sp>
      <p:sp>
        <p:nvSpPr>
          <p:cNvPr id="4" name="Slide Number Placeholder 3"/>
          <p:cNvSpPr>
            <a:spLocks noGrp="1"/>
          </p:cNvSpPr>
          <p:nvPr>
            <p:ph type="sldNum" sz="quarter" idx="5"/>
          </p:nvPr>
        </p:nvSpPr>
        <p:spPr/>
        <p:txBody>
          <a:bodyPr/>
          <a:lstStyle/>
          <a:p>
            <a:fld id="{B0828928-0A2A-41C7-9EFD-40912034F71F}" type="slidenum">
              <a:rPr lang="de-DE" smtClean="0"/>
              <a:t>3</a:t>
            </a:fld>
            <a:endParaRPr lang="de-DE"/>
          </a:p>
        </p:txBody>
      </p:sp>
    </p:spTree>
    <p:extLst>
      <p:ext uri="{BB962C8B-B14F-4D97-AF65-F5344CB8AC3E}">
        <p14:creationId xmlns:p14="http://schemas.microsoft.com/office/powerpoint/2010/main" val="1630612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So as we’ll see when we dive deeper into the </a:t>
            </a:r>
            <a:r>
              <a:rPr lang="en-US" sz="800" dirty="0" err="1"/>
              <a:t>Bracha’s</a:t>
            </a:r>
            <a:r>
              <a:rPr lang="en-US" sz="800" dirty="0"/>
              <a:t> localization technique, essentially the characteristics of an acoustic environment  are learned during a training phase with each microphone node providing to the localization effort in a sense a specific viewpoint based on it’s own position in the room. </a:t>
            </a:r>
            <a:r>
              <a:rPr lang="en-US" sz="800"/>
              <a:t>One </a:t>
            </a:r>
            <a:r>
              <a:rPr lang="en-US" sz="800" dirty="0"/>
              <a:t>of the issues that we initially looked at, was what happens when an array in a given network is moved</a:t>
            </a:r>
            <a:r>
              <a:rPr lang="en-US" sz="80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a:p>
            <a:r>
              <a:rPr lang="en-US" sz="800" dirty="0"/>
              <a:t>However if one of these nodes were to be moved, we noticed, and as you can see here (GO SLOW), the localization error can be quite significant. So here we report the average error while incrementally moving a random array in a random direction with random rotation. The results here are reported for varying T60s and in the dotted line,  we report the average error of the localizer for different T60s without movement. As you can see there are times when the average error after movement is almost twice the average without movement.</a:t>
            </a:r>
          </a:p>
          <a:p>
            <a:endParaRPr lang="en-US" sz="800" dirty="0"/>
          </a:p>
          <a:p>
            <a:r>
              <a:rPr lang="en-US" sz="800" dirty="0"/>
              <a:t>This of course indicates something needs to be done to update our network</a:t>
            </a:r>
          </a:p>
          <a:p>
            <a:endParaRPr lang="en-US" sz="800" dirty="0"/>
          </a:p>
          <a:p>
            <a:r>
              <a:rPr lang="en-US" sz="800" dirty="0"/>
              <a:t>While this solution is still unclear, one of the proposals we knocked around was dropping the faulty array’s contribution to the estimate. Of course this isn’t optimal for everyday use as these measurements can be time demanding to obtain. Therefore if at all possible we would like to save a given node and it’s contribution, that is of course assuming it’s measurement is still accurate. </a:t>
            </a:r>
          </a:p>
          <a:p>
            <a:endParaRPr lang="en-US" sz="800" dirty="0"/>
          </a:p>
          <a:p>
            <a:r>
              <a:rPr lang="en-US" sz="800" dirty="0"/>
              <a:t>What this means specifically is we want a detection method that relies on the error in some sense.</a:t>
            </a:r>
          </a:p>
          <a:p>
            <a:endParaRPr lang="en-US" sz="800" dirty="0"/>
          </a:p>
          <a:p>
            <a:r>
              <a:rPr lang="en-US" sz="800" dirty="0"/>
              <a:t>Unfortunately, as you can see, the average error isn’t really proportional to the size in shift, therefore, something like accelerometer which is equipped in some sensors wouldn’t be applicable if our goal is to see if a node was still making accurate predictions. Also note though that error itself isn’t well correlated the size in shift either and therefore doesn’t lend well to thresholding. Also, an estimate made by the full network isn’t really conducive to identifying which node is corrupt.</a:t>
            </a:r>
          </a:p>
          <a:p>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So what we set out to do, was see if there was a way to indicate if movement in the network occurred based off of the localization error, in order to try and salvage learned information that may be costly to reacquire after a given node is moved.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4</a:t>
            </a:fld>
            <a:endParaRPr lang="de-DE"/>
          </a:p>
        </p:txBody>
      </p:sp>
    </p:spTree>
    <p:extLst>
      <p:ext uri="{BB962C8B-B14F-4D97-AF65-F5344CB8AC3E}">
        <p14:creationId xmlns:p14="http://schemas.microsoft.com/office/powerpoint/2010/main" val="374440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828928-0A2A-41C7-9EFD-40912034F71F}" type="slidenum">
              <a:rPr lang="de-DE" smtClean="0"/>
              <a:t>5</a:t>
            </a:fld>
            <a:endParaRPr lang="de-DE"/>
          </a:p>
        </p:txBody>
      </p:sp>
    </p:spTree>
    <p:extLst>
      <p:ext uri="{BB962C8B-B14F-4D97-AF65-F5344CB8AC3E}">
        <p14:creationId xmlns:p14="http://schemas.microsoft.com/office/powerpoint/2010/main" val="1206296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briefly recap the goals of this project before diving deeper. First and foremost we want to be able to identify when an array has moved. For now we assume a static source.</a:t>
            </a:r>
          </a:p>
          <a:p>
            <a:endParaRPr lang="en-US" dirty="0"/>
          </a:p>
          <a:p>
            <a:r>
              <a:rPr lang="en-US" dirty="0"/>
              <a:t>{CLICK} We hope the results are proportionate to the error. Again, in order to preserve training data if at all possible.</a:t>
            </a:r>
          </a:p>
          <a:p>
            <a:endParaRPr lang="en-US" dirty="0"/>
          </a:p>
          <a:p>
            <a:r>
              <a:rPr lang="en-US" dirty="0"/>
              <a:t>{CLICK} And then lastly, though it’s not addressed in its entirety today, we hope for the detection method to be apart of a framework that allows for robust sound localization even if a node is moved.</a:t>
            </a:r>
          </a:p>
        </p:txBody>
      </p:sp>
      <p:sp>
        <p:nvSpPr>
          <p:cNvPr id="4" name="Slide Number Placeholder 3"/>
          <p:cNvSpPr>
            <a:spLocks noGrp="1"/>
          </p:cNvSpPr>
          <p:nvPr>
            <p:ph type="sldNum" sz="quarter" idx="5"/>
          </p:nvPr>
        </p:nvSpPr>
        <p:spPr/>
        <p:txBody>
          <a:bodyPr/>
          <a:lstStyle/>
          <a:p>
            <a:fld id="{B0828928-0A2A-41C7-9EFD-40912034F71F}" type="slidenum">
              <a:rPr lang="de-DE" smtClean="0"/>
              <a:t>6</a:t>
            </a:fld>
            <a:endParaRPr lang="de-DE"/>
          </a:p>
        </p:txBody>
      </p:sp>
    </p:spTree>
    <p:extLst>
      <p:ext uri="{BB962C8B-B14F-4D97-AF65-F5344CB8AC3E}">
        <p14:creationId xmlns:p14="http://schemas.microsoft.com/office/powerpoint/2010/main" val="73029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We start by looking at the main feature considered in the semi-supervised process, the relative transfer function, or RTF. The RTF is closely related to the acoustic transfer function or ATF which in essence is a function that relates the position of a given acoustic source to a given microphone node and also characterizes the potential complex reflection patterns of a room. As noted on the slide, it can be quite difficult to estimate in practice.</a:t>
            </a:r>
          </a:p>
          <a:p>
            <a:endParaRPr lang="en-US" sz="1050" dirty="0"/>
          </a:p>
          <a:p>
            <a:r>
              <a:rPr lang="en-US" sz="1050" dirty="0"/>
              <a:t>Which is where the RTF can come in handy {CLICK}. The RTF provides an alternative representation between a source position and a microphone. It’s in essence a relational function defined as a ratio of ATFs measured at different microphones. It typically is represented in a high dimensional space with a large number of coefﬁcients to allow for the full description of the complex reﬂection patterns or acoustic paths to a given microphone {CLICK}.</a:t>
            </a:r>
          </a:p>
          <a:p>
            <a:endParaRPr lang="en-US" sz="1050" dirty="0"/>
          </a:p>
          <a:p>
            <a:r>
              <a:rPr lang="en-US" sz="1050" dirty="0"/>
              <a:t>One can observe however that RTF is controlled by only a small set of parameters like the source position, T60, mic positions or room dimensions. Specifically, the variability of the acoustic response in a specific enclosures depend only on a small number of parameters. Therefore we infer that these features can be represented in a lower dimensional space.</a:t>
            </a:r>
          </a:p>
          <a:p>
            <a:endParaRPr lang="en-US" sz="1050" dirty="0"/>
          </a:p>
          <a:p>
            <a:r>
              <a:rPr lang="en-US" sz="1050" dirty="0"/>
              <a:t>Additionally, as we noted, smart-home environments are generally nice in that for the most part, the dynamics of the environment are static and therefore the variability of the acoustic response {CLICK} is really only dependent on the source position.</a:t>
            </a:r>
          </a:p>
        </p:txBody>
      </p:sp>
      <p:sp>
        <p:nvSpPr>
          <p:cNvPr id="4" name="Slide Number Placeholder 3"/>
          <p:cNvSpPr>
            <a:spLocks noGrp="1"/>
          </p:cNvSpPr>
          <p:nvPr>
            <p:ph type="sldNum" sz="quarter" idx="5"/>
          </p:nvPr>
        </p:nvSpPr>
        <p:spPr/>
        <p:txBody>
          <a:bodyPr/>
          <a:lstStyle/>
          <a:p>
            <a:fld id="{B0828928-0A2A-41C7-9EFD-40912034F71F}" type="slidenum">
              <a:rPr lang="de-DE" smtClean="0"/>
              <a:t>8</a:t>
            </a:fld>
            <a:endParaRPr lang="de-DE"/>
          </a:p>
        </p:txBody>
      </p:sp>
    </p:spTree>
    <p:extLst>
      <p:ext uri="{BB962C8B-B14F-4D97-AF65-F5344CB8AC3E}">
        <p14:creationId xmlns:p14="http://schemas.microsoft.com/office/powerpoint/2010/main" val="179830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look in particular how the acoustic impulse response, or AIR which is the time domain representation of the ATF, plays a roll in modelling a signal received at different microphone nodes.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noted regarding the ATF which also applies to the AIR, it describes the propagation path of the acoustic waveform from the source to a given microphone.</a:t>
            </a:r>
          </a:p>
          <a:p>
            <a:endParaRPr lang="en-US" dirty="0"/>
          </a:p>
          <a:p>
            <a:r>
              <a:rPr lang="en-US" dirty="0"/>
              <a:t>So we see here our signal, x as a function of time, localized at p, which of course is three dimensional in the x-y-z plane. Our signal at microphones m1 and m2, are of course altered due… for example to the reverberation in the room as captured by the AIR or any additive noise associated with either microphone.  </a:t>
            </a:r>
          </a:p>
          <a:p>
            <a:endParaRPr lang="en-US" dirty="0"/>
          </a:p>
          <a:p>
            <a:r>
              <a:rPr lang="en-US" dirty="0"/>
              <a:t>Here we also see that the AIR is a function that intrinsically has source positioning information embedded in it. </a:t>
            </a:r>
          </a:p>
          <a:p>
            <a:endParaRPr lang="en-US" dirty="0"/>
          </a:p>
          <a:p>
            <a:r>
              <a:rPr lang="en-US" dirty="0"/>
              <a:t>{CLICK} Additionally, we can also look at everything in the frequency domain where each variable now accounts for a set of frequencies as input. Also we have the acoustic transfer function multiplied rather than convolved with the source signal.</a:t>
            </a:r>
          </a:p>
        </p:txBody>
      </p:sp>
      <p:sp>
        <p:nvSpPr>
          <p:cNvPr id="4" name="Slide Number Placeholder 3"/>
          <p:cNvSpPr>
            <a:spLocks noGrp="1"/>
          </p:cNvSpPr>
          <p:nvPr>
            <p:ph type="sldNum" sz="quarter" idx="5"/>
          </p:nvPr>
        </p:nvSpPr>
        <p:spPr/>
        <p:txBody>
          <a:bodyPr/>
          <a:lstStyle/>
          <a:p>
            <a:fld id="{B0828928-0A2A-41C7-9EFD-40912034F71F}" type="slidenum">
              <a:rPr lang="de-DE" smtClean="0"/>
              <a:t>9</a:t>
            </a:fld>
            <a:endParaRPr lang="de-DE"/>
          </a:p>
        </p:txBody>
      </p:sp>
    </p:spTree>
    <p:extLst>
      <p:ext uri="{BB962C8B-B14F-4D97-AF65-F5344CB8AC3E}">
        <p14:creationId xmlns:p14="http://schemas.microsoft.com/office/powerpoint/2010/main" val="284863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room impulse response or RIR, is simply just the ratio of AIRs observed at different nodes. </a:t>
            </a:r>
          </a:p>
          <a:p>
            <a:endParaRPr lang="en-US" dirty="0"/>
          </a:p>
          <a:p>
            <a:r>
              <a:rPr lang="en-US" dirty="0"/>
              <a:t>{CLICK} We can also again return to the frequency domain and represent the RTF as a ratio between ATFs corresponding to different nodes, and as we mentioned there is a nice approximation for it, specifically by the ratio of the Cross PSD and PSD for any given microphone.</a:t>
            </a:r>
          </a:p>
        </p:txBody>
      </p:sp>
      <p:sp>
        <p:nvSpPr>
          <p:cNvPr id="4" name="Slide Number Placeholder 3"/>
          <p:cNvSpPr>
            <a:spLocks noGrp="1"/>
          </p:cNvSpPr>
          <p:nvPr>
            <p:ph type="sldNum" sz="quarter" idx="5"/>
          </p:nvPr>
        </p:nvSpPr>
        <p:spPr/>
        <p:txBody>
          <a:bodyPr/>
          <a:lstStyle/>
          <a:p>
            <a:fld id="{B0828928-0A2A-41C7-9EFD-40912034F71F}" type="slidenum">
              <a:rPr lang="de-DE" smtClean="0"/>
              <a:t>10</a:t>
            </a:fld>
            <a:endParaRPr lang="de-DE"/>
          </a:p>
        </p:txBody>
      </p:sp>
    </p:spTree>
    <p:extLst>
      <p:ext uri="{BB962C8B-B14F-4D97-AF65-F5344CB8AC3E}">
        <p14:creationId xmlns:p14="http://schemas.microsoft.com/office/powerpoint/2010/main" val="210878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45986" b="8314"/>
          <a:stretch/>
        </p:blipFill>
        <p:spPr>
          <a:xfrm>
            <a:off x="0" y="0"/>
            <a:ext cx="9153525" cy="2789336"/>
          </a:xfrm>
          <a:prstGeom prst="rect">
            <a:avLst/>
          </a:prstGeom>
        </p:spPr>
      </p:pic>
      <p:sp>
        <p:nvSpPr>
          <p:cNvPr id="2" name="Titel 1"/>
          <p:cNvSpPr>
            <a:spLocks noGrp="1"/>
          </p:cNvSpPr>
          <p:nvPr>
            <p:ph type="ctrTitle"/>
          </p:nvPr>
        </p:nvSpPr>
        <p:spPr>
          <a:xfrm>
            <a:off x="685800" y="2765375"/>
            <a:ext cx="7772400" cy="814487"/>
          </a:xfrm>
        </p:spPr>
        <p:txBody>
          <a:bodyPr>
            <a:normAutofit/>
          </a:bodyPr>
          <a:lstStyle>
            <a:lvl1pPr>
              <a:defRPr sz="2800" b="1">
                <a:solidFill>
                  <a:schemeClr val="tx1"/>
                </a:solidFill>
                <a:latin typeface="+mj-lt"/>
                <a:cs typeface="Arial" panose="020B0604020202020204" pitchFamily="34" charset="0"/>
              </a:defRPr>
            </a:lvl1pPr>
          </a:lstStyle>
          <a:p>
            <a:r>
              <a:rPr lang="de-DE" dirty="0"/>
              <a:t>Titelmasterformat durch Klicken bearbeiten</a:t>
            </a:r>
          </a:p>
        </p:txBody>
      </p:sp>
      <p:sp>
        <p:nvSpPr>
          <p:cNvPr id="8" name="Textfeld 7"/>
          <p:cNvSpPr txBox="1"/>
          <p:nvPr userDrawn="1"/>
        </p:nvSpPr>
        <p:spPr>
          <a:xfrm>
            <a:off x="1691680" y="3603669"/>
            <a:ext cx="5760640" cy="892552"/>
          </a:xfrm>
          <a:prstGeom prst="rect">
            <a:avLst/>
          </a:prstGeom>
          <a:noFill/>
        </p:spPr>
        <p:txBody>
          <a:bodyPr wrap="square" rtlCol="0">
            <a:spAutoFit/>
          </a:bodyPr>
          <a:lstStyle/>
          <a:p>
            <a:pPr algn="ctr"/>
            <a:r>
              <a:rPr lang="de-DE" dirty="0">
                <a:solidFill>
                  <a:schemeClr val="tx1">
                    <a:lumMod val="65000"/>
                    <a:lumOff val="35000"/>
                  </a:schemeClr>
                </a:solidFill>
              </a:rPr>
              <a:t>Gabriel F Miller</a:t>
            </a:r>
            <a:endParaRPr lang="de-DE" baseline="0" dirty="0">
              <a:solidFill>
                <a:schemeClr val="tx1">
                  <a:lumMod val="65000"/>
                  <a:lumOff val="35000"/>
                </a:schemeClr>
              </a:solidFill>
            </a:endParaRPr>
          </a:p>
          <a:p>
            <a:pPr algn="ctr"/>
            <a:r>
              <a:rPr lang="de-DE" sz="1600" baseline="0" dirty="0">
                <a:solidFill>
                  <a:schemeClr val="tx1">
                    <a:lumMod val="65000"/>
                    <a:lumOff val="35000"/>
                  </a:schemeClr>
                </a:solidFill>
              </a:rPr>
              <a:t>Major Project - Final Presentation</a:t>
            </a:r>
            <a:br>
              <a:rPr lang="de-DE" sz="1600" baseline="0" dirty="0">
                <a:solidFill>
                  <a:schemeClr val="tx1">
                    <a:lumMod val="65000"/>
                    <a:lumOff val="35000"/>
                  </a:schemeClr>
                </a:solidFill>
              </a:rPr>
            </a:br>
            <a:r>
              <a:rPr lang="de-DE" baseline="0" dirty="0">
                <a:solidFill>
                  <a:schemeClr val="tx1">
                    <a:lumMod val="65000"/>
                    <a:lumOff val="35000"/>
                  </a:schemeClr>
                </a:solidFill>
              </a:rPr>
              <a:t>Multimedia Communications and Signal Processing</a:t>
            </a:r>
            <a:endParaRPr lang="de-DE" dirty="0">
              <a:solidFill>
                <a:schemeClr val="tx1">
                  <a:lumMod val="65000"/>
                  <a:lumOff val="35000"/>
                </a:schemeClr>
              </a:solidFill>
            </a:endParaRPr>
          </a:p>
        </p:txBody>
      </p:sp>
      <p:sp>
        <p:nvSpPr>
          <p:cNvPr id="13" name="Line 11"/>
          <p:cNvSpPr>
            <a:spLocks noChangeShapeType="1"/>
          </p:cNvSpPr>
          <p:nvPr userDrawn="1"/>
        </p:nvSpPr>
        <p:spPr bwMode="auto">
          <a:xfrm>
            <a:off x="208028" y="4803998"/>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Line 12"/>
          <p:cNvSpPr>
            <a:spLocks noChangeShapeType="1"/>
          </p:cNvSpPr>
          <p:nvPr userDrawn="1"/>
        </p:nvSpPr>
        <p:spPr bwMode="auto">
          <a:xfrm>
            <a:off x="285028" y="4859561"/>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028" y="4220365"/>
            <a:ext cx="1890000" cy="512579"/>
          </a:xfrm>
          <a:prstGeom prst="rect">
            <a:avLst/>
          </a:prstGeom>
        </p:spPr>
      </p:pic>
      <p:pic>
        <p:nvPicPr>
          <p:cNvPr id="10" name="Grafik 9"/>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7632188" y="4088578"/>
            <a:ext cx="1216800" cy="674691"/>
          </a:xfrm>
          <a:prstGeom prst="rect">
            <a:avLst/>
          </a:prstGeom>
        </p:spPr>
      </p:pic>
    </p:spTree>
    <p:extLst>
      <p:ext uri="{BB962C8B-B14F-4D97-AF65-F5344CB8AC3E}">
        <p14:creationId xmlns:p14="http://schemas.microsoft.com/office/powerpoint/2010/main" val="34441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494410"/>
            <a:ext cx="7772400" cy="1021556"/>
          </a:xfrm>
        </p:spPr>
        <p:txBody>
          <a:bodyPr anchor="t">
            <a:noAutofit/>
          </a:bodyPr>
          <a:lstStyle>
            <a:lvl1pPr algn="l">
              <a:defRPr sz="2800" b="1" cap="all">
                <a:solidFill>
                  <a:schemeClr val="tx1"/>
                </a:solidFill>
              </a:defRPr>
            </a:lvl1pPr>
          </a:lstStyle>
          <a:p>
            <a:r>
              <a:rPr lang="de-DE" dirty="0"/>
              <a:t>Titelmasterformat durch Klicken bearbeiten</a:t>
            </a:r>
          </a:p>
        </p:txBody>
      </p:sp>
      <p:sp>
        <p:nvSpPr>
          <p:cNvPr id="3" name="Textplatzhalter 2"/>
          <p:cNvSpPr>
            <a:spLocks noGrp="1"/>
          </p:cNvSpPr>
          <p:nvPr>
            <p:ph type="body" idx="1"/>
          </p:nvPr>
        </p:nvSpPr>
        <p:spPr>
          <a:xfrm>
            <a:off x="722313" y="2789336"/>
            <a:ext cx="7772400" cy="718518"/>
          </a:xfrm>
        </p:spPr>
        <p:txBody>
          <a:bodyPr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Textmasterformat bearbeiten</a:t>
            </a:r>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45986" b="8314"/>
          <a:stretch/>
        </p:blipFill>
        <p:spPr>
          <a:xfrm>
            <a:off x="0" y="0"/>
            <a:ext cx="9153525" cy="2789336"/>
          </a:xfrm>
          <a:prstGeom prst="rect">
            <a:avLst/>
          </a:prstGeom>
        </p:spPr>
      </p:pic>
      <p:sp>
        <p:nvSpPr>
          <p:cNvPr id="16" name="Line 11"/>
          <p:cNvSpPr>
            <a:spLocks noChangeShapeType="1"/>
          </p:cNvSpPr>
          <p:nvPr userDrawn="1"/>
        </p:nvSpPr>
        <p:spPr bwMode="auto">
          <a:xfrm>
            <a:off x="208028" y="4515966"/>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 name="Line 12"/>
          <p:cNvSpPr>
            <a:spLocks noChangeShapeType="1"/>
          </p:cNvSpPr>
          <p:nvPr userDrawn="1"/>
        </p:nvSpPr>
        <p:spPr bwMode="auto">
          <a:xfrm>
            <a:off x="285028" y="4571529"/>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028" y="4673668"/>
            <a:ext cx="1513242" cy="410400"/>
          </a:xfrm>
          <a:prstGeom prst="rect">
            <a:avLst/>
          </a:prstGeom>
        </p:spPr>
      </p:pic>
      <p:pic>
        <p:nvPicPr>
          <p:cNvPr id="14" name="Grafik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82284" y="4620989"/>
            <a:ext cx="843704" cy="467817"/>
          </a:xfrm>
          <a:prstGeom prst="rect">
            <a:avLst/>
          </a:prstGeom>
        </p:spPr>
      </p:pic>
    </p:spTree>
    <p:extLst>
      <p:ext uri="{BB962C8B-B14F-4D97-AF65-F5344CB8AC3E}">
        <p14:creationId xmlns:p14="http://schemas.microsoft.com/office/powerpoint/2010/main" val="64712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23478"/>
            <a:ext cx="8229600" cy="565571"/>
          </a:xfrm>
        </p:spPr>
        <p:txBody>
          <a:bodyPr>
            <a:noAutofit/>
          </a:bodyPr>
          <a:lstStyle>
            <a:lvl1pPr>
              <a:defRPr sz="2800">
                <a:solidFill>
                  <a:schemeClr val="tx1"/>
                </a:solidFill>
              </a:defRPr>
            </a:lvl1pPr>
          </a:lstStyle>
          <a:p>
            <a:r>
              <a:rPr lang="de-DE" dirty="0"/>
              <a:t>Titelmasterformat durch Klicken bearbeiten</a:t>
            </a:r>
          </a:p>
        </p:txBody>
      </p:sp>
      <p:sp>
        <p:nvSpPr>
          <p:cNvPr id="11" name="Line 11"/>
          <p:cNvSpPr>
            <a:spLocks noChangeShapeType="1"/>
          </p:cNvSpPr>
          <p:nvPr userDrawn="1"/>
        </p:nvSpPr>
        <p:spPr bwMode="auto">
          <a:xfrm>
            <a:off x="213020" y="699542"/>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Line 12"/>
          <p:cNvSpPr>
            <a:spLocks noChangeShapeType="1"/>
          </p:cNvSpPr>
          <p:nvPr userDrawn="1"/>
        </p:nvSpPr>
        <p:spPr bwMode="auto">
          <a:xfrm>
            <a:off x="290020" y="755105"/>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 name="Line 11"/>
          <p:cNvSpPr>
            <a:spLocks noChangeShapeType="1"/>
          </p:cNvSpPr>
          <p:nvPr userDrawn="1"/>
        </p:nvSpPr>
        <p:spPr bwMode="auto">
          <a:xfrm>
            <a:off x="208028" y="4515966"/>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 name="Line 12"/>
          <p:cNvSpPr>
            <a:spLocks noChangeShapeType="1"/>
          </p:cNvSpPr>
          <p:nvPr userDrawn="1"/>
        </p:nvSpPr>
        <p:spPr bwMode="auto">
          <a:xfrm>
            <a:off x="285028" y="4571529"/>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028" y="4673668"/>
            <a:ext cx="1513242" cy="410400"/>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82284" y="4620989"/>
            <a:ext cx="843704" cy="467817"/>
          </a:xfrm>
          <a:prstGeom prst="rect">
            <a:avLst/>
          </a:prstGeom>
        </p:spPr>
      </p:pic>
    </p:spTree>
    <p:extLst>
      <p:ext uri="{BB962C8B-B14F-4D97-AF65-F5344CB8AC3E}">
        <p14:creationId xmlns:p14="http://schemas.microsoft.com/office/powerpoint/2010/main" val="339650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5549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sz="half" idx="1"/>
          </p:nvPr>
        </p:nvSpPr>
        <p:spPr>
          <a:xfrm>
            <a:off x="457200" y="987575"/>
            <a:ext cx="4038600" cy="345638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8200" y="987575"/>
            <a:ext cx="4038600" cy="345638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52137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dirty="0"/>
              <a:t>Titelmasterformat durch Klicken bearbeiten</a:t>
            </a:r>
          </a:p>
        </p:txBody>
      </p:sp>
      <p:sp>
        <p:nvSpPr>
          <p:cNvPr id="3" name="Textplatzhalter 2"/>
          <p:cNvSpPr>
            <a:spLocks noGrp="1"/>
          </p:cNvSpPr>
          <p:nvPr>
            <p:ph type="body" idx="1"/>
          </p:nvPr>
        </p:nvSpPr>
        <p:spPr>
          <a:xfrm>
            <a:off x="457200" y="915566"/>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4" name="Inhaltsplatzhalter 3"/>
          <p:cNvSpPr>
            <a:spLocks noGrp="1"/>
          </p:cNvSpPr>
          <p:nvPr>
            <p:ph sz="half" idx="2"/>
          </p:nvPr>
        </p:nvSpPr>
        <p:spPr>
          <a:xfrm>
            <a:off x="457200" y="1419623"/>
            <a:ext cx="4040188" cy="302433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4645025" y="915566"/>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Textmasterformat bearbeiten</a:t>
            </a:r>
          </a:p>
        </p:txBody>
      </p:sp>
      <p:sp>
        <p:nvSpPr>
          <p:cNvPr id="6" name="Inhaltsplatzhalter 5"/>
          <p:cNvSpPr>
            <a:spLocks noGrp="1"/>
          </p:cNvSpPr>
          <p:nvPr>
            <p:ph sz="quarter" idx="4"/>
          </p:nvPr>
        </p:nvSpPr>
        <p:spPr>
          <a:xfrm>
            <a:off x="4645025" y="1419623"/>
            <a:ext cx="4041775" cy="302433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11488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494410"/>
            <a:ext cx="7772400" cy="1021556"/>
          </a:xfrm>
        </p:spPr>
        <p:txBody>
          <a:bodyPr anchor="t">
            <a:noAutofit/>
          </a:bodyPr>
          <a:lstStyle>
            <a:lvl1pPr algn="l">
              <a:defRPr sz="2800" b="1" cap="all">
                <a:solidFill>
                  <a:schemeClr val="tx1"/>
                </a:solidFill>
              </a:defRPr>
            </a:lvl1pPr>
          </a:lstStyle>
          <a:p>
            <a:r>
              <a:rPr lang="de-DE" dirty="0"/>
              <a:t>Titelmasterformat durch Klicken bearbeiten</a:t>
            </a:r>
          </a:p>
        </p:txBody>
      </p:sp>
      <p:sp>
        <p:nvSpPr>
          <p:cNvPr id="3" name="Textplatzhalter 2"/>
          <p:cNvSpPr>
            <a:spLocks noGrp="1"/>
          </p:cNvSpPr>
          <p:nvPr>
            <p:ph type="body" idx="1"/>
          </p:nvPr>
        </p:nvSpPr>
        <p:spPr>
          <a:xfrm>
            <a:off x="722313" y="2789336"/>
            <a:ext cx="7772400" cy="718518"/>
          </a:xfrm>
        </p:spPr>
        <p:txBody>
          <a:bodyPr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Textmasterformat bearbeiten</a:t>
            </a:r>
          </a:p>
        </p:txBody>
      </p:sp>
      <p:pic>
        <p:nvPicPr>
          <p:cNvPr id="7"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t="45986" b="8314"/>
          <a:stretch/>
        </p:blipFill>
        <p:spPr>
          <a:xfrm>
            <a:off x="0" y="0"/>
            <a:ext cx="9153525" cy="2789336"/>
          </a:xfrm>
          <a:prstGeom prst="rect">
            <a:avLst/>
          </a:prstGeom>
        </p:spPr>
      </p:pic>
      <p:sp>
        <p:nvSpPr>
          <p:cNvPr id="16" name="Line 11"/>
          <p:cNvSpPr>
            <a:spLocks noChangeShapeType="1"/>
          </p:cNvSpPr>
          <p:nvPr userDrawn="1"/>
        </p:nvSpPr>
        <p:spPr bwMode="auto">
          <a:xfrm>
            <a:off x="208028" y="4515966"/>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 name="Line 12"/>
          <p:cNvSpPr>
            <a:spLocks noChangeShapeType="1"/>
          </p:cNvSpPr>
          <p:nvPr userDrawn="1"/>
        </p:nvSpPr>
        <p:spPr bwMode="auto">
          <a:xfrm>
            <a:off x="285028" y="4571529"/>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5028" y="4673668"/>
            <a:ext cx="1513242" cy="410400"/>
          </a:xfrm>
          <a:prstGeom prst="rect">
            <a:avLst/>
          </a:prstGeom>
        </p:spPr>
      </p:pic>
      <p:pic>
        <p:nvPicPr>
          <p:cNvPr id="14" name="Grafik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82284" y="4620989"/>
            <a:ext cx="843704" cy="467817"/>
          </a:xfrm>
          <a:prstGeom prst="rect">
            <a:avLst/>
          </a:prstGeom>
        </p:spPr>
      </p:pic>
    </p:spTree>
    <p:extLst>
      <p:ext uri="{BB962C8B-B14F-4D97-AF65-F5344CB8AC3E}">
        <p14:creationId xmlns:p14="http://schemas.microsoft.com/office/powerpoint/2010/main" val="11900294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emf"/><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00181063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123478"/>
            <a:ext cx="8229600" cy="565175"/>
          </a:xfrm>
          <a:prstGeom prst="rect">
            <a:avLst/>
          </a:prstGeom>
        </p:spPr>
        <p:txBody>
          <a:bodyPr vert="horz" lIns="91440" tIns="45720" rIns="91440" bIns="45720" rtlCol="0" anchor="ctr">
            <a:noAutofit/>
          </a:bodyPr>
          <a:lstStyle/>
          <a:p>
            <a:r>
              <a:rPr lang="de-DE" dirty="0"/>
              <a:t>Titelmasterformat durch Klicken bearbeiten</a:t>
            </a:r>
          </a:p>
        </p:txBody>
      </p:sp>
      <p:sp>
        <p:nvSpPr>
          <p:cNvPr id="3" name="Textplatzhalter 2"/>
          <p:cNvSpPr>
            <a:spLocks noGrp="1"/>
          </p:cNvSpPr>
          <p:nvPr>
            <p:ph type="body" idx="1"/>
          </p:nvPr>
        </p:nvSpPr>
        <p:spPr>
          <a:xfrm>
            <a:off x="457200" y="987575"/>
            <a:ext cx="8229600" cy="3384376"/>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Line 11"/>
          <p:cNvSpPr>
            <a:spLocks noChangeShapeType="1"/>
          </p:cNvSpPr>
          <p:nvPr userDrawn="1"/>
        </p:nvSpPr>
        <p:spPr bwMode="auto">
          <a:xfrm>
            <a:off x="213020" y="699542"/>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0" name="Line 12"/>
          <p:cNvSpPr>
            <a:spLocks noChangeShapeType="1"/>
          </p:cNvSpPr>
          <p:nvPr userDrawn="1"/>
        </p:nvSpPr>
        <p:spPr bwMode="auto">
          <a:xfrm>
            <a:off x="290020" y="755105"/>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 name="Textfeld 13"/>
          <p:cNvSpPr txBox="1"/>
          <p:nvPr userDrawn="1"/>
        </p:nvSpPr>
        <p:spPr>
          <a:xfrm>
            <a:off x="2409264" y="4515966"/>
            <a:ext cx="4392488" cy="830997"/>
          </a:xfrm>
          <a:prstGeom prst="rect">
            <a:avLst/>
          </a:prstGeom>
          <a:noFill/>
        </p:spPr>
        <p:txBody>
          <a:bodyPr wrap="square" rtlCol="0">
            <a:spAutoFit/>
          </a:bodyPr>
          <a:lstStyle/>
          <a:p>
            <a:pPr algn="ctr"/>
            <a:r>
              <a:rPr lang="de-DE" sz="1200" kern="1200" dirty="0">
                <a:solidFill>
                  <a:schemeClr val="tx1">
                    <a:tint val="75000"/>
                  </a:schemeClr>
                </a:solidFill>
                <a:latin typeface="+mn-lt"/>
                <a:ea typeface="+mn-ea"/>
                <a:cs typeface="+mn-cs"/>
              </a:rPr>
              <a:t>Author: Gabriel F Miller</a:t>
            </a:r>
          </a:p>
          <a:p>
            <a:pPr algn="ctr"/>
            <a:r>
              <a:rPr lang="de-DE" sz="1200" kern="1200" dirty="0">
                <a:solidFill>
                  <a:schemeClr val="tx1">
                    <a:tint val="75000"/>
                  </a:schemeClr>
                </a:solidFill>
                <a:latin typeface="+mn-lt"/>
                <a:ea typeface="+mn-ea"/>
                <a:cs typeface="+mn-cs"/>
              </a:rPr>
              <a:t>Misalignment Detection in Acoustic Networks</a:t>
            </a:r>
          </a:p>
          <a:p>
            <a:pPr algn="ctr"/>
            <a:r>
              <a:rPr lang="en-US" sz="1200" kern="1200" dirty="0">
                <a:solidFill>
                  <a:schemeClr val="tx1">
                    <a:tint val="75000"/>
                  </a:schemeClr>
                </a:solidFill>
                <a:latin typeface="+mn-lt"/>
                <a:ea typeface="+mn-ea"/>
                <a:cs typeface="+mn-cs"/>
              </a:rPr>
              <a:t>Multimedia Communications and Signal Processing</a:t>
            </a:r>
            <a:endParaRPr lang="de-DE" sz="1200" b="1" kern="1200" dirty="0">
              <a:solidFill>
                <a:schemeClr val="tx1">
                  <a:tint val="75000"/>
                </a:schemeClr>
              </a:solidFill>
              <a:latin typeface="+mn-lt"/>
              <a:ea typeface="+mn-ea"/>
              <a:cs typeface="+mn-cs"/>
            </a:endParaRPr>
          </a:p>
          <a:p>
            <a:pPr algn="ctr"/>
            <a:endParaRPr lang="de-DE" sz="1200" kern="1200" dirty="0">
              <a:solidFill>
                <a:schemeClr val="tx1">
                  <a:tint val="75000"/>
                </a:schemeClr>
              </a:solidFill>
              <a:latin typeface="+mn-lt"/>
              <a:ea typeface="+mn-ea"/>
              <a:cs typeface="+mn-cs"/>
            </a:endParaRPr>
          </a:p>
        </p:txBody>
      </p:sp>
      <p:sp>
        <p:nvSpPr>
          <p:cNvPr id="15" name="Textfeld 14"/>
          <p:cNvSpPr txBox="1"/>
          <p:nvPr userDrawn="1"/>
        </p:nvSpPr>
        <p:spPr>
          <a:xfrm>
            <a:off x="7020272" y="4579955"/>
            <a:ext cx="936104" cy="276999"/>
          </a:xfrm>
          <a:prstGeom prst="rect">
            <a:avLst/>
          </a:prstGeom>
          <a:noFill/>
        </p:spPr>
        <p:txBody>
          <a:bodyPr wrap="square" rtlCol="0">
            <a:spAutoFit/>
          </a:bodyPr>
          <a:lstStyle/>
          <a:p>
            <a:pPr algn="r"/>
            <a:r>
              <a:rPr lang="de-DE" sz="1200" kern="1200" dirty="0">
                <a:solidFill>
                  <a:schemeClr val="tx1">
                    <a:tint val="75000"/>
                  </a:schemeClr>
                </a:solidFill>
                <a:latin typeface="+mn-lt"/>
                <a:ea typeface="+mn-ea"/>
                <a:cs typeface="+mn-cs"/>
              </a:rPr>
              <a:t>23.06.2020</a:t>
            </a:r>
          </a:p>
        </p:txBody>
      </p:sp>
      <p:sp>
        <p:nvSpPr>
          <p:cNvPr id="16" name="Textfeld 15"/>
          <p:cNvSpPr txBox="1"/>
          <p:nvPr userDrawn="1"/>
        </p:nvSpPr>
        <p:spPr>
          <a:xfrm>
            <a:off x="6876256" y="4823248"/>
            <a:ext cx="1080120" cy="276999"/>
          </a:xfrm>
          <a:prstGeom prst="rect">
            <a:avLst/>
          </a:prstGeom>
          <a:noFill/>
        </p:spPr>
        <p:txBody>
          <a:bodyPr wrap="square" rtlCol="0">
            <a:spAutoFit/>
          </a:bodyPr>
          <a:lstStyle/>
          <a:p>
            <a:pPr algn="r"/>
            <a:r>
              <a:rPr lang="de-DE" sz="1200" kern="1200" dirty="0">
                <a:solidFill>
                  <a:schemeClr val="tx1">
                    <a:tint val="75000"/>
                  </a:schemeClr>
                </a:solidFill>
                <a:latin typeface="+mn-lt"/>
                <a:ea typeface="+mn-ea"/>
                <a:cs typeface="+mn-cs"/>
              </a:rPr>
              <a:t>Page </a:t>
            </a:r>
            <a:fld id="{AF634817-4550-4D34-8501-C09E3EF797D6}" type="slidenum">
              <a:rPr lang="de-DE" sz="1200" kern="1200" smtClean="0">
                <a:solidFill>
                  <a:schemeClr val="tx1">
                    <a:tint val="75000"/>
                  </a:schemeClr>
                </a:solidFill>
                <a:latin typeface="+mn-lt"/>
                <a:ea typeface="+mn-ea"/>
                <a:cs typeface="+mn-cs"/>
              </a:rPr>
              <a:t>‹#›</a:t>
            </a:fld>
            <a:endParaRPr lang="de-DE" sz="1200" kern="1200" dirty="0">
              <a:solidFill>
                <a:schemeClr val="tx1">
                  <a:tint val="75000"/>
                </a:schemeClr>
              </a:solidFill>
              <a:latin typeface="+mn-lt"/>
              <a:ea typeface="+mn-ea"/>
              <a:cs typeface="+mn-cs"/>
            </a:endParaRPr>
          </a:p>
        </p:txBody>
      </p:sp>
      <p:sp>
        <p:nvSpPr>
          <p:cNvPr id="17" name="Line 11"/>
          <p:cNvSpPr>
            <a:spLocks noChangeShapeType="1"/>
          </p:cNvSpPr>
          <p:nvPr userDrawn="1"/>
        </p:nvSpPr>
        <p:spPr bwMode="auto">
          <a:xfrm>
            <a:off x="208028" y="4515966"/>
            <a:ext cx="8640960" cy="0"/>
          </a:xfrm>
          <a:prstGeom prst="line">
            <a:avLst/>
          </a:prstGeom>
          <a:noFill/>
          <a:ln w="28575">
            <a:solidFill>
              <a:srgbClr val="CC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8" name="Line 12"/>
          <p:cNvSpPr>
            <a:spLocks noChangeShapeType="1"/>
          </p:cNvSpPr>
          <p:nvPr userDrawn="1"/>
        </p:nvSpPr>
        <p:spPr bwMode="auto">
          <a:xfrm>
            <a:off x="285028" y="4571529"/>
            <a:ext cx="8640960" cy="0"/>
          </a:xfrm>
          <a:prstGeom prst="line">
            <a:avLst/>
          </a:prstGeom>
          <a:noFill/>
          <a:ln w="28575">
            <a:solidFill>
              <a:srgbClr val="99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23" name="Grafik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85028" y="4673668"/>
            <a:ext cx="1513242" cy="410400"/>
          </a:xfrm>
          <a:prstGeom prst="rect">
            <a:avLst/>
          </a:prstGeom>
        </p:spPr>
      </p:pic>
      <p:pic>
        <p:nvPicPr>
          <p:cNvPr id="24" name="Grafik 2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082284" y="4620989"/>
            <a:ext cx="843704" cy="467817"/>
          </a:xfrm>
          <a:prstGeom prst="rect">
            <a:avLst/>
          </a:prstGeom>
        </p:spPr>
      </p:pic>
    </p:spTree>
    <p:extLst>
      <p:ext uri="{BB962C8B-B14F-4D97-AF65-F5344CB8AC3E}">
        <p14:creationId xmlns:p14="http://schemas.microsoft.com/office/powerpoint/2010/main" val="3506201911"/>
      </p:ext>
    </p:extLst>
  </p:cSld>
  <p:clrMap bg1="lt1" tx1="dk1" bg2="lt2" tx2="dk2" accent1="accent1" accent2="accent2" accent3="accent3" accent4="accent4" accent5="accent5" accent6="accent6" hlink="hlink" folHlink="folHlink"/>
  <p:sldLayoutIdLst>
    <p:sldLayoutId id="2147483657" r:id="rId1"/>
    <p:sldLayoutId id="2147483659" r:id="rId2"/>
    <p:sldLayoutId id="2147483660" r:id="rId3"/>
    <p:sldLayoutId id="2147483661" r:id="rId4"/>
  </p:sldLayoutIdLst>
  <p:txStyles>
    <p:titleStyle>
      <a:lvl1pPr algn="ctr"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a:t>Detecting Movement in an Array Network Using a </a:t>
            </a:r>
            <a:br>
              <a:rPr lang="de-DE" dirty="0"/>
            </a:br>
            <a:r>
              <a:rPr lang="de-DE" dirty="0"/>
              <a:t>Semi-Supervised Localization Method and MRFs</a:t>
            </a:r>
          </a:p>
        </p:txBody>
      </p:sp>
    </p:spTree>
    <p:extLst>
      <p:ext uri="{BB962C8B-B14F-4D97-AF65-F5344CB8AC3E}">
        <p14:creationId xmlns:p14="http://schemas.microsoft.com/office/powerpoint/2010/main" val="253783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Relative Impulse Response and RTFs</a:t>
            </a:r>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F3B01094-E456-4B37-A0FF-6D90688C516A}"/>
                  </a:ext>
                </a:extLst>
              </p:cNvPr>
              <p:cNvSpPr txBox="1"/>
              <p:nvPr/>
            </p:nvSpPr>
            <p:spPr>
              <a:xfrm>
                <a:off x="5658085" y="3329113"/>
                <a:ext cx="490786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75000"/>
                      </a:schemeClr>
                    </a:solidFill>
                  </a:rPr>
                  <a:t>H</a:t>
                </a:r>
                <a:r>
                  <a:rPr lang="en-US" baseline="-25000" dirty="0">
                    <a:solidFill>
                      <a:schemeClr val="accent3">
                        <a:lumMod val="75000"/>
                      </a:schemeClr>
                    </a:solidFill>
                  </a:rPr>
                  <a:t>m</a:t>
                </a:r>
                <a14:m>
                  <m:oMath xmlns:m="http://schemas.openxmlformats.org/officeDocument/2006/math">
                    <m:r>
                      <m:rPr>
                        <m:nor/>
                      </m:rPr>
                      <a:rPr lang="en-US" dirty="0">
                        <a:solidFill>
                          <a:schemeClr val="accent3">
                            <a:lumMod val="75000"/>
                          </a:schemeClr>
                        </a:solidFill>
                      </a:rPr>
                      <m:t>(</m:t>
                    </m:r>
                    <m:r>
                      <m:rPr>
                        <m:nor/>
                      </m:rPr>
                      <a:rPr lang="en-US" dirty="0">
                        <a:solidFill>
                          <a:schemeClr val="accent3">
                            <a:lumMod val="75000"/>
                          </a:schemeClr>
                        </a:solidFill>
                      </a:rPr>
                      <m:t>t</m:t>
                    </m:r>
                    <m:r>
                      <m:rPr>
                        <m:nor/>
                      </m:rPr>
                      <a:rPr lang="en-US" dirty="0">
                        <a:solidFill>
                          <a:schemeClr val="accent3">
                            <a:lumMod val="75000"/>
                          </a:schemeClr>
                        </a:solidFill>
                      </a:rPr>
                      <m:t>,</m:t>
                    </m:r>
                    <m:r>
                      <m:rPr>
                        <m:nor/>
                      </m:rPr>
                      <a:rPr lang="en-US" dirty="0">
                        <a:solidFill>
                          <a:schemeClr val="accent3">
                            <a:lumMod val="75000"/>
                          </a:schemeClr>
                        </a:solidFill>
                      </a:rPr>
                      <m:t>k</m:t>
                    </m:r>
                    <m:r>
                      <m:rPr>
                        <m:nor/>
                      </m:rPr>
                      <a:rPr lang="en-US" dirty="0">
                        <a:solidFill>
                          <a:schemeClr val="accent3">
                            <a:lumMod val="75000"/>
                          </a:schemeClr>
                        </a:solidFill>
                      </a:rPr>
                      <m:t>,</m:t>
                    </m:r>
                    <m:r>
                      <m:rPr>
                        <m:nor/>
                      </m:rPr>
                      <a:rPr lang="en-US" b="1" i="0" dirty="0" smtClean="0">
                        <a:solidFill>
                          <a:schemeClr val="accent3">
                            <a:lumMod val="75000"/>
                          </a:schemeClr>
                        </a:solidFill>
                      </a:rPr>
                      <m:t>p</m:t>
                    </m:r>
                    <m:r>
                      <m:rPr>
                        <m:nor/>
                      </m:rPr>
                      <a:rPr lang="en-US" dirty="0" smtClean="0">
                        <a:solidFill>
                          <a:schemeClr val="accent3">
                            <a:lumMod val="75000"/>
                          </a:schemeClr>
                        </a:solidFill>
                      </a:rPr>
                      <m:t>)</m:t>
                    </m:r>
                  </m:oMath>
                </a14:m>
                <a:r>
                  <a:rPr lang="en-US" dirty="0">
                    <a:solidFill>
                      <a:schemeClr val="accent3">
                        <a:lumMod val="75000"/>
                      </a:schemeClr>
                    </a:solidFill>
                  </a:rPr>
                  <a:t> - RTF</a:t>
                </a:r>
              </a:p>
              <a:p>
                <a:pPr marL="285750" indent="-285750">
                  <a:buFont typeface="Arial" panose="020B0604020202020204" pitchFamily="34" charset="0"/>
                  <a:buChar char="•"/>
                </a:pPr>
                <a14:m>
                  <m:oMath xmlns:m="http://schemas.openxmlformats.org/officeDocument/2006/math">
                    <m:r>
                      <m:rPr>
                        <m:nor/>
                      </m:rPr>
                      <a:rPr lang="en-US" smtClean="0">
                        <a:solidFill>
                          <a:schemeClr val="accent1"/>
                        </a:solidFill>
                        <a:latin typeface="Cambria Math" panose="02040503050406030204" pitchFamily="18" charset="0"/>
                      </a:rPr>
                      <m:t>S</m:t>
                    </m:r>
                    <m:r>
                      <m:rPr>
                        <m:nor/>
                      </m:rPr>
                      <a:rPr lang="en-US" b="0" i="0" baseline="-25000" dirty="0" smtClean="0">
                        <a:solidFill>
                          <a:schemeClr val="accent1"/>
                        </a:solidFill>
                      </a:rPr>
                      <m:t>y</m:t>
                    </m:r>
                    <m:r>
                      <m:rPr>
                        <m:nor/>
                      </m:rPr>
                      <a:rPr lang="en-US" b="0" i="0" baseline="-25000" dirty="0" smtClean="0">
                        <a:solidFill>
                          <a:schemeClr val="accent1"/>
                        </a:solidFill>
                      </a:rPr>
                      <m:t>1,</m:t>
                    </m:r>
                    <m:r>
                      <m:rPr>
                        <m:nor/>
                      </m:rPr>
                      <a:rPr lang="en-US" b="0" i="0" baseline="-25000" dirty="0" smtClean="0">
                        <a:solidFill>
                          <a:schemeClr val="accent1"/>
                        </a:solidFill>
                      </a:rPr>
                      <m:t>y</m:t>
                    </m:r>
                    <m:r>
                      <m:rPr>
                        <m:nor/>
                      </m:rPr>
                      <a:rPr lang="en-US" b="0" i="0" baseline="-25000" dirty="0" smtClean="0">
                        <a:solidFill>
                          <a:schemeClr val="accent1"/>
                        </a:solidFill>
                      </a:rPr>
                      <m:t>1(</m:t>
                    </m:r>
                    <m:r>
                      <m:rPr>
                        <m:nor/>
                      </m:rPr>
                      <a:rPr lang="en-US" b="0" i="0" dirty="0" smtClean="0">
                        <a:solidFill>
                          <a:schemeClr val="accent1"/>
                        </a:solidFill>
                      </a:rPr>
                      <m:t>t</m:t>
                    </m:r>
                    <m:r>
                      <m:rPr>
                        <m:nor/>
                      </m:rPr>
                      <a:rPr lang="en-US" dirty="0" smtClean="0">
                        <a:solidFill>
                          <a:schemeClr val="accent1"/>
                        </a:solidFill>
                      </a:rPr>
                      <m:t>,</m:t>
                    </m:r>
                    <m:r>
                      <m:rPr>
                        <m:nor/>
                      </m:rPr>
                      <a:rPr lang="en-US" b="1" dirty="0" smtClean="0">
                        <a:solidFill>
                          <a:schemeClr val="accent1"/>
                        </a:solidFill>
                      </a:rPr>
                      <m:t>k</m:t>
                    </m:r>
                    <m:r>
                      <m:rPr>
                        <m:nor/>
                      </m:rPr>
                      <a:rPr lang="en-US" dirty="0" smtClean="0">
                        <a:solidFill>
                          <a:schemeClr val="accent1"/>
                        </a:solidFill>
                      </a:rPr>
                      <m:t>)</m:t>
                    </m:r>
                  </m:oMath>
                </a14:m>
                <a:r>
                  <a:rPr lang="en-US" dirty="0">
                    <a:solidFill>
                      <a:schemeClr val="accent1"/>
                    </a:solidFill>
                  </a:rPr>
                  <a:t> – PSD. </a:t>
                </a:r>
              </a:p>
              <a:p>
                <a:pPr marL="285750" indent="-285750">
                  <a:buFont typeface="Arial" panose="020B0604020202020204" pitchFamily="34" charset="0"/>
                  <a:buChar char="•"/>
                </a:pPr>
                <a14:m>
                  <m:oMath xmlns:m="http://schemas.openxmlformats.org/officeDocument/2006/math">
                    <m:r>
                      <m:rPr>
                        <m:nor/>
                      </m:rPr>
                      <a:rPr lang="en-US">
                        <a:solidFill>
                          <a:schemeClr val="accent1"/>
                        </a:solidFill>
                        <a:latin typeface="Cambria Math" panose="02040503050406030204" pitchFamily="18" charset="0"/>
                      </a:rPr>
                      <m:t>S</m:t>
                    </m:r>
                    <m:r>
                      <m:rPr>
                        <m:nor/>
                      </m:rPr>
                      <a:rPr lang="en-US" baseline="-25000" dirty="0">
                        <a:solidFill>
                          <a:schemeClr val="accent1"/>
                        </a:solidFill>
                      </a:rPr>
                      <m:t>y</m:t>
                    </m:r>
                    <m:r>
                      <m:rPr>
                        <m:nor/>
                      </m:rPr>
                      <a:rPr lang="en-US" b="0" i="0" baseline="-25000" dirty="0" smtClean="0">
                        <a:solidFill>
                          <a:schemeClr val="accent1"/>
                        </a:solidFill>
                      </a:rPr>
                      <m:t>2</m:t>
                    </m:r>
                    <m:r>
                      <m:rPr>
                        <m:nor/>
                      </m:rPr>
                      <a:rPr lang="en-US" baseline="-25000" dirty="0">
                        <a:solidFill>
                          <a:schemeClr val="accent1"/>
                        </a:solidFill>
                      </a:rPr>
                      <m:t>,</m:t>
                    </m:r>
                    <m:r>
                      <m:rPr>
                        <m:nor/>
                      </m:rPr>
                      <a:rPr lang="en-US" baseline="-25000" dirty="0">
                        <a:solidFill>
                          <a:schemeClr val="accent1"/>
                        </a:solidFill>
                      </a:rPr>
                      <m:t>y</m:t>
                    </m:r>
                    <m:r>
                      <m:rPr>
                        <m:nor/>
                      </m:rPr>
                      <a:rPr lang="en-US" b="0" i="0" baseline="-25000" dirty="0" smtClean="0">
                        <a:solidFill>
                          <a:schemeClr val="accent1"/>
                        </a:solidFill>
                      </a:rPr>
                      <m:t>1</m:t>
                    </m:r>
                    <m:r>
                      <m:rPr>
                        <m:nor/>
                      </m:rPr>
                      <a:rPr lang="en-US" dirty="0">
                        <a:solidFill>
                          <a:schemeClr val="accent1"/>
                        </a:solidFill>
                      </a:rPr>
                      <m:t>(</m:t>
                    </m:r>
                    <m:r>
                      <m:rPr>
                        <m:nor/>
                      </m:rPr>
                      <a:rPr lang="en-US" dirty="0">
                        <a:solidFill>
                          <a:schemeClr val="accent1"/>
                        </a:solidFill>
                      </a:rPr>
                      <m:t>t</m:t>
                    </m:r>
                    <m:r>
                      <m:rPr>
                        <m:nor/>
                      </m:rPr>
                      <a:rPr lang="en-US" dirty="0">
                        <a:solidFill>
                          <a:schemeClr val="accent1"/>
                        </a:solidFill>
                      </a:rPr>
                      <m:t>,</m:t>
                    </m:r>
                    <m:r>
                      <m:rPr>
                        <m:nor/>
                      </m:rPr>
                      <a:rPr lang="en-US" b="1" dirty="0">
                        <a:solidFill>
                          <a:schemeClr val="accent1"/>
                        </a:solidFill>
                      </a:rPr>
                      <m:t>k</m:t>
                    </m:r>
                    <m:r>
                      <m:rPr>
                        <m:nor/>
                      </m:rPr>
                      <a:rPr lang="en-US" b="0" i="0" dirty="0" smtClean="0">
                        <a:solidFill>
                          <a:schemeClr val="accent1"/>
                        </a:solidFill>
                      </a:rPr>
                      <m:t>)</m:t>
                    </m:r>
                  </m:oMath>
                </a14:m>
                <a:r>
                  <a:rPr lang="en-US" dirty="0">
                    <a:solidFill>
                      <a:schemeClr val="accent1"/>
                    </a:solidFill>
                  </a:rPr>
                  <a:t> – Cross PSD.</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chemeClr val="accent3">
                      <a:lumMod val="75000"/>
                    </a:schemeClr>
                  </a:solidFill>
                </a:endParaRPr>
              </a:p>
              <a:p>
                <a:pPr marL="285750" indent="-285750">
                  <a:buFont typeface="Arial" panose="020B0604020202020204" pitchFamily="34" charset="0"/>
                  <a:buChar char="•"/>
                </a:pPr>
                <a:endParaRPr lang="en-US" dirty="0">
                  <a:solidFill>
                    <a:schemeClr val="accent3">
                      <a:lumMod val="75000"/>
                    </a:schemeClr>
                  </a:solidFill>
                </a:endParaRPr>
              </a:p>
            </p:txBody>
          </p:sp>
        </mc:Choice>
        <mc:Fallback xmlns="">
          <p:sp>
            <p:nvSpPr>
              <p:cNvPr id="88" name="TextBox 87">
                <a:extLst>
                  <a:ext uri="{FF2B5EF4-FFF2-40B4-BE49-F238E27FC236}">
                    <a16:creationId xmlns:a16="http://schemas.microsoft.com/office/drawing/2014/main" id="{F3B01094-E456-4B37-A0FF-6D90688C516A}"/>
                  </a:ext>
                </a:extLst>
              </p:cNvPr>
              <p:cNvSpPr txBox="1">
                <a:spLocks noRot="1" noChangeAspect="1" noMove="1" noResize="1" noEditPoints="1" noAdjustHandles="1" noChangeArrowheads="1" noChangeShapeType="1" noTextEdit="1"/>
              </p:cNvSpPr>
              <p:nvPr/>
            </p:nvSpPr>
            <p:spPr>
              <a:xfrm>
                <a:off x="5658085" y="3329113"/>
                <a:ext cx="4907868" cy="1754326"/>
              </a:xfrm>
              <a:prstGeom prst="rect">
                <a:avLst/>
              </a:prstGeom>
              <a:blipFill>
                <a:blip r:embed="rId3"/>
                <a:stretch>
                  <a:fillRect l="-745" t="-1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BAE2FCD8-64A9-4CE8-B3DD-8A0102F9A656}"/>
                  </a:ext>
                </a:extLst>
              </p:cNvPr>
              <p:cNvSpPr txBox="1"/>
              <p:nvPr/>
            </p:nvSpPr>
            <p:spPr>
              <a:xfrm>
                <a:off x="5597819" y="1781676"/>
                <a:ext cx="4008058" cy="578685"/>
              </a:xfrm>
              <a:prstGeom prst="rect">
                <a:avLst/>
              </a:prstGeom>
              <a:noFill/>
            </p:spPr>
            <p:txBody>
              <a:bodyPr wrap="square" rtlCol="0">
                <a:spAutoFit/>
              </a:bodyPr>
              <a:lstStyle/>
              <a:p>
                <a:r>
                  <a:rPr lang="en-US" dirty="0">
                    <a:solidFill>
                      <a:schemeClr val="accent3">
                        <a:lumMod val="75000"/>
                      </a:schemeClr>
                    </a:solidFill>
                  </a:rPr>
                  <a:t>h</a:t>
                </a:r>
                <a:r>
                  <a:rPr lang="en-US" baseline="-25000" dirty="0">
                    <a:solidFill>
                      <a:schemeClr val="accent3">
                        <a:lumMod val="75000"/>
                      </a:schemeClr>
                    </a:solidFill>
                  </a:rPr>
                  <a:t>m</a:t>
                </a:r>
                <a14:m>
                  <m:oMath xmlns:m="http://schemas.openxmlformats.org/officeDocument/2006/math">
                    <m:r>
                      <m:rPr>
                        <m:nor/>
                      </m:rPr>
                      <a:rPr lang="en-US" dirty="0" smtClean="0">
                        <a:solidFill>
                          <a:schemeClr val="accent3">
                            <a:lumMod val="75000"/>
                          </a:schemeClr>
                        </a:solidFill>
                      </a:rPr>
                      <m:t>(</m:t>
                    </m:r>
                    <m:r>
                      <m:rPr>
                        <m:nor/>
                      </m:rPr>
                      <a:rPr lang="en-US" dirty="0" smtClean="0">
                        <a:solidFill>
                          <a:schemeClr val="accent3">
                            <a:lumMod val="75000"/>
                          </a:schemeClr>
                        </a:solidFill>
                      </a:rPr>
                      <m:t>t</m:t>
                    </m:r>
                    <m:r>
                      <m:rPr>
                        <m:nor/>
                      </m:rPr>
                      <a:rPr lang="en-US" dirty="0" smtClean="0">
                        <a:solidFill>
                          <a:schemeClr val="accent3">
                            <a:lumMod val="75000"/>
                          </a:schemeClr>
                        </a:solidFill>
                      </a:rPr>
                      <m:t>,</m:t>
                    </m:r>
                    <m:r>
                      <m:rPr>
                        <m:nor/>
                      </m:rPr>
                      <a:rPr lang="en-US" b="1" i="0" dirty="0" smtClean="0">
                        <a:solidFill>
                          <a:schemeClr val="accent3">
                            <a:lumMod val="75000"/>
                          </a:schemeClr>
                        </a:solidFill>
                      </a:rPr>
                      <m:t>p</m:t>
                    </m:r>
                    <m:r>
                      <m:rPr>
                        <m:nor/>
                      </m:rPr>
                      <a:rPr lang="en-US" dirty="0" smtClean="0">
                        <a:solidFill>
                          <a:schemeClr val="accent3">
                            <a:lumMod val="75000"/>
                          </a:schemeClr>
                        </a:solidFill>
                      </a:rPr>
                      <m:t>)</m:t>
                    </m:r>
                    <m:r>
                      <a:rPr lang="en-US" i="1" dirty="0">
                        <a:solidFill>
                          <a:schemeClr val="accent3">
                            <a:lumMod val="75000"/>
                          </a:schemeClr>
                        </a:solidFill>
                        <a:latin typeface="Cambria Math" panose="02040503050406030204" pitchFamily="18" charset="0"/>
                      </a:rPr>
                      <m:t> </m:t>
                    </m:r>
                  </m:oMath>
                </a14:m>
                <a:r>
                  <a:rPr lang="en-US" dirty="0"/>
                  <a:t>=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a</m:t>
                        </m:r>
                        <m:r>
                          <m:rPr>
                            <m:nor/>
                          </m:rPr>
                          <a:rPr lang="en-US" baseline="-25000" dirty="0">
                            <a:solidFill>
                              <a:srgbClr val="FF0000"/>
                            </a:solidFill>
                          </a:rPr>
                          <m:t>m</m:t>
                        </m:r>
                        <m:r>
                          <m:rPr>
                            <m:nor/>
                          </m:rPr>
                          <a:rPr lang="en-US" b="0" i="0" baseline="-25000" dirty="0" smtClean="0">
                            <a:solidFill>
                              <a:srgbClr val="FF0000"/>
                            </a:solidFill>
                          </a:rPr>
                          <m:t>,2</m:t>
                        </m:r>
                        <m:r>
                          <m:rPr>
                            <m:nor/>
                          </m:rPr>
                          <a:rPr lang="en-US" dirty="0">
                            <a:solidFill>
                              <a:srgbClr val="FF0000"/>
                            </a:solidFill>
                          </a:rPr>
                          <m:t>(</m:t>
                        </m:r>
                        <m:r>
                          <m:rPr>
                            <m:nor/>
                          </m:rPr>
                          <a:rPr lang="en-US" b="0" i="0" dirty="0" smtClean="0">
                            <a:solidFill>
                              <a:srgbClr val="FF0000"/>
                            </a:solidFill>
                          </a:rPr>
                          <m:t>t</m:t>
                        </m:r>
                        <m:r>
                          <m:rPr>
                            <m:nor/>
                          </m:rPr>
                          <a:rPr lang="en-US" b="0" i="0" dirty="0" smtClean="0">
                            <a:solidFill>
                              <a:srgbClr val="FF0000"/>
                            </a:solidFill>
                          </a:rPr>
                          <m:t>,</m:t>
                        </m:r>
                        <m:r>
                          <a:rPr lang="en-US" b="1" i="1" dirty="0" smtClean="0">
                            <a:solidFill>
                              <a:srgbClr val="FF0000"/>
                            </a:solidFill>
                            <a:latin typeface="Cambria Math" panose="02040503050406030204" pitchFamily="18" charset="0"/>
                          </a:rPr>
                          <m:t> </m:t>
                        </m:r>
                        <m:r>
                          <m:rPr>
                            <m:nor/>
                          </m:rPr>
                          <a:rPr lang="en-US" b="1" i="0" dirty="0" smtClean="0">
                            <a:solidFill>
                              <a:srgbClr val="FF0000"/>
                            </a:solidFill>
                          </a:rPr>
                          <m:t>p</m:t>
                        </m:r>
                        <m:r>
                          <m:rPr>
                            <m:nor/>
                          </m:rPr>
                          <a:rPr lang="en-US" dirty="0" smtClean="0">
                            <a:solidFill>
                              <a:srgbClr val="FF0000"/>
                            </a:solidFill>
                          </a:rPr>
                          <m:t>)</m:t>
                        </m:r>
                      </m:num>
                      <m:den>
                        <m:r>
                          <m:rPr>
                            <m:nor/>
                          </m:rPr>
                          <a:rPr lang="en-US" b="0" i="0" dirty="0" smtClean="0">
                            <a:solidFill>
                              <a:srgbClr val="FF0000"/>
                            </a:solidFill>
                            <a:latin typeface="Cambria Math" panose="02040503050406030204" pitchFamily="18" charset="0"/>
                          </a:rPr>
                          <m:t>a</m:t>
                        </m:r>
                        <m:r>
                          <m:rPr>
                            <m:nor/>
                          </m:rPr>
                          <a:rPr lang="en-US" baseline="-25000" dirty="0">
                            <a:solidFill>
                              <a:srgbClr val="FF0000"/>
                            </a:solidFill>
                          </a:rPr>
                          <m:t>m</m:t>
                        </m:r>
                        <m:r>
                          <m:rPr>
                            <m:nor/>
                          </m:rPr>
                          <a:rPr lang="en-US" b="0" i="0" baseline="-25000" dirty="0" smtClean="0">
                            <a:solidFill>
                              <a:srgbClr val="FF0000"/>
                            </a:solidFill>
                          </a:rPr>
                          <m:t>,1</m:t>
                        </m:r>
                        <m:r>
                          <m:rPr>
                            <m:nor/>
                          </m:rPr>
                          <a:rPr lang="en-US" dirty="0">
                            <a:solidFill>
                              <a:srgbClr val="FF0000"/>
                            </a:solidFill>
                          </a:rPr>
                          <m:t>(</m:t>
                        </m:r>
                        <m:r>
                          <m:rPr>
                            <m:nor/>
                          </m:rPr>
                          <a:rPr lang="en-US" dirty="0">
                            <a:solidFill>
                              <a:srgbClr val="FF0000"/>
                            </a:solidFill>
                          </a:rPr>
                          <m:t>t</m:t>
                        </m:r>
                        <m:r>
                          <m:rPr>
                            <m:nor/>
                          </m:rPr>
                          <a:rPr lang="en-US" dirty="0">
                            <a:solidFill>
                              <a:srgbClr val="FF0000"/>
                            </a:solidFill>
                          </a:rPr>
                          <m:t>,</m:t>
                        </m:r>
                        <m:r>
                          <a:rPr lang="en-US" b="1" i="1" dirty="0" smtClean="0">
                            <a:solidFill>
                              <a:srgbClr val="FF0000"/>
                            </a:solidFill>
                            <a:latin typeface="Cambria Math" panose="02040503050406030204" pitchFamily="18" charset="0"/>
                          </a:rPr>
                          <m:t> </m:t>
                        </m:r>
                        <m:r>
                          <m:rPr>
                            <m:nor/>
                          </m:rPr>
                          <a:rPr lang="en-US" b="1" i="0" dirty="0" smtClean="0">
                            <a:solidFill>
                              <a:srgbClr val="FF0000"/>
                            </a:solidFill>
                          </a:rPr>
                          <m:t>p</m:t>
                        </m:r>
                        <m:r>
                          <m:rPr>
                            <m:nor/>
                          </m:rPr>
                          <a:rPr lang="en-US" dirty="0">
                            <a:solidFill>
                              <a:srgbClr val="FF0000"/>
                            </a:solidFill>
                          </a:rPr>
                          <m:t>)</m:t>
                        </m:r>
                      </m:den>
                    </m:f>
                  </m:oMath>
                </a14:m>
                <a:r>
                  <a:rPr lang="en-US" dirty="0"/>
                  <a:t> </a:t>
                </a:r>
              </a:p>
            </p:txBody>
          </p:sp>
        </mc:Choice>
        <mc:Fallback xmlns="">
          <p:sp>
            <p:nvSpPr>
              <p:cNvPr id="89" name="TextBox 88">
                <a:extLst>
                  <a:ext uri="{FF2B5EF4-FFF2-40B4-BE49-F238E27FC236}">
                    <a16:creationId xmlns:a16="http://schemas.microsoft.com/office/drawing/2014/main" id="{BAE2FCD8-64A9-4CE8-B3DD-8A0102F9A656}"/>
                  </a:ext>
                </a:extLst>
              </p:cNvPr>
              <p:cNvSpPr txBox="1">
                <a:spLocks noRot="1" noChangeAspect="1" noMove="1" noResize="1" noEditPoints="1" noAdjustHandles="1" noChangeArrowheads="1" noChangeShapeType="1" noTextEdit="1"/>
              </p:cNvSpPr>
              <p:nvPr/>
            </p:nvSpPr>
            <p:spPr>
              <a:xfrm>
                <a:off x="5597819" y="1781676"/>
                <a:ext cx="4008058" cy="578685"/>
              </a:xfrm>
              <a:prstGeom prst="rect">
                <a:avLst/>
              </a:prstGeom>
              <a:blipFill>
                <a:blip r:embed="rId4"/>
                <a:stretch>
                  <a:fillRect l="-1216"/>
                </a:stretch>
              </a:blipFill>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EB9EC56D-E6F1-4550-A83E-76EC97ABEF96}"/>
              </a:ext>
            </a:extLst>
          </p:cNvPr>
          <p:cNvCxnSpPr>
            <a:cxnSpLocks/>
          </p:cNvCxnSpPr>
          <p:nvPr/>
        </p:nvCxnSpPr>
        <p:spPr>
          <a:xfrm>
            <a:off x="5055154" y="2097741"/>
            <a:ext cx="2329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Straight Arrow Connector 3">
            <a:extLst>
              <a:ext uri="{FF2B5EF4-FFF2-40B4-BE49-F238E27FC236}">
                <a16:creationId xmlns:a16="http://schemas.microsoft.com/office/drawing/2014/main" id="{23A4067B-52F7-446C-9163-51A10C6C61B6}"/>
              </a:ext>
            </a:extLst>
          </p:cNvPr>
          <p:cNvCxnSpPr>
            <a:cxnSpLocks/>
          </p:cNvCxnSpPr>
          <p:nvPr/>
        </p:nvCxnSpPr>
        <p:spPr>
          <a:xfrm>
            <a:off x="5055154" y="1728698"/>
            <a:ext cx="0" cy="75297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83" name="Picture 2" descr="Download Free png Stick figure png Free Download - DLPNG.com">
            <a:extLst>
              <a:ext uri="{FF2B5EF4-FFF2-40B4-BE49-F238E27FC236}">
                <a16:creationId xmlns:a16="http://schemas.microsoft.com/office/drawing/2014/main" id="{80793F10-9939-4702-A1CE-01E969BC0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35" y="2269479"/>
            <a:ext cx="1215285" cy="1215285"/>
          </a:xfrm>
          <a:prstGeom prst="rect">
            <a:avLst/>
          </a:prstGeom>
          <a:noFill/>
          <a:extLst>
            <a:ext uri="{909E8E84-426E-40DD-AFC4-6F175D3DCCD1}">
              <a14:hiddenFill xmlns:a14="http://schemas.microsoft.com/office/drawing/2010/main">
                <a:solidFill>
                  <a:srgbClr val="FFFFFF"/>
                </a:solidFill>
              </a14:hiddenFill>
            </a:ext>
          </a:extLst>
        </p:spPr>
      </p:pic>
      <p:sp>
        <p:nvSpPr>
          <p:cNvPr id="86" name="Speech Bubble: Oval 85">
            <a:extLst>
              <a:ext uri="{FF2B5EF4-FFF2-40B4-BE49-F238E27FC236}">
                <a16:creationId xmlns:a16="http://schemas.microsoft.com/office/drawing/2014/main" id="{B9CC43A3-DFF8-492F-AA2E-8172B69A238C}"/>
              </a:ext>
            </a:extLst>
          </p:cNvPr>
          <p:cNvSpPr/>
          <p:nvPr/>
        </p:nvSpPr>
        <p:spPr>
          <a:xfrm>
            <a:off x="1240478" y="1874011"/>
            <a:ext cx="1237093" cy="486350"/>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x(t)</a:t>
            </a:r>
            <a:r>
              <a:rPr lang="en-US" b="1" dirty="0"/>
              <a:t>)</a:t>
            </a:r>
          </a:p>
        </p:txBody>
      </p:sp>
      <p:cxnSp>
        <p:nvCxnSpPr>
          <p:cNvPr id="91" name="Straight Arrow Connector 90">
            <a:extLst>
              <a:ext uri="{FF2B5EF4-FFF2-40B4-BE49-F238E27FC236}">
                <a16:creationId xmlns:a16="http://schemas.microsoft.com/office/drawing/2014/main" id="{47885461-FCE1-49F0-BCB8-0177ED0BAA5E}"/>
              </a:ext>
            </a:extLst>
          </p:cNvPr>
          <p:cNvCxnSpPr>
            <a:cxnSpLocks/>
          </p:cNvCxnSpPr>
          <p:nvPr/>
        </p:nvCxnSpPr>
        <p:spPr>
          <a:xfrm flipV="1">
            <a:off x="2917914" y="1592914"/>
            <a:ext cx="1146657" cy="495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A01C6D83-D339-45DB-A854-8BE2065B42EA}"/>
              </a:ext>
            </a:extLst>
          </p:cNvPr>
          <p:cNvCxnSpPr>
            <a:cxnSpLocks/>
          </p:cNvCxnSpPr>
          <p:nvPr/>
        </p:nvCxnSpPr>
        <p:spPr>
          <a:xfrm>
            <a:off x="2917914" y="2071019"/>
            <a:ext cx="1137423" cy="410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DE4F7A50-693A-4CAB-B41F-4651D5F80C01}"/>
              </a:ext>
            </a:extLst>
          </p:cNvPr>
          <p:cNvSpPr txBox="1"/>
          <p:nvPr/>
        </p:nvSpPr>
        <p:spPr>
          <a:xfrm rot="1126810">
            <a:off x="3026296" y="2252491"/>
            <a:ext cx="948621" cy="369332"/>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m,2</a:t>
            </a:r>
            <a:r>
              <a:rPr lang="en-US" dirty="0">
                <a:solidFill>
                  <a:srgbClr val="FF0000"/>
                </a:solidFill>
              </a:rPr>
              <a:t>(</a:t>
            </a:r>
            <a:r>
              <a:rPr lang="en-US" dirty="0" err="1">
                <a:solidFill>
                  <a:srgbClr val="FF0000"/>
                </a:solidFill>
              </a:rPr>
              <a:t>t,</a:t>
            </a:r>
            <a:r>
              <a:rPr lang="en-US" b="1" dirty="0" err="1">
                <a:solidFill>
                  <a:srgbClr val="FF0000"/>
                </a:solidFill>
              </a:rPr>
              <a:t>p</a:t>
            </a:r>
            <a:r>
              <a:rPr lang="en-US" dirty="0">
                <a:solidFill>
                  <a:srgbClr val="FF0000"/>
                </a:solidFill>
              </a:rPr>
              <a:t>)</a:t>
            </a:r>
          </a:p>
        </p:txBody>
      </p:sp>
      <p:cxnSp>
        <p:nvCxnSpPr>
          <p:cNvPr id="95" name="Straight Arrow Connector 94">
            <a:extLst>
              <a:ext uri="{FF2B5EF4-FFF2-40B4-BE49-F238E27FC236}">
                <a16:creationId xmlns:a16="http://schemas.microsoft.com/office/drawing/2014/main" id="{430E67D1-B917-40DC-A4A3-5B56BAB7FF18}"/>
              </a:ext>
            </a:extLst>
          </p:cNvPr>
          <p:cNvCxnSpPr>
            <a:cxnSpLocks/>
          </p:cNvCxnSpPr>
          <p:nvPr/>
        </p:nvCxnSpPr>
        <p:spPr>
          <a:xfrm flipV="1">
            <a:off x="4313058" y="2827553"/>
            <a:ext cx="0" cy="216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6" name="TextBox 95">
            <a:extLst>
              <a:ext uri="{FF2B5EF4-FFF2-40B4-BE49-F238E27FC236}">
                <a16:creationId xmlns:a16="http://schemas.microsoft.com/office/drawing/2014/main" id="{C3CD40CE-DDE8-472B-8C3C-913B439FFD17}"/>
              </a:ext>
            </a:extLst>
          </p:cNvPr>
          <p:cNvSpPr txBox="1"/>
          <p:nvPr/>
        </p:nvSpPr>
        <p:spPr>
          <a:xfrm rot="20214763">
            <a:off x="3088194" y="1449517"/>
            <a:ext cx="963329" cy="646331"/>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m,1</a:t>
            </a:r>
            <a:r>
              <a:rPr lang="en-US" dirty="0">
                <a:solidFill>
                  <a:srgbClr val="FF0000"/>
                </a:solidFill>
              </a:rPr>
              <a:t>(</a:t>
            </a:r>
            <a:r>
              <a:rPr lang="en-US" dirty="0" err="1">
                <a:solidFill>
                  <a:srgbClr val="FF0000"/>
                </a:solidFill>
              </a:rPr>
              <a:t>t,</a:t>
            </a:r>
            <a:r>
              <a:rPr lang="en-US" b="1" dirty="0" err="1">
                <a:solidFill>
                  <a:srgbClr val="FF0000"/>
                </a:solidFill>
              </a:rPr>
              <a:t>p</a:t>
            </a:r>
            <a:r>
              <a:rPr lang="en-US" b="1" dirty="0">
                <a:solidFill>
                  <a:srgbClr val="FF0000"/>
                </a:solidFill>
              </a:rPr>
              <a:t>)</a:t>
            </a:r>
          </a:p>
          <a:p>
            <a:endParaRPr lang="en-US" dirty="0"/>
          </a:p>
        </p:txBody>
      </p:sp>
      <p:cxnSp>
        <p:nvCxnSpPr>
          <p:cNvPr id="97" name="Straight Arrow Connector 96">
            <a:extLst>
              <a:ext uri="{FF2B5EF4-FFF2-40B4-BE49-F238E27FC236}">
                <a16:creationId xmlns:a16="http://schemas.microsoft.com/office/drawing/2014/main" id="{D3365E38-307C-4DCF-8858-259250C121B0}"/>
              </a:ext>
            </a:extLst>
          </p:cNvPr>
          <p:cNvCxnSpPr>
            <a:cxnSpLocks/>
          </p:cNvCxnSpPr>
          <p:nvPr/>
        </p:nvCxnSpPr>
        <p:spPr>
          <a:xfrm>
            <a:off x="4317645" y="1126351"/>
            <a:ext cx="0" cy="2194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TextBox 97">
            <a:extLst>
              <a:ext uri="{FF2B5EF4-FFF2-40B4-BE49-F238E27FC236}">
                <a16:creationId xmlns:a16="http://schemas.microsoft.com/office/drawing/2014/main" id="{4B0C6D0A-5FD6-4C91-AF4F-4E3D6C2B7C1F}"/>
              </a:ext>
            </a:extLst>
          </p:cNvPr>
          <p:cNvSpPr txBox="1"/>
          <p:nvPr/>
        </p:nvSpPr>
        <p:spPr>
          <a:xfrm>
            <a:off x="4047946" y="2959781"/>
            <a:ext cx="821449" cy="369332"/>
          </a:xfrm>
          <a:prstGeom prst="rect">
            <a:avLst/>
          </a:prstGeom>
          <a:noFill/>
        </p:spPr>
        <p:txBody>
          <a:bodyPr wrap="square" rtlCol="0">
            <a:spAutoFit/>
          </a:bodyPr>
          <a:lstStyle/>
          <a:p>
            <a:r>
              <a:rPr lang="en-US" dirty="0"/>
              <a:t>u</a:t>
            </a:r>
            <a:r>
              <a:rPr lang="en-US" baseline="-25000" dirty="0"/>
              <a:t>m,2</a:t>
            </a:r>
            <a:r>
              <a:rPr lang="en-US" dirty="0"/>
              <a:t>(t)</a:t>
            </a:r>
          </a:p>
        </p:txBody>
      </p:sp>
      <p:sp>
        <p:nvSpPr>
          <p:cNvPr id="99" name="TextBox 98">
            <a:extLst>
              <a:ext uri="{FF2B5EF4-FFF2-40B4-BE49-F238E27FC236}">
                <a16:creationId xmlns:a16="http://schemas.microsoft.com/office/drawing/2014/main" id="{85B2F918-94CF-42FE-8F0C-2CC5E8BFBAAF}"/>
              </a:ext>
            </a:extLst>
          </p:cNvPr>
          <p:cNvSpPr txBox="1"/>
          <p:nvPr/>
        </p:nvSpPr>
        <p:spPr>
          <a:xfrm>
            <a:off x="4051898" y="750147"/>
            <a:ext cx="838114" cy="369332"/>
          </a:xfrm>
          <a:prstGeom prst="rect">
            <a:avLst/>
          </a:prstGeom>
          <a:noFill/>
        </p:spPr>
        <p:txBody>
          <a:bodyPr wrap="square" rtlCol="0">
            <a:spAutoFit/>
          </a:bodyPr>
          <a:lstStyle/>
          <a:p>
            <a:r>
              <a:rPr lang="en-US" dirty="0"/>
              <a:t>u</a:t>
            </a:r>
            <a:r>
              <a:rPr lang="en-US" baseline="-25000" dirty="0"/>
              <a:t>m,1</a:t>
            </a:r>
            <a:r>
              <a:rPr lang="en-US" dirty="0"/>
              <a:t>(t)</a:t>
            </a:r>
          </a:p>
        </p:txBody>
      </p:sp>
      <p:cxnSp>
        <p:nvCxnSpPr>
          <p:cNvPr id="100" name="Straight Arrow Connector 99">
            <a:extLst>
              <a:ext uri="{FF2B5EF4-FFF2-40B4-BE49-F238E27FC236}">
                <a16:creationId xmlns:a16="http://schemas.microsoft.com/office/drawing/2014/main" id="{E4BABC94-9B27-49A2-B4D0-8B0115F0FCD7}"/>
              </a:ext>
            </a:extLst>
          </p:cNvPr>
          <p:cNvCxnSpPr>
            <a:cxnSpLocks/>
          </p:cNvCxnSpPr>
          <p:nvPr/>
        </p:nvCxnSpPr>
        <p:spPr>
          <a:xfrm>
            <a:off x="4555093" y="1612866"/>
            <a:ext cx="243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1" name="Oval 100">
            <a:extLst>
              <a:ext uri="{FF2B5EF4-FFF2-40B4-BE49-F238E27FC236}">
                <a16:creationId xmlns:a16="http://schemas.microsoft.com/office/drawing/2014/main" id="{6E9BD75A-8680-4C3B-BA6A-5920A583486B}"/>
              </a:ext>
            </a:extLst>
          </p:cNvPr>
          <p:cNvSpPr/>
          <p:nvPr/>
        </p:nvSpPr>
        <p:spPr>
          <a:xfrm>
            <a:off x="4946909" y="1524280"/>
            <a:ext cx="216490" cy="2044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p:txBody>
      </p:sp>
      <p:cxnSp>
        <p:nvCxnSpPr>
          <p:cNvPr id="102" name="Straight Connector 101">
            <a:extLst>
              <a:ext uri="{FF2B5EF4-FFF2-40B4-BE49-F238E27FC236}">
                <a16:creationId xmlns:a16="http://schemas.microsoft.com/office/drawing/2014/main" id="{6EF9CDF2-A7EA-4700-950A-E70CF2BE4332}"/>
              </a:ext>
            </a:extLst>
          </p:cNvPr>
          <p:cNvCxnSpPr>
            <a:cxnSpLocks/>
          </p:cNvCxnSpPr>
          <p:nvPr/>
        </p:nvCxnSpPr>
        <p:spPr>
          <a:xfrm>
            <a:off x="4946909" y="1427049"/>
            <a:ext cx="0" cy="375802"/>
          </a:xfrm>
          <a:prstGeom prst="line">
            <a:avLst/>
          </a:prstGeom>
        </p:spPr>
        <p:style>
          <a:lnRef idx="3">
            <a:schemeClr val="dk1"/>
          </a:lnRef>
          <a:fillRef idx="0">
            <a:schemeClr val="dk1"/>
          </a:fillRef>
          <a:effectRef idx="2">
            <a:schemeClr val="dk1"/>
          </a:effectRef>
          <a:fontRef idx="minor">
            <a:schemeClr val="tx1"/>
          </a:fontRef>
        </p:style>
      </p:cxnSp>
      <p:sp>
        <p:nvSpPr>
          <p:cNvPr id="103" name="TextBox 102">
            <a:extLst>
              <a:ext uri="{FF2B5EF4-FFF2-40B4-BE49-F238E27FC236}">
                <a16:creationId xmlns:a16="http://schemas.microsoft.com/office/drawing/2014/main" id="{8145C73C-E3F1-40B6-B2C6-DD3627DA26DD}"/>
              </a:ext>
            </a:extLst>
          </p:cNvPr>
          <p:cNvSpPr txBox="1"/>
          <p:nvPr/>
        </p:nvSpPr>
        <p:spPr>
          <a:xfrm>
            <a:off x="5120373" y="1257157"/>
            <a:ext cx="1113389" cy="369332"/>
          </a:xfrm>
          <a:prstGeom prst="rect">
            <a:avLst/>
          </a:prstGeom>
          <a:noFill/>
        </p:spPr>
        <p:txBody>
          <a:bodyPr wrap="square" rtlCol="0">
            <a:spAutoFit/>
          </a:bodyPr>
          <a:lstStyle/>
          <a:p>
            <a:r>
              <a:rPr lang="en-US" dirty="0"/>
              <a:t>y</a:t>
            </a:r>
            <a:r>
              <a:rPr lang="en-US" baseline="-25000" dirty="0"/>
              <a:t>m,1</a:t>
            </a:r>
            <a:r>
              <a:rPr lang="en-US" dirty="0"/>
              <a:t>(t)</a:t>
            </a:r>
          </a:p>
        </p:txBody>
      </p:sp>
      <p:sp>
        <p:nvSpPr>
          <p:cNvPr id="104" name="Oval 103">
            <a:extLst>
              <a:ext uri="{FF2B5EF4-FFF2-40B4-BE49-F238E27FC236}">
                <a16:creationId xmlns:a16="http://schemas.microsoft.com/office/drawing/2014/main" id="{4C7DC018-E290-4E48-AC6C-5899092BE995}"/>
              </a:ext>
            </a:extLst>
          </p:cNvPr>
          <p:cNvSpPr/>
          <p:nvPr/>
        </p:nvSpPr>
        <p:spPr>
          <a:xfrm>
            <a:off x="4116002" y="2377983"/>
            <a:ext cx="396488"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cxnSp>
        <p:nvCxnSpPr>
          <p:cNvPr id="105" name="Straight Arrow Connector 104">
            <a:extLst>
              <a:ext uri="{FF2B5EF4-FFF2-40B4-BE49-F238E27FC236}">
                <a16:creationId xmlns:a16="http://schemas.microsoft.com/office/drawing/2014/main" id="{1D026132-0AA7-451E-9597-19D368B43928}"/>
              </a:ext>
            </a:extLst>
          </p:cNvPr>
          <p:cNvCxnSpPr>
            <a:cxnSpLocks/>
          </p:cNvCxnSpPr>
          <p:nvPr/>
        </p:nvCxnSpPr>
        <p:spPr>
          <a:xfrm>
            <a:off x="4555093" y="2582165"/>
            <a:ext cx="243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Oval 105">
            <a:extLst>
              <a:ext uri="{FF2B5EF4-FFF2-40B4-BE49-F238E27FC236}">
                <a16:creationId xmlns:a16="http://schemas.microsoft.com/office/drawing/2014/main" id="{5CC59510-761D-4934-8CF1-C3E5A752FF68}"/>
              </a:ext>
            </a:extLst>
          </p:cNvPr>
          <p:cNvSpPr/>
          <p:nvPr/>
        </p:nvSpPr>
        <p:spPr>
          <a:xfrm>
            <a:off x="4932040" y="2509203"/>
            <a:ext cx="216490" cy="2044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p:txBody>
      </p:sp>
      <p:cxnSp>
        <p:nvCxnSpPr>
          <p:cNvPr id="107" name="Straight Connector 106">
            <a:extLst>
              <a:ext uri="{FF2B5EF4-FFF2-40B4-BE49-F238E27FC236}">
                <a16:creationId xmlns:a16="http://schemas.microsoft.com/office/drawing/2014/main" id="{26568D39-1E26-45C9-9D9E-66AD23934A2C}"/>
              </a:ext>
            </a:extLst>
          </p:cNvPr>
          <p:cNvCxnSpPr>
            <a:cxnSpLocks/>
          </p:cNvCxnSpPr>
          <p:nvPr/>
        </p:nvCxnSpPr>
        <p:spPr>
          <a:xfrm>
            <a:off x="4932040" y="2411972"/>
            <a:ext cx="0" cy="375802"/>
          </a:xfrm>
          <a:prstGeom prst="line">
            <a:avLst/>
          </a:prstGeom>
        </p:spPr>
        <p:style>
          <a:lnRef idx="3">
            <a:schemeClr val="dk1"/>
          </a:lnRef>
          <a:fillRef idx="0">
            <a:schemeClr val="dk1"/>
          </a:fillRef>
          <a:effectRef idx="2">
            <a:schemeClr val="dk1"/>
          </a:effectRef>
          <a:fontRef idx="minor">
            <a:schemeClr val="tx1"/>
          </a:fontRef>
        </p:style>
      </p:cxnSp>
      <p:sp>
        <p:nvSpPr>
          <p:cNvPr id="108" name="TextBox 107">
            <a:extLst>
              <a:ext uri="{FF2B5EF4-FFF2-40B4-BE49-F238E27FC236}">
                <a16:creationId xmlns:a16="http://schemas.microsoft.com/office/drawing/2014/main" id="{CD599B0D-707B-434F-A9EC-65CD2F112CFE}"/>
              </a:ext>
            </a:extLst>
          </p:cNvPr>
          <p:cNvSpPr txBox="1"/>
          <p:nvPr/>
        </p:nvSpPr>
        <p:spPr>
          <a:xfrm>
            <a:off x="5123429" y="2566490"/>
            <a:ext cx="1069312" cy="369332"/>
          </a:xfrm>
          <a:prstGeom prst="rect">
            <a:avLst/>
          </a:prstGeom>
          <a:noFill/>
        </p:spPr>
        <p:txBody>
          <a:bodyPr wrap="square" rtlCol="0">
            <a:spAutoFit/>
          </a:bodyPr>
          <a:lstStyle/>
          <a:p>
            <a:r>
              <a:rPr lang="en-US" dirty="0"/>
              <a:t>y</a:t>
            </a:r>
            <a:r>
              <a:rPr lang="en-US" baseline="-25000" dirty="0"/>
              <a:t>m,2</a:t>
            </a:r>
            <a:r>
              <a:rPr lang="en-US" dirty="0"/>
              <a:t>(t)</a:t>
            </a:r>
          </a:p>
        </p:txBody>
      </p:sp>
      <p:sp>
        <p:nvSpPr>
          <p:cNvPr id="109" name="Oval 108">
            <a:extLst>
              <a:ext uri="{FF2B5EF4-FFF2-40B4-BE49-F238E27FC236}">
                <a16:creationId xmlns:a16="http://schemas.microsoft.com/office/drawing/2014/main" id="{DDA53A60-6389-4624-8110-7BE4431B180A}"/>
              </a:ext>
            </a:extLst>
          </p:cNvPr>
          <p:cNvSpPr/>
          <p:nvPr/>
        </p:nvSpPr>
        <p:spPr>
          <a:xfrm>
            <a:off x="2609612" y="1920557"/>
            <a:ext cx="368890" cy="3687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baseline="-14000" dirty="0">
                <a:solidFill>
                  <a:schemeClr val="tx1"/>
                </a:solidFill>
              </a:rPr>
              <a:t>*</a:t>
            </a:r>
          </a:p>
        </p:txBody>
      </p:sp>
      <p:sp>
        <p:nvSpPr>
          <p:cNvPr id="110" name="Oval 109">
            <a:extLst>
              <a:ext uri="{FF2B5EF4-FFF2-40B4-BE49-F238E27FC236}">
                <a16:creationId xmlns:a16="http://schemas.microsoft.com/office/drawing/2014/main" id="{1A86FEBC-577B-476D-8C65-1B55E867D396}"/>
              </a:ext>
            </a:extLst>
          </p:cNvPr>
          <p:cNvSpPr/>
          <p:nvPr/>
        </p:nvSpPr>
        <p:spPr>
          <a:xfrm>
            <a:off x="4114814" y="1403350"/>
            <a:ext cx="396488"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sp>
        <p:nvSpPr>
          <p:cNvPr id="20" name="TextBox 19">
            <a:extLst>
              <a:ext uri="{FF2B5EF4-FFF2-40B4-BE49-F238E27FC236}">
                <a16:creationId xmlns:a16="http://schemas.microsoft.com/office/drawing/2014/main" id="{6F41F6B8-6ADF-4C2D-9429-C9EF1C1278D3}"/>
              </a:ext>
            </a:extLst>
          </p:cNvPr>
          <p:cNvSpPr txBox="1"/>
          <p:nvPr/>
        </p:nvSpPr>
        <p:spPr>
          <a:xfrm>
            <a:off x="775749" y="2397284"/>
            <a:ext cx="519506" cy="307777"/>
          </a:xfrm>
          <a:prstGeom prst="rect">
            <a:avLst/>
          </a:prstGeom>
          <a:noFill/>
        </p:spPr>
        <p:txBody>
          <a:bodyPr wrap="square" rtlCol="0">
            <a:spAutoFit/>
          </a:bodyPr>
          <a:lstStyle/>
          <a:p>
            <a:r>
              <a:rPr lang="en-US" sz="1400" b="1" dirty="0">
                <a:solidFill>
                  <a:schemeClr val="tx1">
                    <a:lumMod val="65000"/>
                    <a:lumOff val="35000"/>
                  </a:schemeClr>
                </a:solidFill>
              </a:rPr>
              <a:t>p</a:t>
            </a:r>
            <a:r>
              <a:rPr lang="en-US" sz="1400" dirty="0">
                <a:solidFill>
                  <a:schemeClr val="tx1">
                    <a:lumMod val="65000"/>
                    <a:lumOff val="35000"/>
                  </a:schemeClr>
                </a:solidFill>
              </a:rPr>
              <a:t>(t)</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06DA7B1-959D-4DD5-85C9-32FD69B5B26B}"/>
                  </a:ext>
                </a:extLst>
              </p:cNvPr>
              <p:cNvSpPr txBox="1"/>
              <p:nvPr/>
            </p:nvSpPr>
            <p:spPr>
              <a:xfrm>
                <a:off x="1818050" y="3541579"/>
                <a:ext cx="4008058" cy="578685"/>
              </a:xfrm>
              <a:prstGeom prst="rect">
                <a:avLst/>
              </a:prstGeom>
              <a:noFill/>
            </p:spPr>
            <p:txBody>
              <a:bodyPr wrap="square" rtlCol="0">
                <a:spAutoFit/>
              </a:bodyPr>
              <a:lstStyle/>
              <a:p>
                <a:r>
                  <a:rPr lang="en-US" dirty="0">
                    <a:solidFill>
                      <a:schemeClr val="accent3">
                        <a:lumMod val="75000"/>
                      </a:schemeClr>
                    </a:solidFill>
                  </a:rPr>
                  <a:t>H</a:t>
                </a:r>
                <a:r>
                  <a:rPr lang="en-US" baseline="-25000" dirty="0">
                    <a:solidFill>
                      <a:schemeClr val="accent3">
                        <a:lumMod val="75000"/>
                      </a:schemeClr>
                    </a:solidFill>
                  </a:rPr>
                  <a:t>m</a:t>
                </a:r>
                <a14:m>
                  <m:oMath xmlns:m="http://schemas.openxmlformats.org/officeDocument/2006/math">
                    <m:r>
                      <m:rPr>
                        <m:nor/>
                      </m:rPr>
                      <a:rPr lang="en-US" dirty="0" smtClean="0">
                        <a:solidFill>
                          <a:schemeClr val="accent3">
                            <a:lumMod val="75000"/>
                          </a:schemeClr>
                        </a:solidFill>
                      </a:rPr>
                      <m:t>(</m:t>
                    </m:r>
                    <m:r>
                      <m:rPr>
                        <m:nor/>
                      </m:rPr>
                      <a:rPr lang="en-US" dirty="0" smtClean="0">
                        <a:solidFill>
                          <a:schemeClr val="accent3">
                            <a:lumMod val="75000"/>
                          </a:schemeClr>
                        </a:solidFill>
                      </a:rPr>
                      <m:t>t</m:t>
                    </m:r>
                    <m:r>
                      <m:rPr>
                        <m:nor/>
                      </m:rPr>
                      <a:rPr lang="en-US" dirty="0" smtClean="0">
                        <a:solidFill>
                          <a:schemeClr val="accent3">
                            <a:lumMod val="75000"/>
                          </a:schemeClr>
                        </a:solidFill>
                      </a:rPr>
                      <m:t>,</m:t>
                    </m:r>
                    <m:r>
                      <m:rPr>
                        <m:nor/>
                      </m:rPr>
                      <a:rPr lang="en-US" b="1" dirty="0" smtClean="0">
                        <a:solidFill>
                          <a:schemeClr val="accent3">
                            <a:lumMod val="75000"/>
                          </a:schemeClr>
                        </a:solidFill>
                      </a:rPr>
                      <m:t>k</m:t>
                    </m:r>
                    <m:r>
                      <m:rPr>
                        <m:nor/>
                      </m:rPr>
                      <a:rPr lang="en-US" dirty="0" smtClean="0">
                        <a:solidFill>
                          <a:schemeClr val="accent3">
                            <a:lumMod val="75000"/>
                          </a:schemeClr>
                        </a:solidFill>
                      </a:rPr>
                      <m:t>,</m:t>
                    </m:r>
                    <m:r>
                      <m:rPr>
                        <m:nor/>
                      </m:rPr>
                      <a:rPr lang="en-US" b="1" i="0" dirty="0" smtClean="0">
                        <a:solidFill>
                          <a:schemeClr val="accent3">
                            <a:lumMod val="75000"/>
                          </a:schemeClr>
                        </a:solidFill>
                      </a:rPr>
                      <m:t>p</m:t>
                    </m:r>
                    <m:r>
                      <m:rPr>
                        <m:nor/>
                      </m:rPr>
                      <a:rPr lang="en-US" dirty="0" smtClean="0">
                        <a:solidFill>
                          <a:schemeClr val="accent3">
                            <a:lumMod val="75000"/>
                          </a:schemeClr>
                        </a:solidFill>
                      </a:rPr>
                      <m:t>)</m:t>
                    </m:r>
                    <m:r>
                      <a:rPr lang="en-US" i="1" dirty="0">
                        <a:solidFill>
                          <a:schemeClr val="accent3">
                            <a:lumMod val="75000"/>
                          </a:schemeClr>
                        </a:solidFill>
                        <a:latin typeface="Cambria Math" panose="02040503050406030204" pitchFamily="18" charset="0"/>
                      </a:rPr>
                      <m:t> </m:t>
                    </m:r>
                  </m:oMath>
                </a14:m>
                <a:r>
                  <a:rPr lang="en-US" dirty="0"/>
                  <a:t>=  </a:t>
                </a:r>
                <a14:m>
                  <m:oMath xmlns:m="http://schemas.openxmlformats.org/officeDocument/2006/math">
                    <m:f>
                      <m:fPr>
                        <m:ctrlPr>
                          <a:rPr lang="en-US" i="1" smtClean="0">
                            <a:solidFill>
                              <a:srgbClr val="FF0000"/>
                            </a:solidFill>
                            <a:latin typeface="Cambria Math" panose="02040503050406030204" pitchFamily="18" charset="0"/>
                          </a:rPr>
                        </m:ctrlPr>
                      </m:fPr>
                      <m:num>
                        <m:r>
                          <m:rPr>
                            <m:nor/>
                          </m:rPr>
                          <a:rPr lang="en-US" b="0" i="0" smtClean="0">
                            <a:solidFill>
                              <a:srgbClr val="FF0000"/>
                            </a:solidFill>
                            <a:latin typeface="Cambria Math" panose="02040503050406030204" pitchFamily="18" charset="0"/>
                          </a:rPr>
                          <m:t>A</m:t>
                        </m:r>
                        <m:r>
                          <m:rPr>
                            <m:nor/>
                          </m:rPr>
                          <a:rPr lang="en-US" baseline="-25000" dirty="0">
                            <a:solidFill>
                              <a:srgbClr val="FF0000"/>
                            </a:solidFill>
                          </a:rPr>
                          <m:t>m</m:t>
                        </m:r>
                        <m:r>
                          <m:rPr>
                            <m:nor/>
                          </m:rPr>
                          <a:rPr lang="en-US" b="0" i="0" baseline="-25000" dirty="0" smtClean="0">
                            <a:solidFill>
                              <a:srgbClr val="FF0000"/>
                            </a:solidFill>
                          </a:rPr>
                          <m:t>,2</m:t>
                        </m:r>
                        <m:r>
                          <m:rPr>
                            <m:nor/>
                          </m:rPr>
                          <a:rPr lang="en-US" dirty="0">
                            <a:solidFill>
                              <a:srgbClr val="FF0000"/>
                            </a:solidFill>
                          </a:rPr>
                          <m:t>(</m:t>
                        </m:r>
                        <m:r>
                          <m:rPr>
                            <m:nor/>
                          </m:rPr>
                          <a:rPr lang="en-US" b="0" i="0" dirty="0" smtClean="0">
                            <a:solidFill>
                              <a:srgbClr val="FF0000"/>
                            </a:solidFill>
                          </a:rPr>
                          <m:t>t</m:t>
                        </m:r>
                        <m:r>
                          <m:rPr>
                            <m:nor/>
                          </m:rPr>
                          <a:rPr lang="en-US" b="0" i="0" dirty="0" smtClean="0">
                            <a:solidFill>
                              <a:srgbClr val="FF0000"/>
                            </a:solidFill>
                          </a:rPr>
                          <m:t>,</m:t>
                        </m:r>
                        <m:r>
                          <m:rPr>
                            <m:nor/>
                          </m:rPr>
                          <a:rPr lang="en-US" b="1" i="0" dirty="0" smtClean="0">
                            <a:solidFill>
                              <a:srgbClr val="FF0000"/>
                            </a:solidFill>
                          </a:rPr>
                          <m:t>k</m:t>
                        </m:r>
                        <m:r>
                          <m:rPr>
                            <m:nor/>
                          </m:rPr>
                          <a:rPr lang="en-US" b="0" i="0" dirty="0" smtClean="0">
                            <a:solidFill>
                              <a:srgbClr val="FF0000"/>
                            </a:solidFill>
                          </a:rPr>
                          <m:t>,</m:t>
                        </m:r>
                        <m:r>
                          <m:rPr>
                            <m:nor/>
                          </m:rPr>
                          <a:rPr lang="en-US" b="1" i="0" dirty="0" smtClean="0">
                            <a:solidFill>
                              <a:srgbClr val="FF0000"/>
                            </a:solidFill>
                          </a:rPr>
                          <m:t>p</m:t>
                        </m:r>
                        <m:r>
                          <m:rPr>
                            <m:nor/>
                          </m:rPr>
                          <a:rPr lang="en-US" dirty="0" smtClean="0">
                            <a:solidFill>
                              <a:srgbClr val="FF0000"/>
                            </a:solidFill>
                          </a:rPr>
                          <m:t>)</m:t>
                        </m:r>
                      </m:num>
                      <m:den>
                        <m:r>
                          <m:rPr>
                            <m:nor/>
                          </m:rPr>
                          <a:rPr lang="en-US" b="0" i="0" dirty="0" smtClean="0">
                            <a:solidFill>
                              <a:srgbClr val="FF0000"/>
                            </a:solidFill>
                            <a:latin typeface="Cambria Math" panose="02040503050406030204" pitchFamily="18" charset="0"/>
                          </a:rPr>
                          <m:t>A</m:t>
                        </m:r>
                        <m:r>
                          <m:rPr>
                            <m:nor/>
                          </m:rPr>
                          <a:rPr lang="en-US" baseline="-25000" dirty="0">
                            <a:solidFill>
                              <a:srgbClr val="FF0000"/>
                            </a:solidFill>
                          </a:rPr>
                          <m:t>m</m:t>
                        </m:r>
                        <m:r>
                          <m:rPr>
                            <m:nor/>
                          </m:rPr>
                          <a:rPr lang="en-US" b="0" i="0" baseline="-25000" dirty="0" smtClean="0">
                            <a:solidFill>
                              <a:srgbClr val="FF0000"/>
                            </a:solidFill>
                          </a:rPr>
                          <m:t>,1</m:t>
                        </m:r>
                        <m:r>
                          <m:rPr>
                            <m:nor/>
                          </m:rPr>
                          <a:rPr lang="en-US" dirty="0">
                            <a:solidFill>
                              <a:srgbClr val="FF0000"/>
                            </a:solidFill>
                          </a:rPr>
                          <m:t>(</m:t>
                        </m:r>
                        <m:r>
                          <m:rPr>
                            <m:nor/>
                          </m:rPr>
                          <a:rPr lang="en-US" dirty="0">
                            <a:solidFill>
                              <a:srgbClr val="FF0000"/>
                            </a:solidFill>
                          </a:rPr>
                          <m:t>t</m:t>
                        </m:r>
                        <m:r>
                          <m:rPr>
                            <m:nor/>
                          </m:rPr>
                          <a:rPr lang="en-US" dirty="0">
                            <a:solidFill>
                              <a:srgbClr val="FF0000"/>
                            </a:solidFill>
                          </a:rPr>
                          <m:t>,</m:t>
                        </m:r>
                        <m:r>
                          <m:rPr>
                            <m:nor/>
                          </m:rPr>
                          <a:rPr lang="en-US" b="1" dirty="0">
                            <a:solidFill>
                              <a:srgbClr val="FF0000"/>
                            </a:solidFill>
                          </a:rPr>
                          <m:t>k</m:t>
                        </m:r>
                        <m:r>
                          <m:rPr>
                            <m:nor/>
                          </m:rPr>
                          <a:rPr lang="en-US" dirty="0">
                            <a:solidFill>
                              <a:srgbClr val="FF0000"/>
                            </a:solidFill>
                          </a:rPr>
                          <m:t>,</m:t>
                        </m:r>
                        <m:r>
                          <m:rPr>
                            <m:nor/>
                          </m:rPr>
                          <a:rPr lang="en-US" b="1" i="0" dirty="0" smtClean="0">
                            <a:solidFill>
                              <a:srgbClr val="FF0000"/>
                            </a:solidFill>
                          </a:rPr>
                          <m:t>p</m:t>
                        </m:r>
                        <m:r>
                          <m:rPr>
                            <m:nor/>
                          </m:rPr>
                          <a:rPr lang="en-US" dirty="0">
                            <a:solidFill>
                              <a:srgbClr val="FF0000"/>
                            </a:solidFill>
                          </a:rPr>
                          <m:t>)</m:t>
                        </m:r>
                      </m:den>
                    </m:f>
                  </m:oMath>
                </a14:m>
                <a:r>
                  <a:rPr lang="en-US" dirty="0"/>
                  <a:t>  ≈  </a:t>
                </a:r>
                <a14:m>
                  <m:oMath xmlns:m="http://schemas.openxmlformats.org/officeDocument/2006/math">
                    <m:f>
                      <m:fPr>
                        <m:ctrlPr>
                          <a:rPr lang="en-US" i="1" smtClean="0">
                            <a:solidFill>
                              <a:schemeClr val="accent1"/>
                            </a:solidFill>
                            <a:latin typeface="Cambria Math" panose="02040503050406030204" pitchFamily="18" charset="0"/>
                          </a:rPr>
                        </m:ctrlPr>
                      </m:fPr>
                      <m:num>
                        <m:r>
                          <m:rPr>
                            <m:nor/>
                          </m:rPr>
                          <a:rPr lang="en-US" b="0" i="0" smtClean="0">
                            <a:solidFill>
                              <a:schemeClr val="accent1"/>
                            </a:solidFill>
                            <a:latin typeface="Cambria Math" panose="02040503050406030204" pitchFamily="18" charset="0"/>
                          </a:rPr>
                          <m:t>S</m:t>
                        </m:r>
                        <m:r>
                          <m:rPr>
                            <m:nor/>
                          </m:rPr>
                          <a:rPr lang="en-US" b="0" i="0" baseline="-25000" dirty="0" smtClean="0">
                            <a:solidFill>
                              <a:schemeClr val="accent1"/>
                            </a:solidFill>
                          </a:rPr>
                          <m:t>y</m:t>
                        </m:r>
                        <m:r>
                          <m:rPr>
                            <m:nor/>
                          </m:rPr>
                          <a:rPr lang="en-US" b="0" i="0" baseline="-25000" dirty="0" smtClean="0">
                            <a:solidFill>
                              <a:schemeClr val="accent1"/>
                            </a:solidFill>
                          </a:rPr>
                          <m:t>2,</m:t>
                        </m:r>
                        <m:r>
                          <m:rPr>
                            <m:nor/>
                          </m:rPr>
                          <a:rPr lang="en-US" b="0" i="0" baseline="-25000" dirty="0" smtClean="0">
                            <a:solidFill>
                              <a:schemeClr val="accent1"/>
                            </a:solidFill>
                          </a:rPr>
                          <m:t>y</m:t>
                        </m:r>
                        <m:r>
                          <m:rPr>
                            <m:nor/>
                          </m:rPr>
                          <a:rPr lang="en-US" b="0" i="0" baseline="-25000" dirty="0" smtClean="0">
                            <a:solidFill>
                              <a:schemeClr val="accent1"/>
                            </a:solidFill>
                          </a:rPr>
                          <m:t>1(</m:t>
                        </m:r>
                        <m:r>
                          <m:rPr>
                            <m:nor/>
                          </m:rPr>
                          <a:rPr lang="en-US" b="0" i="0" dirty="0" smtClean="0">
                            <a:solidFill>
                              <a:schemeClr val="accent1"/>
                            </a:solidFill>
                          </a:rPr>
                          <m:t>t</m:t>
                        </m:r>
                        <m:r>
                          <m:rPr>
                            <m:nor/>
                          </m:rPr>
                          <a:rPr lang="en-US" dirty="0">
                            <a:solidFill>
                              <a:schemeClr val="accent1"/>
                            </a:solidFill>
                          </a:rPr>
                          <m:t>,</m:t>
                        </m:r>
                        <m:r>
                          <m:rPr>
                            <m:nor/>
                          </m:rPr>
                          <a:rPr lang="en-US" b="1" dirty="0">
                            <a:solidFill>
                              <a:schemeClr val="accent1"/>
                            </a:solidFill>
                          </a:rPr>
                          <m:t>k</m:t>
                        </m:r>
                        <m:r>
                          <m:rPr>
                            <m:nor/>
                          </m:rPr>
                          <a:rPr lang="en-US" dirty="0">
                            <a:solidFill>
                              <a:schemeClr val="accent1"/>
                            </a:solidFill>
                          </a:rPr>
                          <m:t>)</m:t>
                        </m:r>
                      </m:num>
                      <m:den>
                        <m:r>
                          <m:rPr>
                            <m:nor/>
                          </m:rPr>
                          <a:rPr lang="en-US" b="0" i="0" dirty="0" smtClean="0">
                            <a:solidFill>
                              <a:schemeClr val="accent1"/>
                            </a:solidFill>
                            <a:latin typeface="Cambria Math" panose="02040503050406030204" pitchFamily="18" charset="0"/>
                          </a:rPr>
                          <m:t>S</m:t>
                        </m:r>
                        <m:r>
                          <m:rPr>
                            <m:nor/>
                          </m:rPr>
                          <a:rPr lang="en-US" b="0" i="0" baseline="-25000" dirty="0" smtClean="0">
                            <a:solidFill>
                              <a:schemeClr val="accent1"/>
                            </a:solidFill>
                          </a:rPr>
                          <m:t>y</m:t>
                        </m:r>
                        <m:r>
                          <m:rPr>
                            <m:nor/>
                          </m:rPr>
                          <a:rPr lang="en-US" b="0" i="0" baseline="-25000" dirty="0" smtClean="0">
                            <a:solidFill>
                              <a:schemeClr val="accent1"/>
                            </a:solidFill>
                          </a:rPr>
                          <m:t>1,</m:t>
                        </m:r>
                        <m:r>
                          <m:rPr>
                            <m:nor/>
                          </m:rPr>
                          <a:rPr lang="en-US" b="0" i="0" baseline="-25000" dirty="0" smtClean="0">
                            <a:solidFill>
                              <a:schemeClr val="accent1"/>
                            </a:solidFill>
                          </a:rPr>
                          <m:t>y</m:t>
                        </m:r>
                        <m:r>
                          <m:rPr>
                            <m:nor/>
                          </m:rPr>
                          <a:rPr lang="en-US" b="0" i="0" baseline="-25000" dirty="0" smtClean="0">
                            <a:solidFill>
                              <a:schemeClr val="accent1"/>
                            </a:solidFill>
                          </a:rPr>
                          <m:t>1(</m:t>
                        </m:r>
                        <m:r>
                          <m:rPr>
                            <m:nor/>
                          </m:rPr>
                          <a:rPr lang="en-US" b="0" i="0" dirty="0" smtClean="0">
                            <a:solidFill>
                              <a:schemeClr val="accent1"/>
                            </a:solidFill>
                          </a:rPr>
                          <m:t>t</m:t>
                        </m:r>
                        <m:r>
                          <m:rPr>
                            <m:nor/>
                          </m:rPr>
                          <a:rPr lang="en-US" dirty="0">
                            <a:solidFill>
                              <a:schemeClr val="accent1"/>
                            </a:solidFill>
                          </a:rPr>
                          <m:t>,</m:t>
                        </m:r>
                        <m:r>
                          <m:rPr>
                            <m:nor/>
                          </m:rPr>
                          <a:rPr lang="en-US" b="1" dirty="0" smtClean="0">
                            <a:solidFill>
                              <a:schemeClr val="accent1"/>
                            </a:solidFill>
                          </a:rPr>
                          <m:t>k</m:t>
                        </m:r>
                        <m:r>
                          <m:rPr>
                            <m:nor/>
                          </m:rPr>
                          <a:rPr lang="en-US" dirty="0">
                            <a:solidFill>
                              <a:schemeClr val="accent1"/>
                            </a:solidFill>
                          </a:rPr>
                          <m:t>)</m:t>
                        </m:r>
                      </m:den>
                    </m:f>
                  </m:oMath>
                </a14:m>
                <a:r>
                  <a:rPr lang="en-US" dirty="0">
                    <a:solidFill>
                      <a:schemeClr val="tx1"/>
                    </a:solidFill>
                  </a:rPr>
                  <a:t> </a:t>
                </a:r>
                <a:endParaRPr lang="en-US" dirty="0"/>
              </a:p>
            </p:txBody>
          </p:sp>
        </mc:Choice>
        <mc:Fallback xmlns="">
          <p:sp>
            <p:nvSpPr>
              <p:cNvPr id="47" name="TextBox 46">
                <a:extLst>
                  <a:ext uri="{FF2B5EF4-FFF2-40B4-BE49-F238E27FC236}">
                    <a16:creationId xmlns:a16="http://schemas.microsoft.com/office/drawing/2014/main" id="{106DA7B1-959D-4DD5-85C9-32FD69B5B26B}"/>
                  </a:ext>
                </a:extLst>
              </p:cNvPr>
              <p:cNvSpPr txBox="1">
                <a:spLocks noRot="1" noChangeAspect="1" noMove="1" noResize="1" noEditPoints="1" noAdjustHandles="1" noChangeArrowheads="1" noChangeShapeType="1" noTextEdit="1"/>
              </p:cNvSpPr>
              <p:nvPr/>
            </p:nvSpPr>
            <p:spPr>
              <a:xfrm>
                <a:off x="1818050" y="3541579"/>
                <a:ext cx="4008058" cy="578685"/>
              </a:xfrm>
              <a:prstGeom prst="rect">
                <a:avLst/>
              </a:prstGeom>
              <a:blipFill>
                <a:blip r:embed="rId6"/>
                <a:stretch>
                  <a:fillRect l="-1216"/>
                </a:stretch>
              </a:blipFill>
            </p:spPr>
            <p:txBody>
              <a:bodyPr/>
              <a:lstStyle/>
              <a:p>
                <a:r>
                  <a:rPr lang="en-US">
                    <a:noFill/>
                  </a:rPr>
                  <a:t> </a:t>
                </a:r>
              </a:p>
            </p:txBody>
          </p:sp>
        </mc:Fallback>
      </mc:AlternateContent>
    </p:spTree>
    <p:extLst>
      <p:ext uri="{BB962C8B-B14F-4D97-AF65-F5344CB8AC3E}">
        <p14:creationId xmlns:p14="http://schemas.microsoft.com/office/powerpoint/2010/main" val="8663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87778" y="169605"/>
            <a:ext cx="8579296" cy="565175"/>
          </a:xfrm>
        </p:spPr>
        <p:txBody>
          <a:bodyPr/>
          <a:lstStyle/>
          <a:p>
            <a:pPr algn="l"/>
            <a:r>
              <a:rPr lang="de-DE" sz="2400" dirty="0"/>
              <a:t>Semi-Supervised Gaussian Processes on Multiple Manifolds</a:t>
            </a:r>
          </a:p>
        </p:txBody>
      </p:sp>
      <p:sp>
        <p:nvSpPr>
          <p:cNvPr id="3" name="Inhaltsplatzhalter 2"/>
          <p:cNvSpPr>
            <a:spLocks noGrp="1"/>
          </p:cNvSpPr>
          <p:nvPr>
            <p:ph idx="1"/>
          </p:nvPr>
        </p:nvSpPr>
        <p:spPr>
          <a:xfrm>
            <a:off x="454844" y="1587155"/>
            <a:ext cx="4925906" cy="864096"/>
          </a:xfrm>
        </p:spPr>
        <p:txBody>
          <a:bodyPr>
            <a:normAutofit/>
          </a:bodyPr>
          <a:lstStyle/>
          <a:p>
            <a:pPr marL="0" indent="0">
              <a:buNone/>
            </a:pPr>
            <a:r>
              <a:rPr lang="de-DE" sz="2000" dirty="0"/>
              <a:t>SSGP uses RTFs to infer the position of an unknown source [2].</a:t>
            </a:r>
          </a:p>
          <a:p>
            <a:pPr marL="457200" lvl="1" indent="0">
              <a:buNone/>
            </a:pPr>
            <a:endParaRPr lang="de-DE" sz="1600" spc="-10" baseline="30000" dirty="0"/>
          </a:p>
          <a:p>
            <a:endParaRPr lang="de-DE" sz="2000" dirty="0"/>
          </a:p>
          <a:p>
            <a:pPr lvl="1"/>
            <a:endParaRPr lang="de-DE" sz="1600" dirty="0"/>
          </a:p>
          <a:p>
            <a:pPr marL="0" indent="0">
              <a:buNone/>
            </a:pPr>
            <a:endParaRPr lang="de-DE" sz="2000" dirty="0"/>
          </a:p>
        </p:txBody>
      </p:sp>
      <p:pic>
        <p:nvPicPr>
          <p:cNvPr id="5" name="Picture 4">
            <a:extLst>
              <a:ext uri="{FF2B5EF4-FFF2-40B4-BE49-F238E27FC236}">
                <a16:creationId xmlns:a16="http://schemas.microsoft.com/office/drawing/2014/main" id="{0DD66921-5F6B-48F2-8B1C-1C76EFB66D72}"/>
              </a:ext>
            </a:extLst>
          </p:cNvPr>
          <p:cNvPicPr>
            <a:picLocks noChangeAspect="1"/>
          </p:cNvPicPr>
          <p:nvPr/>
        </p:nvPicPr>
        <p:blipFill>
          <a:blip r:embed="rId3"/>
          <a:stretch>
            <a:fillRect/>
          </a:stretch>
        </p:blipFill>
        <p:spPr>
          <a:xfrm>
            <a:off x="5177426" y="1131590"/>
            <a:ext cx="3859070" cy="290775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16B07A-789D-4021-B076-124236D005C3}"/>
                  </a:ext>
                </a:extLst>
              </p:cNvPr>
              <p:cNvSpPr txBox="1"/>
              <p:nvPr/>
            </p:nvSpPr>
            <p:spPr>
              <a:xfrm>
                <a:off x="806508" y="2380774"/>
                <a:ext cx="3960440" cy="123674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𝒉</m:t>
                        </m:r>
                      </m:e>
                      <m:sup>
                        <m:r>
                          <a:rPr lang="en-US" b="0" i="1" smtClean="0">
                            <a:latin typeface="Cambria Math" panose="02040503050406030204" pitchFamily="18" charset="0"/>
                          </a:rPr>
                          <m:t>𝑚</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r>
                          <m:rPr>
                            <m:nor/>
                          </m:rPr>
                          <a:rPr lang="en-US" dirty="0">
                            <a:solidFill>
                              <a:schemeClr val="accent3">
                                <a:lumMod val="75000"/>
                              </a:schemeClr>
                            </a:solidFill>
                          </a:rPr>
                          <m:t>H</m:t>
                        </m:r>
                        <m:r>
                          <m:rPr>
                            <m:nor/>
                          </m:rPr>
                          <a:rPr lang="en-US" baseline="-25000" dirty="0">
                            <a:solidFill>
                              <a:schemeClr val="accent3">
                                <a:lumMod val="75000"/>
                              </a:schemeClr>
                            </a:solidFill>
                          </a:rPr>
                          <m:t>m</m:t>
                        </m:r>
                        <m:r>
                          <m:rPr>
                            <m:nor/>
                          </m:rPr>
                          <a:rPr lang="en-US" dirty="0">
                            <a:solidFill>
                              <a:schemeClr val="accent3">
                                <a:lumMod val="75000"/>
                              </a:schemeClr>
                            </a:solidFill>
                          </a:rPr>
                          <m:t>(</m:t>
                        </m:r>
                        <m:r>
                          <m:rPr>
                            <m:nor/>
                          </m:rPr>
                          <a:rPr lang="en-US" dirty="0">
                            <a:solidFill>
                              <a:schemeClr val="accent3">
                                <a:lumMod val="75000"/>
                              </a:schemeClr>
                            </a:solidFill>
                          </a:rPr>
                          <m:t>t</m:t>
                        </m:r>
                        <m:r>
                          <m:rPr>
                            <m:nor/>
                          </m:rPr>
                          <a:rPr lang="en-US" dirty="0">
                            <a:solidFill>
                              <a:schemeClr val="accent3">
                                <a:lumMod val="75000"/>
                              </a:schemeClr>
                            </a:solidFill>
                          </a:rPr>
                          <m:t>,</m:t>
                        </m:r>
                        <m:r>
                          <m:rPr>
                            <m:nor/>
                          </m:rPr>
                          <a:rPr lang="en-US" b="1" dirty="0">
                            <a:solidFill>
                              <a:schemeClr val="accent3">
                                <a:lumMod val="75000"/>
                              </a:schemeClr>
                            </a:solidFill>
                          </a:rPr>
                          <m:t>k</m:t>
                        </m:r>
                        <m:r>
                          <m:rPr>
                            <m:nor/>
                          </m:rPr>
                          <a:rPr lang="en-US" dirty="0">
                            <a:solidFill>
                              <a:schemeClr val="accent3">
                                <a:lumMod val="75000"/>
                              </a:schemeClr>
                            </a:solidFill>
                          </a:rPr>
                          <m:t>,</m:t>
                        </m:r>
                        <m:r>
                          <m:rPr>
                            <m:nor/>
                          </m:rPr>
                          <a:rPr lang="en-US" b="1" i="0" dirty="0" smtClean="0">
                            <a:solidFill>
                              <a:schemeClr val="accent3">
                                <a:lumMod val="75000"/>
                              </a:schemeClr>
                            </a:solidFill>
                          </a:rPr>
                          <m:t>p</m:t>
                        </m:r>
                        <m:r>
                          <m:rPr>
                            <m:nor/>
                          </m:rPr>
                          <a:rPr lang="en-US" dirty="0">
                            <a:solidFill>
                              <a:schemeClr val="accent3">
                                <a:lumMod val="75000"/>
                              </a:schemeClr>
                            </a:solidFill>
                          </a:rPr>
                          <m:t>)</m:t>
                        </m:r>
                        <m:r>
                          <a:rPr lang="en-US" b="0" i="1" smtClean="0">
                            <a:latin typeface="Cambria Math" panose="02040503050406030204" pitchFamily="18" charset="0"/>
                          </a:rPr>
                          <m:t>}</m:t>
                        </m:r>
                      </m:e>
                      <m:sub>
                        <m: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𝐷</m:t>
                            </m:r>
                          </m:sub>
                        </m:sSub>
                      </m:sup>
                    </m:sSubSup>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𝐷</m:t>
                        </m:r>
                      </m:sub>
                    </m:sSub>
                  </m:oMath>
                </a14:m>
                <a:r>
                  <a:rPr lang="en-US" dirty="0"/>
                  <a:t> total training source points.</a:t>
                </a:r>
              </a:p>
              <a:p>
                <a:pPr marL="285750" indent="-285750">
                  <a:buFont typeface="Arial" panose="020B0604020202020204" pitchFamily="34" charset="0"/>
                  <a:buChar char="•"/>
                </a:pPr>
                <a:r>
                  <a:rPr lang="en-US" dirty="0"/>
                  <a:t>Use of manifolds allows for integration of many RTF samples.</a:t>
                </a:r>
                <a:endParaRPr lang="en-US" baseline="-25000" dirty="0"/>
              </a:p>
            </p:txBody>
          </p:sp>
        </mc:Choice>
        <mc:Fallback xmlns="">
          <p:sp>
            <p:nvSpPr>
              <p:cNvPr id="6" name="TextBox 5">
                <a:extLst>
                  <a:ext uri="{FF2B5EF4-FFF2-40B4-BE49-F238E27FC236}">
                    <a16:creationId xmlns:a16="http://schemas.microsoft.com/office/drawing/2014/main" id="{7C16B07A-789D-4021-B076-124236D005C3}"/>
                  </a:ext>
                </a:extLst>
              </p:cNvPr>
              <p:cNvSpPr txBox="1">
                <a:spLocks noRot="1" noChangeAspect="1" noMove="1" noResize="1" noEditPoints="1" noAdjustHandles="1" noChangeArrowheads="1" noChangeShapeType="1" noTextEdit="1"/>
              </p:cNvSpPr>
              <p:nvPr/>
            </p:nvSpPr>
            <p:spPr>
              <a:xfrm>
                <a:off x="806508" y="2380774"/>
                <a:ext cx="3960440" cy="1236749"/>
              </a:xfrm>
              <a:prstGeom prst="rect">
                <a:avLst/>
              </a:prstGeom>
              <a:blipFill>
                <a:blip r:embed="rId4"/>
                <a:stretch>
                  <a:fillRect l="-923" t="-990" b="-7426"/>
                </a:stretch>
              </a:blipFill>
            </p:spPr>
            <p:txBody>
              <a:bodyPr/>
              <a:lstStyle/>
              <a:p>
                <a:r>
                  <a:rPr lang="en-US">
                    <a:noFill/>
                  </a:rPr>
                  <a:t> </a:t>
                </a:r>
              </a:p>
            </p:txBody>
          </p:sp>
        </mc:Fallback>
      </mc:AlternateContent>
    </p:spTree>
    <p:extLst>
      <p:ext uri="{BB962C8B-B14F-4D97-AF65-F5344CB8AC3E}">
        <p14:creationId xmlns:p14="http://schemas.microsoft.com/office/powerpoint/2010/main" val="837000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SSGP (Cont.)</a:t>
            </a:r>
          </a:p>
        </p:txBody>
      </p:sp>
      <p:sp>
        <p:nvSpPr>
          <p:cNvPr id="14" name="Rectangle 13">
            <a:extLst>
              <a:ext uri="{FF2B5EF4-FFF2-40B4-BE49-F238E27FC236}">
                <a16:creationId xmlns:a16="http://schemas.microsoft.com/office/drawing/2014/main" id="{76B19782-EEC4-4BB5-BDFD-FE590D3E6EBE}"/>
              </a:ext>
            </a:extLst>
          </p:cNvPr>
          <p:cNvSpPr/>
          <p:nvPr/>
        </p:nvSpPr>
        <p:spPr>
          <a:xfrm>
            <a:off x="424898" y="1539025"/>
            <a:ext cx="4752528" cy="2092881"/>
          </a:xfrm>
          <a:prstGeom prst="rect">
            <a:avLst/>
          </a:prstGeom>
        </p:spPr>
        <p:txBody>
          <a:bodyPr wrap="square">
            <a:spAutoFit/>
          </a:bodyPr>
          <a:lstStyle/>
          <a:p>
            <a:pPr marL="342900" indent="-342900">
              <a:buFont typeface="Arial" panose="020B0604020202020204" pitchFamily="34" charset="0"/>
              <a:buChar char="•"/>
            </a:pPr>
            <a:r>
              <a:rPr lang="de-DE" sz="2000" b="1" dirty="0"/>
              <a:t>Semi-supervised: </a:t>
            </a:r>
            <a:r>
              <a:rPr lang="de-DE" sz="2000" dirty="0"/>
              <a:t>leverages both labelled and unlabelled data.</a:t>
            </a:r>
          </a:p>
          <a:p>
            <a:pPr marL="800100" lvl="1" indent="-342900">
              <a:buFont typeface="Arial" panose="020B0604020202020204" pitchFamily="34" charset="0"/>
              <a:buChar char="•"/>
            </a:pPr>
            <a:r>
              <a:rPr lang="de-DE" dirty="0"/>
              <a:t>Labelled points act as an anchor.</a:t>
            </a:r>
          </a:p>
          <a:p>
            <a:pPr marL="800100" lvl="1" indent="-342900">
              <a:buFont typeface="Arial" panose="020B0604020202020204" pitchFamily="34" charset="0"/>
              <a:buChar char="•"/>
            </a:pPr>
            <a:r>
              <a:rPr lang="de-DE" dirty="0"/>
              <a:t>Unlabelled points help interpolate over an area of interest.</a:t>
            </a:r>
          </a:p>
          <a:p>
            <a:pPr marL="342900" indent="-342900">
              <a:buFont typeface="Arial" panose="020B0604020202020204" pitchFamily="34" charset="0"/>
              <a:buChar char="•"/>
            </a:pPr>
            <a:r>
              <a:rPr lang="de-DE" dirty="0"/>
              <a:t>Covariance matrix helps infer the position of an unknown source.</a:t>
            </a:r>
            <a:endParaRPr lang="de-DE" i="1" dirty="0">
              <a:latin typeface="Cambria Math" panose="02040503050406030204" pitchFamily="18" charset="0"/>
            </a:endParaRPr>
          </a:p>
        </p:txBody>
      </p:sp>
      <p:pic>
        <p:nvPicPr>
          <p:cNvPr id="11" name="Picture 10">
            <a:extLst>
              <a:ext uri="{FF2B5EF4-FFF2-40B4-BE49-F238E27FC236}">
                <a16:creationId xmlns:a16="http://schemas.microsoft.com/office/drawing/2014/main" id="{51F119B3-B9FA-45EF-8F9D-F5B95EF8F096}"/>
              </a:ext>
            </a:extLst>
          </p:cNvPr>
          <p:cNvPicPr>
            <a:picLocks noChangeAspect="1"/>
          </p:cNvPicPr>
          <p:nvPr/>
        </p:nvPicPr>
        <p:blipFill>
          <a:blip r:embed="rId3"/>
          <a:stretch>
            <a:fillRect/>
          </a:stretch>
        </p:blipFill>
        <p:spPr>
          <a:xfrm>
            <a:off x="5177426" y="1131589"/>
            <a:ext cx="3859070" cy="2907752"/>
          </a:xfrm>
          <a:prstGeom prst="rect">
            <a:avLst/>
          </a:prstGeom>
        </p:spPr>
      </p:pic>
    </p:spTree>
    <p:extLst>
      <p:ext uri="{BB962C8B-B14F-4D97-AF65-F5344CB8AC3E}">
        <p14:creationId xmlns:p14="http://schemas.microsoft.com/office/powerpoint/2010/main" val="32290704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SSGP-Based Localization</a:t>
            </a:r>
          </a:p>
        </p:txBody>
      </p:sp>
      <p:sp>
        <p:nvSpPr>
          <p:cNvPr id="7" name="TextBox 6">
            <a:extLst>
              <a:ext uri="{FF2B5EF4-FFF2-40B4-BE49-F238E27FC236}">
                <a16:creationId xmlns:a16="http://schemas.microsoft.com/office/drawing/2014/main" id="{00AE17C8-C28B-4BFB-9799-0459735C351F}"/>
              </a:ext>
            </a:extLst>
          </p:cNvPr>
          <p:cNvSpPr txBox="1"/>
          <p:nvPr/>
        </p:nvSpPr>
        <p:spPr>
          <a:xfrm>
            <a:off x="251520" y="1203598"/>
            <a:ext cx="5004048" cy="2585323"/>
          </a:xfrm>
          <a:prstGeom prst="rect">
            <a:avLst/>
          </a:prstGeom>
          <a:noFill/>
        </p:spPr>
        <p:txBody>
          <a:bodyPr wrap="square" rtlCol="0">
            <a:spAutoFit/>
          </a:bodyPr>
          <a:lstStyle/>
          <a:p>
            <a:r>
              <a:rPr lang="en-US" b="1" dirty="0"/>
              <a:t>Setup:</a:t>
            </a:r>
            <a:endParaRPr lang="en-US" dirty="0"/>
          </a:p>
          <a:p>
            <a:pPr marL="285750" indent="-285750">
              <a:buFont typeface="Arial" panose="020B0604020202020204" pitchFamily="34" charset="0"/>
              <a:buChar char="•"/>
            </a:pPr>
            <a:r>
              <a:rPr lang="en-US" dirty="0"/>
              <a:t>6m x 6m x 3m room.</a:t>
            </a:r>
          </a:p>
          <a:p>
            <a:endParaRPr lang="en-US" dirty="0"/>
          </a:p>
          <a:p>
            <a:pPr marL="285750" indent="-285750">
              <a:buFont typeface="Arial" panose="020B0604020202020204" pitchFamily="34" charset="0"/>
              <a:buChar char="•"/>
            </a:pPr>
            <a:r>
              <a:rPr lang="en-US" dirty="0"/>
              <a:t>4 nodes with 2 microphones per node.</a:t>
            </a:r>
          </a:p>
          <a:p>
            <a:endParaRPr lang="en-US" dirty="0"/>
          </a:p>
          <a:p>
            <a:pPr marL="285750" indent="-285750">
              <a:buFont typeface="Arial" panose="020B0604020202020204" pitchFamily="34" charset="0"/>
              <a:buChar char="•"/>
            </a:pPr>
            <a:r>
              <a:rPr lang="en-US" dirty="0"/>
              <a:t>5 labelled and 300 unlabelled training samples.</a:t>
            </a:r>
          </a:p>
          <a:p>
            <a:endParaRPr lang="en-US" dirty="0"/>
          </a:p>
          <a:p>
            <a:pPr marL="285750" indent="-285750">
              <a:buFont typeface="Arial" panose="020B0604020202020204" pitchFamily="34" charset="0"/>
              <a:buChar char="•"/>
            </a:pPr>
            <a:r>
              <a:rPr lang="en-US" dirty="0"/>
              <a:t>Speech files drawn at random from the Free ST American English Corpus [4].</a:t>
            </a:r>
          </a:p>
        </p:txBody>
      </p:sp>
      <p:pic>
        <p:nvPicPr>
          <p:cNvPr id="5" name="Picture 4">
            <a:extLst>
              <a:ext uri="{FF2B5EF4-FFF2-40B4-BE49-F238E27FC236}">
                <a16:creationId xmlns:a16="http://schemas.microsoft.com/office/drawing/2014/main" id="{03CEBF71-7604-4F26-9D89-255B4C3F7813}"/>
              </a:ext>
            </a:extLst>
          </p:cNvPr>
          <p:cNvPicPr>
            <a:picLocks noChangeAspect="1"/>
          </p:cNvPicPr>
          <p:nvPr/>
        </p:nvPicPr>
        <p:blipFill>
          <a:blip r:embed="rId3"/>
          <a:stretch>
            <a:fillRect/>
          </a:stretch>
        </p:blipFill>
        <p:spPr>
          <a:xfrm>
            <a:off x="5004048" y="843558"/>
            <a:ext cx="3995935" cy="3639343"/>
          </a:xfrm>
          <a:prstGeom prst="rect">
            <a:avLst/>
          </a:prstGeom>
        </p:spPr>
      </p:pic>
    </p:spTree>
    <p:extLst>
      <p:ext uri="{BB962C8B-B14F-4D97-AF65-F5344CB8AC3E}">
        <p14:creationId xmlns:p14="http://schemas.microsoft.com/office/powerpoint/2010/main" val="13834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14C-0E4F-46A0-9981-BA412D05690D}"/>
              </a:ext>
            </a:extLst>
          </p:cNvPr>
          <p:cNvSpPr>
            <a:spLocks noGrp="1"/>
          </p:cNvSpPr>
          <p:nvPr>
            <p:ph type="title"/>
          </p:nvPr>
        </p:nvSpPr>
        <p:spPr>
          <a:xfrm>
            <a:off x="685800" y="3435846"/>
            <a:ext cx="7772400" cy="1021556"/>
          </a:xfrm>
        </p:spPr>
        <p:txBody>
          <a:bodyPr/>
          <a:lstStyle/>
          <a:p>
            <a:pPr algn="ctr"/>
            <a:r>
              <a:rPr lang="en-US" dirty="0"/>
              <a:t>Misalignment Detection using MRFs</a:t>
            </a:r>
          </a:p>
        </p:txBody>
      </p:sp>
    </p:spTree>
    <p:extLst>
      <p:ext uri="{BB962C8B-B14F-4D97-AF65-F5344CB8AC3E}">
        <p14:creationId xmlns:p14="http://schemas.microsoft.com/office/powerpoint/2010/main" val="366915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MRFs</a:t>
            </a:r>
          </a:p>
        </p:txBody>
      </p:sp>
      <p:sp>
        <p:nvSpPr>
          <p:cNvPr id="3" name="Inhaltsplatzhalter 2"/>
          <p:cNvSpPr>
            <a:spLocks noGrp="1"/>
          </p:cNvSpPr>
          <p:nvPr>
            <p:ph idx="1"/>
          </p:nvPr>
        </p:nvSpPr>
        <p:spPr>
          <a:xfrm>
            <a:off x="323528" y="917183"/>
            <a:ext cx="5976664" cy="3309134"/>
          </a:xfrm>
        </p:spPr>
        <p:txBody>
          <a:bodyPr>
            <a:normAutofit/>
          </a:bodyPr>
          <a:lstStyle/>
          <a:p>
            <a:r>
              <a:rPr lang="en-US" sz="2200" dirty="0"/>
              <a:t>Convenient and consistent way of modeling context dependent entities [5,6,7].</a:t>
            </a:r>
          </a:p>
          <a:p>
            <a:r>
              <a:rPr lang="de-DE" sz="2200" b="1" dirty="0"/>
              <a:t>Goal:</a:t>
            </a:r>
            <a:r>
              <a:rPr lang="de-DE" sz="2200" dirty="0"/>
              <a:t> infer information regarding local neighborhoods of hidden nodes (i.e. </a:t>
            </a:r>
            <a:r>
              <a:rPr lang="en-US" sz="2200" dirty="0"/>
              <a:t>cliques) that are potentially governed by different distributions.</a:t>
            </a:r>
          </a:p>
          <a:p>
            <a:r>
              <a:rPr lang="en-US" sz="2200" dirty="0"/>
              <a:t>Can be implemented in a local and massively parallel manner. </a:t>
            </a:r>
          </a:p>
        </p:txBody>
      </p:sp>
      <p:pic>
        <p:nvPicPr>
          <p:cNvPr id="1026" name="Picture 2" descr="What Are Conditional Random Fields? | PERPETUAL ENIGMA">
            <a:extLst>
              <a:ext uri="{FF2B5EF4-FFF2-40B4-BE49-F238E27FC236}">
                <a16:creationId xmlns:a16="http://schemas.microsoft.com/office/drawing/2014/main" id="{7578EF87-DE79-48D5-A0E2-A0B43BCAF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355726"/>
            <a:ext cx="24955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Misalignment Detection using MRFs</a:t>
            </a:r>
          </a:p>
        </p:txBody>
      </p:sp>
      <p:sp>
        <p:nvSpPr>
          <p:cNvPr id="3" name="Inhaltsplatzhalter 2"/>
          <p:cNvSpPr>
            <a:spLocks noGrp="1"/>
          </p:cNvSpPr>
          <p:nvPr>
            <p:ph idx="1"/>
          </p:nvPr>
        </p:nvSpPr>
        <p:spPr>
          <a:xfrm>
            <a:off x="457200" y="1131590"/>
            <a:ext cx="8229600" cy="3384376"/>
          </a:xfrm>
        </p:spPr>
        <p:txBody>
          <a:bodyPr>
            <a:normAutofit/>
          </a:bodyPr>
          <a:lstStyle/>
          <a:p>
            <a:r>
              <a:rPr lang="de-DE" sz="1800" dirty="0"/>
              <a:t>Utilize </a:t>
            </a:r>
            <a:r>
              <a:rPr lang="de-DE" sz="1800" b="1" dirty="0"/>
              <a:t>leave one node out  (LONO) sub-networks </a:t>
            </a:r>
            <a:r>
              <a:rPr lang="de-DE" sz="1800" dirty="0"/>
              <a:t>to help infer which array is actually moving.</a:t>
            </a:r>
          </a:p>
          <a:p>
            <a:r>
              <a:rPr lang="de-DE" sz="1800" dirty="0"/>
              <a:t>Each </a:t>
            </a:r>
            <a:r>
              <a:rPr lang="de-DE" sz="1800" b="1" dirty="0"/>
              <a:t>LONO</a:t>
            </a:r>
            <a:r>
              <a:rPr lang="de-DE" sz="1800" dirty="0"/>
              <a:t> estimates the source position, and inputs to the MRF the error in estimation.</a:t>
            </a:r>
          </a:p>
          <a:p>
            <a:endParaRPr lang="de-DE" sz="1800" dirty="0"/>
          </a:p>
        </p:txBody>
      </p:sp>
      <p:sp>
        <p:nvSpPr>
          <p:cNvPr id="6" name="TextBox 5">
            <a:extLst>
              <a:ext uri="{FF2B5EF4-FFF2-40B4-BE49-F238E27FC236}">
                <a16:creationId xmlns:a16="http://schemas.microsoft.com/office/drawing/2014/main" id="{0B1BF123-2EEB-4F41-8D5E-512563401DBD}"/>
              </a:ext>
            </a:extLst>
          </p:cNvPr>
          <p:cNvSpPr txBox="1"/>
          <p:nvPr/>
        </p:nvSpPr>
        <p:spPr>
          <a:xfrm>
            <a:off x="461320" y="2365878"/>
            <a:ext cx="31745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Fully connected latent variables (FCLVs) imply that a given sub-network is either:</a:t>
            </a:r>
          </a:p>
        </p:txBody>
      </p:sp>
      <p:pic>
        <p:nvPicPr>
          <p:cNvPr id="4" name="Picture 3">
            <a:extLst>
              <a:ext uri="{FF2B5EF4-FFF2-40B4-BE49-F238E27FC236}">
                <a16:creationId xmlns:a16="http://schemas.microsoft.com/office/drawing/2014/main" id="{BB19B6F9-D7EC-4425-8845-F8C61CAB8D97}"/>
              </a:ext>
            </a:extLst>
          </p:cNvPr>
          <p:cNvPicPr>
            <a:picLocks noChangeAspect="1"/>
          </p:cNvPicPr>
          <p:nvPr/>
        </p:nvPicPr>
        <p:blipFill>
          <a:blip r:embed="rId3"/>
          <a:stretch>
            <a:fillRect/>
          </a:stretch>
        </p:blipFill>
        <p:spPr>
          <a:xfrm>
            <a:off x="3740964" y="2365878"/>
            <a:ext cx="4779502" cy="1754326"/>
          </a:xfrm>
          <a:prstGeom prst="rect">
            <a:avLst/>
          </a:prstGeom>
        </p:spPr>
      </p:pic>
      <p:sp>
        <p:nvSpPr>
          <p:cNvPr id="5" name="Rectangle 4">
            <a:extLst>
              <a:ext uri="{FF2B5EF4-FFF2-40B4-BE49-F238E27FC236}">
                <a16:creationId xmlns:a16="http://schemas.microsoft.com/office/drawing/2014/main" id="{FA7E6F16-6B34-4CBF-AD49-631F2EC0805A}"/>
              </a:ext>
            </a:extLst>
          </p:cNvPr>
          <p:cNvSpPr/>
          <p:nvPr/>
        </p:nvSpPr>
        <p:spPr>
          <a:xfrm>
            <a:off x="657462" y="3196874"/>
            <a:ext cx="4572000" cy="923330"/>
          </a:xfrm>
          <a:prstGeom prst="rect">
            <a:avLst/>
          </a:prstGeom>
        </p:spPr>
        <p:txBody>
          <a:bodyPr>
            <a:spAutoFit/>
          </a:bodyPr>
          <a:lstStyle/>
          <a:p>
            <a:pPr marL="742950" lvl="1" indent="-285750">
              <a:buFont typeface="Arial" panose="020B0604020202020204" pitchFamily="34" charset="0"/>
              <a:buChar char="•"/>
            </a:pPr>
            <a:r>
              <a:rPr lang="en-US" dirty="0"/>
              <a:t>Aligned </a:t>
            </a:r>
          </a:p>
          <a:p>
            <a:pPr marL="742950" lvl="1" indent="-285750">
              <a:buFont typeface="Arial" panose="020B0604020202020204" pitchFamily="34" charset="0"/>
              <a:buChar char="•"/>
            </a:pPr>
            <a:r>
              <a:rPr lang="en-US" dirty="0"/>
              <a:t>Misaligned </a:t>
            </a:r>
          </a:p>
          <a:p>
            <a:pPr marL="742950" lvl="1" indent="-285750">
              <a:buFont typeface="Arial" panose="020B0604020202020204" pitchFamily="34" charset="0"/>
              <a:buChar char="•"/>
            </a:pPr>
            <a:r>
              <a:rPr lang="en-US" dirty="0"/>
              <a:t>Uncertain</a:t>
            </a:r>
          </a:p>
        </p:txBody>
      </p:sp>
    </p:spTree>
    <p:extLst>
      <p:ext uri="{BB962C8B-B14F-4D97-AF65-F5344CB8AC3E}">
        <p14:creationId xmlns:p14="http://schemas.microsoft.com/office/powerpoint/2010/main" val="1464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Latent Class Prior Distributions</a:t>
            </a:r>
          </a:p>
        </p:txBody>
      </p:sp>
      <p:pic>
        <p:nvPicPr>
          <p:cNvPr id="3" name="Picture 2">
            <a:extLst>
              <a:ext uri="{FF2B5EF4-FFF2-40B4-BE49-F238E27FC236}">
                <a16:creationId xmlns:a16="http://schemas.microsoft.com/office/drawing/2014/main" id="{2C9BD403-0C7F-42CF-BBD4-0F93D0AFE3B9}"/>
              </a:ext>
            </a:extLst>
          </p:cNvPr>
          <p:cNvPicPr>
            <a:picLocks noChangeAspect="1"/>
          </p:cNvPicPr>
          <p:nvPr/>
        </p:nvPicPr>
        <p:blipFill>
          <a:blip r:embed="rId3"/>
          <a:stretch>
            <a:fillRect/>
          </a:stretch>
        </p:blipFill>
        <p:spPr>
          <a:xfrm>
            <a:off x="4709381" y="1029177"/>
            <a:ext cx="4183099" cy="3315611"/>
          </a:xfrm>
          <a:prstGeom prst="rect">
            <a:avLst/>
          </a:prstGeom>
        </p:spPr>
      </p:pic>
      <p:sp>
        <p:nvSpPr>
          <p:cNvPr id="5" name="TextBox 4">
            <a:extLst>
              <a:ext uri="{FF2B5EF4-FFF2-40B4-BE49-F238E27FC236}">
                <a16:creationId xmlns:a16="http://schemas.microsoft.com/office/drawing/2014/main" id="{50B90C02-AFE6-47C1-9976-4F8A2CCEF988}"/>
              </a:ext>
            </a:extLst>
          </p:cNvPr>
          <p:cNvSpPr txBox="1"/>
          <p:nvPr/>
        </p:nvSpPr>
        <p:spPr>
          <a:xfrm>
            <a:off x="179512" y="1699194"/>
            <a:ext cx="4824536" cy="4648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Misaligned case: </a:t>
            </a:r>
            <a:r>
              <a:rPr lang="en-US" dirty="0"/>
              <a:t>exponential distribution</a:t>
            </a:r>
            <a:endParaRPr lang="en-US" b="1" dirty="0"/>
          </a:p>
        </p:txBody>
      </p:sp>
      <p:sp>
        <p:nvSpPr>
          <p:cNvPr id="6" name="Rectangle 5">
            <a:extLst>
              <a:ext uri="{FF2B5EF4-FFF2-40B4-BE49-F238E27FC236}">
                <a16:creationId xmlns:a16="http://schemas.microsoft.com/office/drawing/2014/main" id="{6DF09B35-83A3-488A-9871-D052CFF2D830}"/>
              </a:ext>
            </a:extLst>
          </p:cNvPr>
          <p:cNvSpPr/>
          <p:nvPr/>
        </p:nvSpPr>
        <p:spPr>
          <a:xfrm>
            <a:off x="199069" y="1228077"/>
            <a:ext cx="4572000" cy="369332"/>
          </a:xfrm>
          <a:prstGeom prst="rect">
            <a:avLst/>
          </a:prstGeom>
        </p:spPr>
        <p:txBody>
          <a:bodyPr>
            <a:spAutoFit/>
          </a:bodyPr>
          <a:lstStyle/>
          <a:p>
            <a:pPr marL="285750" indent="-285750">
              <a:buFont typeface="Arial" panose="020B0604020202020204" pitchFamily="34" charset="0"/>
              <a:buChar char="•"/>
            </a:pPr>
            <a:r>
              <a:rPr lang="en-US" b="1" dirty="0"/>
              <a:t>Aligned case: </a:t>
            </a:r>
            <a:r>
              <a:rPr lang="en-US" dirty="0"/>
              <a:t>normal distribution.</a:t>
            </a:r>
          </a:p>
        </p:txBody>
      </p:sp>
      <p:sp>
        <p:nvSpPr>
          <p:cNvPr id="7" name="Rectangle 6">
            <a:extLst>
              <a:ext uri="{FF2B5EF4-FFF2-40B4-BE49-F238E27FC236}">
                <a16:creationId xmlns:a16="http://schemas.microsoft.com/office/drawing/2014/main" id="{6FF3381C-36B0-4D5E-9438-9171A04EB6AF}"/>
              </a:ext>
            </a:extLst>
          </p:cNvPr>
          <p:cNvSpPr/>
          <p:nvPr/>
        </p:nvSpPr>
        <p:spPr>
          <a:xfrm>
            <a:off x="197687" y="3426184"/>
            <a:ext cx="4572000" cy="646331"/>
          </a:xfrm>
          <a:prstGeom prst="rect">
            <a:avLst/>
          </a:prstGeom>
        </p:spPr>
        <p:txBody>
          <a:bodyPr>
            <a:spAutoFit/>
          </a:bodyPr>
          <a:lstStyle/>
          <a:p>
            <a:pPr marL="285750" indent="-285750">
              <a:buFont typeface="Arial" panose="020B0604020202020204" pitchFamily="34" charset="0"/>
              <a:buChar char="•"/>
            </a:pPr>
            <a:r>
              <a:rPr lang="en-US" dirty="0"/>
              <a:t>Empirical outcomes inform prior distributions of the two latent classes.</a:t>
            </a:r>
          </a:p>
        </p:txBody>
      </p:sp>
      <p:sp>
        <p:nvSpPr>
          <p:cNvPr id="8" name="TextBox 7">
            <a:extLst>
              <a:ext uri="{FF2B5EF4-FFF2-40B4-BE49-F238E27FC236}">
                <a16:creationId xmlns:a16="http://schemas.microsoft.com/office/drawing/2014/main" id="{42F7A0FA-171D-4638-82A5-033CEF1718E7}"/>
              </a:ext>
            </a:extLst>
          </p:cNvPr>
          <p:cNvSpPr txBox="1"/>
          <p:nvPr/>
        </p:nvSpPr>
        <p:spPr>
          <a:xfrm>
            <a:off x="179512" y="2363818"/>
            <a:ext cx="46083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Parameter estimation involved simulating error for both cases with varying noise and T-60s.</a:t>
            </a:r>
          </a:p>
        </p:txBody>
      </p:sp>
      <p:pic>
        <p:nvPicPr>
          <p:cNvPr id="9" name="Picture 8">
            <a:extLst>
              <a:ext uri="{FF2B5EF4-FFF2-40B4-BE49-F238E27FC236}">
                <a16:creationId xmlns:a16="http://schemas.microsoft.com/office/drawing/2014/main" id="{883E14ED-63A5-4B41-8020-261D95135CAF}"/>
              </a:ext>
            </a:extLst>
          </p:cNvPr>
          <p:cNvPicPr>
            <a:picLocks noChangeAspect="1"/>
          </p:cNvPicPr>
          <p:nvPr/>
        </p:nvPicPr>
        <p:blipFill>
          <a:blip r:embed="rId4"/>
          <a:stretch>
            <a:fillRect/>
          </a:stretch>
        </p:blipFill>
        <p:spPr>
          <a:xfrm>
            <a:off x="4859870" y="1076312"/>
            <a:ext cx="3888593" cy="3268476"/>
          </a:xfrm>
          <a:prstGeom prst="rect">
            <a:avLst/>
          </a:prstGeom>
        </p:spPr>
      </p:pic>
    </p:spTree>
    <p:extLst>
      <p:ext uri="{BB962C8B-B14F-4D97-AF65-F5344CB8AC3E}">
        <p14:creationId xmlns:p14="http://schemas.microsoft.com/office/powerpoint/2010/main" val="112751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Latent Posterior Probability Estimation</a:t>
            </a:r>
          </a:p>
        </p:txBody>
      </p:sp>
      <mc:AlternateContent xmlns:mc="http://schemas.openxmlformats.org/markup-compatibility/2006" xmlns:a14="http://schemas.microsoft.com/office/drawing/2010/main">
        <mc:Choice Requires="a14">
          <p:sp>
            <p:nvSpPr>
              <p:cNvPr id="10" name="Inhaltsplatzhalter 2">
                <a:extLst>
                  <a:ext uri="{FF2B5EF4-FFF2-40B4-BE49-F238E27FC236}">
                    <a16:creationId xmlns:a16="http://schemas.microsoft.com/office/drawing/2014/main" id="{4ADF1FBB-8CCC-463E-AE05-C826024C6757}"/>
                  </a:ext>
                </a:extLst>
              </p:cNvPr>
              <p:cNvSpPr>
                <a:spLocks noGrp="1"/>
              </p:cNvSpPr>
              <p:nvPr>
                <p:ph idx="1"/>
              </p:nvPr>
            </p:nvSpPr>
            <p:spPr>
              <a:xfrm>
                <a:off x="178431" y="1273612"/>
                <a:ext cx="4537586" cy="1514162"/>
              </a:xfrm>
            </p:spPr>
            <p:txBody>
              <a:bodyPr>
                <a:noAutofit/>
              </a:bodyPr>
              <a:lstStyle/>
              <a:p>
                <a:pPr marL="0" indent="0">
                  <a:buNone/>
                </a:pPr>
                <a:r>
                  <a:rPr lang="en-US" sz="1800" b="1" dirty="0"/>
                  <a:t>Goal: </a:t>
                </a:r>
                <a:r>
                  <a:rPr lang="en-US" sz="1800" dirty="0"/>
                  <a:t>infer the marginal latent posterior probability of network alignment (misalignment), </a:t>
                </a:r>
                <a14:m>
                  <m:oMath xmlns:m="http://schemas.openxmlformats.org/officeDocument/2006/math">
                    <m:r>
                      <a:rPr lang="en-US" sz="1800" i="1">
                        <a:latin typeface="Cambria Math" panose="02040503050406030204" pitchFamily="18" charset="0"/>
                      </a:rPr>
                      <m:t>𝑃</m:t>
                    </m:r>
                    <m:d>
                      <m:dPr>
                        <m:ctrlPr>
                          <a:rPr lang="en-US"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𝑧</m:t>
                            </m:r>
                          </m:e>
                          <m:sub>
                            <m:r>
                              <a:rPr lang="en-US" sz="1800" i="1">
                                <a:latin typeface="Cambria Math" panose="02040503050406030204" pitchFamily="18" charset="0"/>
                              </a:rPr>
                              <m:t>𝑚</m:t>
                            </m:r>
                          </m:sub>
                        </m:sSub>
                      </m:e>
                      <m:e>
                        <m:r>
                          <a:rPr lang="en-US" sz="1800" b="1" i="1">
                            <a:latin typeface="Cambria Math" panose="02040503050406030204" pitchFamily="18" charset="0"/>
                          </a:rPr>
                          <m:t>𝒆</m:t>
                        </m:r>
                      </m:e>
                    </m:d>
                  </m:oMath>
                </a14:m>
                <a:r>
                  <a:rPr lang="en-US" sz="1800" dirty="0"/>
                  <a:t>, for each LONO, </a:t>
                </a:r>
                <a:r>
                  <a:rPr lang="en-US" sz="1800" i="1" dirty="0"/>
                  <a:t>m</a:t>
                </a:r>
                <a:r>
                  <a:rPr lang="en-US" sz="1800" dirty="0"/>
                  <a:t>, based on difference between sub-network estimates.</a:t>
                </a:r>
              </a:p>
            </p:txBody>
          </p:sp>
        </mc:Choice>
        <mc:Fallback xmlns="">
          <p:sp>
            <p:nvSpPr>
              <p:cNvPr id="10" name="Inhaltsplatzhalter 2">
                <a:extLst>
                  <a:ext uri="{FF2B5EF4-FFF2-40B4-BE49-F238E27FC236}">
                    <a16:creationId xmlns:a16="http://schemas.microsoft.com/office/drawing/2014/main" id="{4ADF1FBB-8CCC-463E-AE05-C826024C6757}"/>
                  </a:ext>
                </a:extLst>
              </p:cNvPr>
              <p:cNvSpPr>
                <a:spLocks noGrp="1" noRot="1" noChangeAspect="1" noMove="1" noResize="1" noEditPoints="1" noAdjustHandles="1" noChangeArrowheads="1" noChangeShapeType="1" noTextEdit="1"/>
              </p:cNvSpPr>
              <p:nvPr>
                <p:ph idx="1"/>
              </p:nvPr>
            </p:nvSpPr>
            <p:spPr>
              <a:xfrm>
                <a:off x="178431" y="1273612"/>
                <a:ext cx="4537586" cy="1514162"/>
              </a:xfrm>
              <a:blipFill>
                <a:blip r:embed="rId3"/>
                <a:stretch>
                  <a:fillRect l="-1074" t="-2419"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F3A9C4-A054-4AAE-A563-DCC2E55CB455}"/>
                  </a:ext>
                </a:extLst>
              </p:cNvPr>
              <p:cNvSpPr txBox="1"/>
              <p:nvPr/>
            </p:nvSpPr>
            <p:spPr>
              <a:xfrm>
                <a:off x="2449220" y="3153795"/>
                <a:ext cx="3853299" cy="7160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𝑚</m:t>
                              </m:r>
                            </m:sub>
                          </m:sSub>
                        </m:e>
                        <m:e>
                          <m:r>
                            <a:rPr lang="en-US" b="1" i="1" smtClean="0">
                              <a:latin typeface="Cambria Math" panose="02040503050406030204" pitchFamily="18" charset="0"/>
                            </a:rPr>
                            <m:t>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sub>
                        <m:sup/>
                        <m:e>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𝑚</m:t>
                                  </m:r>
                                  <m:r>
                                    <a:rPr lang="en-US" b="0" i="1" smtClean="0">
                                      <a:latin typeface="Cambria Math" panose="02040503050406030204" pitchFamily="18" charset="0"/>
                                    </a:rPr>
                                    <m:t>−1</m:t>
                                  </m:r>
                                </m:sub>
                              </m:sSub>
                            </m:sub>
                            <m:sup/>
                            <m:e>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𝑚</m:t>
                                      </m:r>
                                      <m:r>
                                        <a:rPr lang="en-US" b="0" i="1" smtClean="0">
                                          <a:latin typeface="Cambria Math" panose="02040503050406030204" pitchFamily="18" charset="0"/>
                                        </a:rPr>
                                        <m:t>+1</m:t>
                                      </m:r>
                                    </m:sub>
                                  </m:sSub>
                                </m:sub>
                                <m:sup/>
                                <m:e>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𝑀</m:t>
                                          </m:r>
                                        </m:sub>
                                      </m:sSub>
                                    </m:sub>
                                    <m:sup/>
                                    <m:e>
                                      <m:r>
                                        <a:rPr lang="en-US" b="0" i="1" smtClean="0">
                                          <a:latin typeface="Cambria Math" panose="02040503050406030204" pitchFamily="18" charset="0"/>
                                        </a:rPr>
                                        <m:t>𝑃</m:t>
                                      </m:r>
                                      <m:d>
                                        <m:dPr>
                                          <m:ctrlPr>
                                            <a:rPr lang="en-US" i="1">
                                              <a:latin typeface="Cambria Math" panose="02040503050406030204" pitchFamily="18" charset="0"/>
                                            </a:rPr>
                                          </m:ctrlPr>
                                        </m:dPr>
                                        <m:e>
                                          <m:r>
                                            <a:rPr lang="en-US" b="1" i="1" smtClean="0">
                                              <a:latin typeface="Cambria Math" panose="02040503050406030204" pitchFamily="18" charset="0"/>
                                            </a:rPr>
                                            <m:t>𝒛</m:t>
                                          </m:r>
                                        </m:e>
                                        <m:e>
                                          <m:r>
                                            <a:rPr lang="en-US" b="1" i="1" smtClean="0">
                                              <a:latin typeface="Cambria Math" panose="02040503050406030204" pitchFamily="18" charset="0"/>
                                            </a:rPr>
                                            <m:t>𝒆</m:t>
                                          </m:r>
                                        </m:e>
                                      </m:d>
                                    </m:e>
                                  </m:nary>
                                </m:e>
                              </m:nary>
                            </m:e>
                          </m:nary>
                        </m:e>
                      </m:nary>
                    </m:oMath>
                  </m:oMathPara>
                </a14:m>
                <a:endParaRPr lang="en-US" dirty="0"/>
              </a:p>
            </p:txBody>
          </p:sp>
        </mc:Choice>
        <mc:Fallback xmlns="">
          <p:sp>
            <p:nvSpPr>
              <p:cNvPr id="3" name="TextBox 2">
                <a:extLst>
                  <a:ext uri="{FF2B5EF4-FFF2-40B4-BE49-F238E27FC236}">
                    <a16:creationId xmlns:a16="http://schemas.microsoft.com/office/drawing/2014/main" id="{13F3A9C4-A054-4AAE-A563-DCC2E55CB455}"/>
                  </a:ext>
                </a:extLst>
              </p:cNvPr>
              <p:cNvSpPr txBox="1">
                <a:spLocks noRot="1" noChangeAspect="1" noMove="1" noResize="1" noEditPoints="1" noAdjustHandles="1" noChangeArrowheads="1" noChangeShapeType="1" noTextEdit="1"/>
              </p:cNvSpPr>
              <p:nvPr/>
            </p:nvSpPr>
            <p:spPr>
              <a:xfrm>
                <a:off x="2449220" y="3153795"/>
                <a:ext cx="3853299" cy="716093"/>
              </a:xfrm>
              <a:prstGeom prst="rect">
                <a:avLst/>
              </a:prstGeom>
              <a:blipFill>
                <a:blip r:embed="rId4"/>
                <a:stretch>
                  <a:fillRect/>
                </a:stretch>
              </a:blipFill>
            </p:spPr>
            <p:txBody>
              <a:bodyPr/>
              <a:lstStyle/>
              <a:p>
                <a:r>
                  <a:rPr lang="en-US">
                    <a:noFill/>
                  </a:rPr>
                  <a:t> </a:t>
                </a:r>
              </a:p>
            </p:txBody>
          </p:sp>
        </mc:Fallback>
      </mc:AlternateContent>
      <p:sp>
        <p:nvSpPr>
          <p:cNvPr id="6" name="Inhaltsplatzhalter 2">
            <a:extLst>
              <a:ext uri="{FF2B5EF4-FFF2-40B4-BE49-F238E27FC236}">
                <a16:creationId xmlns:a16="http://schemas.microsoft.com/office/drawing/2014/main" id="{D169F291-AF47-4EE2-9CD6-04D066BF80F0}"/>
              </a:ext>
            </a:extLst>
          </p:cNvPr>
          <p:cNvSpPr txBox="1">
            <a:spLocks/>
          </p:cNvSpPr>
          <p:nvPr/>
        </p:nvSpPr>
        <p:spPr>
          <a:xfrm>
            <a:off x="4275881" y="1273612"/>
            <a:ext cx="4868119" cy="244827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buFont typeface="Arial" panose="020B0604020202020204" pitchFamily="34" charset="0"/>
              <a:buChar char="•"/>
            </a:pPr>
            <a:r>
              <a:rPr lang="en-US" sz="1800" i="1" dirty="0" err="1"/>
              <a:t>e</a:t>
            </a:r>
            <a:r>
              <a:rPr lang="en-US" sz="1800" i="1" baseline="-25000" dirty="0" err="1"/>
              <a:t>m</a:t>
            </a:r>
            <a:r>
              <a:rPr lang="en-US" sz="1800" dirty="0"/>
              <a:t> – difference in a given LONO sub-network estimates.</a:t>
            </a:r>
          </a:p>
          <a:p>
            <a:pPr lvl="1">
              <a:buFont typeface="Arial" panose="020B0604020202020204" pitchFamily="34" charset="0"/>
              <a:buChar char="•"/>
            </a:pPr>
            <a:r>
              <a:rPr lang="en-US" sz="1800" i="1" dirty="0" err="1"/>
              <a:t>z</a:t>
            </a:r>
            <a:r>
              <a:rPr lang="en-US" sz="1800" i="1" baseline="-25000" dirty="0" err="1"/>
              <a:t>m</a:t>
            </a:r>
            <a:r>
              <a:rPr lang="en-US" sz="1800" dirty="0"/>
              <a:t> – latent variables (aligned, misaligned, uncertain).</a:t>
            </a:r>
          </a:p>
          <a:p>
            <a:pPr lvl="1"/>
            <a:endParaRPr lang="en-US" sz="1200" dirty="0"/>
          </a:p>
        </p:txBody>
      </p:sp>
    </p:spTree>
    <p:extLst>
      <p:ext uri="{BB962C8B-B14F-4D97-AF65-F5344CB8AC3E}">
        <p14:creationId xmlns:p14="http://schemas.microsoft.com/office/powerpoint/2010/main" val="93603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Message Passing Scheme</a:t>
            </a:r>
          </a:p>
        </p:txBody>
      </p:sp>
      <p:sp>
        <p:nvSpPr>
          <p:cNvPr id="10" name="Inhaltsplatzhalter 2">
            <a:extLst>
              <a:ext uri="{FF2B5EF4-FFF2-40B4-BE49-F238E27FC236}">
                <a16:creationId xmlns:a16="http://schemas.microsoft.com/office/drawing/2014/main" id="{4ADF1FBB-8CCC-463E-AE05-C826024C6757}"/>
              </a:ext>
            </a:extLst>
          </p:cNvPr>
          <p:cNvSpPr>
            <a:spLocks noGrp="1"/>
          </p:cNvSpPr>
          <p:nvPr>
            <p:ph idx="1"/>
          </p:nvPr>
        </p:nvSpPr>
        <p:spPr>
          <a:xfrm>
            <a:off x="457200" y="1275606"/>
            <a:ext cx="4546848" cy="3024336"/>
          </a:xfrm>
        </p:spPr>
        <p:txBody>
          <a:bodyPr>
            <a:noAutofit/>
          </a:bodyPr>
          <a:lstStyle/>
          <a:p>
            <a:r>
              <a:rPr lang="en-US" sz="1600" b="1" dirty="0"/>
              <a:t>Belief propagation (BP):</a:t>
            </a:r>
            <a:r>
              <a:rPr lang="en-US" sz="1600" dirty="0"/>
              <a:t> infers marginal posterior probabilities for Bayesian networks [8].</a:t>
            </a:r>
          </a:p>
          <a:p>
            <a:r>
              <a:rPr lang="en-US" sz="1600" b="1" dirty="0"/>
              <a:t>Loopy BP: </a:t>
            </a:r>
            <a:r>
              <a:rPr lang="en-US" sz="1600" dirty="0"/>
              <a:t>approximate inference method applicable to any graphical model type [9].</a:t>
            </a:r>
          </a:p>
          <a:p>
            <a:r>
              <a:rPr lang="en-US" sz="1600" dirty="0"/>
              <a:t>Loopy BP follows </a:t>
            </a:r>
            <a:r>
              <a:rPr lang="en-US" sz="1600" i="1" dirty="0"/>
              <a:t>local </a:t>
            </a:r>
            <a:r>
              <a:rPr lang="en-US" sz="1600" dirty="0"/>
              <a:t>message passing schemes at each node and is applicable even in the presence of cycles. </a:t>
            </a:r>
          </a:p>
          <a:p>
            <a:pPr lvl="1">
              <a:buFont typeface="Arial" panose="020B0604020202020204" pitchFamily="34" charset="0"/>
              <a:buChar char="•"/>
            </a:pPr>
            <a:r>
              <a:rPr lang="en-US" sz="1600" b="1" dirty="0" err="1"/>
              <a:t>μ</a:t>
            </a:r>
            <a:r>
              <a:rPr lang="en-US" sz="1800" i="1" baseline="-25000" dirty="0" err="1"/>
              <a:t>i,j</a:t>
            </a:r>
            <a:r>
              <a:rPr lang="en-US" sz="1800" i="1" dirty="0"/>
              <a:t> </a:t>
            </a:r>
            <a:r>
              <a:rPr lang="en-US" sz="1400" dirty="0"/>
              <a:t>– messages with information regarding the latent class priors and observed data passed from LONO </a:t>
            </a:r>
            <a:r>
              <a:rPr lang="en-US" sz="1400" i="1" dirty="0" err="1"/>
              <a:t>i</a:t>
            </a:r>
            <a:r>
              <a:rPr lang="en-US" sz="1400" dirty="0"/>
              <a:t> to </a:t>
            </a:r>
            <a:r>
              <a:rPr lang="en-US" sz="1400" i="1" dirty="0"/>
              <a:t>j</a:t>
            </a:r>
            <a:r>
              <a:rPr lang="en-US" sz="1400" dirty="0"/>
              <a:t>.</a:t>
            </a:r>
          </a:p>
        </p:txBody>
      </p:sp>
      <p:pic>
        <p:nvPicPr>
          <p:cNvPr id="5" name="Picture 4">
            <a:extLst>
              <a:ext uri="{FF2B5EF4-FFF2-40B4-BE49-F238E27FC236}">
                <a16:creationId xmlns:a16="http://schemas.microsoft.com/office/drawing/2014/main" id="{72F8E775-6FE4-4049-B68A-95B1E68A7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167594"/>
            <a:ext cx="3483825" cy="2808312"/>
          </a:xfrm>
          <a:prstGeom prst="rect">
            <a:avLst/>
          </a:prstGeom>
        </p:spPr>
      </p:pic>
    </p:spTree>
    <p:extLst>
      <p:ext uri="{BB962C8B-B14F-4D97-AF65-F5344CB8AC3E}">
        <p14:creationId xmlns:p14="http://schemas.microsoft.com/office/powerpoint/2010/main" val="408053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Introduction</a:t>
            </a:r>
          </a:p>
        </p:txBody>
      </p:sp>
      <p:pic>
        <p:nvPicPr>
          <p:cNvPr id="6" name="Picture 2" descr="Bar Ilan University Cancels Regulations Requiring a Kippa &amp; Modest ...">
            <a:extLst>
              <a:ext uri="{FF2B5EF4-FFF2-40B4-BE49-F238E27FC236}">
                <a16:creationId xmlns:a16="http://schemas.microsoft.com/office/drawing/2014/main" id="{7C0B8F49-7BDC-48B4-8651-3220F1D76D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1130927"/>
            <a:ext cx="3291797"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16F9137-AC3C-45A0-B3A6-DA3D7CE99E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335" y="986249"/>
            <a:ext cx="3384376" cy="20175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lights to tel aviv - flight tickets to tel aviv | EL AL">
            <a:extLst>
              <a:ext uri="{FF2B5EF4-FFF2-40B4-BE49-F238E27FC236}">
                <a16:creationId xmlns:a16="http://schemas.microsoft.com/office/drawing/2014/main" id="{DB5DB7AF-A79F-42DE-A643-9BEE00BEE1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3579" y="3147814"/>
            <a:ext cx="6256842" cy="1269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69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C5CB28F7-B573-40BF-931E-2273F012A0D9}"/>
              </a:ext>
            </a:extLst>
          </p:cNvPr>
          <p:cNvSpPr>
            <a:spLocks noGrp="1"/>
          </p:cNvSpPr>
          <p:nvPr>
            <p:ph type="title"/>
          </p:nvPr>
        </p:nvSpPr>
        <p:spPr>
          <a:xfrm>
            <a:off x="457200" y="123478"/>
            <a:ext cx="8229600" cy="565175"/>
          </a:xfrm>
        </p:spPr>
        <p:txBody>
          <a:bodyPr/>
          <a:lstStyle/>
          <a:p>
            <a:pPr algn="l"/>
            <a:r>
              <a:rPr lang="de-DE" dirty="0"/>
              <a:t>Misalignment Detection using Markov Random Fields</a:t>
            </a:r>
          </a:p>
        </p:txBody>
      </p:sp>
      <p:pic>
        <p:nvPicPr>
          <p:cNvPr id="3" name="Picture 2">
            <a:extLst>
              <a:ext uri="{FF2B5EF4-FFF2-40B4-BE49-F238E27FC236}">
                <a16:creationId xmlns:a16="http://schemas.microsoft.com/office/drawing/2014/main" id="{170FCFB7-4055-487C-801A-2C89F2B40C15}"/>
              </a:ext>
            </a:extLst>
          </p:cNvPr>
          <p:cNvPicPr>
            <a:picLocks noChangeAspect="1"/>
          </p:cNvPicPr>
          <p:nvPr/>
        </p:nvPicPr>
        <p:blipFill>
          <a:blip r:embed="rId3"/>
          <a:stretch>
            <a:fillRect/>
          </a:stretch>
        </p:blipFill>
        <p:spPr>
          <a:xfrm>
            <a:off x="4555268" y="851274"/>
            <a:ext cx="3761148" cy="3660852"/>
          </a:xfrm>
          <a:prstGeom prst="rect">
            <a:avLst/>
          </a:prstGeom>
        </p:spPr>
      </p:pic>
      <p:sp>
        <p:nvSpPr>
          <p:cNvPr id="4" name="TextBox 3">
            <a:extLst>
              <a:ext uri="{FF2B5EF4-FFF2-40B4-BE49-F238E27FC236}">
                <a16:creationId xmlns:a16="http://schemas.microsoft.com/office/drawing/2014/main" id="{1CA4FD40-74F7-4B08-94CE-E64E1995D1E0}"/>
              </a:ext>
            </a:extLst>
          </p:cNvPr>
          <p:cNvSpPr txBox="1"/>
          <p:nvPr/>
        </p:nvSpPr>
        <p:spPr>
          <a:xfrm>
            <a:off x="449524" y="1279088"/>
            <a:ext cx="40324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Labels, [</a:t>
            </a:r>
            <a:r>
              <a:rPr lang="en-US" i="1" dirty="0" err="1"/>
              <a:t>a,b,c</a:t>
            </a:r>
            <a:r>
              <a:rPr lang="en-US" dirty="0"/>
              <a:t>], denote latent state probabilities for each LONO sub-network.</a:t>
            </a:r>
          </a:p>
          <a:p>
            <a:endParaRPr lang="en-US" dirty="0"/>
          </a:p>
          <a:p>
            <a:pPr marL="285750" indent="-285750">
              <a:buFont typeface="Arial" panose="020B0604020202020204" pitchFamily="34" charset="0"/>
              <a:buChar char="•"/>
            </a:pPr>
            <a:r>
              <a:rPr lang="en-US" dirty="0"/>
              <a:t>Labelled node is the node left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LONO without the moving array should indicate alignment.</a:t>
            </a:r>
          </a:p>
        </p:txBody>
      </p:sp>
    </p:spTree>
    <p:extLst>
      <p:ext uri="{BB962C8B-B14F-4D97-AF65-F5344CB8AC3E}">
        <p14:creationId xmlns:p14="http://schemas.microsoft.com/office/powerpoint/2010/main" val="89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14C-0E4F-46A0-9981-BA412D05690D}"/>
              </a:ext>
            </a:extLst>
          </p:cNvPr>
          <p:cNvSpPr>
            <a:spLocks noGrp="1"/>
          </p:cNvSpPr>
          <p:nvPr>
            <p:ph type="title"/>
          </p:nvPr>
        </p:nvSpPr>
        <p:spPr>
          <a:xfrm>
            <a:off x="685800" y="3435846"/>
            <a:ext cx="7772400" cy="1021556"/>
          </a:xfrm>
        </p:spPr>
        <p:txBody>
          <a:bodyPr/>
          <a:lstStyle/>
          <a:p>
            <a:pPr algn="ctr"/>
            <a:r>
              <a:rPr lang="en-US" dirty="0"/>
              <a:t>Results</a:t>
            </a:r>
          </a:p>
        </p:txBody>
      </p:sp>
    </p:spTree>
    <p:extLst>
      <p:ext uri="{BB962C8B-B14F-4D97-AF65-F5344CB8AC3E}">
        <p14:creationId xmlns:p14="http://schemas.microsoft.com/office/powerpoint/2010/main" val="1589251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Na</a:t>
            </a:r>
            <a:r>
              <a:rPr lang="en-US" dirty="0"/>
              <a:t>ï</a:t>
            </a:r>
            <a:r>
              <a:rPr lang="de-DE" dirty="0"/>
              <a:t>ve Comparison</a:t>
            </a:r>
          </a:p>
        </p:txBody>
      </p:sp>
      <p:sp>
        <p:nvSpPr>
          <p:cNvPr id="8" name="TextBox 7">
            <a:extLst>
              <a:ext uri="{FF2B5EF4-FFF2-40B4-BE49-F238E27FC236}">
                <a16:creationId xmlns:a16="http://schemas.microsoft.com/office/drawing/2014/main" id="{94E91B1C-C356-42D0-A845-A56D190C0CB3}"/>
              </a:ext>
            </a:extLst>
          </p:cNvPr>
          <p:cNvSpPr txBox="1"/>
          <p:nvPr/>
        </p:nvSpPr>
        <p:spPr>
          <a:xfrm>
            <a:off x="167806" y="1491630"/>
            <a:ext cx="39721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Single node localization estimate comparison.</a:t>
            </a:r>
          </a:p>
          <a:p>
            <a:pPr marL="742950" lvl="1" indent="-285750">
              <a:buFont typeface="Arial" panose="020B0604020202020204" pitchFamily="34" charset="0"/>
              <a:buChar char="•"/>
            </a:pPr>
            <a:r>
              <a:rPr lang="en-US" dirty="0"/>
              <a:t>Error not well correlated to shift.</a:t>
            </a:r>
          </a:p>
          <a:p>
            <a:pPr marL="742950" lvl="1"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345B7943-1E8C-4DF6-A241-B5EA73AA2422}"/>
              </a:ext>
            </a:extLst>
          </p:cNvPr>
          <p:cNvSpPr txBox="1"/>
          <p:nvPr/>
        </p:nvSpPr>
        <p:spPr>
          <a:xfrm>
            <a:off x="152898" y="2499742"/>
            <a:ext cx="39721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LONO estimate comparison (the input to the MRF model).</a:t>
            </a:r>
          </a:p>
        </p:txBody>
      </p:sp>
      <p:sp>
        <p:nvSpPr>
          <p:cNvPr id="3" name="Rectangle 2">
            <a:extLst>
              <a:ext uri="{FF2B5EF4-FFF2-40B4-BE49-F238E27FC236}">
                <a16:creationId xmlns:a16="http://schemas.microsoft.com/office/drawing/2014/main" id="{16626B7C-102A-482D-AAD7-BC3A500F301C}"/>
              </a:ext>
            </a:extLst>
          </p:cNvPr>
          <p:cNvSpPr/>
          <p:nvPr/>
        </p:nvSpPr>
        <p:spPr>
          <a:xfrm>
            <a:off x="152898" y="3072564"/>
            <a:ext cx="3987054" cy="646331"/>
          </a:xfrm>
          <a:prstGeom prst="rect">
            <a:avLst/>
          </a:prstGeom>
        </p:spPr>
        <p:txBody>
          <a:bodyPr wrap="square">
            <a:spAutoFit/>
          </a:bodyPr>
          <a:lstStyle/>
          <a:p>
            <a:pPr marL="742950" lvl="1" indent="-285750">
              <a:buFont typeface="Arial" panose="020B0604020202020204" pitchFamily="34" charset="0"/>
              <a:buChar char="•"/>
            </a:pPr>
            <a:r>
              <a:rPr lang="en-US" dirty="0"/>
              <a:t>Estimate now correlated with shift but highly variable.</a:t>
            </a:r>
          </a:p>
        </p:txBody>
      </p:sp>
      <p:pic>
        <p:nvPicPr>
          <p:cNvPr id="4" name="Picture 3">
            <a:extLst>
              <a:ext uri="{FF2B5EF4-FFF2-40B4-BE49-F238E27FC236}">
                <a16:creationId xmlns:a16="http://schemas.microsoft.com/office/drawing/2014/main" id="{23BA48D2-7E4D-4844-8DAA-629F978D4289}"/>
              </a:ext>
            </a:extLst>
          </p:cNvPr>
          <p:cNvPicPr>
            <a:picLocks noChangeAspect="1"/>
          </p:cNvPicPr>
          <p:nvPr/>
        </p:nvPicPr>
        <p:blipFill>
          <a:blip r:embed="rId3"/>
          <a:stretch>
            <a:fillRect/>
          </a:stretch>
        </p:blipFill>
        <p:spPr>
          <a:xfrm>
            <a:off x="4355976" y="810059"/>
            <a:ext cx="4478299" cy="3561891"/>
          </a:xfrm>
          <a:prstGeom prst="rect">
            <a:avLst/>
          </a:prstGeom>
        </p:spPr>
      </p:pic>
      <p:pic>
        <p:nvPicPr>
          <p:cNvPr id="20" name="Picture 19">
            <a:extLst>
              <a:ext uri="{FF2B5EF4-FFF2-40B4-BE49-F238E27FC236}">
                <a16:creationId xmlns:a16="http://schemas.microsoft.com/office/drawing/2014/main" id="{6DC3C5F1-45DD-47DB-A2D7-94EAB0A2037E}"/>
              </a:ext>
            </a:extLst>
          </p:cNvPr>
          <p:cNvPicPr>
            <a:picLocks noChangeAspect="1"/>
          </p:cNvPicPr>
          <p:nvPr/>
        </p:nvPicPr>
        <p:blipFill>
          <a:blip r:embed="rId4"/>
          <a:stretch>
            <a:fillRect/>
          </a:stretch>
        </p:blipFill>
        <p:spPr>
          <a:xfrm>
            <a:off x="4401367" y="882067"/>
            <a:ext cx="4432908" cy="3619783"/>
          </a:xfrm>
          <a:prstGeom prst="rect">
            <a:avLst/>
          </a:prstGeom>
        </p:spPr>
      </p:pic>
    </p:spTree>
    <p:extLst>
      <p:ext uri="{BB962C8B-B14F-4D97-AF65-F5344CB8AC3E}">
        <p14:creationId xmlns:p14="http://schemas.microsoft.com/office/powerpoint/2010/main" val="346767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C5CB28F7-B573-40BF-931E-2273F012A0D9}"/>
              </a:ext>
            </a:extLst>
          </p:cNvPr>
          <p:cNvSpPr>
            <a:spLocks noGrp="1"/>
          </p:cNvSpPr>
          <p:nvPr>
            <p:ph type="title"/>
          </p:nvPr>
        </p:nvSpPr>
        <p:spPr>
          <a:xfrm>
            <a:off x="457200" y="123478"/>
            <a:ext cx="8229600" cy="565175"/>
          </a:xfrm>
        </p:spPr>
        <p:txBody>
          <a:bodyPr/>
          <a:lstStyle/>
          <a:p>
            <a:pPr algn="l"/>
            <a:r>
              <a:rPr lang="de-DE" dirty="0"/>
              <a:t>MRF Node Detection Results</a:t>
            </a:r>
          </a:p>
        </p:txBody>
      </p:sp>
      <p:pic>
        <p:nvPicPr>
          <p:cNvPr id="3" name="Picture 2">
            <a:extLst>
              <a:ext uri="{FF2B5EF4-FFF2-40B4-BE49-F238E27FC236}">
                <a16:creationId xmlns:a16="http://schemas.microsoft.com/office/drawing/2014/main" id="{DBA8BCC0-92D5-4A1F-992A-4D4B13ED8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843558"/>
            <a:ext cx="4734813" cy="3617675"/>
          </a:xfrm>
          <a:prstGeom prst="rect">
            <a:avLst/>
          </a:prstGeom>
        </p:spPr>
      </p:pic>
      <p:sp>
        <p:nvSpPr>
          <p:cNvPr id="2" name="TextBox 1">
            <a:extLst>
              <a:ext uri="{FF2B5EF4-FFF2-40B4-BE49-F238E27FC236}">
                <a16:creationId xmlns:a16="http://schemas.microsoft.com/office/drawing/2014/main" id="{658504B2-29BA-44CB-83DC-42C8FE9E607A}"/>
              </a:ext>
            </a:extLst>
          </p:cNvPr>
          <p:cNvSpPr txBox="1"/>
          <p:nvPr/>
        </p:nvSpPr>
        <p:spPr>
          <a:xfrm>
            <a:off x="0" y="1563638"/>
            <a:ext cx="3744111" cy="1631216"/>
          </a:xfrm>
          <a:prstGeom prst="rect">
            <a:avLst/>
          </a:prstGeom>
          <a:noFill/>
        </p:spPr>
        <p:txBody>
          <a:bodyPr wrap="square" rtlCol="0">
            <a:spAutoFit/>
          </a:bodyPr>
          <a:lstStyle/>
          <a:p>
            <a:endParaRPr lang="en-US" sz="2000" b="1" dirty="0"/>
          </a:p>
          <a:p>
            <a:pPr marL="742950" lvl="1" indent="-285750">
              <a:buFont typeface="Arial" panose="020B0604020202020204" pitchFamily="34" charset="0"/>
              <a:buChar char="•"/>
            </a:pPr>
            <a:r>
              <a:rPr lang="en-US" sz="2000" dirty="0"/>
              <a:t>Output is proportional to the size in shift.</a:t>
            </a:r>
          </a:p>
          <a:p>
            <a:pPr marL="742950" lvl="1" indent="-285750">
              <a:buFont typeface="Arial" panose="020B0604020202020204" pitchFamily="34" charset="0"/>
              <a:buChar char="•"/>
            </a:pPr>
            <a:r>
              <a:rPr lang="en-US" sz="2000" dirty="0"/>
              <a:t>Mostly independent to the level of  reverberation.</a:t>
            </a:r>
          </a:p>
        </p:txBody>
      </p:sp>
    </p:spTree>
    <p:extLst>
      <p:ext uri="{BB962C8B-B14F-4D97-AF65-F5344CB8AC3E}">
        <p14:creationId xmlns:p14="http://schemas.microsoft.com/office/powerpoint/2010/main" val="10974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Results – ROC Curve</a:t>
            </a:r>
          </a:p>
        </p:txBody>
      </p:sp>
      <p:sp>
        <p:nvSpPr>
          <p:cNvPr id="7" name="TextBox 6">
            <a:extLst>
              <a:ext uri="{FF2B5EF4-FFF2-40B4-BE49-F238E27FC236}">
                <a16:creationId xmlns:a16="http://schemas.microsoft.com/office/drawing/2014/main" id="{84D2ACE0-8BB1-40AA-B6AA-F876DBFDEEB0}"/>
              </a:ext>
            </a:extLst>
          </p:cNvPr>
          <p:cNvSpPr txBox="1"/>
          <p:nvPr/>
        </p:nvSpPr>
        <p:spPr>
          <a:xfrm>
            <a:off x="482187" y="1451124"/>
            <a:ext cx="40621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Sub-network estimate presents advantage to naïve single node estimate.</a:t>
            </a:r>
          </a:p>
        </p:txBody>
      </p:sp>
      <p:pic>
        <p:nvPicPr>
          <p:cNvPr id="10" name="Picture 9">
            <a:extLst>
              <a:ext uri="{FF2B5EF4-FFF2-40B4-BE49-F238E27FC236}">
                <a16:creationId xmlns:a16="http://schemas.microsoft.com/office/drawing/2014/main" id="{80D67928-AAEB-4231-9BED-D87460BAF390}"/>
              </a:ext>
            </a:extLst>
          </p:cNvPr>
          <p:cNvPicPr>
            <a:picLocks noChangeAspect="1"/>
          </p:cNvPicPr>
          <p:nvPr/>
        </p:nvPicPr>
        <p:blipFill>
          <a:blip r:embed="rId3"/>
          <a:stretch>
            <a:fillRect/>
          </a:stretch>
        </p:blipFill>
        <p:spPr>
          <a:xfrm>
            <a:off x="4716016" y="1017893"/>
            <a:ext cx="4264869" cy="3243629"/>
          </a:xfrm>
          <a:prstGeom prst="rect">
            <a:avLst/>
          </a:prstGeom>
        </p:spPr>
      </p:pic>
      <p:pic>
        <p:nvPicPr>
          <p:cNvPr id="12" name="Picture 11">
            <a:extLst>
              <a:ext uri="{FF2B5EF4-FFF2-40B4-BE49-F238E27FC236}">
                <a16:creationId xmlns:a16="http://schemas.microsoft.com/office/drawing/2014/main" id="{E2D7306C-9168-4BAF-A0FB-7B9E265BC988}"/>
              </a:ext>
            </a:extLst>
          </p:cNvPr>
          <p:cNvPicPr>
            <a:picLocks noChangeAspect="1"/>
          </p:cNvPicPr>
          <p:nvPr/>
        </p:nvPicPr>
        <p:blipFill>
          <a:blip r:embed="rId4"/>
          <a:stretch>
            <a:fillRect/>
          </a:stretch>
        </p:blipFill>
        <p:spPr>
          <a:xfrm>
            <a:off x="4835352" y="949935"/>
            <a:ext cx="4193244" cy="3311587"/>
          </a:xfrm>
          <a:prstGeom prst="rect">
            <a:avLst/>
          </a:prstGeom>
        </p:spPr>
      </p:pic>
      <p:pic>
        <p:nvPicPr>
          <p:cNvPr id="13" name="Picture 12">
            <a:extLst>
              <a:ext uri="{FF2B5EF4-FFF2-40B4-BE49-F238E27FC236}">
                <a16:creationId xmlns:a16="http://schemas.microsoft.com/office/drawing/2014/main" id="{5C41FB2F-CC1D-4957-80E2-C2B9ECF1DDDB}"/>
              </a:ext>
            </a:extLst>
          </p:cNvPr>
          <p:cNvPicPr>
            <a:picLocks noChangeAspect="1"/>
          </p:cNvPicPr>
          <p:nvPr/>
        </p:nvPicPr>
        <p:blipFill>
          <a:blip r:embed="rId5"/>
          <a:stretch>
            <a:fillRect/>
          </a:stretch>
        </p:blipFill>
        <p:spPr>
          <a:xfrm>
            <a:off x="4860674" y="902895"/>
            <a:ext cx="4031806" cy="3371401"/>
          </a:xfrm>
          <a:prstGeom prst="rect">
            <a:avLst/>
          </a:prstGeom>
        </p:spPr>
      </p:pic>
      <p:sp>
        <p:nvSpPr>
          <p:cNvPr id="9" name="TextBox 8">
            <a:extLst>
              <a:ext uri="{FF2B5EF4-FFF2-40B4-BE49-F238E27FC236}">
                <a16:creationId xmlns:a16="http://schemas.microsoft.com/office/drawing/2014/main" id="{4778B931-4A7C-473B-B8EF-64A3D10B50AF}"/>
              </a:ext>
            </a:extLst>
          </p:cNvPr>
          <p:cNvSpPr txBox="1"/>
          <p:nvPr/>
        </p:nvSpPr>
        <p:spPr>
          <a:xfrm>
            <a:off x="454494" y="2508126"/>
            <a:ext cx="40621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MRF-based detector </a:t>
            </a:r>
            <a:r>
              <a:rPr lang="en-US" b="1" dirty="0"/>
              <a:t>shows clear advantage</a:t>
            </a:r>
            <a:r>
              <a:rPr lang="en-US" dirty="0"/>
              <a:t> for different levels of reverberation.</a:t>
            </a:r>
          </a:p>
        </p:txBody>
      </p:sp>
    </p:spTree>
    <p:extLst>
      <p:ext uri="{BB962C8B-B14F-4D97-AF65-F5344CB8AC3E}">
        <p14:creationId xmlns:p14="http://schemas.microsoft.com/office/powerpoint/2010/main" val="41059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14C-0E4F-46A0-9981-BA412D05690D}"/>
              </a:ext>
            </a:extLst>
          </p:cNvPr>
          <p:cNvSpPr>
            <a:spLocks noGrp="1"/>
          </p:cNvSpPr>
          <p:nvPr>
            <p:ph type="title"/>
          </p:nvPr>
        </p:nvSpPr>
        <p:spPr>
          <a:xfrm>
            <a:off x="685800" y="3435846"/>
            <a:ext cx="7772400" cy="1021556"/>
          </a:xfrm>
        </p:spPr>
        <p:txBody>
          <a:bodyPr/>
          <a:lstStyle/>
          <a:p>
            <a:pPr algn="ctr"/>
            <a:r>
              <a:rPr lang="en-US" dirty="0"/>
              <a:t>Conclusions</a:t>
            </a:r>
          </a:p>
        </p:txBody>
      </p:sp>
    </p:spTree>
    <p:extLst>
      <p:ext uri="{BB962C8B-B14F-4D97-AF65-F5344CB8AC3E}">
        <p14:creationId xmlns:p14="http://schemas.microsoft.com/office/powerpoint/2010/main" val="287626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Conclusions</a:t>
            </a:r>
          </a:p>
        </p:txBody>
      </p:sp>
      <p:sp>
        <p:nvSpPr>
          <p:cNvPr id="3" name="Inhaltsplatzhalter 2"/>
          <p:cNvSpPr>
            <a:spLocks noGrp="1"/>
          </p:cNvSpPr>
          <p:nvPr>
            <p:ph idx="1"/>
          </p:nvPr>
        </p:nvSpPr>
        <p:spPr>
          <a:xfrm>
            <a:off x="611560" y="1203598"/>
            <a:ext cx="8075240" cy="3096343"/>
          </a:xfrm>
        </p:spPr>
        <p:txBody>
          <a:bodyPr>
            <a:noAutofit/>
          </a:bodyPr>
          <a:lstStyle/>
          <a:p>
            <a:r>
              <a:rPr lang="en-US" dirty="0"/>
              <a:t>Proposed an </a:t>
            </a:r>
            <a:r>
              <a:rPr lang="en-US" dirty="0">
                <a:solidFill>
                  <a:schemeClr val="tx2">
                    <a:lumMod val="60000"/>
                    <a:lumOff val="40000"/>
                  </a:schemeClr>
                </a:solidFill>
              </a:rPr>
              <a:t>algorithm</a:t>
            </a:r>
            <a:r>
              <a:rPr lang="en-US" dirty="0"/>
              <a:t> that </a:t>
            </a:r>
            <a:r>
              <a:rPr lang="en-US" dirty="0">
                <a:solidFill>
                  <a:schemeClr val="tx2">
                    <a:lumMod val="60000"/>
                    <a:lumOff val="40000"/>
                  </a:schemeClr>
                </a:solidFill>
              </a:rPr>
              <a:t>probabilistically</a:t>
            </a:r>
            <a:r>
              <a:rPr lang="en-US" dirty="0"/>
              <a:t> </a:t>
            </a:r>
            <a:r>
              <a:rPr lang="en-US" dirty="0">
                <a:solidFill>
                  <a:schemeClr val="tx2">
                    <a:lumMod val="60000"/>
                    <a:lumOff val="40000"/>
                  </a:schemeClr>
                </a:solidFill>
              </a:rPr>
              <a:t>assesses</a:t>
            </a:r>
            <a:r>
              <a:rPr lang="en-US" dirty="0"/>
              <a:t> whether a network of nodes is </a:t>
            </a:r>
            <a:r>
              <a:rPr lang="en-US" dirty="0">
                <a:solidFill>
                  <a:schemeClr val="tx2">
                    <a:lumMod val="60000"/>
                    <a:lumOff val="40000"/>
                  </a:schemeClr>
                </a:solidFill>
              </a:rPr>
              <a:t>aligned.</a:t>
            </a:r>
            <a:r>
              <a:rPr lang="en-US" dirty="0"/>
              <a:t>  </a:t>
            </a:r>
          </a:p>
          <a:p>
            <a:r>
              <a:rPr lang="en-US" dirty="0"/>
              <a:t>Detects </a:t>
            </a:r>
            <a:r>
              <a:rPr lang="en-US" dirty="0">
                <a:solidFill>
                  <a:schemeClr val="accent2"/>
                </a:solidFill>
              </a:rPr>
              <a:t>movement</a:t>
            </a:r>
            <a:r>
              <a:rPr lang="en-US" dirty="0"/>
              <a:t> with a value that </a:t>
            </a:r>
            <a:r>
              <a:rPr lang="en-US" dirty="0">
                <a:solidFill>
                  <a:schemeClr val="accent2"/>
                </a:solidFill>
              </a:rPr>
              <a:t>scales commensurate with the size of disruption</a:t>
            </a:r>
            <a:r>
              <a:rPr lang="en-US" dirty="0">
                <a:solidFill>
                  <a:srgbClr val="7030A0"/>
                </a:solidFill>
              </a:rPr>
              <a:t> </a:t>
            </a:r>
            <a:r>
              <a:rPr lang="en-US" dirty="0"/>
              <a:t>in the network.</a:t>
            </a:r>
          </a:p>
          <a:p>
            <a:r>
              <a:rPr lang="en-US" dirty="0"/>
              <a:t>MRF model </a:t>
            </a:r>
            <a:r>
              <a:rPr lang="en-US" dirty="0">
                <a:solidFill>
                  <a:srgbClr val="92D050"/>
                </a:solidFill>
              </a:rPr>
              <a:t>beneficial </a:t>
            </a:r>
            <a:r>
              <a:rPr lang="en-US" dirty="0"/>
              <a:t>in comparison to </a:t>
            </a:r>
            <a:r>
              <a:rPr lang="en-US" dirty="0">
                <a:solidFill>
                  <a:srgbClr val="92D050"/>
                </a:solidFill>
              </a:rPr>
              <a:t>naïve estimates </a:t>
            </a:r>
            <a:r>
              <a:rPr lang="en-US" dirty="0"/>
              <a:t>that rely directly on </a:t>
            </a:r>
            <a:r>
              <a:rPr lang="en-US" dirty="0">
                <a:solidFill>
                  <a:srgbClr val="92D050"/>
                </a:solidFill>
              </a:rPr>
              <a:t>positional</a:t>
            </a:r>
            <a:r>
              <a:rPr lang="en-US" dirty="0"/>
              <a:t> </a:t>
            </a:r>
            <a:r>
              <a:rPr lang="en-US" dirty="0">
                <a:solidFill>
                  <a:srgbClr val="92D050"/>
                </a:solidFill>
              </a:rPr>
              <a:t>estimation errors</a:t>
            </a:r>
            <a:r>
              <a:rPr lang="en-US" dirty="0"/>
              <a:t>.</a:t>
            </a:r>
            <a:endParaRPr lang="de-DE" dirty="0"/>
          </a:p>
        </p:txBody>
      </p:sp>
    </p:spTree>
    <p:extLst>
      <p:ext uri="{BB962C8B-B14F-4D97-AF65-F5344CB8AC3E}">
        <p14:creationId xmlns:p14="http://schemas.microsoft.com/office/powerpoint/2010/main" val="382692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References</a:t>
            </a:r>
          </a:p>
        </p:txBody>
      </p:sp>
      <p:sp>
        <p:nvSpPr>
          <p:cNvPr id="3" name="Inhaltsplatzhalter 2"/>
          <p:cNvSpPr>
            <a:spLocks noGrp="1"/>
          </p:cNvSpPr>
          <p:nvPr>
            <p:ph idx="1"/>
          </p:nvPr>
        </p:nvSpPr>
        <p:spPr>
          <a:xfrm>
            <a:off x="534380" y="877531"/>
            <a:ext cx="8075240" cy="2880319"/>
          </a:xfrm>
        </p:spPr>
        <p:txBody>
          <a:bodyPr>
            <a:noAutofit/>
          </a:bodyPr>
          <a:lstStyle/>
          <a:p>
            <a:pPr marL="0" indent="0">
              <a:buNone/>
            </a:pPr>
            <a:endParaRPr lang="en-US" sz="1000" i="1" dirty="0"/>
          </a:p>
          <a:p>
            <a:pPr marL="0" indent="0">
              <a:buNone/>
            </a:pPr>
            <a:endParaRPr lang="en-US" sz="1000" i="1" dirty="0"/>
          </a:p>
          <a:p>
            <a:pPr marL="0" indent="0">
              <a:buNone/>
            </a:pPr>
            <a:r>
              <a:rPr lang="en-US" sz="1000" i="1" dirty="0"/>
              <a:t>[1] </a:t>
            </a:r>
            <a:r>
              <a:rPr lang="en-US" sz="1000" dirty="0"/>
              <a:t>Laufer-</a:t>
            </a:r>
            <a:r>
              <a:rPr lang="en-US" sz="1000" dirty="0" err="1"/>
              <a:t>Goldshtein</a:t>
            </a:r>
            <a:r>
              <a:rPr lang="en-US" sz="1000" dirty="0"/>
              <a:t>, B., </a:t>
            </a:r>
            <a:r>
              <a:rPr lang="en-US" sz="1000" dirty="0" err="1"/>
              <a:t>Talmon</a:t>
            </a:r>
            <a:r>
              <a:rPr lang="en-US" sz="1000" dirty="0"/>
              <a:t>, R., and Gannot, S.</a:t>
            </a:r>
            <a:r>
              <a:rPr lang="en-US" sz="1000" i="1" dirty="0"/>
              <a:t> (2017). Speaker Tracking on Multiple-Manifolds with Distributed Microphones. LVA/ICA.</a:t>
            </a:r>
          </a:p>
          <a:p>
            <a:pPr marL="0" indent="0">
              <a:buNone/>
            </a:pPr>
            <a:r>
              <a:rPr lang="en-US" sz="1000" i="1" dirty="0"/>
              <a:t>[2] </a:t>
            </a:r>
            <a:r>
              <a:rPr lang="en-US" sz="1000" dirty="0"/>
              <a:t>Laufer-</a:t>
            </a:r>
            <a:r>
              <a:rPr lang="en-US" sz="1000" dirty="0" err="1"/>
              <a:t>Goldshtein</a:t>
            </a:r>
            <a:r>
              <a:rPr lang="en-US" sz="1000" dirty="0"/>
              <a:t>, B., </a:t>
            </a:r>
            <a:r>
              <a:rPr lang="en-US" sz="1000" dirty="0" err="1"/>
              <a:t>Talmon</a:t>
            </a:r>
            <a:r>
              <a:rPr lang="en-US" sz="1000" dirty="0"/>
              <a:t>, R., and Gannot, S.</a:t>
            </a:r>
            <a:r>
              <a:rPr lang="en-US" sz="1000" i="1" dirty="0"/>
              <a:t> (2017). Semi-Supervised Source Localization on Multiple Manifolds With Distributed Microphones. IEEE/ACM Trans. Audio, Speech and Lang. Proc. 25, 7 (July 2017), 1477–1491.</a:t>
            </a:r>
          </a:p>
          <a:p>
            <a:pPr marL="0" indent="0">
              <a:buNone/>
            </a:pPr>
            <a:r>
              <a:rPr lang="en-US" sz="1000" i="1" dirty="0"/>
              <a:t>[3] </a:t>
            </a:r>
            <a:r>
              <a:rPr lang="en-US" sz="1000" dirty="0" err="1"/>
              <a:t>Talmon</a:t>
            </a:r>
            <a:r>
              <a:rPr lang="en-US" sz="1000" dirty="0"/>
              <a:t>, R., Cohen, I. and Gannot, S. </a:t>
            </a:r>
            <a:r>
              <a:rPr lang="en-US" sz="1000" i="1" dirty="0"/>
              <a:t>(2009). Relative Transfer Function Identification Using Convolutive Transfer Function Approximation. Trans. Audio, Speech and Lang. Proc. 17, 4 (May 2009), 546–555.</a:t>
            </a:r>
          </a:p>
          <a:p>
            <a:pPr marL="0" indent="0">
              <a:buNone/>
            </a:pPr>
            <a:r>
              <a:rPr lang="en-US" sz="1000" i="1" dirty="0"/>
              <a:t>[4] </a:t>
            </a:r>
            <a:r>
              <a:rPr lang="en-US" altLang="en-US" sz="1000" dirty="0"/>
              <a:t>ST-AEDS-20180100_1</a:t>
            </a:r>
            <a:r>
              <a:rPr lang="en-US" altLang="en-US" sz="1000" i="1" dirty="0"/>
              <a:t>, Free ST American English Corpus</a:t>
            </a:r>
            <a:endParaRPr lang="en-US" sz="1000" i="1" dirty="0"/>
          </a:p>
          <a:p>
            <a:pPr marL="0" indent="0">
              <a:buNone/>
            </a:pPr>
            <a:r>
              <a:rPr lang="en-US" sz="1000" i="1" dirty="0"/>
              <a:t>[5] </a:t>
            </a:r>
            <a:r>
              <a:rPr lang="en-US" sz="1000" dirty="0"/>
              <a:t>Akai, N., Morales, Y., Hirayama, T. and </a:t>
            </a:r>
            <a:r>
              <a:rPr lang="en-US" sz="1000" dirty="0" err="1"/>
              <a:t>Murase</a:t>
            </a:r>
            <a:r>
              <a:rPr lang="en-US" sz="1000" dirty="0"/>
              <a:t>, H.</a:t>
            </a:r>
            <a:r>
              <a:rPr lang="en-US" sz="1000" i="1" dirty="0"/>
              <a:t> (2019). Misalignment Recognition Using Markov Random Fields with Fully Connected Latent Variables for Detecting Localization Failures. </a:t>
            </a:r>
          </a:p>
          <a:p>
            <a:pPr marL="0" indent="0">
              <a:buNone/>
            </a:pPr>
            <a:r>
              <a:rPr lang="en-US" sz="1000" i="1" dirty="0"/>
              <a:t>[6] </a:t>
            </a:r>
            <a:r>
              <a:rPr lang="en-US" sz="1000" dirty="0"/>
              <a:t>Stan, L.Z.</a:t>
            </a:r>
            <a:r>
              <a:rPr lang="en-US" sz="1000" i="1" dirty="0"/>
              <a:t> (2009). Markov Random Field Modeling in Image Analysis (3rd. ed.). Springer Publishing Company, Incorporated.</a:t>
            </a:r>
          </a:p>
          <a:p>
            <a:pPr marL="0" indent="0">
              <a:buNone/>
            </a:pPr>
            <a:r>
              <a:rPr lang="en-US" sz="1000" i="1" dirty="0"/>
              <a:t>[7] </a:t>
            </a:r>
            <a:r>
              <a:rPr lang="en-US" sz="1000" dirty="0" err="1"/>
              <a:t>Boykov</a:t>
            </a:r>
            <a:r>
              <a:rPr lang="en-US" sz="1000" dirty="0"/>
              <a:t>, Y., </a:t>
            </a:r>
            <a:r>
              <a:rPr lang="en-US" sz="1000" dirty="0" err="1"/>
              <a:t>Veksler</a:t>
            </a:r>
            <a:r>
              <a:rPr lang="en-US" sz="1000" dirty="0"/>
              <a:t>, O. and </a:t>
            </a:r>
            <a:r>
              <a:rPr lang="en-US" sz="1000" dirty="0" err="1"/>
              <a:t>Zabih</a:t>
            </a:r>
            <a:r>
              <a:rPr lang="en-US" sz="1000" dirty="0"/>
              <a:t>, R.</a:t>
            </a:r>
            <a:r>
              <a:rPr lang="en-US" sz="1000" i="1" dirty="0"/>
              <a:t> (1998). Markov Random Fields with Efficient Approximations. In Proceedings of the IEEE Computer Society Conference on Computer Vision and Pattern Recognition (CVPR ’98). IEEE Computer Society, USA, 648.</a:t>
            </a:r>
          </a:p>
          <a:p>
            <a:pPr marL="0" indent="0">
              <a:buNone/>
            </a:pPr>
            <a:r>
              <a:rPr lang="en-US" sz="1000" i="1" dirty="0"/>
              <a:t>[8] </a:t>
            </a:r>
            <a:r>
              <a:rPr lang="en-US" sz="1000" dirty="0"/>
              <a:t>Knoll, C., </a:t>
            </a:r>
            <a:r>
              <a:rPr lang="en-US" sz="1000" dirty="0" err="1"/>
              <a:t>Rath</a:t>
            </a:r>
            <a:r>
              <a:rPr lang="en-US" sz="1000" dirty="0"/>
              <a:t>, M., </a:t>
            </a:r>
            <a:r>
              <a:rPr lang="en-US" sz="1000" dirty="0" err="1"/>
              <a:t>Tschiatschek</a:t>
            </a:r>
            <a:r>
              <a:rPr lang="en-US" sz="1000" dirty="0"/>
              <a:t>, S. and </a:t>
            </a:r>
            <a:r>
              <a:rPr lang="en-US" sz="1000" dirty="0" err="1"/>
              <a:t>Pernkopf</a:t>
            </a:r>
            <a:r>
              <a:rPr lang="en-US" sz="1000" dirty="0"/>
              <a:t>, F.</a:t>
            </a:r>
            <a:r>
              <a:rPr lang="en-US" sz="1000" i="1" dirty="0"/>
              <a:t> (2015). Message Scheduling Methods for Belief Propagation. </a:t>
            </a:r>
          </a:p>
          <a:p>
            <a:pPr marL="0" indent="0">
              <a:buNone/>
            </a:pPr>
            <a:r>
              <a:rPr lang="en-US" sz="1000" i="1" dirty="0"/>
              <a:t>[9] Christopher M. Bishop (2006). Pattern Recognition and Machine Learning (Information Science and Statistics). Springer-Verlag, Berlin, Heidelberg. </a:t>
            </a:r>
          </a:p>
          <a:p>
            <a:pPr marL="0" indent="0">
              <a:buNone/>
            </a:pPr>
            <a:endParaRPr lang="en-US" sz="1600" i="1" dirty="0"/>
          </a:p>
          <a:p>
            <a:pPr marL="0" indent="0">
              <a:buNone/>
            </a:pPr>
            <a:endParaRPr lang="en-US" sz="1600" dirty="0"/>
          </a:p>
          <a:p>
            <a:endParaRPr lang="de-DE" dirty="0"/>
          </a:p>
        </p:txBody>
      </p:sp>
    </p:spTree>
    <p:extLst>
      <p:ext uri="{BB962C8B-B14F-4D97-AF65-F5344CB8AC3E}">
        <p14:creationId xmlns:p14="http://schemas.microsoft.com/office/powerpoint/2010/main" val="338682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CE2DD7-A2E4-4A04-A324-AEBD2848B15D}"/>
              </a:ext>
            </a:extLst>
          </p:cNvPr>
          <p:cNvSpPr/>
          <p:nvPr/>
        </p:nvSpPr>
        <p:spPr>
          <a:xfrm>
            <a:off x="2988585" y="1936452"/>
            <a:ext cx="3166829" cy="923330"/>
          </a:xfrm>
          <a:prstGeom prst="rect">
            <a:avLst/>
          </a:prstGeom>
          <a:noFill/>
        </p:spPr>
        <p:txBody>
          <a:bodyPr wrap="none" lIns="91440" tIns="45720" rIns="91440" bIns="45720">
            <a:spAutoFit/>
          </a:bodyPr>
          <a:lstStyle/>
          <a:p>
            <a:pPr algn="ctr"/>
            <a:r>
              <a:rPr lang="de-DE"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6484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Project Background</a:t>
            </a:r>
          </a:p>
        </p:txBody>
      </p:sp>
      <p:pic>
        <p:nvPicPr>
          <p:cNvPr id="5" name="Picture 4">
            <a:extLst>
              <a:ext uri="{FF2B5EF4-FFF2-40B4-BE49-F238E27FC236}">
                <a16:creationId xmlns:a16="http://schemas.microsoft.com/office/drawing/2014/main" id="{915D5304-EC11-42E3-8EF4-959DC3327B7C}"/>
              </a:ext>
            </a:extLst>
          </p:cNvPr>
          <p:cNvPicPr>
            <a:picLocks noChangeAspect="1"/>
          </p:cNvPicPr>
          <p:nvPr/>
        </p:nvPicPr>
        <p:blipFill>
          <a:blip r:embed="rId3"/>
          <a:stretch>
            <a:fillRect/>
          </a:stretch>
        </p:blipFill>
        <p:spPr>
          <a:xfrm>
            <a:off x="6502702" y="851217"/>
            <a:ext cx="2164423" cy="1595065"/>
          </a:xfrm>
          <a:prstGeom prst="rect">
            <a:avLst/>
          </a:prstGeom>
        </p:spPr>
      </p:pic>
      <p:sp>
        <p:nvSpPr>
          <p:cNvPr id="3" name="Rectangle 2">
            <a:extLst>
              <a:ext uri="{FF2B5EF4-FFF2-40B4-BE49-F238E27FC236}">
                <a16:creationId xmlns:a16="http://schemas.microsoft.com/office/drawing/2014/main" id="{257D1D1C-9603-484B-9CE7-6016B58D9ECE}"/>
              </a:ext>
            </a:extLst>
          </p:cNvPr>
          <p:cNvSpPr/>
          <p:nvPr/>
        </p:nvSpPr>
        <p:spPr>
          <a:xfrm>
            <a:off x="6196635" y="2338560"/>
            <a:ext cx="2995305" cy="215444"/>
          </a:xfrm>
          <a:prstGeom prst="rect">
            <a:avLst/>
          </a:prstGeom>
        </p:spPr>
        <p:txBody>
          <a:bodyPr wrap="square">
            <a:spAutoFit/>
          </a:bodyPr>
          <a:lstStyle/>
          <a:p>
            <a:r>
              <a:rPr lang="en-US" sz="800" dirty="0"/>
              <a:t>https://degeekit.ie/google-home-vs-amazon-echo-in-ireland/</a:t>
            </a:r>
          </a:p>
        </p:txBody>
      </p:sp>
      <p:sp>
        <p:nvSpPr>
          <p:cNvPr id="4" name="Rectangle 3">
            <a:extLst>
              <a:ext uri="{FF2B5EF4-FFF2-40B4-BE49-F238E27FC236}">
                <a16:creationId xmlns:a16="http://schemas.microsoft.com/office/drawing/2014/main" id="{AFDCB592-AFF0-4FA9-9740-90507AD06C76}"/>
              </a:ext>
            </a:extLst>
          </p:cNvPr>
          <p:cNvSpPr/>
          <p:nvPr/>
        </p:nvSpPr>
        <p:spPr>
          <a:xfrm>
            <a:off x="320733" y="3679561"/>
            <a:ext cx="5505781" cy="246221"/>
          </a:xfrm>
          <a:prstGeom prst="rect">
            <a:avLst/>
          </a:prstGeom>
        </p:spPr>
        <p:txBody>
          <a:bodyPr wrap="square">
            <a:spAutoFit/>
          </a:bodyPr>
          <a:lstStyle/>
          <a:p>
            <a:r>
              <a:rPr lang="en-US" sz="1000" dirty="0"/>
              <a:t>https://energyefficientsmart.com/5-ways-to-make-your-smart-home-more-energy-and-cost-efficient/</a:t>
            </a:r>
          </a:p>
        </p:txBody>
      </p:sp>
      <p:pic>
        <p:nvPicPr>
          <p:cNvPr id="6" name="Picture 5">
            <a:extLst>
              <a:ext uri="{FF2B5EF4-FFF2-40B4-BE49-F238E27FC236}">
                <a16:creationId xmlns:a16="http://schemas.microsoft.com/office/drawing/2014/main" id="{80F8D3A0-6B3B-4B64-BE4E-BA3CCE31CC20}"/>
              </a:ext>
            </a:extLst>
          </p:cNvPr>
          <p:cNvPicPr>
            <a:picLocks noChangeAspect="1"/>
          </p:cNvPicPr>
          <p:nvPr/>
        </p:nvPicPr>
        <p:blipFill>
          <a:blip r:embed="rId4"/>
          <a:stretch>
            <a:fillRect/>
          </a:stretch>
        </p:blipFill>
        <p:spPr>
          <a:xfrm>
            <a:off x="569475" y="1043688"/>
            <a:ext cx="5344116" cy="2332451"/>
          </a:xfrm>
          <a:prstGeom prst="rect">
            <a:avLst/>
          </a:prstGeom>
        </p:spPr>
      </p:pic>
      <p:sp>
        <p:nvSpPr>
          <p:cNvPr id="7" name="Rectangle 6">
            <a:extLst>
              <a:ext uri="{FF2B5EF4-FFF2-40B4-BE49-F238E27FC236}">
                <a16:creationId xmlns:a16="http://schemas.microsoft.com/office/drawing/2014/main" id="{73CEE80E-41F0-445C-8DF4-932B35066F8E}"/>
              </a:ext>
            </a:extLst>
          </p:cNvPr>
          <p:cNvSpPr/>
          <p:nvPr/>
        </p:nvSpPr>
        <p:spPr>
          <a:xfrm>
            <a:off x="955533" y="3369282"/>
            <a:ext cx="4572000" cy="246221"/>
          </a:xfrm>
          <a:prstGeom prst="rect">
            <a:avLst/>
          </a:prstGeom>
        </p:spPr>
        <p:txBody>
          <a:bodyPr>
            <a:spAutoFit/>
          </a:bodyPr>
          <a:lstStyle/>
          <a:p>
            <a:r>
              <a:rPr lang="en-US" sz="1000" dirty="0"/>
              <a:t>https://www.eng.biu.ac.il/gannot/files/2012/05/image017.jpg</a:t>
            </a:r>
          </a:p>
        </p:txBody>
      </p:sp>
      <p:pic>
        <p:nvPicPr>
          <p:cNvPr id="10" name="Picture 8" descr="Magnet Smart Kitchen - Nobia">
            <a:extLst>
              <a:ext uri="{FF2B5EF4-FFF2-40B4-BE49-F238E27FC236}">
                <a16:creationId xmlns:a16="http://schemas.microsoft.com/office/drawing/2014/main" id="{5BE75DCF-DD2B-4701-BC5B-8D168E127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992" y="948797"/>
            <a:ext cx="5633610" cy="26987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Amazon Echo Dot vs. Google Home Mini: Which Should You Get ...">
            <a:extLst>
              <a:ext uri="{FF2B5EF4-FFF2-40B4-BE49-F238E27FC236}">
                <a16:creationId xmlns:a16="http://schemas.microsoft.com/office/drawing/2014/main" id="{88CF67E0-F933-4DE5-BEAC-4B73317E112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Amazon Echo Dot vs. Google Home Mini: Which Should You Get ...">
            <a:extLst>
              <a:ext uri="{FF2B5EF4-FFF2-40B4-BE49-F238E27FC236}">
                <a16:creationId xmlns:a16="http://schemas.microsoft.com/office/drawing/2014/main" id="{090B2B85-B6C2-4F9F-9843-39ADF1E01A0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62370" y="2962586"/>
            <a:ext cx="1942078" cy="9710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DF95FD9-BF90-4545-A792-C360D7414A29}"/>
              </a:ext>
            </a:extLst>
          </p:cNvPr>
          <p:cNvSpPr/>
          <p:nvPr/>
        </p:nvSpPr>
        <p:spPr>
          <a:xfrm>
            <a:off x="6300192" y="3971260"/>
            <a:ext cx="4572000" cy="184666"/>
          </a:xfrm>
          <a:prstGeom prst="rect">
            <a:avLst/>
          </a:prstGeom>
        </p:spPr>
        <p:txBody>
          <a:bodyPr>
            <a:spAutoFit/>
          </a:bodyPr>
          <a:lstStyle/>
          <a:p>
            <a:r>
              <a:rPr lang="en-US" sz="600" dirty="0"/>
              <a:t>https://www.nytimes.com/wirecutter/blog/amazon-echo-dot-vs-google-home-mini/</a:t>
            </a:r>
          </a:p>
        </p:txBody>
      </p:sp>
    </p:spTree>
    <p:extLst>
      <p:ext uri="{BB962C8B-B14F-4D97-AF65-F5344CB8AC3E}">
        <p14:creationId xmlns:p14="http://schemas.microsoft.com/office/powerpoint/2010/main" val="8760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55B4ABFC-E6D7-4BA6-8160-B469EB2F2206}"/>
              </a:ext>
            </a:extLst>
          </p:cNvPr>
          <p:cNvSpPr>
            <a:spLocks noGrp="1"/>
          </p:cNvSpPr>
          <p:nvPr>
            <p:ph type="title"/>
          </p:nvPr>
        </p:nvSpPr>
        <p:spPr>
          <a:xfrm>
            <a:off x="457200" y="123825"/>
            <a:ext cx="8229600" cy="565150"/>
          </a:xfrm>
        </p:spPr>
        <p:txBody>
          <a:bodyPr/>
          <a:lstStyle/>
          <a:p>
            <a:pPr algn="l"/>
            <a:r>
              <a:rPr lang="de-DE" dirty="0"/>
              <a:t>Motivation</a:t>
            </a:r>
          </a:p>
        </p:txBody>
      </p:sp>
      <p:pic>
        <p:nvPicPr>
          <p:cNvPr id="4" name="Picture 3">
            <a:extLst>
              <a:ext uri="{FF2B5EF4-FFF2-40B4-BE49-F238E27FC236}">
                <a16:creationId xmlns:a16="http://schemas.microsoft.com/office/drawing/2014/main" id="{00184B33-5B9A-470E-8BE3-0A3B5743D9A1}"/>
              </a:ext>
            </a:extLst>
          </p:cNvPr>
          <p:cNvPicPr>
            <a:picLocks noChangeAspect="1"/>
          </p:cNvPicPr>
          <p:nvPr/>
        </p:nvPicPr>
        <p:blipFill>
          <a:blip r:embed="rId3"/>
          <a:stretch>
            <a:fillRect/>
          </a:stretch>
        </p:blipFill>
        <p:spPr>
          <a:xfrm>
            <a:off x="387756" y="848818"/>
            <a:ext cx="3752196" cy="3573520"/>
          </a:xfrm>
          <a:prstGeom prst="rect">
            <a:avLst/>
          </a:prstGeom>
        </p:spPr>
      </p:pic>
      <p:pic>
        <p:nvPicPr>
          <p:cNvPr id="7" name="Picture 6">
            <a:extLst>
              <a:ext uri="{FF2B5EF4-FFF2-40B4-BE49-F238E27FC236}">
                <a16:creationId xmlns:a16="http://schemas.microsoft.com/office/drawing/2014/main" id="{373F013C-80FB-4540-82F0-24672A8959B7}"/>
              </a:ext>
            </a:extLst>
          </p:cNvPr>
          <p:cNvPicPr>
            <a:picLocks noChangeAspect="1"/>
          </p:cNvPicPr>
          <p:nvPr/>
        </p:nvPicPr>
        <p:blipFill>
          <a:blip r:embed="rId4"/>
          <a:stretch>
            <a:fillRect/>
          </a:stretch>
        </p:blipFill>
        <p:spPr>
          <a:xfrm>
            <a:off x="4355976" y="917835"/>
            <a:ext cx="4477017" cy="3504503"/>
          </a:xfrm>
          <a:prstGeom prst="rect">
            <a:avLst/>
          </a:prstGeom>
        </p:spPr>
      </p:pic>
    </p:spTree>
    <p:extLst>
      <p:ext uri="{BB962C8B-B14F-4D97-AF65-F5344CB8AC3E}">
        <p14:creationId xmlns:p14="http://schemas.microsoft.com/office/powerpoint/2010/main" val="40138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Outline</a:t>
            </a:r>
          </a:p>
        </p:txBody>
      </p:sp>
      <p:sp>
        <p:nvSpPr>
          <p:cNvPr id="3" name="Inhaltsplatzhalter 2"/>
          <p:cNvSpPr>
            <a:spLocks noGrp="1"/>
          </p:cNvSpPr>
          <p:nvPr>
            <p:ph idx="1"/>
          </p:nvPr>
        </p:nvSpPr>
        <p:spPr>
          <a:xfrm>
            <a:off x="539552" y="1059582"/>
            <a:ext cx="8229600" cy="3240360"/>
          </a:xfrm>
        </p:spPr>
        <p:txBody>
          <a:bodyPr/>
          <a:lstStyle/>
          <a:p>
            <a:r>
              <a:rPr lang="de-DE" dirty="0">
                <a:solidFill>
                  <a:schemeClr val="bg1">
                    <a:lumMod val="75000"/>
                  </a:schemeClr>
                </a:solidFill>
              </a:rPr>
              <a:t>Motivation</a:t>
            </a:r>
          </a:p>
          <a:p>
            <a:r>
              <a:rPr lang="de-DE" dirty="0"/>
              <a:t>Semi-Supervised Gaussian Process (SSGP) Source Localization Method</a:t>
            </a:r>
          </a:p>
          <a:p>
            <a:r>
              <a:rPr lang="en-US" dirty="0"/>
              <a:t>Misalignment Detection Using Markov Random Fields (MRFs)</a:t>
            </a:r>
            <a:endParaRPr lang="de-DE" dirty="0"/>
          </a:p>
          <a:p>
            <a:r>
              <a:rPr lang="de-DE" dirty="0"/>
              <a:t>Results</a:t>
            </a:r>
          </a:p>
          <a:p>
            <a:r>
              <a:rPr lang="de-DE" dirty="0"/>
              <a:t>Conclusion</a:t>
            </a:r>
          </a:p>
        </p:txBody>
      </p:sp>
    </p:spTree>
    <p:extLst>
      <p:ext uri="{BB962C8B-B14F-4D97-AF65-F5344CB8AC3E}">
        <p14:creationId xmlns:p14="http://schemas.microsoft.com/office/powerpoint/2010/main" val="1219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Goals</a:t>
            </a:r>
          </a:p>
        </p:txBody>
      </p:sp>
      <p:sp>
        <p:nvSpPr>
          <p:cNvPr id="3" name="Inhaltsplatzhalter 2"/>
          <p:cNvSpPr>
            <a:spLocks noGrp="1"/>
          </p:cNvSpPr>
          <p:nvPr>
            <p:ph idx="1"/>
          </p:nvPr>
        </p:nvSpPr>
        <p:spPr>
          <a:xfrm>
            <a:off x="539552" y="1635646"/>
            <a:ext cx="8388424" cy="3118911"/>
          </a:xfrm>
        </p:spPr>
        <p:txBody>
          <a:bodyPr>
            <a:normAutofit/>
          </a:bodyPr>
          <a:lstStyle/>
          <a:p>
            <a:r>
              <a:rPr lang="de-DE" b="1" dirty="0"/>
              <a:t>Long-term goal</a:t>
            </a:r>
            <a:r>
              <a:rPr lang="de-DE" dirty="0"/>
              <a:t>: localize a source even if a microphone node is moved. </a:t>
            </a:r>
          </a:p>
          <a:p>
            <a:r>
              <a:rPr lang="de-DE" dirty="0"/>
              <a:t>Salvage training data (if estimation results are still good).</a:t>
            </a:r>
          </a:p>
          <a:p>
            <a:r>
              <a:rPr lang="de-DE" dirty="0"/>
              <a:t>Otherwise, consistently identify which array has moved.</a:t>
            </a:r>
          </a:p>
          <a:p>
            <a:pPr marL="0" indent="0">
              <a:buNone/>
            </a:pPr>
            <a:endParaRPr lang="de-DE" dirty="0"/>
          </a:p>
          <a:p>
            <a:endParaRPr lang="de-DE" dirty="0"/>
          </a:p>
          <a:p>
            <a:endParaRPr lang="de-DE" dirty="0"/>
          </a:p>
        </p:txBody>
      </p:sp>
    </p:spTree>
    <p:extLst>
      <p:ext uri="{BB962C8B-B14F-4D97-AF65-F5344CB8AC3E}">
        <p14:creationId xmlns:p14="http://schemas.microsoft.com/office/powerpoint/2010/main" val="183204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14C-0E4F-46A0-9981-BA412D05690D}"/>
              </a:ext>
            </a:extLst>
          </p:cNvPr>
          <p:cNvSpPr>
            <a:spLocks noGrp="1"/>
          </p:cNvSpPr>
          <p:nvPr>
            <p:ph type="title"/>
          </p:nvPr>
        </p:nvSpPr>
        <p:spPr>
          <a:xfrm>
            <a:off x="611560" y="3435846"/>
            <a:ext cx="7846640" cy="1021556"/>
          </a:xfrm>
        </p:spPr>
        <p:txBody>
          <a:bodyPr/>
          <a:lstStyle/>
          <a:p>
            <a:pPr algn="ctr"/>
            <a:r>
              <a:rPr lang="en-US" dirty="0"/>
              <a:t>SSGP source localization</a:t>
            </a:r>
          </a:p>
        </p:txBody>
      </p:sp>
    </p:spTree>
    <p:extLst>
      <p:ext uri="{BB962C8B-B14F-4D97-AF65-F5344CB8AC3E}">
        <p14:creationId xmlns:p14="http://schemas.microsoft.com/office/powerpoint/2010/main" val="266976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Relative Transfer Functions (RTFs)</a:t>
            </a:r>
          </a:p>
        </p:txBody>
      </p:sp>
      <p:sp>
        <p:nvSpPr>
          <p:cNvPr id="4" name="TextBox 3">
            <a:extLst>
              <a:ext uri="{FF2B5EF4-FFF2-40B4-BE49-F238E27FC236}">
                <a16:creationId xmlns:a16="http://schemas.microsoft.com/office/drawing/2014/main" id="{92A1A162-9159-401E-AC1C-478D96962EC8}"/>
              </a:ext>
            </a:extLst>
          </p:cNvPr>
          <p:cNvSpPr txBox="1"/>
          <p:nvPr/>
        </p:nvSpPr>
        <p:spPr>
          <a:xfrm>
            <a:off x="179512" y="1059582"/>
            <a:ext cx="426538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Acoustic Transfer Function (ATF)</a:t>
            </a:r>
            <a:r>
              <a:rPr lang="en-US" dirty="0"/>
              <a:t>: precise model, but difficult to estimate [1,2,3].</a:t>
            </a:r>
          </a:p>
          <a:p>
            <a:endParaRPr lang="en-US" dirty="0"/>
          </a:p>
          <a:p>
            <a:pPr marL="285750" indent="-285750">
              <a:buFont typeface="Arial" panose="020B0604020202020204" pitchFamily="34" charset="0"/>
              <a:buChar char="•"/>
            </a:pPr>
            <a:r>
              <a:rPr lang="en-US" dirty="0">
                <a:solidFill>
                  <a:schemeClr val="accent3">
                    <a:lumMod val="75000"/>
                  </a:schemeClr>
                </a:solidFill>
              </a:rPr>
              <a:t>RTF</a:t>
            </a:r>
            <a:r>
              <a:rPr lang="en-US" dirty="0"/>
              <a:t>: represents the fingerprint for a given acoustic environment (</a:t>
            </a:r>
            <a:r>
              <a:rPr lang="en-US" i="1" dirty="0"/>
              <a:t>easier</a:t>
            </a:r>
            <a:r>
              <a:rPr lang="en-US" dirty="0"/>
              <a:t> to estimate).</a:t>
            </a:r>
          </a:p>
        </p:txBody>
      </p:sp>
      <p:pic>
        <p:nvPicPr>
          <p:cNvPr id="3" name="Picture 2">
            <a:extLst>
              <a:ext uri="{FF2B5EF4-FFF2-40B4-BE49-F238E27FC236}">
                <a16:creationId xmlns:a16="http://schemas.microsoft.com/office/drawing/2014/main" id="{6ED99A03-FB45-45F9-A801-5460FAFD8A32}"/>
              </a:ext>
            </a:extLst>
          </p:cNvPr>
          <p:cNvPicPr>
            <a:picLocks noChangeAspect="1"/>
          </p:cNvPicPr>
          <p:nvPr/>
        </p:nvPicPr>
        <p:blipFill>
          <a:blip r:embed="rId3"/>
          <a:stretch>
            <a:fillRect/>
          </a:stretch>
        </p:blipFill>
        <p:spPr>
          <a:xfrm>
            <a:off x="4444892" y="1838672"/>
            <a:ext cx="4268838" cy="1466156"/>
          </a:xfrm>
          <a:prstGeom prst="rect">
            <a:avLst/>
          </a:prstGeom>
        </p:spPr>
      </p:pic>
      <p:sp>
        <p:nvSpPr>
          <p:cNvPr id="5" name="TextBox 4">
            <a:extLst>
              <a:ext uri="{FF2B5EF4-FFF2-40B4-BE49-F238E27FC236}">
                <a16:creationId xmlns:a16="http://schemas.microsoft.com/office/drawing/2014/main" id="{D09E8736-1E87-4894-8135-0603BF834AB4}"/>
              </a:ext>
            </a:extLst>
          </p:cNvPr>
          <p:cNvSpPr txBox="1"/>
          <p:nvPr/>
        </p:nvSpPr>
        <p:spPr>
          <a:xfrm>
            <a:off x="106621" y="2967794"/>
            <a:ext cx="4074332"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Assumption:</a:t>
            </a:r>
            <a:r>
              <a:rPr lang="en-US" dirty="0"/>
              <a:t> in smart-home environments, </a:t>
            </a:r>
            <a:r>
              <a:rPr lang="en-US" dirty="0">
                <a:solidFill>
                  <a:srgbClr val="FF0000"/>
                </a:solidFill>
              </a:rPr>
              <a:t>ATFs</a:t>
            </a:r>
            <a:r>
              <a:rPr lang="en-US" dirty="0"/>
              <a:t> and </a:t>
            </a:r>
            <a:r>
              <a:rPr lang="en-US" dirty="0">
                <a:solidFill>
                  <a:schemeClr val="accent3">
                    <a:lumMod val="75000"/>
                  </a:schemeClr>
                </a:solidFill>
              </a:rPr>
              <a:t>RTFs</a:t>
            </a:r>
            <a:r>
              <a:rPr lang="en-US" dirty="0"/>
              <a:t> depend on a small number of variables.</a:t>
            </a:r>
          </a:p>
          <a:p>
            <a:endParaRPr lang="en-US" dirty="0"/>
          </a:p>
        </p:txBody>
      </p:sp>
      <p:sp>
        <p:nvSpPr>
          <p:cNvPr id="7" name="Rectangle 6">
            <a:extLst>
              <a:ext uri="{FF2B5EF4-FFF2-40B4-BE49-F238E27FC236}">
                <a16:creationId xmlns:a16="http://schemas.microsoft.com/office/drawing/2014/main" id="{62949411-069A-4479-BB75-3489A0663045}"/>
              </a:ext>
            </a:extLst>
          </p:cNvPr>
          <p:cNvSpPr/>
          <p:nvPr/>
        </p:nvSpPr>
        <p:spPr>
          <a:xfrm>
            <a:off x="5364088" y="3419962"/>
            <a:ext cx="4572000" cy="246221"/>
          </a:xfrm>
          <a:prstGeom prst="rect">
            <a:avLst/>
          </a:prstGeom>
        </p:spPr>
        <p:txBody>
          <a:bodyPr>
            <a:spAutoFit/>
          </a:bodyPr>
          <a:lstStyle/>
          <a:p>
            <a:r>
              <a:rPr lang="en-US" sz="1000" dirty="0"/>
              <a:t>https://www.eng.biu.ac.il/gannot/tutorials-and-keynote-addresses/</a:t>
            </a:r>
          </a:p>
        </p:txBody>
      </p:sp>
      <p:sp>
        <p:nvSpPr>
          <p:cNvPr id="6" name="Oval 5">
            <a:extLst>
              <a:ext uri="{FF2B5EF4-FFF2-40B4-BE49-F238E27FC236}">
                <a16:creationId xmlns:a16="http://schemas.microsoft.com/office/drawing/2014/main" id="{FEF0B3C1-5A27-496D-9269-FE094033DCCB}"/>
              </a:ext>
            </a:extLst>
          </p:cNvPr>
          <p:cNvSpPr/>
          <p:nvPr/>
        </p:nvSpPr>
        <p:spPr>
          <a:xfrm>
            <a:off x="7092280" y="1723538"/>
            <a:ext cx="1450504" cy="148648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726E48A-BC4B-40D8-83ED-8755DB5A7615}"/>
              </a:ext>
            </a:extLst>
          </p:cNvPr>
          <p:cNvSpPr/>
          <p:nvPr/>
        </p:nvSpPr>
        <p:spPr>
          <a:xfrm>
            <a:off x="7092280" y="2931790"/>
            <a:ext cx="288032" cy="720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4ADAB8-2A21-4130-8787-F60D32943AA4}"/>
              </a:ext>
            </a:extLst>
          </p:cNvPr>
          <p:cNvSpPr txBox="1"/>
          <p:nvPr/>
        </p:nvSpPr>
        <p:spPr>
          <a:xfrm>
            <a:off x="7092280" y="2063918"/>
            <a:ext cx="1450504" cy="1015663"/>
          </a:xfrm>
          <a:prstGeom prst="rect">
            <a:avLst/>
          </a:prstGeom>
          <a:noFill/>
        </p:spPr>
        <p:txBody>
          <a:bodyPr wrap="square" rtlCol="0">
            <a:spAutoFit/>
          </a:bodyPr>
          <a:lstStyle/>
          <a:p>
            <a:pPr marL="91440" indent="-91440">
              <a:buFont typeface="Arial" panose="020B0604020202020204" pitchFamily="34" charset="0"/>
              <a:buChar char="•"/>
            </a:pPr>
            <a:r>
              <a:rPr lang="en-US" sz="1200" dirty="0">
                <a:solidFill>
                  <a:schemeClr val="tx1">
                    <a:lumMod val="65000"/>
                    <a:lumOff val="35000"/>
                  </a:schemeClr>
                </a:solidFill>
              </a:rPr>
              <a:t>Source positioning</a:t>
            </a:r>
          </a:p>
          <a:p>
            <a:pPr marL="91440" indent="-91440">
              <a:buFont typeface="Arial" panose="020B0604020202020204" pitchFamily="34" charset="0"/>
              <a:buChar char="•"/>
            </a:pPr>
            <a:r>
              <a:rPr lang="en-US" sz="1200" dirty="0">
                <a:solidFill>
                  <a:schemeClr val="tx1">
                    <a:lumMod val="65000"/>
                    <a:lumOff val="35000"/>
                  </a:schemeClr>
                </a:solidFill>
              </a:rPr>
              <a:t>T60</a:t>
            </a:r>
          </a:p>
          <a:p>
            <a:pPr marL="91440" indent="-91440">
              <a:buFont typeface="Arial" panose="020B0604020202020204" pitchFamily="34" charset="0"/>
              <a:buChar char="•"/>
            </a:pPr>
            <a:r>
              <a:rPr lang="en-US" sz="1200" dirty="0">
                <a:solidFill>
                  <a:schemeClr val="tx1">
                    <a:lumMod val="65000"/>
                    <a:lumOff val="35000"/>
                  </a:schemeClr>
                </a:solidFill>
              </a:rPr>
              <a:t>Mic positioning</a:t>
            </a:r>
          </a:p>
          <a:p>
            <a:pPr marL="91440" indent="-91440">
              <a:buFont typeface="Arial" panose="020B0604020202020204" pitchFamily="34" charset="0"/>
              <a:buChar char="•"/>
            </a:pPr>
            <a:r>
              <a:rPr lang="en-US" sz="1200" dirty="0">
                <a:solidFill>
                  <a:schemeClr val="tx1">
                    <a:lumMod val="65000"/>
                    <a:lumOff val="35000"/>
                  </a:schemeClr>
                </a:solidFill>
              </a:rPr>
              <a:t>Room dimensions</a:t>
            </a:r>
          </a:p>
          <a:p>
            <a:pPr marL="91440" indent="-91440">
              <a:buFont typeface="Arial" panose="020B0604020202020204" pitchFamily="34" charset="0"/>
              <a:buChar char="•"/>
            </a:pPr>
            <a:r>
              <a:rPr lang="en-US" sz="1200" dirty="0">
                <a:solidFill>
                  <a:schemeClr val="tx1">
                    <a:lumMod val="65000"/>
                    <a:lumOff val="35000"/>
                  </a:schemeClr>
                </a:solidFill>
              </a:rPr>
              <a:t>…</a:t>
            </a:r>
          </a:p>
        </p:txBody>
      </p:sp>
      <p:sp>
        <p:nvSpPr>
          <p:cNvPr id="10" name="Flowchart: Connector 9">
            <a:extLst>
              <a:ext uri="{FF2B5EF4-FFF2-40B4-BE49-F238E27FC236}">
                <a16:creationId xmlns:a16="http://schemas.microsoft.com/office/drawing/2014/main" id="{0A5FE567-623A-45BA-A1B1-32625687F1C3}"/>
              </a:ext>
            </a:extLst>
          </p:cNvPr>
          <p:cNvSpPr/>
          <p:nvPr/>
        </p:nvSpPr>
        <p:spPr>
          <a:xfrm>
            <a:off x="7092280" y="2063918"/>
            <a:ext cx="144016" cy="72008"/>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E12ADE-6534-440C-BDC0-9A0A01BA3863}"/>
              </a:ext>
            </a:extLst>
          </p:cNvPr>
          <p:cNvSpPr txBox="1"/>
          <p:nvPr/>
        </p:nvSpPr>
        <p:spPr>
          <a:xfrm>
            <a:off x="7092280" y="2063918"/>
            <a:ext cx="1450504" cy="1015663"/>
          </a:xfrm>
          <a:prstGeom prst="rect">
            <a:avLst/>
          </a:prstGeom>
          <a:noFill/>
        </p:spPr>
        <p:txBody>
          <a:bodyPr wrap="square" rtlCol="0">
            <a:spAutoFit/>
          </a:bodyPr>
          <a:lstStyle/>
          <a:p>
            <a:pPr marL="91440" indent="-91440">
              <a:buFont typeface="Arial" panose="020B0604020202020204" pitchFamily="34" charset="0"/>
              <a:buChar char="•"/>
            </a:pPr>
            <a:r>
              <a:rPr lang="en-US" sz="1200" dirty="0">
                <a:solidFill>
                  <a:schemeClr val="tx1">
                    <a:lumMod val="65000"/>
                    <a:lumOff val="35000"/>
                  </a:schemeClr>
                </a:solidFill>
              </a:rPr>
              <a:t>Source positioning</a:t>
            </a:r>
          </a:p>
          <a:p>
            <a:pPr marL="91440" indent="-91440">
              <a:buFont typeface="Arial" panose="020B0604020202020204" pitchFamily="34" charset="0"/>
              <a:buChar char="•"/>
            </a:pPr>
            <a:r>
              <a:rPr lang="en-US" sz="1200" dirty="0">
                <a:solidFill>
                  <a:schemeClr val="bg2"/>
                </a:solidFill>
              </a:rPr>
              <a:t>T60</a:t>
            </a:r>
          </a:p>
          <a:p>
            <a:pPr marL="91440" indent="-91440">
              <a:buFont typeface="Arial" panose="020B0604020202020204" pitchFamily="34" charset="0"/>
              <a:buChar char="•"/>
            </a:pPr>
            <a:r>
              <a:rPr lang="en-US" sz="1200" dirty="0">
                <a:solidFill>
                  <a:schemeClr val="bg2"/>
                </a:solidFill>
              </a:rPr>
              <a:t>Mic positioning</a:t>
            </a:r>
          </a:p>
          <a:p>
            <a:pPr marL="91440" indent="-91440">
              <a:buFont typeface="Arial" panose="020B0604020202020204" pitchFamily="34" charset="0"/>
              <a:buChar char="•"/>
            </a:pPr>
            <a:r>
              <a:rPr lang="en-US" sz="1200" dirty="0">
                <a:solidFill>
                  <a:schemeClr val="bg2"/>
                </a:solidFill>
              </a:rPr>
              <a:t>Room dimensions</a:t>
            </a:r>
          </a:p>
          <a:p>
            <a:pPr marL="91440" indent="-91440">
              <a:buFont typeface="Arial" panose="020B0604020202020204" pitchFamily="34" charset="0"/>
              <a:buChar char="•"/>
            </a:pPr>
            <a:r>
              <a:rPr lang="en-US" sz="1200" dirty="0">
                <a:solidFill>
                  <a:schemeClr val="bg2"/>
                </a:solidFill>
              </a:rPr>
              <a:t>…</a:t>
            </a:r>
          </a:p>
        </p:txBody>
      </p:sp>
    </p:spTree>
    <p:extLst>
      <p:ext uri="{BB962C8B-B14F-4D97-AF65-F5344CB8AC3E}">
        <p14:creationId xmlns:p14="http://schemas.microsoft.com/office/powerpoint/2010/main" val="8495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a:r>
              <a:rPr lang="de-DE" dirty="0"/>
              <a:t>Acoustic Impulse Response (AIR) and ATFs</a:t>
            </a:r>
          </a:p>
        </p:txBody>
      </p:sp>
      <p:cxnSp>
        <p:nvCxnSpPr>
          <p:cNvPr id="13" name="Straight Arrow Connector 12">
            <a:extLst>
              <a:ext uri="{FF2B5EF4-FFF2-40B4-BE49-F238E27FC236}">
                <a16:creationId xmlns:a16="http://schemas.microsoft.com/office/drawing/2014/main" id="{60D9A9BA-4842-4A33-B457-E7DFA4E71444}"/>
              </a:ext>
            </a:extLst>
          </p:cNvPr>
          <p:cNvCxnSpPr>
            <a:cxnSpLocks/>
          </p:cNvCxnSpPr>
          <p:nvPr/>
        </p:nvCxnSpPr>
        <p:spPr>
          <a:xfrm flipV="1">
            <a:off x="2917914" y="1592914"/>
            <a:ext cx="1146657" cy="495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F7C2C53-9A6F-4C69-9DD4-127243077BBB}"/>
              </a:ext>
            </a:extLst>
          </p:cNvPr>
          <p:cNvCxnSpPr>
            <a:cxnSpLocks/>
          </p:cNvCxnSpPr>
          <p:nvPr/>
        </p:nvCxnSpPr>
        <p:spPr>
          <a:xfrm>
            <a:off x="2917914" y="2071019"/>
            <a:ext cx="1137423" cy="410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3877FDD2-E5AE-44FC-8B97-AA791600FC4C}"/>
              </a:ext>
            </a:extLst>
          </p:cNvPr>
          <p:cNvSpPr txBox="1"/>
          <p:nvPr/>
        </p:nvSpPr>
        <p:spPr>
          <a:xfrm rot="1126810">
            <a:off x="3026296" y="2252491"/>
            <a:ext cx="948621" cy="369332"/>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m,2</a:t>
            </a:r>
            <a:r>
              <a:rPr lang="en-US" dirty="0">
                <a:solidFill>
                  <a:srgbClr val="FF0000"/>
                </a:solidFill>
              </a:rPr>
              <a:t>(</a:t>
            </a:r>
            <a:r>
              <a:rPr lang="en-US" dirty="0" err="1">
                <a:solidFill>
                  <a:srgbClr val="FF0000"/>
                </a:solidFill>
              </a:rPr>
              <a:t>t,</a:t>
            </a:r>
            <a:r>
              <a:rPr lang="en-US" b="1" dirty="0" err="1">
                <a:solidFill>
                  <a:srgbClr val="FF0000"/>
                </a:solidFill>
              </a:rPr>
              <a:t>p</a:t>
            </a:r>
            <a:r>
              <a:rPr lang="en-US" dirty="0">
                <a:solidFill>
                  <a:srgbClr val="FF0000"/>
                </a:solidFill>
              </a:rPr>
              <a:t>)</a:t>
            </a:r>
          </a:p>
        </p:txBody>
      </p:sp>
      <p:cxnSp>
        <p:nvCxnSpPr>
          <p:cNvPr id="25" name="Straight Arrow Connector 24">
            <a:extLst>
              <a:ext uri="{FF2B5EF4-FFF2-40B4-BE49-F238E27FC236}">
                <a16:creationId xmlns:a16="http://schemas.microsoft.com/office/drawing/2014/main" id="{59C9ED86-368F-4795-A2EB-BA8FE439CE4D}"/>
              </a:ext>
            </a:extLst>
          </p:cNvPr>
          <p:cNvCxnSpPr>
            <a:cxnSpLocks/>
          </p:cNvCxnSpPr>
          <p:nvPr/>
        </p:nvCxnSpPr>
        <p:spPr>
          <a:xfrm flipV="1">
            <a:off x="4313058" y="2827553"/>
            <a:ext cx="0" cy="2165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EC67EE73-32E9-4482-A3CC-5C576E84E82D}"/>
              </a:ext>
            </a:extLst>
          </p:cNvPr>
          <p:cNvSpPr txBox="1"/>
          <p:nvPr/>
        </p:nvSpPr>
        <p:spPr>
          <a:xfrm rot="20214763">
            <a:off x="3088194" y="1449517"/>
            <a:ext cx="963329" cy="646331"/>
          </a:xfrm>
          <a:prstGeom prst="rect">
            <a:avLst/>
          </a:prstGeom>
          <a:noFill/>
        </p:spPr>
        <p:txBody>
          <a:bodyPr wrap="square" rtlCol="0">
            <a:spAutoFit/>
          </a:bodyPr>
          <a:lstStyle/>
          <a:p>
            <a:r>
              <a:rPr lang="en-US" dirty="0">
                <a:solidFill>
                  <a:srgbClr val="FF0000"/>
                </a:solidFill>
              </a:rPr>
              <a:t>a</a:t>
            </a:r>
            <a:r>
              <a:rPr lang="en-US" baseline="-25000" dirty="0">
                <a:solidFill>
                  <a:srgbClr val="FF0000"/>
                </a:solidFill>
              </a:rPr>
              <a:t>m,1</a:t>
            </a:r>
            <a:r>
              <a:rPr lang="en-US" dirty="0">
                <a:solidFill>
                  <a:srgbClr val="FF0000"/>
                </a:solidFill>
              </a:rPr>
              <a:t>(</a:t>
            </a:r>
            <a:r>
              <a:rPr lang="en-US" dirty="0" err="1">
                <a:solidFill>
                  <a:srgbClr val="FF0000"/>
                </a:solidFill>
              </a:rPr>
              <a:t>t,</a:t>
            </a:r>
            <a:r>
              <a:rPr lang="en-US" b="1" dirty="0" err="1">
                <a:solidFill>
                  <a:srgbClr val="FF0000"/>
                </a:solidFill>
              </a:rPr>
              <a:t>p</a:t>
            </a:r>
            <a:r>
              <a:rPr lang="en-US" dirty="0">
                <a:solidFill>
                  <a:srgbClr val="FF0000"/>
                </a:solidFill>
              </a:rPr>
              <a:t>)</a:t>
            </a:r>
          </a:p>
          <a:p>
            <a:endParaRPr lang="en-US" dirty="0"/>
          </a:p>
        </p:txBody>
      </p:sp>
      <p:cxnSp>
        <p:nvCxnSpPr>
          <p:cNvPr id="28" name="Straight Arrow Connector 27">
            <a:extLst>
              <a:ext uri="{FF2B5EF4-FFF2-40B4-BE49-F238E27FC236}">
                <a16:creationId xmlns:a16="http://schemas.microsoft.com/office/drawing/2014/main" id="{9E390A22-7218-48B4-A5A0-7AAB84223BF7}"/>
              </a:ext>
            </a:extLst>
          </p:cNvPr>
          <p:cNvCxnSpPr>
            <a:cxnSpLocks/>
          </p:cNvCxnSpPr>
          <p:nvPr/>
        </p:nvCxnSpPr>
        <p:spPr>
          <a:xfrm>
            <a:off x="4317645" y="1126351"/>
            <a:ext cx="0" cy="2194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927DF06F-0355-4140-980D-FCC7D3E40CA5}"/>
              </a:ext>
            </a:extLst>
          </p:cNvPr>
          <p:cNvSpPr txBox="1"/>
          <p:nvPr/>
        </p:nvSpPr>
        <p:spPr>
          <a:xfrm>
            <a:off x="4047946" y="2959781"/>
            <a:ext cx="821449" cy="369332"/>
          </a:xfrm>
          <a:prstGeom prst="rect">
            <a:avLst/>
          </a:prstGeom>
          <a:noFill/>
        </p:spPr>
        <p:txBody>
          <a:bodyPr wrap="square" rtlCol="0">
            <a:spAutoFit/>
          </a:bodyPr>
          <a:lstStyle/>
          <a:p>
            <a:r>
              <a:rPr lang="en-US" dirty="0"/>
              <a:t>u</a:t>
            </a:r>
            <a:r>
              <a:rPr lang="en-US" baseline="-25000" dirty="0"/>
              <a:t>m,2</a:t>
            </a:r>
            <a:r>
              <a:rPr lang="en-US" dirty="0"/>
              <a:t>(t)</a:t>
            </a:r>
          </a:p>
        </p:txBody>
      </p:sp>
      <p:sp>
        <p:nvSpPr>
          <p:cNvPr id="42" name="TextBox 41">
            <a:extLst>
              <a:ext uri="{FF2B5EF4-FFF2-40B4-BE49-F238E27FC236}">
                <a16:creationId xmlns:a16="http://schemas.microsoft.com/office/drawing/2014/main" id="{8AAB7269-537F-4ADD-A07E-36646CFC9A7B}"/>
              </a:ext>
            </a:extLst>
          </p:cNvPr>
          <p:cNvSpPr txBox="1"/>
          <p:nvPr/>
        </p:nvSpPr>
        <p:spPr>
          <a:xfrm>
            <a:off x="4051898" y="750147"/>
            <a:ext cx="838114" cy="369332"/>
          </a:xfrm>
          <a:prstGeom prst="rect">
            <a:avLst/>
          </a:prstGeom>
          <a:noFill/>
        </p:spPr>
        <p:txBody>
          <a:bodyPr wrap="square" rtlCol="0">
            <a:spAutoFit/>
          </a:bodyPr>
          <a:lstStyle/>
          <a:p>
            <a:r>
              <a:rPr lang="en-US" dirty="0"/>
              <a:t>u</a:t>
            </a:r>
            <a:r>
              <a:rPr lang="en-US" baseline="-25000" dirty="0"/>
              <a:t>m,1</a:t>
            </a:r>
            <a:r>
              <a:rPr lang="en-US" dirty="0"/>
              <a:t>(t)</a:t>
            </a:r>
          </a:p>
        </p:txBody>
      </p:sp>
      <p:cxnSp>
        <p:nvCxnSpPr>
          <p:cNvPr id="46" name="Straight Arrow Connector 45">
            <a:extLst>
              <a:ext uri="{FF2B5EF4-FFF2-40B4-BE49-F238E27FC236}">
                <a16:creationId xmlns:a16="http://schemas.microsoft.com/office/drawing/2014/main" id="{C02DD001-C20C-4280-A104-208E8AB7D05B}"/>
              </a:ext>
            </a:extLst>
          </p:cNvPr>
          <p:cNvCxnSpPr>
            <a:cxnSpLocks/>
          </p:cNvCxnSpPr>
          <p:nvPr/>
        </p:nvCxnSpPr>
        <p:spPr>
          <a:xfrm>
            <a:off x="4555093" y="1612866"/>
            <a:ext cx="243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Oval 46">
            <a:extLst>
              <a:ext uri="{FF2B5EF4-FFF2-40B4-BE49-F238E27FC236}">
                <a16:creationId xmlns:a16="http://schemas.microsoft.com/office/drawing/2014/main" id="{006CE352-EB7D-4DF5-AABC-2B8A3FAD36F6}"/>
              </a:ext>
            </a:extLst>
          </p:cNvPr>
          <p:cNvSpPr/>
          <p:nvPr/>
        </p:nvSpPr>
        <p:spPr>
          <a:xfrm>
            <a:off x="4946909" y="1524280"/>
            <a:ext cx="216490" cy="2044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p:txBody>
      </p:sp>
      <p:cxnSp>
        <p:nvCxnSpPr>
          <p:cNvPr id="1036" name="Straight Connector 1035">
            <a:extLst>
              <a:ext uri="{FF2B5EF4-FFF2-40B4-BE49-F238E27FC236}">
                <a16:creationId xmlns:a16="http://schemas.microsoft.com/office/drawing/2014/main" id="{593C507A-B048-4674-91E2-534EB0A9AA68}"/>
              </a:ext>
            </a:extLst>
          </p:cNvPr>
          <p:cNvCxnSpPr>
            <a:cxnSpLocks/>
          </p:cNvCxnSpPr>
          <p:nvPr/>
        </p:nvCxnSpPr>
        <p:spPr>
          <a:xfrm>
            <a:off x="4946909" y="1427049"/>
            <a:ext cx="0" cy="375802"/>
          </a:xfrm>
          <a:prstGeom prst="line">
            <a:avLst/>
          </a:prstGeom>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4F49A52E-308C-41FC-BB91-2BF8350B6BC4}"/>
              </a:ext>
            </a:extLst>
          </p:cNvPr>
          <p:cNvSpPr txBox="1"/>
          <p:nvPr/>
        </p:nvSpPr>
        <p:spPr>
          <a:xfrm>
            <a:off x="5120373" y="1257157"/>
            <a:ext cx="1113389" cy="369332"/>
          </a:xfrm>
          <a:prstGeom prst="rect">
            <a:avLst/>
          </a:prstGeom>
          <a:noFill/>
        </p:spPr>
        <p:txBody>
          <a:bodyPr wrap="square" rtlCol="0">
            <a:spAutoFit/>
          </a:bodyPr>
          <a:lstStyle/>
          <a:p>
            <a:r>
              <a:rPr lang="en-US" dirty="0"/>
              <a:t>y</a:t>
            </a:r>
            <a:r>
              <a:rPr lang="en-US" baseline="-25000" dirty="0"/>
              <a:t>m,1</a:t>
            </a:r>
            <a:r>
              <a:rPr lang="en-US" dirty="0"/>
              <a:t>(t)</a:t>
            </a:r>
          </a:p>
        </p:txBody>
      </p:sp>
      <p:sp>
        <p:nvSpPr>
          <p:cNvPr id="68" name="Oval 67">
            <a:extLst>
              <a:ext uri="{FF2B5EF4-FFF2-40B4-BE49-F238E27FC236}">
                <a16:creationId xmlns:a16="http://schemas.microsoft.com/office/drawing/2014/main" id="{A31F3AE6-6ECE-42A3-BEAA-E6D46D2AF178}"/>
              </a:ext>
            </a:extLst>
          </p:cNvPr>
          <p:cNvSpPr/>
          <p:nvPr/>
        </p:nvSpPr>
        <p:spPr>
          <a:xfrm>
            <a:off x="4116002" y="2377983"/>
            <a:ext cx="396488"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cxnSp>
        <p:nvCxnSpPr>
          <p:cNvPr id="77" name="Straight Arrow Connector 76">
            <a:extLst>
              <a:ext uri="{FF2B5EF4-FFF2-40B4-BE49-F238E27FC236}">
                <a16:creationId xmlns:a16="http://schemas.microsoft.com/office/drawing/2014/main" id="{47B0C090-2D9D-498F-BC35-97385619C247}"/>
              </a:ext>
            </a:extLst>
          </p:cNvPr>
          <p:cNvCxnSpPr>
            <a:cxnSpLocks/>
          </p:cNvCxnSpPr>
          <p:nvPr/>
        </p:nvCxnSpPr>
        <p:spPr>
          <a:xfrm>
            <a:off x="4555093" y="2582165"/>
            <a:ext cx="2438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4" name="Oval 83">
            <a:extLst>
              <a:ext uri="{FF2B5EF4-FFF2-40B4-BE49-F238E27FC236}">
                <a16:creationId xmlns:a16="http://schemas.microsoft.com/office/drawing/2014/main" id="{63ABCE84-3369-482A-8660-D009030A5828}"/>
              </a:ext>
            </a:extLst>
          </p:cNvPr>
          <p:cNvSpPr/>
          <p:nvPr/>
        </p:nvSpPr>
        <p:spPr>
          <a:xfrm>
            <a:off x="4932040" y="2509203"/>
            <a:ext cx="216490" cy="20441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p:txBody>
      </p:sp>
      <p:cxnSp>
        <p:nvCxnSpPr>
          <p:cNvPr id="85" name="Straight Connector 84">
            <a:extLst>
              <a:ext uri="{FF2B5EF4-FFF2-40B4-BE49-F238E27FC236}">
                <a16:creationId xmlns:a16="http://schemas.microsoft.com/office/drawing/2014/main" id="{2C95E870-CA99-4AFB-94CA-C21551821FAB}"/>
              </a:ext>
            </a:extLst>
          </p:cNvPr>
          <p:cNvCxnSpPr>
            <a:cxnSpLocks/>
          </p:cNvCxnSpPr>
          <p:nvPr/>
        </p:nvCxnSpPr>
        <p:spPr>
          <a:xfrm>
            <a:off x="4932040" y="2411972"/>
            <a:ext cx="0" cy="375802"/>
          </a:xfrm>
          <a:prstGeom prst="line">
            <a:avLst/>
          </a:prstGeom>
        </p:spPr>
        <p:style>
          <a:lnRef idx="3">
            <a:schemeClr val="dk1"/>
          </a:lnRef>
          <a:fillRef idx="0">
            <a:schemeClr val="dk1"/>
          </a:fillRef>
          <a:effectRef idx="2">
            <a:schemeClr val="dk1"/>
          </a:effectRef>
          <a:fontRef idx="minor">
            <a:schemeClr val="tx1"/>
          </a:fontRef>
        </p:style>
      </p:cxnSp>
      <p:sp>
        <p:nvSpPr>
          <p:cNvPr id="87" name="TextBox 86">
            <a:extLst>
              <a:ext uri="{FF2B5EF4-FFF2-40B4-BE49-F238E27FC236}">
                <a16:creationId xmlns:a16="http://schemas.microsoft.com/office/drawing/2014/main" id="{2BC1CC3E-6ACA-42AF-89F4-0E8E1E45B6BB}"/>
              </a:ext>
            </a:extLst>
          </p:cNvPr>
          <p:cNvSpPr txBox="1"/>
          <p:nvPr/>
        </p:nvSpPr>
        <p:spPr>
          <a:xfrm>
            <a:off x="5123429" y="2566490"/>
            <a:ext cx="1069312" cy="369332"/>
          </a:xfrm>
          <a:prstGeom prst="rect">
            <a:avLst/>
          </a:prstGeom>
          <a:noFill/>
        </p:spPr>
        <p:txBody>
          <a:bodyPr wrap="square" rtlCol="0">
            <a:spAutoFit/>
          </a:bodyPr>
          <a:lstStyle/>
          <a:p>
            <a:r>
              <a:rPr lang="en-US" dirty="0"/>
              <a:t>y</a:t>
            </a:r>
            <a:r>
              <a:rPr lang="en-US" baseline="-25000" dirty="0"/>
              <a:t>m,2</a:t>
            </a:r>
            <a:r>
              <a:rPr lang="en-US" dirty="0"/>
              <a:t>(t)</a:t>
            </a:r>
          </a:p>
        </p:txBody>
      </p:sp>
      <p:sp>
        <p:nvSpPr>
          <p:cNvPr id="97" name="TextBox 96">
            <a:extLst>
              <a:ext uri="{FF2B5EF4-FFF2-40B4-BE49-F238E27FC236}">
                <a16:creationId xmlns:a16="http://schemas.microsoft.com/office/drawing/2014/main" id="{4A0C491C-E756-4B42-BA28-CAA6237438E1}"/>
              </a:ext>
            </a:extLst>
          </p:cNvPr>
          <p:cNvSpPr txBox="1"/>
          <p:nvPr/>
        </p:nvSpPr>
        <p:spPr>
          <a:xfrm>
            <a:off x="5227763" y="3684858"/>
            <a:ext cx="3934708" cy="646331"/>
          </a:xfrm>
          <a:prstGeom prst="rect">
            <a:avLst/>
          </a:prstGeom>
          <a:noFill/>
        </p:spPr>
        <p:txBody>
          <a:bodyPr wrap="square" rtlCol="0">
            <a:spAutoFit/>
          </a:bodyPr>
          <a:lstStyle/>
          <a:p>
            <a:r>
              <a:rPr lang="en-US" dirty="0"/>
              <a:t>Y</a:t>
            </a:r>
            <a:r>
              <a:rPr lang="en-US" baseline="-25000" dirty="0"/>
              <a:t>m,1</a:t>
            </a:r>
            <a:r>
              <a:rPr lang="en-US" dirty="0"/>
              <a:t>(</a:t>
            </a:r>
            <a:r>
              <a:rPr lang="en-US" dirty="0" err="1"/>
              <a:t>t,</a:t>
            </a:r>
            <a:r>
              <a:rPr lang="en-US" b="1" dirty="0" err="1"/>
              <a:t>k</a:t>
            </a:r>
            <a:r>
              <a:rPr lang="en-US" dirty="0"/>
              <a:t>)  = </a:t>
            </a:r>
            <a:r>
              <a:rPr lang="en-US" dirty="0">
                <a:solidFill>
                  <a:srgbClr val="FF0000"/>
                </a:solidFill>
              </a:rPr>
              <a:t>A</a:t>
            </a:r>
            <a:r>
              <a:rPr lang="en-US" baseline="-25000" dirty="0">
                <a:solidFill>
                  <a:srgbClr val="FF0000"/>
                </a:solidFill>
              </a:rPr>
              <a:t>m,1</a:t>
            </a:r>
            <a:r>
              <a:rPr lang="en-US" dirty="0">
                <a:solidFill>
                  <a:srgbClr val="FF0000"/>
                </a:solidFill>
              </a:rPr>
              <a:t>(</a:t>
            </a:r>
            <a:r>
              <a:rPr lang="en-US" dirty="0" err="1">
                <a:solidFill>
                  <a:srgbClr val="FF0000"/>
                </a:solidFill>
              </a:rPr>
              <a:t>t,</a:t>
            </a:r>
            <a:r>
              <a:rPr lang="en-US" b="1" dirty="0" err="1">
                <a:solidFill>
                  <a:srgbClr val="FF0000"/>
                </a:solidFill>
              </a:rPr>
              <a:t>k</a:t>
            </a:r>
            <a:r>
              <a:rPr lang="en-US" dirty="0" err="1">
                <a:solidFill>
                  <a:srgbClr val="FF0000"/>
                </a:solidFill>
              </a:rPr>
              <a:t>,</a:t>
            </a:r>
            <a:r>
              <a:rPr lang="en-US" b="1" dirty="0" err="1">
                <a:solidFill>
                  <a:srgbClr val="FF0000"/>
                </a:solidFill>
              </a:rPr>
              <a:t>p</a:t>
            </a:r>
            <a:r>
              <a:rPr lang="en-US" dirty="0">
                <a:solidFill>
                  <a:srgbClr val="FF0000"/>
                </a:solidFill>
              </a:rPr>
              <a:t>)</a:t>
            </a:r>
            <a:r>
              <a:rPr lang="en-US" dirty="0"/>
              <a:t>X(</a:t>
            </a:r>
            <a:r>
              <a:rPr lang="en-US" dirty="0" err="1"/>
              <a:t>t,</a:t>
            </a:r>
            <a:r>
              <a:rPr lang="en-US" b="1" dirty="0" err="1"/>
              <a:t>k</a:t>
            </a:r>
            <a:r>
              <a:rPr lang="en-US" dirty="0"/>
              <a:t>) + U</a:t>
            </a:r>
            <a:r>
              <a:rPr lang="en-US" baseline="-25000" dirty="0"/>
              <a:t>m,1</a:t>
            </a:r>
            <a:r>
              <a:rPr lang="en-US" dirty="0"/>
              <a:t>(</a:t>
            </a:r>
            <a:r>
              <a:rPr lang="en-US" dirty="0" err="1"/>
              <a:t>t,</a:t>
            </a:r>
            <a:r>
              <a:rPr lang="en-US" b="1" dirty="0" err="1"/>
              <a:t>k</a:t>
            </a:r>
            <a:r>
              <a:rPr lang="en-US" dirty="0"/>
              <a:t>)</a:t>
            </a:r>
          </a:p>
          <a:p>
            <a:r>
              <a:rPr lang="en-US" dirty="0"/>
              <a:t>Y</a:t>
            </a:r>
            <a:r>
              <a:rPr lang="en-US" baseline="-25000" dirty="0"/>
              <a:t>m,2</a:t>
            </a:r>
            <a:r>
              <a:rPr lang="en-US" dirty="0"/>
              <a:t>(</a:t>
            </a:r>
            <a:r>
              <a:rPr lang="en-US" dirty="0" err="1"/>
              <a:t>t,</a:t>
            </a:r>
            <a:r>
              <a:rPr lang="en-US" b="1" dirty="0" err="1"/>
              <a:t>k</a:t>
            </a:r>
            <a:r>
              <a:rPr lang="en-US" dirty="0"/>
              <a:t>)  = </a:t>
            </a:r>
            <a:r>
              <a:rPr lang="en-US" dirty="0">
                <a:solidFill>
                  <a:srgbClr val="FF0000"/>
                </a:solidFill>
              </a:rPr>
              <a:t>A</a:t>
            </a:r>
            <a:r>
              <a:rPr lang="en-US" baseline="-25000" dirty="0">
                <a:solidFill>
                  <a:srgbClr val="FF0000"/>
                </a:solidFill>
              </a:rPr>
              <a:t>m,2</a:t>
            </a:r>
            <a:r>
              <a:rPr lang="en-US" dirty="0">
                <a:solidFill>
                  <a:srgbClr val="FF0000"/>
                </a:solidFill>
              </a:rPr>
              <a:t>(</a:t>
            </a:r>
            <a:r>
              <a:rPr lang="en-US" dirty="0" err="1">
                <a:solidFill>
                  <a:srgbClr val="FF0000"/>
                </a:solidFill>
              </a:rPr>
              <a:t>t,</a:t>
            </a:r>
            <a:r>
              <a:rPr lang="en-US" b="1" dirty="0" err="1">
                <a:solidFill>
                  <a:srgbClr val="FF0000"/>
                </a:solidFill>
              </a:rPr>
              <a:t>k</a:t>
            </a:r>
            <a:r>
              <a:rPr lang="en-US" dirty="0" err="1">
                <a:solidFill>
                  <a:srgbClr val="FF0000"/>
                </a:solidFill>
              </a:rPr>
              <a:t>,</a:t>
            </a:r>
            <a:r>
              <a:rPr lang="en-US" b="1" dirty="0" err="1">
                <a:solidFill>
                  <a:srgbClr val="FF0000"/>
                </a:solidFill>
              </a:rPr>
              <a:t>p</a:t>
            </a:r>
            <a:r>
              <a:rPr lang="en-US" dirty="0">
                <a:solidFill>
                  <a:srgbClr val="FF0000"/>
                </a:solidFill>
              </a:rPr>
              <a:t>)</a:t>
            </a:r>
            <a:r>
              <a:rPr lang="en-US" dirty="0"/>
              <a:t>X(</a:t>
            </a:r>
            <a:r>
              <a:rPr lang="en-US" dirty="0" err="1"/>
              <a:t>t,</a:t>
            </a:r>
            <a:r>
              <a:rPr lang="en-US" b="1" dirty="0" err="1"/>
              <a:t>k</a:t>
            </a:r>
            <a:r>
              <a:rPr lang="en-US" dirty="0"/>
              <a:t>) + U</a:t>
            </a:r>
            <a:r>
              <a:rPr lang="en-US" baseline="-25000" dirty="0"/>
              <a:t>m,2</a:t>
            </a:r>
            <a:r>
              <a:rPr lang="en-US" dirty="0"/>
              <a:t>(</a:t>
            </a:r>
            <a:r>
              <a:rPr lang="en-US" dirty="0" err="1"/>
              <a:t>t,</a:t>
            </a:r>
            <a:r>
              <a:rPr lang="en-US" b="1" dirty="0" err="1"/>
              <a:t>k</a:t>
            </a:r>
            <a:r>
              <a:rPr lang="en-US" dirty="0"/>
              <a:t>)</a:t>
            </a:r>
          </a:p>
        </p:txBody>
      </p:sp>
      <p:sp>
        <p:nvSpPr>
          <p:cNvPr id="98" name="Oval 97">
            <a:extLst>
              <a:ext uri="{FF2B5EF4-FFF2-40B4-BE49-F238E27FC236}">
                <a16:creationId xmlns:a16="http://schemas.microsoft.com/office/drawing/2014/main" id="{491653D5-8DCA-47DA-B6F4-DC1D66F21AAB}"/>
              </a:ext>
            </a:extLst>
          </p:cNvPr>
          <p:cNvSpPr/>
          <p:nvPr/>
        </p:nvSpPr>
        <p:spPr>
          <a:xfrm>
            <a:off x="2609612" y="1920557"/>
            <a:ext cx="368890" cy="36873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baseline="-14000" dirty="0">
                <a:solidFill>
                  <a:schemeClr val="tx1"/>
                </a:solidFill>
              </a:rPr>
              <a:t>*</a:t>
            </a:r>
          </a:p>
        </p:txBody>
      </p:sp>
      <p:sp>
        <p:nvSpPr>
          <p:cNvPr id="99" name="Oval 98">
            <a:extLst>
              <a:ext uri="{FF2B5EF4-FFF2-40B4-BE49-F238E27FC236}">
                <a16:creationId xmlns:a16="http://schemas.microsoft.com/office/drawing/2014/main" id="{3B21DE03-27A3-4E0E-9D4B-9B98A7918186}"/>
              </a:ext>
            </a:extLst>
          </p:cNvPr>
          <p:cNvSpPr/>
          <p:nvPr/>
        </p:nvSpPr>
        <p:spPr>
          <a:xfrm>
            <a:off x="4114814" y="1403350"/>
            <a:ext cx="396488"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t>
            </a:r>
          </a:p>
        </p:txBody>
      </p:sp>
      <p:pic>
        <p:nvPicPr>
          <p:cNvPr id="26" name="Picture 2" descr="Download Free png Stick figure png Free Download - DLPNG.com">
            <a:extLst>
              <a:ext uri="{FF2B5EF4-FFF2-40B4-BE49-F238E27FC236}">
                <a16:creationId xmlns:a16="http://schemas.microsoft.com/office/drawing/2014/main" id="{A900EA74-D84F-4394-8D52-D4688D6A1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35" y="2269479"/>
            <a:ext cx="1215285" cy="1215285"/>
          </a:xfrm>
          <a:prstGeom prst="rect">
            <a:avLst/>
          </a:prstGeom>
          <a:noFill/>
          <a:extLst>
            <a:ext uri="{909E8E84-426E-40DD-AFC4-6F175D3DCCD1}">
              <a14:hiddenFill xmlns:a14="http://schemas.microsoft.com/office/drawing/2010/main">
                <a:solidFill>
                  <a:srgbClr val="FFFFFF"/>
                </a:solidFill>
              </a14:hiddenFill>
            </a:ext>
          </a:extLst>
        </p:spPr>
      </p:pic>
      <p:sp>
        <p:nvSpPr>
          <p:cNvPr id="29" name="Speech Bubble: Oval 28">
            <a:extLst>
              <a:ext uri="{FF2B5EF4-FFF2-40B4-BE49-F238E27FC236}">
                <a16:creationId xmlns:a16="http://schemas.microsoft.com/office/drawing/2014/main" id="{0F93FA76-AA64-4D7F-BB34-5E81C285F112}"/>
              </a:ext>
            </a:extLst>
          </p:cNvPr>
          <p:cNvSpPr/>
          <p:nvPr/>
        </p:nvSpPr>
        <p:spPr>
          <a:xfrm>
            <a:off x="1240478" y="1874011"/>
            <a:ext cx="1237093" cy="486350"/>
          </a:xfrm>
          <a:prstGeom prst="wedgeEllipseCallo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x(t)</a:t>
            </a:r>
            <a:r>
              <a:rPr lang="en-US" b="1" dirty="0"/>
              <a:t>)</a:t>
            </a:r>
          </a:p>
        </p:txBody>
      </p:sp>
      <p:sp>
        <p:nvSpPr>
          <p:cNvPr id="30" name="TextBox 29">
            <a:extLst>
              <a:ext uri="{FF2B5EF4-FFF2-40B4-BE49-F238E27FC236}">
                <a16:creationId xmlns:a16="http://schemas.microsoft.com/office/drawing/2014/main" id="{8B8EFB8A-1E83-45D7-B0A3-EA1C01ECA821}"/>
              </a:ext>
            </a:extLst>
          </p:cNvPr>
          <p:cNvSpPr txBox="1"/>
          <p:nvPr/>
        </p:nvSpPr>
        <p:spPr>
          <a:xfrm>
            <a:off x="775749" y="2397284"/>
            <a:ext cx="519506" cy="307777"/>
          </a:xfrm>
          <a:prstGeom prst="rect">
            <a:avLst/>
          </a:prstGeom>
          <a:noFill/>
        </p:spPr>
        <p:txBody>
          <a:bodyPr wrap="square" rtlCol="0">
            <a:spAutoFit/>
          </a:bodyPr>
          <a:lstStyle/>
          <a:p>
            <a:r>
              <a:rPr lang="en-US" sz="1400" b="1" dirty="0">
                <a:solidFill>
                  <a:schemeClr val="tx1">
                    <a:lumMod val="65000"/>
                    <a:lumOff val="35000"/>
                  </a:schemeClr>
                </a:solidFill>
              </a:rPr>
              <a:t>p</a:t>
            </a:r>
            <a:r>
              <a:rPr lang="en-US" sz="1400" dirty="0">
                <a:solidFill>
                  <a:schemeClr val="tx1">
                    <a:lumMod val="65000"/>
                    <a:lumOff val="35000"/>
                  </a:schemeClr>
                </a:solidFill>
              </a:rPr>
              <a:t>(t)</a:t>
            </a:r>
          </a:p>
        </p:txBody>
      </p:sp>
    </p:spTree>
    <p:extLst>
      <p:ext uri="{BB962C8B-B14F-4D97-AF65-F5344CB8AC3E}">
        <p14:creationId xmlns:p14="http://schemas.microsoft.com/office/powerpoint/2010/main" val="62499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20341</TotalTime>
  <Words>4981</Words>
  <Application>Microsoft Office PowerPoint</Application>
  <PresentationFormat>On-screen Show (16:9)</PresentationFormat>
  <Paragraphs>332</Paragraphs>
  <Slides>28</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Arial</vt:lpstr>
      <vt:lpstr>Calibri</vt:lpstr>
      <vt:lpstr>Cambria Math</vt:lpstr>
      <vt:lpstr>Larissa</vt:lpstr>
      <vt:lpstr>Benutzerdefiniertes Design</vt:lpstr>
      <vt:lpstr>Detecting Movement in an Array Network Using a  Semi-Supervised Localization Method and MRFs</vt:lpstr>
      <vt:lpstr>Introduction</vt:lpstr>
      <vt:lpstr>Project Background</vt:lpstr>
      <vt:lpstr>Motivation</vt:lpstr>
      <vt:lpstr>Outline</vt:lpstr>
      <vt:lpstr>Goals</vt:lpstr>
      <vt:lpstr>SSGP source localization</vt:lpstr>
      <vt:lpstr>Relative Transfer Functions (RTFs)</vt:lpstr>
      <vt:lpstr>Acoustic Impulse Response (AIR) and ATFs</vt:lpstr>
      <vt:lpstr>Relative Impulse Response and RTFs</vt:lpstr>
      <vt:lpstr>Semi-Supervised Gaussian Processes on Multiple Manifolds</vt:lpstr>
      <vt:lpstr>SSGP (Cont.)</vt:lpstr>
      <vt:lpstr>SSGP-Based Localization</vt:lpstr>
      <vt:lpstr>Misalignment Detection using MRFs</vt:lpstr>
      <vt:lpstr>MRFs</vt:lpstr>
      <vt:lpstr>Misalignment Detection using MRFs</vt:lpstr>
      <vt:lpstr>Latent Class Prior Distributions</vt:lpstr>
      <vt:lpstr>Latent Posterior Probability Estimation</vt:lpstr>
      <vt:lpstr>Message Passing Scheme</vt:lpstr>
      <vt:lpstr>Misalignment Detection using Markov Random Fields</vt:lpstr>
      <vt:lpstr>Results</vt:lpstr>
      <vt:lpstr>Naïve Comparison</vt:lpstr>
      <vt:lpstr>MRF Node Detection Results</vt:lpstr>
      <vt:lpstr>Results – ROC Curve</vt:lpstr>
      <vt:lpstr>Conclusions</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Anna</dc:creator>
  <cp:lastModifiedBy>gabe miller</cp:lastModifiedBy>
  <cp:revision>302</cp:revision>
  <dcterms:created xsi:type="dcterms:W3CDTF">2014-04-16T13:22:23Z</dcterms:created>
  <dcterms:modified xsi:type="dcterms:W3CDTF">2020-07-01T15:11:49Z</dcterms:modified>
</cp:coreProperties>
</file>