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79" r:id="rId3"/>
    <p:sldId id="256" r:id="rId4"/>
    <p:sldId id="258" r:id="rId5"/>
    <p:sldId id="274" r:id="rId6"/>
    <p:sldId id="275" r:id="rId7"/>
    <p:sldId id="276" r:id="rId8"/>
    <p:sldId id="277" r:id="rId9"/>
    <p:sldId id="278" r:id="rId10"/>
    <p:sldId id="259" r:id="rId11"/>
    <p:sldId id="262" r:id="rId12"/>
    <p:sldId id="264" r:id="rId13"/>
    <p:sldId id="270" r:id="rId14"/>
    <p:sldId id="260" r:id="rId15"/>
    <p:sldId id="263" r:id="rId16"/>
    <p:sldId id="268" r:id="rId17"/>
    <p:sldId id="261" r:id="rId18"/>
    <p:sldId id="266" r:id="rId19"/>
    <p:sldId id="280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E6"/>
    <a:srgbClr val="8FAADC"/>
    <a:srgbClr val="A9D18E"/>
    <a:srgbClr val="F4B183"/>
    <a:srgbClr val="2E75B6"/>
    <a:srgbClr val="C8C7C2"/>
    <a:srgbClr val="EF9BEF"/>
    <a:srgbClr val="FFDF79"/>
    <a:srgbClr val="85E2FF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EFEDB-9C10-3368-2597-5C7C29259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3BC11D-33AD-F4D0-7F08-76B1FF9A5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32617-DF7C-F531-3762-0C4A9882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0CF-8E58-4D63-91E8-20908172A67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2BFFC-7559-961B-ED61-EF2D7B5C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2FFB6-56C1-BA7C-5EA1-60CF198E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DD0C-FF5A-4143-92C1-300C02E9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85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E7FDE-0E5C-6FFD-88E1-71B8B364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B94DA1-D0D1-04EE-CA58-CB3C6F676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69744-4EF3-A6DF-4A7C-D2363E87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0CF-8E58-4D63-91E8-20908172A67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842B5-4CA6-0FAE-E8F8-D2AE8E2B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76176-E7C7-790F-8ACA-89406E4E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DD0C-FF5A-4143-92C1-300C02E9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6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054F71-35DB-C342-8EC9-4A26ACE22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C862E6-D00F-0420-9E00-1656E8CD8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1A584-3CA6-7662-F2AE-B9D21B03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0CF-8E58-4D63-91E8-20908172A67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D18C9-E88E-B577-9403-67F1C962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14B9D-BE70-C9BF-B858-E2F80797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DD0C-FF5A-4143-92C1-300C02E9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FC9C9-9E81-1C44-B7F3-A6C3EF46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89434-468D-2531-39BF-39A44AE61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B51CF-CC8D-BAD0-A5DA-0BE3D033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0CF-8E58-4D63-91E8-20908172A67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E275F-4498-A6C7-AA23-8C838795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65DAF-315E-308B-4531-D7B0D88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DD0C-FF5A-4143-92C1-300C02E9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0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CF01D-28A5-4C01-AD7D-1DBEAB4C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2C5BE0-C5F9-82DD-16C9-E6091D107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FA00F-B933-C653-A763-B4DFD9F1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0CF-8E58-4D63-91E8-20908172A67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8AE17-79A5-BB37-F96D-1BDE2F67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B5843-9C8F-8534-592F-875491E1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DD0C-FF5A-4143-92C1-300C02E9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53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1AC5B-0618-F043-A3BF-794158C1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6" y="553931"/>
            <a:ext cx="10758053" cy="576984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0091B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6AF65-22B1-C892-A6B6-4EA7503DB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745" y="1765949"/>
            <a:ext cx="10758053" cy="4351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49FA72-5C07-8167-7B3A-BC274260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0CF-8E58-4D63-91E8-20908172A67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25D86-40B3-9AFC-65A0-989F3202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62F086-B9C3-A760-4725-89F55481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DD0C-FF5A-4143-92C1-300C02E99E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8B918031-F5C6-7185-3023-32B672266C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745" y="1266158"/>
            <a:ext cx="10758053" cy="26072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799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090F5-9F90-F049-BAFE-2D6DFB2E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5ACD93-0596-BB66-8064-7C72A6C36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2A3F7A-C46E-7F1C-267F-9E1923AED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63116A-36C4-7413-328C-AD0C9F8E5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E2F23C-54FC-CF7E-6379-D68F7E382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4FE230-944A-1033-715D-F72462B8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0CF-8E58-4D63-91E8-20908172A67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614F19-AF0D-0629-53FF-EF9E5B8F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F21D10-1880-DFE5-54EB-04783F35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DD0C-FF5A-4143-92C1-300C02E9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3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FD2B3-D82B-FD33-504C-2D25C001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A65A9-816A-886E-EFC5-688FBB15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0CF-8E58-4D63-91E8-20908172A67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2C94E2-2B2F-8E42-DB0A-109046F8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F355A4-8C01-C0FD-CF42-EB19032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DD0C-FF5A-4143-92C1-300C02E9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7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5122BD-92D2-2F7F-7745-F87304B4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0CF-8E58-4D63-91E8-20908172A67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EFF4E4-AE5B-05F3-E181-EE5E7609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58A831-707A-C30C-02DD-0FB6AA94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DD0C-FF5A-4143-92C1-300C02E9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1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1CAD1-5C34-CF3D-D553-C06B8DA8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EECC0-264B-E6E5-5053-59258A6E1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5DAFFD-7B98-7464-19C5-E648D7E32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1BD75-FF8A-B977-9D3D-20063190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0CF-8E58-4D63-91E8-20908172A67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9EAECC-174D-5FC5-281B-633DCFC9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9BA4D-9D2F-A8B2-8626-7D96409C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DD0C-FF5A-4143-92C1-300C02E9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8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D5512-6B27-DD4D-696D-31F56CE0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858351-3457-CC5A-9A4E-AD9CF61A3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329D12-BDB6-B5FD-2546-B0DFC7A2F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95260-08AC-F122-96DF-C2EF15C7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0CF-8E58-4D63-91E8-20908172A67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71DC8F-0CCD-C114-AFD8-DFB28EA8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CD3724-8546-F5BE-F94A-DC4FA3AE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DD0C-FF5A-4143-92C1-300C02E9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8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CF0CFB-CB29-6E3E-A4A0-22E2992D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7BFA2-D2A5-213F-2A3B-2726BC612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A45CF-1E99-6D55-D71D-A0F63D43A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E0CF-8E58-4D63-91E8-20908172A67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7B389-5870-3331-3204-6D3A2401C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F101F-BAA7-3EAE-6667-3761BDEE8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DD0C-FF5A-4143-92C1-300C02E9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0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8E57C796-E45C-10A7-87E1-2300A9E24EAC}"/>
              </a:ext>
            </a:extLst>
          </p:cNvPr>
          <p:cNvSpPr/>
          <p:nvPr/>
        </p:nvSpPr>
        <p:spPr>
          <a:xfrm>
            <a:off x="2203553" y="3650480"/>
            <a:ext cx="9988447" cy="652854"/>
          </a:xfrm>
          <a:prstGeom prst="rect">
            <a:avLst/>
          </a:prstGeom>
          <a:solidFill>
            <a:srgbClr val="0091BD"/>
          </a:solidFill>
          <a:ln w="133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498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0052D0-9601-35EC-DF47-944925C91E81}"/>
              </a:ext>
            </a:extLst>
          </p:cNvPr>
          <p:cNvSpPr txBox="1"/>
          <p:nvPr/>
        </p:nvSpPr>
        <p:spPr>
          <a:xfrm>
            <a:off x="2203551" y="1673388"/>
            <a:ext cx="9988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MicroEEG</a:t>
            </a:r>
            <a:endParaRPr lang="en-US" altLang="zh-CN" sz="6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Introduction</a:t>
            </a:r>
            <a:endParaRPr lang="zh-CN" altLang="en-US" sz="6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A422B8-7F4F-D67C-8B74-8DEF2AD07EE4}"/>
              </a:ext>
            </a:extLst>
          </p:cNvPr>
          <p:cNvSpPr txBox="1"/>
          <p:nvPr/>
        </p:nvSpPr>
        <p:spPr>
          <a:xfrm>
            <a:off x="2203551" y="4341434"/>
            <a:ext cx="2901848" cy="1106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rPr>
              <a:t>Author  -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rPr>
              <a:t>gjm_silly</a:t>
            </a:r>
            <a:endParaRPr lang="en-US" altLang="zh-CN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Courier New" panose="02070309020205020404" pitchFamily="49" charset="0"/>
              </a:rPr>
              <a:t>Version - dc848acd</a:t>
            </a:r>
            <a:endParaRPr lang="en-US" altLang="zh-CN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ea typeface="微软雅黑" panose="020B0503020204020204" pitchFamily="34" charset="-122"/>
              </a:rPr>
              <a:t>2022.10.29</a:t>
            </a:r>
            <a:endParaRPr lang="zh-CN" altLang="en-US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74E6BF-89D6-014F-4364-CABD31879746}"/>
              </a:ext>
            </a:extLst>
          </p:cNvPr>
          <p:cNvSpPr txBox="1"/>
          <p:nvPr/>
        </p:nvSpPr>
        <p:spPr>
          <a:xfrm>
            <a:off x="2279753" y="378090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 EEG </a:t>
            </a:r>
            <a:r>
              <a: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软件说明</a:t>
            </a:r>
            <a:endParaRPr lang="zh-CN" altLang="en-US" sz="20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13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640F0-8DDB-54A9-78FD-FA21021B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属性表模块</a:t>
            </a:r>
            <a:r>
              <a:rPr lang="en-US" altLang="zh-CN" dirty="0"/>
              <a:t>/</a:t>
            </a:r>
            <a:r>
              <a:rPr lang="zh-CN" altLang="en-US" dirty="0"/>
              <a:t>数据结构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9B8E3-E080-4010-947E-9EEDA28950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AttritubeTable.h</a:t>
            </a:r>
            <a:endParaRPr lang="zh-CN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D5272CB-C3B4-18D7-D929-6CCD62A374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249922"/>
              </p:ext>
            </p:extLst>
          </p:nvPr>
        </p:nvGraphicFramePr>
        <p:xfrm>
          <a:off x="687946" y="2017639"/>
          <a:ext cx="10758052" cy="29454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0894">
                  <a:extLst>
                    <a:ext uri="{9D8B030D-6E8A-4147-A177-3AD203B41FA5}">
                      <a16:colId xmlns:a16="http://schemas.microsoft.com/office/drawing/2014/main" val="2603560304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488440755"/>
                    </a:ext>
                  </a:extLst>
                </a:gridCol>
                <a:gridCol w="3607829">
                  <a:extLst>
                    <a:ext uri="{9D8B030D-6E8A-4147-A177-3AD203B41FA5}">
                      <a16:colId xmlns:a16="http://schemas.microsoft.com/office/drawing/2014/main" val="3336505094"/>
                    </a:ext>
                  </a:extLst>
                </a:gridCol>
                <a:gridCol w="3607829">
                  <a:extLst>
                    <a:ext uri="{9D8B030D-6E8A-4147-A177-3AD203B41FA5}">
                      <a16:colId xmlns:a16="http://schemas.microsoft.com/office/drawing/2014/main" val="1762903503"/>
                    </a:ext>
                  </a:extLst>
                </a:gridCol>
              </a:tblGrid>
              <a:tr h="331018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/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/>
                        <a:t>字节数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b="1" dirty="0"/>
                        <a:t>描述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75442"/>
                  </a:ext>
                </a:extLst>
              </a:tr>
              <a:tr h="367070">
                <a:tc rowSpan="5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</a:t>
                      </a:r>
                      <a:endParaRPr lang="zh-CN" alt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属性权限 </a:t>
                      </a:r>
                      <a:endParaRPr lang="en-US" altLang="zh-CN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421809"/>
                  </a:ext>
                </a:extLst>
              </a:tr>
              <a:tr h="3670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ATTR_RO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只读属性</a:t>
                      </a:r>
                      <a:endParaRPr lang="en-US" altLang="zh-CN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064595"/>
                  </a:ext>
                </a:extLst>
              </a:tr>
              <a:tr h="3670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ATTR_RS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读写属性，可读可写</a:t>
                      </a:r>
                      <a:endParaRPr lang="en-US" altLang="zh-CN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10612"/>
                  </a:ext>
                </a:extLst>
              </a:tr>
              <a:tr h="3670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ATTR_RA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读写属性，实时更新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185524"/>
                  </a:ext>
                </a:extLst>
              </a:tr>
              <a:tr h="3670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ATTR_NV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非易失属性</a:t>
                      </a:r>
                      <a:endParaRPr lang="en-US" altLang="zh-CN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91856"/>
                  </a:ext>
                </a:extLst>
              </a:tr>
              <a:tr h="372169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Attrsize</a:t>
                      </a:r>
                      <a:endParaRPr lang="zh-CN" alt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属性长度（以字节为单位）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39815"/>
                  </a:ext>
                </a:extLst>
              </a:tr>
              <a:tr h="372169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pAttrValue</a:t>
                      </a:r>
                      <a:endParaRPr lang="zh-CN" alt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属性值地址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4473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B3B1BD97-8B3D-454A-F895-0554845C0C5D}"/>
              </a:ext>
            </a:extLst>
          </p:cNvPr>
          <p:cNvSpPr txBox="1"/>
          <p:nvPr/>
        </p:nvSpPr>
        <p:spPr>
          <a:xfrm>
            <a:off x="603250" y="1662821"/>
            <a:ext cx="18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属性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Attr_t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844973-F497-2FA8-7A0B-BBFE4853C606}"/>
              </a:ext>
            </a:extLst>
          </p:cNvPr>
          <p:cNvSpPr/>
          <p:nvPr/>
        </p:nvSpPr>
        <p:spPr>
          <a:xfrm>
            <a:off x="4446243" y="5158553"/>
            <a:ext cx="2552700" cy="650200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属性 </a:t>
            </a:r>
            <a:endParaRPr lang="en-US" altLang="zh-CN" dirty="0"/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Attr_t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27E7C01-841A-A179-DD51-C39053651207}"/>
              </a:ext>
            </a:extLst>
          </p:cNvPr>
          <p:cNvSpPr/>
          <p:nvPr/>
        </p:nvSpPr>
        <p:spPr>
          <a:xfrm>
            <a:off x="1807818" y="6059791"/>
            <a:ext cx="2552700" cy="650200"/>
          </a:xfrm>
          <a:prstGeom prst="rect">
            <a:avLst/>
          </a:prstGeom>
          <a:solidFill>
            <a:srgbClr val="00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属性表 </a:t>
            </a:r>
            <a:endParaRPr lang="en-US" altLang="zh-CN" dirty="0"/>
          </a:p>
          <a:p>
            <a:pPr algn="ctr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Attr_Tbl_t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CE2A23-8DC3-B941-BBCF-67601C17A83A}"/>
              </a:ext>
            </a:extLst>
          </p:cNvPr>
          <p:cNvSpPr/>
          <p:nvPr/>
        </p:nvSpPr>
        <p:spPr>
          <a:xfrm>
            <a:off x="7101844" y="6059791"/>
            <a:ext cx="2552700" cy="650200"/>
          </a:xfrm>
          <a:prstGeom prst="rect">
            <a:avLst/>
          </a:prstGeom>
          <a:solidFill>
            <a:srgbClr val="00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逐通道参数属性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CHx_Param_t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6E409EF-0419-C801-FC91-2502E2012C77}"/>
              </a:ext>
            </a:extLst>
          </p:cNvPr>
          <p:cNvGrpSpPr/>
          <p:nvPr/>
        </p:nvGrpSpPr>
        <p:grpSpPr>
          <a:xfrm>
            <a:off x="3084168" y="5808753"/>
            <a:ext cx="5294025" cy="251039"/>
            <a:chOff x="3084168" y="5808753"/>
            <a:chExt cx="5294025" cy="251039"/>
          </a:xfrm>
        </p:grpSpPr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7C4B1F30-C425-E4D6-C079-421AA338B615}"/>
                </a:ext>
              </a:extLst>
            </p:cNvPr>
            <p:cNvCxnSpPr>
              <a:stCxn id="15" idx="2"/>
              <a:endCxn id="18" idx="0"/>
            </p:cNvCxnSpPr>
            <p:nvPr/>
          </p:nvCxnSpPr>
          <p:spPr>
            <a:xfrm rot="5400000">
              <a:off x="4277862" y="4615060"/>
              <a:ext cx="251038" cy="2638425"/>
            </a:xfrm>
            <a:prstGeom prst="bentConnector3">
              <a:avLst/>
            </a:prstGeom>
            <a:ln w="12700">
              <a:solidFill>
                <a:srgbClr val="00AF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6A28BD83-33C2-534B-FD2C-9BCF27514F92}"/>
                </a:ext>
              </a:extLst>
            </p:cNvPr>
            <p:cNvCxnSpPr>
              <a:stCxn id="15" idx="2"/>
              <a:endCxn id="19" idx="0"/>
            </p:cNvCxnSpPr>
            <p:nvPr/>
          </p:nvCxnSpPr>
          <p:spPr>
            <a:xfrm rot="16200000" flipH="1">
              <a:off x="6924874" y="4606471"/>
              <a:ext cx="251038" cy="2655601"/>
            </a:xfrm>
            <a:prstGeom prst="bentConnector3">
              <a:avLst/>
            </a:prstGeom>
            <a:ln w="12700">
              <a:solidFill>
                <a:srgbClr val="00AF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030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640F0-8DDB-54A9-78FD-FA21021B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属性表模块</a:t>
            </a:r>
            <a:r>
              <a:rPr lang="en-US" altLang="zh-CN" dirty="0"/>
              <a:t>/</a:t>
            </a:r>
            <a:r>
              <a:rPr lang="zh-CN" altLang="en-US" dirty="0"/>
              <a:t>特性（</a:t>
            </a:r>
            <a:r>
              <a:rPr lang="en-US" altLang="zh-CN" dirty="0"/>
              <a:t>1/3</a:t>
            </a:r>
            <a:r>
              <a:rPr lang="zh-CN" altLang="en-US" dirty="0"/>
              <a:t>）</a:t>
            </a:r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7365161D-4690-3B6B-1772-79B1E1B178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1945" y="1781381"/>
            <a:ext cx="5657143" cy="1647619"/>
          </a:xfrm>
          <a:ln>
            <a:solidFill>
              <a:srgbClr val="00AFE6"/>
            </a:solidFill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2A168D5-2DC0-0DAA-77F1-9FBE3D854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136" y="3602542"/>
            <a:ext cx="2180952" cy="161905"/>
          </a:xfrm>
          <a:prstGeom prst="rect">
            <a:avLst/>
          </a:prstGeom>
          <a:ln>
            <a:solidFill>
              <a:srgbClr val="00AFE6"/>
            </a:solidFill>
          </a:ln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558D49B-3FEC-8BA3-1147-B9CC34A9B4F0}"/>
              </a:ext>
            </a:extLst>
          </p:cNvPr>
          <p:cNvCxnSpPr/>
          <p:nvPr/>
        </p:nvCxnSpPr>
        <p:spPr>
          <a:xfrm>
            <a:off x="3730171" y="3178629"/>
            <a:ext cx="740229" cy="423913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5A909AB-C637-E61D-D2A8-74BBA22B2E38}"/>
              </a:ext>
            </a:extLst>
          </p:cNvPr>
          <p:cNvSpPr txBox="1"/>
          <p:nvPr/>
        </p:nvSpPr>
        <p:spPr>
          <a:xfrm>
            <a:off x="6819900" y="2282024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除非必要，属性值由模块内部维护（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）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44BCC4A-EF01-35FF-94AD-DE8BF2B51C20}"/>
              </a:ext>
            </a:extLst>
          </p:cNvPr>
          <p:cNvSpPr txBox="1"/>
          <p:nvPr/>
        </p:nvSpPr>
        <p:spPr>
          <a:xfrm>
            <a:off x="6819900" y="4206645"/>
            <a:ext cx="4935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属性表可以任意扩容，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模块外部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依照属性编号访问属性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应用层（上层）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接口调用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协议层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（下层）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zh-CN" altLang="en-US" b="1" dirty="0">
                <a:solidFill>
                  <a:srgbClr val="00AFE6"/>
                </a:solidFill>
              </a:rPr>
              <a:t>回调机制</a:t>
            </a:r>
            <a:endParaRPr lang="en-US" altLang="zh-CN" b="1" dirty="0">
              <a:solidFill>
                <a:srgbClr val="00AFE6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DCB19A5-6971-1B70-0D9A-51700806F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5" y="4058965"/>
            <a:ext cx="4110047" cy="2245104"/>
          </a:xfrm>
          <a:prstGeom prst="rect">
            <a:avLst/>
          </a:prstGeom>
          <a:ln>
            <a:solidFill>
              <a:srgbClr val="00AFE6"/>
            </a:solidFill>
          </a:ln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DA5EE6C0-CFF2-EAC4-59C4-7075015B4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517" y="4572794"/>
            <a:ext cx="2428571" cy="2038095"/>
          </a:xfrm>
          <a:prstGeom prst="rect">
            <a:avLst/>
          </a:prstGeom>
          <a:ln>
            <a:solidFill>
              <a:srgbClr val="00AFE6"/>
            </a:solidFill>
          </a:ln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7013EA8-AB5F-9C17-355B-0F1DC65DEF14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172156" y="5181517"/>
            <a:ext cx="1364919" cy="638099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F9987E7-5EAF-011B-3356-8DB587F09F86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590925" y="6178550"/>
            <a:ext cx="946150" cy="319194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69A767FD-1E77-F370-51FE-01ACBB29D369}"/>
              </a:ext>
            </a:extLst>
          </p:cNvPr>
          <p:cNvSpPr/>
          <p:nvPr/>
        </p:nvSpPr>
        <p:spPr>
          <a:xfrm>
            <a:off x="743585" y="5762625"/>
            <a:ext cx="2428571" cy="113982"/>
          </a:xfrm>
          <a:prstGeom prst="rect">
            <a:avLst/>
          </a:prstGeom>
          <a:solidFill>
            <a:srgbClr val="FFFF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261B58D-7CF4-2FC7-B18D-381DCA1021CE}"/>
              </a:ext>
            </a:extLst>
          </p:cNvPr>
          <p:cNvSpPr/>
          <p:nvPr/>
        </p:nvSpPr>
        <p:spPr>
          <a:xfrm>
            <a:off x="743584" y="6121559"/>
            <a:ext cx="2847341" cy="113982"/>
          </a:xfrm>
          <a:prstGeom prst="rect">
            <a:avLst/>
          </a:prstGeom>
          <a:solidFill>
            <a:srgbClr val="FFFF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A638DFA-B1EA-250B-C693-CF188D85F482}"/>
              </a:ext>
            </a:extLst>
          </p:cNvPr>
          <p:cNvSpPr/>
          <p:nvPr/>
        </p:nvSpPr>
        <p:spPr>
          <a:xfrm>
            <a:off x="4537075" y="5075076"/>
            <a:ext cx="1619885" cy="168437"/>
          </a:xfrm>
          <a:prstGeom prst="rect">
            <a:avLst/>
          </a:prstGeom>
          <a:solidFill>
            <a:srgbClr val="FFFF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AA1FC29-C547-3F19-5FD1-65DD8FC04A7D}"/>
              </a:ext>
            </a:extLst>
          </p:cNvPr>
          <p:cNvSpPr/>
          <p:nvPr/>
        </p:nvSpPr>
        <p:spPr>
          <a:xfrm>
            <a:off x="4537074" y="6461822"/>
            <a:ext cx="1673226" cy="106441"/>
          </a:xfrm>
          <a:prstGeom prst="rect">
            <a:avLst/>
          </a:prstGeom>
          <a:solidFill>
            <a:srgbClr val="FFFF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41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49252-4885-4CF0-1D44-0B473355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属性表模块</a:t>
            </a:r>
            <a:r>
              <a:rPr lang="en-US" altLang="zh-CN" dirty="0"/>
              <a:t>/</a:t>
            </a:r>
            <a:r>
              <a:rPr lang="zh-CN" altLang="en-US" dirty="0"/>
              <a:t>特性（</a:t>
            </a:r>
            <a:r>
              <a:rPr lang="en-US" altLang="zh-CN" dirty="0"/>
              <a:t>2/3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85B74C-5530-FD84-DF31-9B16A1817E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通过一个属性值修改的例子说明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244B38-7961-2DC3-CDD7-A33BCD59C580}"/>
              </a:ext>
            </a:extLst>
          </p:cNvPr>
          <p:cNvSpPr/>
          <p:nvPr/>
        </p:nvSpPr>
        <p:spPr>
          <a:xfrm>
            <a:off x="707573" y="5486400"/>
            <a:ext cx="4928755" cy="81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                                           </a:t>
            </a:r>
            <a:r>
              <a:rPr lang="zh-CN" altLang="en-US" b="1" dirty="0"/>
              <a:t>协议层</a:t>
            </a:r>
            <a:endParaRPr lang="en-US" altLang="zh-CN" b="1" dirty="0"/>
          </a:p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A0E111-D6EB-28D9-67D0-3878B09BC327}"/>
              </a:ext>
            </a:extLst>
          </p:cNvPr>
          <p:cNvSpPr/>
          <p:nvPr/>
        </p:nvSpPr>
        <p:spPr>
          <a:xfrm>
            <a:off x="707572" y="2873829"/>
            <a:ext cx="4928755" cy="2215795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                                         </a:t>
            </a:r>
            <a:r>
              <a:rPr lang="zh-CN" altLang="en-US" b="1" dirty="0"/>
              <a:t> 属性层</a:t>
            </a:r>
            <a:endParaRPr lang="en-US" altLang="zh-CN" b="1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118FEE-F414-2FC4-64EA-D7C818987B81}"/>
              </a:ext>
            </a:extLst>
          </p:cNvPr>
          <p:cNvSpPr/>
          <p:nvPr/>
        </p:nvSpPr>
        <p:spPr>
          <a:xfrm>
            <a:off x="3749141" y="3572135"/>
            <a:ext cx="1532083" cy="441065"/>
          </a:xfrm>
          <a:prstGeom prst="rect">
            <a:avLst/>
          </a:prstGeom>
          <a:solidFill>
            <a:srgbClr val="B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Sampling</a:t>
            </a:r>
            <a:endParaRPr lang="zh-CN" alt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AC5C21-5061-107C-9C09-B72F3FE55583}"/>
              </a:ext>
            </a:extLst>
          </p:cNvPr>
          <p:cNvSpPr/>
          <p:nvPr/>
        </p:nvSpPr>
        <p:spPr>
          <a:xfrm>
            <a:off x="707572" y="1721529"/>
            <a:ext cx="4928755" cy="818472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                                          </a:t>
            </a:r>
            <a:r>
              <a:rPr lang="zh-CN" altLang="en-US" b="1" dirty="0"/>
              <a:t>应用层</a:t>
            </a:r>
            <a:endParaRPr lang="en-US" altLang="zh-CN" b="1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D64DD8E-0C68-12FB-921F-573CFC7BA46F}"/>
              </a:ext>
            </a:extLst>
          </p:cNvPr>
          <p:cNvSpPr/>
          <p:nvPr/>
        </p:nvSpPr>
        <p:spPr>
          <a:xfrm>
            <a:off x="1000124" y="2741818"/>
            <a:ext cx="2421289" cy="54748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属性值读写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API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30B8FED-1888-DD2D-6BC5-44448E58BDF4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10768" y="2203086"/>
            <a:ext cx="1" cy="53873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7A66C60-9896-0332-7A87-8AFD1DDF446D}"/>
              </a:ext>
            </a:extLst>
          </p:cNvPr>
          <p:cNvSpPr txBox="1"/>
          <p:nvPr/>
        </p:nvSpPr>
        <p:spPr>
          <a:xfrm>
            <a:off x="2210768" y="2203086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读</a:t>
            </a:r>
            <a:r>
              <a:rPr lang="en-US" altLang="zh-CN" sz="1100" dirty="0"/>
              <a:t>/</a:t>
            </a:r>
            <a:r>
              <a:rPr lang="zh-CN" altLang="en-US" sz="1100" dirty="0"/>
              <a:t>写属性值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5116A7E-5BBE-31B0-7408-70A8FED4E5C0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3421413" y="3015559"/>
            <a:ext cx="327728" cy="777109"/>
          </a:xfrm>
          <a:prstGeom prst="straightConnector1">
            <a:avLst/>
          </a:prstGeom>
          <a:ln w="19050"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0E47481-3DF2-85B9-699E-6EDE538180D9}"/>
              </a:ext>
            </a:extLst>
          </p:cNvPr>
          <p:cNvSpPr/>
          <p:nvPr/>
        </p:nvSpPr>
        <p:spPr>
          <a:xfrm>
            <a:off x="1000122" y="4189444"/>
            <a:ext cx="2421291" cy="61415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属性值读写函数（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local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CECE1E1-3051-4A1E-5583-E5B69C9F8F8A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 flipV="1">
            <a:off x="3421413" y="3792668"/>
            <a:ext cx="327728" cy="703854"/>
          </a:xfrm>
          <a:prstGeom prst="straightConnector1">
            <a:avLst/>
          </a:prstGeom>
          <a:ln w="19050"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3C1D6E1-0DA2-ACD9-3ED2-BE796A4C21E5}"/>
              </a:ext>
            </a:extLst>
          </p:cNvPr>
          <p:cNvSpPr/>
          <p:nvPr/>
        </p:nvSpPr>
        <p:spPr>
          <a:xfrm>
            <a:off x="1000123" y="5355154"/>
            <a:ext cx="2421289" cy="51224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注册回调函数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API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0F58213-B152-1AC7-1C1F-74FE929FE017}"/>
              </a:ext>
            </a:extLst>
          </p:cNvPr>
          <p:cNvCxnSpPr>
            <a:cxnSpLocks/>
          </p:cNvCxnSpPr>
          <p:nvPr/>
        </p:nvCxnSpPr>
        <p:spPr>
          <a:xfrm>
            <a:off x="2144093" y="4810011"/>
            <a:ext cx="1" cy="53873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3712153-EC3F-B9BD-9C75-50ECABB4F636}"/>
              </a:ext>
            </a:extLst>
          </p:cNvPr>
          <p:cNvSpPr txBox="1"/>
          <p:nvPr/>
        </p:nvSpPr>
        <p:spPr>
          <a:xfrm>
            <a:off x="2144093" y="481001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指针传递</a:t>
            </a: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CE61A1A5-5837-8090-1C49-9E43C6730094}"/>
              </a:ext>
            </a:extLst>
          </p:cNvPr>
          <p:cNvCxnSpPr>
            <a:cxnSpLocks/>
            <a:endCxn id="24" idx="3"/>
          </p:cNvCxnSpPr>
          <p:nvPr/>
        </p:nvCxnSpPr>
        <p:spPr>
          <a:xfrm rot="5400000" flipH="1" flipV="1">
            <a:off x="2376523" y="5013012"/>
            <a:ext cx="1561380" cy="528400"/>
          </a:xfrm>
          <a:prstGeom prst="curvedConnector4">
            <a:avLst>
              <a:gd name="adj1" fmla="val 40166"/>
              <a:gd name="adj2" fmla="val 143263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8AFC524-0111-D10C-C77E-D96BB6890D18}"/>
              </a:ext>
            </a:extLst>
          </p:cNvPr>
          <p:cNvSpPr txBox="1"/>
          <p:nvPr/>
        </p:nvSpPr>
        <p:spPr>
          <a:xfrm>
            <a:off x="1942115" y="5926631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读</a:t>
            </a:r>
            <a:r>
              <a:rPr lang="en-US" altLang="zh-CN" sz="1100" dirty="0"/>
              <a:t>/</a:t>
            </a:r>
            <a:r>
              <a:rPr lang="zh-CN" altLang="en-US" sz="1100" dirty="0"/>
              <a:t>写属性值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8C634A3-79AB-023F-7A1B-2A05AFEEDCE1}"/>
              </a:ext>
            </a:extLst>
          </p:cNvPr>
          <p:cNvCxnSpPr>
            <a:cxnSpLocks/>
          </p:cNvCxnSpPr>
          <p:nvPr/>
        </p:nvCxnSpPr>
        <p:spPr>
          <a:xfrm>
            <a:off x="6109047" y="2253057"/>
            <a:ext cx="452871" cy="0"/>
          </a:xfrm>
          <a:prstGeom prst="straightConnector1">
            <a:avLst/>
          </a:prstGeom>
          <a:ln w="38100"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E42461E-2576-3242-AB9C-15F8373604DB}"/>
              </a:ext>
            </a:extLst>
          </p:cNvPr>
          <p:cNvSpPr txBox="1"/>
          <p:nvPr/>
        </p:nvSpPr>
        <p:spPr>
          <a:xfrm>
            <a:off x="6853239" y="2037492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凡是涉及属性值修改，均由模块内部实现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A0E16ED-086D-D9A2-B1D0-4DF8BC2E1AD7}"/>
              </a:ext>
            </a:extLst>
          </p:cNvPr>
          <p:cNvCxnSpPr>
            <a:cxnSpLocks/>
          </p:cNvCxnSpPr>
          <p:nvPr/>
        </p:nvCxnSpPr>
        <p:spPr>
          <a:xfrm>
            <a:off x="6109047" y="2650107"/>
            <a:ext cx="452871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2A21EFC-07A9-CCAF-F620-8E70036EAF0E}"/>
              </a:ext>
            </a:extLst>
          </p:cNvPr>
          <p:cNvSpPr txBox="1"/>
          <p:nvPr/>
        </p:nvSpPr>
        <p:spPr>
          <a:xfrm>
            <a:off x="6853239" y="2434542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由协议层规定读写属性值函数原型</a:t>
            </a:r>
            <a:endParaRPr lang="en-US" altLang="zh-CN" dirty="0"/>
          </a:p>
          <a:p>
            <a:r>
              <a:rPr lang="zh-CN" altLang="en-US" dirty="0"/>
              <a:t>由属性层实现函数，并通过调用注册回调函数传递</a:t>
            </a:r>
            <a:endParaRPr lang="en-US" altLang="zh-CN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F1EADF0-3F1D-1FDB-67C5-CFD6311F3A1E}"/>
              </a:ext>
            </a:extLst>
          </p:cNvPr>
          <p:cNvCxnSpPr>
            <a:cxnSpLocks/>
          </p:cNvCxnSpPr>
          <p:nvPr/>
        </p:nvCxnSpPr>
        <p:spPr>
          <a:xfrm>
            <a:off x="6109047" y="1893584"/>
            <a:ext cx="452871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EC0DE85A-CE41-E693-5BCE-1179FF2E6E19}"/>
              </a:ext>
            </a:extLst>
          </p:cNvPr>
          <p:cNvSpPr txBox="1"/>
          <p:nvPr/>
        </p:nvSpPr>
        <p:spPr>
          <a:xfrm>
            <a:off x="6853239" y="16977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接口调用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D652C98-1DB0-C7A1-7674-4826E0093001}"/>
              </a:ext>
            </a:extLst>
          </p:cNvPr>
          <p:cNvSpPr/>
          <p:nvPr/>
        </p:nvSpPr>
        <p:spPr>
          <a:xfrm>
            <a:off x="3749140" y="4181919"/>
            <a:ext cx="1532083" cy="441065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sampling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BD43831-A42A-6381-1DB3-A7C652C54393}"/>
              </a:ext>
            </a:extLst>
          </p:cNvPr>
          <p:cNvCxnSpPr>
            <a:stCxn id="8" idx="2"/>
            <a:endCxn id="54" idx="0"/>
          </p:cNvCxnSpPr>
          <p:nvPr/>
        </p:nvCxnSpPr>
        <p:spPr>
          <a:xfrm flipH="1">
            <a:off x="4515182" y="4013200"/>
            <a:ext cx="1" cy="168719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EED435C3-F052-E929-56D7-2D842FFC7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579" y="4496541"/>
            <a:ext cx="3778326" cy="1979717"/>
          </a:xfrm>
          <a:prstGeom prst="rect">
            <a:avLst/>
          </a:prstGeom>
          <a:ln>
            <a:solidFill>
              <a:srgbClr val="00AFE6"/>
            </a:solidFill>
          </a:ln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01B36636-27BC-1F12-28E7-C7E533AD9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79" y="3520706"/>
            <a:ext cx="3778326" cy="894159"/>
          </a:xfrm>
          <a:prstGeom prst="rect">
            <a:avLst/>
          </a:prstGeom>
          <a:ln>
            <a:solidFill>
              <a:srgbClr val="00AFE6"/>
            </a:solidFill>
          </a:ln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BB0D883A-3782-01AD-AA2E-4978A4DDB788}"/>
              </a:ext>
            </a:extLst>
          </p:cNvPr>
          <p:cNvSpPr txBox="1"/>
          <p:nvPr/>
        </p:nvSpPr>
        <p:spPr>
          <a:xfrm>
            <a:off x="7987442" y="6476258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protocol_ethernet.h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8BFD006A-8D50-8128-AF8B-EBBF1A2B0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00" y="3223758"/>
            <a:ext cx="4657143" cy="266667"/>
          </a:xfrm>
          <a:prstGeom prst="rect">
            <a:avLst/>
          </a:prstGeom>
          <a:ln>
            <a:solidFill>
              <a:srgbClr val="00AFE6"/>
            </a:solidFill>
          </a:ln>
        </p:spPr>
      </p:pic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D31458D9-383E-9539-A8F0-75762DB7B9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77276" y="3429001"/>
            <a:ext cx="1152524" cy="5841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41BC38B6-224C-B0DF-DDDB-3AE7054916AF}"/>
              </a:ext>
            </a:extLst>
          </p:cNvPr>
          <p:cNvCxnSpPr>
            <a:cxnSpLocks/>
          </p:cNvCxnSpPr>
          <p:nvPr/>
        </p:nvCxnSpPr>
        <p:spPr>
          <a:xfrm rot="5400000">
            <a:off x="7085946" y="4529418"/>
            <a:ext cx="1005378" cy="3103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863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EAA757-5818-AC8C-E5C0-CE4B9A374E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访问属性的场景，以属性值修改（写）为例</a:t>
            </a:r>
          </a:p>
          <a:p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8EA72E3-4FE3-5967-A709-07BFA53C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554038"/>
            <a:ext cx="10758487" cy="576262"/>
          </a:xfrm>
        </p:spPr>
        <p:txBody>
          <a:bodyPr/>
          <a:lstStyle/>
          <a:p>
            <a:r>
              <a:rPr lang="zh-CN" altLang="en-US" dirty="0"/>
              <a:t>属性表模块</a:t>
            </a:r>
            <a:r>
              <a:rPr lang="en-US" altLang="zh-CN" dirty="0"/>
              <a:t>/</a:t>
            </a:r>
            <a:r>
              <a:rPr lang="zh-CN" altLang="en-US" dirty="0"/>
              <a:t>特性（</a:t>
            </a:r>
            <a:r>
              <a:rPr lang="en-US" altLang="zh-CN" dirty="0"/>
              <a:t>3/3</a:t>
            </a:r>
            <a:r>
              <a:rPr lang="zh-CN" altLang="en-US" dirty="0"/>
              <a:t>）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EBFE76F-DDFA-6D90-2D7E-B666AF474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314" y="1765300"/>
            <a:ext cx="6209090" cy="4351338"/>
          </a:xfrm>
        </p:spPr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1. </a:t>
            </a:r>
            <a:r>
              <a:rPr lang="zh-CN" altLang="en-US" b="1" dirty="0"/>
              <a:t>系统运行故障。</a:t>
            </a:r>
            <a:endParaRPr lang="en-US" altLang="zh-CN" sz="1400" b="1" dirty="0"/>
          </a:p>
          <a:p>
            <a:r>
              <a:rPr lang="zh-CN" altLang="en-US" dirty="0"/>
              <a:t>如网卡断了，被网卡模块检测出来。此时</a:t>
            </a:r>
            <a:r>
              <a:rPr lang="en-US" altLang="zh-CN" dirty="0"/>
              <a:t>AD</a:t>
            </a:r>
            <a:r>
              <a:rPr lang="zh-CN" altLang="en-US" dirty="0"/>
              <a:t>模块正在采样，应用层需要修改</a:t>
            </a:r>
            <a:r>
              <a:rPr lang="en-US" altLang="zh-CN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Sampling</a:t>
            </a:r>
            <a:r>
              <a:rPr lang="zh-CN" altLang="en-US" dirty="0"/>
              <a:t>属性值以停止采样。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2. </a:t>
            </a:r>
            <a:r>
              <a:rPr lang="zh-CN" altLang="en-US" b="1" dirty="0"/>
              <a:t>用户交互场景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如用户发送符合本系统协议层协议的网络包，控制系统开始采样。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3. </a:t>
            </a:r>
            <a:r>
              <a:rPr lang="zh-CN" altLang="en-US" b="1" dirty="0"/>
              <a:t>属性值与外部传感器有关，且需要实时更新。 </a:t>
            </a:r>
            <a:endParaRPr lang="en-US" altLang="zh-CN" b="1" dirty="0"/>
          </a:p>
          <a:p>
            <a:r>
              <a:rPr lang="zh-CN" altLang="en-US" dirty="0"/>
              <a:t>如阻抗采集，各通道阻抗值</a:t>
            </a:r>
            <a:r>
              <a:rPr lang="en-US" altLang="zh-CN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IMPMeas_Val</a:t>
            </a:r>
            <a:r>
              <a:rPr lang="zh-CN" altLang="en-US" dirty="0"/>
              <a:t>需要通过</a:t>
            </a:r>
            <a:r>
              <a:rPr lang="en-US" altLang="zh-CN" dirty="0"/>
              <a:t>AD</a:t>
            </a:r>
            <a:r>
              <a:rPr lang="zh-CN" altLang="en-US" dirty="0"/>
              <a:t>模块获取，经过换算由应用层实时更新属性值。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01545C-AA2B-60C8-F955-1C61A2A2C72D}"/>
              </a:ext>
            </a:extLst>
          </p:cNvPr>
          <p:cNvSpPr/>
          <p:nvPr/>
        </p:nvSpPr>
        <p:spPr>
          <a:xfrm>
            <a:off x="8359026" y="2538190"/>
            <a:ext cx="3121545" cy="603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    协议层</a:t>
            </a:r>
            <a:endParaRPr lang="en-US" altLang="zh-CN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A7E9E9-93D9-04E1-C93D-E2D8DC8F1262}"/>
              </a:ext>
            </a:extLst>
          </p:cNvPr>
          <p:cNvSpPr/>
          <p:nvPr/>
        </p:nvSpPr>
        <p:spPr>
          <a:xfrm>
            <a:off x="8359026" y="1709387"/>
            <a:ext cx="3121545" cy="603516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    属性层</a:t>
            </a:r>
            <a:endParaRPr lang="en-US" altLang="zh-CN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27917B-089E-C19D-1E0E-449877CD3A39}"/>
              </a:ext>
            </a:extLst>
          </p:cNvPr>
          <p:cNvSpPr/>
          <p:nvPr/>
        </p:nvSpPr>
        <p:spPr>
          <a:xfrm>
            <a:off x="8359027" y="923370"/>
            <a:ext cx="3121545" cy="603516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    应用层</a:t>
            </a:r>
            <a:endParaRPr lang="en-US" altLang="zh-CN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D9B15A-0B7C-507C-3E68-43E582255447}"/>
              </a:ext>
            </a:extLst>
          </p:cNvPr>
          <p:cNvSpPr/>
          <p:nvPr/>
        </p:nvSpPr>
        <p:spPr>
          <a:xfrm>
            <a:off x="8359026" y="3444320"/>
            <a:ext cx="3121545" cy="1450586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    服务层</a:t>
            </a:r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F936B5-DB90-0119-92BE-04A061D527E3}"/>
              </a:ext>
            </a:extLst>
          </p:cNvPr>
          <p:cNvSpPr txBox="1"/>
          <p:nvPr/>
        </p:nvSpPr>
        <p:spPr>
          <a:xfrm>
            <a:off x="8252281" y="406552"/>
            <a:ext cx="99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场景</a:t>
            </a:r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7598BE-EB24-A79F-F4C4-DF7A4378F25F}"/>
              </a:ext>
            </a:extLst>
          </p:cNvPr>
          <p:cNvSpPr/>
          <p:nvPr/>
        </p:nvSpPr>
        <p:spPr>
          <a:xfrm>
            <a:off x="8556170" y="4169613"/>
            <a:ext cx="1310025" cy="382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W5500</a:t>
            </a:r>
            <a:r>
              <a:rPr lang="zh-CN" altLang="en-US" sz="1400" dirty="0"/>
              <a:t>服务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BAFC414-2DCD-A4EF-97D3-224F68C7B8CF}"/>
              </a:ext>
            </a:extLst>
          </p:cNvPr>
          <p:cNvSpPr/>
          <p:nvPr/>
        </p:nvSpPr>
        <p:spPr>
          <a:xfrm>
            <a:off x="9992970" y="4169613"/>
            <a:ext cx="1310027" cy="382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阻抗检测服务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08ED4DD-5FA6-3EE6-5C06-AFF7F3A16703}"/>
              </a:ext>
            </a:extLst>
          </p:cNvPr>
          <p:cNvSpPr/>
          <p:nvPr/>
        </p:nvSpPr>
        <p:spPr>
          <a:xfrm>
            <a:off x="8348584" y="5135595"/>
            <a:ext cx="3131987" cy="905027"/>
          </a:xfrm>
          <a:prstGeom prst="rect">
            <a:avLst/>
          </a:prstGeom>
          <a:solidFill>
            <a:srgbClr val="F6B45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    驱动层</a:t>
            </a:r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BE8D84-808F-3AD4-DE69-AE5726C96AF6}"/>
              </a:ext>
            </a:extLst>
          </p:cNvPr>
          <p:cNvSpPr/>
          <p:nvPr/>
        </p:nvSpPr>
        <p:spPr>
          <a:xfrm>
            <a:off x="9992972" y="5428946"/>
            <a:ext cx="1310025" cy="382505"/>
          </a:xfrm>
          <a:prstGeom prst="rect">
            <a:avLst/>
          </a:prstGeom>
          <a:solidFill>
            <a:srgbClr val="F4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ADS1299</a:t>
            </a:r>
            <a:endParaRPr lang="zh-CN" altLang="en-US" sz="1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1CFF856-9DB2-B984-9581-A6BC5EC94E7C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10647984" y="4552118"/>
            <a:ext cx="1" cy="87682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2832A77-921F-BFD5-9BE8-06E19BB62E86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211182" y="3124188"/>
            <a:ext cx="1" cy="10454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7D5FE1C-5630-50DC-C9CD-B956EC7D7276}"/>
              </a:ext>
            </a:extLst>
          </p:cNvPr>
          <p:cNvGrpSpPr/>
          <p:nvPr/>
        </p:nvGrpSpPr>
        <p:grpSpPr>
          <a:xfrm>
            <a:off x="7562717" y="3175067"/>
            <a:ext cx="1680164" cy="246221"/>
            <a:chOff x="9265105" y="3173448"/>
            <a:chExt cx="1680164" cy="246221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913B538-3083-535E-6C80-1F2D610E5BE4}"/>
                </a:ext>
              </a:extLst>
            </p:cNvPr>
            <p:cNvSpPr/>
            <p:nvPr/>
          </p:nvSpPr>
          <p:spPr>
            <a:xfrm>
              <a:off x="9265105" y="3203342"/>
              <a:ext cx="174624" cy="17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1</a:t>
              </a:r>
              <a:endParaRPr lang="zh-CN" altLang="en-US" sz="10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754FDEA-71F3-7F5E-7AE6-28459801A2E6}"/>
                </a:ext>
              </a:extLst>
            </p:cNvPr>
            <p:cNvSpPr txBox="1"/>
            <p:nvPr/>
          </p:nvSpPr>
          <p:spPr>
            <a:xfrm>
              <a:off x="9439729" y="3173448"/>
              <a:ext cx="1505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控制通道 接收一包指令</a:t>
              </a:r>
            </a:p>
          </p:txBody>
        </p:sp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77CDCBC-DB8D-FF76-BDE3-68FF701CE86F}"/>
              </a:ext>
            </a:extLst>
          </p:cNvPr>
          <p:cNvCxnSpPr>
            <a:cxnSpLocks/>
          </p:cNvCxnSpPr>
          <p:nvPr/>
        </p:nvCxnSpPr>
        <p:spPr>
          <a:xfrm flipV="1">
            <a:off x="9084407" y="2335935"/>
            <a:ext cx="0" cy="20225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7194741-2333-3605-BE95-F7F8F314931D}"/>
              </a:ext>
            </a:extLst>
          </p:cNvPr>
          <p:cNvGrpSpPr/>
          <p:nvPr/>
        </p:nvGrpSpPr>
        <p:grpSpPr>
          <a:xfrm>
            <a:off x="7404243" y="2305522"/>
            <a:ext cx="1551924" cy="400110"/>
            <a:chOff x="9265105" y="3173448"/>
            <a:chExt cx="1551924" cy="40011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A833F4B-B60A-3436-A93A-C860EF3D0FA0}"/>
                </a:ext>
              </a:extLst>
            </p:cNvPr>
            <p:cNvSpPr/>
            <p:nvPr/>
          </p:nvSpPr>
          <p:spPr>
            <a:xfrm>
              <a:off x="9265105" y="3203342"/>
              <a:ext cx="174624" cy="17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2</a:t>
              </a:r>
              <a:endParaRPr lang="zh-CN" altLang="en-US" sz="10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339A6AA-C372-9F4C-51B8-737030DD47F8}"/>
                </a:ext>
              </a:extLst>
            </p:cNvPr>
            <p:cNvSpPr txBox="1"/>
            <p:nvPr/>
          </p:nvSpPr>
          <p:spPr>
            <a:xfrm>
              <a:off x="9439729" y="3173448"/>
              <a:ext cx="13773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指令解析 需修改属性</a:t>
              </a:r>
              <a:endParaRPr lang="en-US" altLang="zh-CN" sz="1000" dirty="0"/>
            </a:p>
            <a:p>
              <a:r>
                <a:rPr lang="zh-CN" altLang="en-US" sz="1000" b="1" i="1" dirty="0"/>
                <a:t>阻抗测量开关 </a:t>
              </a:r>
              <a:r>
                <a:rPr lang="en-US" altLang="zh-CN" sz="1000" b="1" i="1" dirty="0"/>
                <a:t>= 1</a:t>
              </a:r>
              <a:endParaRPr lang="zh-CN" altLang="en-US" sz="1000" b="1" i="1" dirty="0"/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932FF42-D6D0-D222-43AB-63D5CACB77C7}"/>
              </a:ext>
            </a:extLst>
          </p:cNvPr>
          <p:cNvCxnSpPr>
            <a:cxnSpLocks/>
          </p:cNvCxnSpPr>
          <p:nvPr/>
        </p:nvCxnSpPr>
        <p:spPr>
          <a:xfrm flipV="1">
            <a:off x="9084407" y="1526886"/>
            <a:ext cx="1" cy="18250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432C208-A3A6-A386-05CE-E6E5B221D846}"/>
              </a:ext>
            </a:extLst>
          </p:cNvPr>
          <p:cNvGrpSpPr/>
          <p:nvPr/>
        </p:nvGrpSpPr>
        <p:grpSpPr>
          <a:xfrm>
            <a:off x="7404243" y="1486300"/>
            <a:ext cx="1680164" cy="400110"/>
            <a:chOff x="9265105" y="3173448"/>
            <a:chExt cx="1680164" cy="400110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7C5F446-7E90-1833-68A7-2DACB09B12F1}"/>
                </a:ext>
              </a:extLst>
            </p:cNvPr>
            <p:cNvSpPr/>
            <p:nvPr/>
          </p:nvSpPr>
          <p:spPr>
            <a:xfrm>
              <a:off x="9265105" y="3203342"/>
              <a:ext cx="174624" cy="17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3</a:t>
              </a:r>
              <a:endParaRPr lang="zh-CN" altLang="en-US" sz="10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52F7D02-D013-D7FA-50FC-289CA84C362A}"/>
                </a:ext>
              </a:extLst>
            </p:cNvPr>
            <p:cNvSpPr txBox="1"/>
            <p:nvPr/>
          </p:nvSpPr>
          <p:spPr>
            <a:xfrm>
              <a:off x="9439729" y="3173448"/>
              <a:ext cx="1505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属性值变化 通知应用层</a:t>
              </a:r>
              <a:endParaRPr lang="en-US" altLang="zh-CN" sz="1000" dirty="0"/>
            </a:p>
            <a:p>
              <a:r>
                <a:rPr lang="zh-CN" altLang="en-US" sz="1000" dirty="0"/>
                <a:t>开始阻抗测量</a:t>
              </a:r>
            </a:p>
          </p:txBody>
        </p:sp>
      </p:grp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C11B3C9-FF5C-F89A-0678-548295829C58}"/>
              </a:ext>
            </a:extLst>
          </p:cNvPr>
          <p:cNvCxnSpPr>
            <a:stCxn id="9" idx="3"/>
            <a:endCxn id="19" idx="0"/>
          </p:cNvCxnSpPr>
          <p:nvPr/>
        </p:nvCxnSpPr>
        <p:spPr>
          <a:xfrm flipH="1">
            <a:off x="10647984" y="1225128"/>
            <a:ext cx="832588" cy="2944485"/>
          </a:xfrm>
          <a:prstGeom prst="curvedConnector4">
            <a:avLst>
              <a:gd name="adj1" fmla="val -27457"/>
              <a:gd name="adj2" fmla="val 90492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8286EE6-298D-FC26-1571-E8D2ED60C19B}"/>
              </a:ext>
            </a:extLst>
          </p:cNvPr>
          <p:cNvGrpSpPr/>
          <p:nvPr/>
        </p:nvGrpSpPr>
        <p:grpSpPr>
          <a:xfrm>
            <a:off x="10224196" y="3516239"/>
            <a:ext cx="1256972" cy="246221"/>
            <a:chOff x="9265105" y="3173448"/>
            <a:chExt cx="1256972" cy="246221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CAA9EBC-67AC-993E-1B90-5CAFA26A940C}"/>
                </a:ext>
              </a:extLst>
            </p:cNvPr>
            <p:cNvSpPr/>
            <p:nvPr/>
          </p:nvSpPr>
          <p:spPr>
            <a:xfrm>
              <a:off x="9265105" y="3203342"/>
              <a:ext cx="174624" cy="17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4</a:t>
              </a:r>
              <a:endParaRPr lang="zh-CN" altLang="en-US" sz="1000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90C15FC-FAC0-6957-2655-1C53B5841AE7}"/>
                </a:ext>
              </a:extLst>
            </p:cNvPr>
            <p:cNvSpPr txBox="1"/>
            <p:nvPr/>
          </p:nvSpPr>
          <p:spPr>
            <a:xfrm>
              <a:off x="9439729" y="3173448"/>
              <a:ext cx="10823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应用层调用服务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E9D054D-ABE0-B5E7-A6C5-F91C85DCF3E2}"/>
              </a:ext>
            </a:extLst>
          </p:cNvPr>
          <p:cNvGrpSpPr/>
          <p:nvPr/>
        </p:nvGrpSpPr>
        <p:grpSpPr>
          <a:xfrm>
            <a:off x="9698896" y="1702258"/>
            <a:ext cx="1898173" cy="400110"/>
            <a:chOff x="9265105" y="3173448"/>
            <a:chExt cx="1898173" cy="40011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8B222A3-9881-DF43-8CC8-DC032B25F80D}"/>
                </a:ext>
              </a:extLst>
            </p:cNvPr>
            <p:cNvSpPr/>
            <p:nvPr/>
          </p:nvSpPr>
          <p:spPr>
            <a:xfrm>
              <a:off x="9265105" y="3203342"/>
              <a:ext cx="174624" cy="17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5</a:t>
              </a:r>
              <a:endParaRPr lang="zh-CN" altLang="en-US" sz="10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FEF5EC9-4495-6388-1259-5C2E47CC42D7}"/>
                </a:ext>
              </a:extLst>
            </p:cNvPr>
            <p:cNvSpPr txBox="1"/>
            <p:nvPr/>
          </p:nvSpPr>
          <p:spPr>
            <a:xfrm>
              <a:off x="9439729" y="3173448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阻抗测量完毕 更新</a:t>
              </a:r>
              <a:endParaRPr lang="en-US" altLang="zh-CN" sz="1000" dirty="0"/>
            </a:p>
            <a:p>
              <a:r>
                <a:rPr lang="zh-CN" altLang="en-US" sz="1000" b="1" i="1" dirty="0"/>
                <a:t>阻抗测量值（总表）</a:t>
              </a:r>
              <a:r>
                <a:rPr lang="zh-CN" altLang="en-US" sz="1000" dirty="0"/>
                <a:t>属性值</a:t>
              </a:r>
            </a:p>
          </p:txBody>
        </p:sp>
      </p:grp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8864524-2FD0-93BC-089E-6FBB9B52BA31}"/>
              </a:ext>
            </a:extLst>
          </p:cNvPr>
          <p:cNvCxnSpPr/>
          <p:nvPr/>
        </p:nvCxnSpPr>
        <p:spPr>
          <a:xfrm>
            <a:off x="10591800" y="1526886"/>
            <a:ext cx="0" cy="18250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80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640F0-8DDB-54A9-78FD-FA21021B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属性表模块</a:t>
            </a:r>
            <a:r>
              <a:rPr lang="en-US" altLang="zh-CN" dirty="0"/>
              <a:t>/</a:t>
            </a:r>
            <a:r>
              <a:rPr lang="zh-CN" altLang="en-US" dirty="0"/>
              <a:t>接口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9B8E3-E080-4010-947E-9EEDA28950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AttritubeTable.h</a:t>
            </a:r>
            <a:endParaRPr lang="zh-CN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D5272CB-C3B4-18D7-D929-6CCD62A374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0530399"/>
              </p:ext>
            </p:extLst>
          </p:nvPr>
        </p:nvGraphicFramePr>
        <p:xfrm>
          <a:off x="595746" y="1777925"/>
          <a:ext cx="10758052" cy="265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97283">
                  <a:extLst>
                    <a:ext uri="{9D8B030D-6E8A-4147-A177-3AD203B41FA5}">
                      <a16:colId xmlns:a16="http://schemas.microsoft.com/office/drawing/2014/main" val="2603560304"/>
                    </a:ext>
                  </a:extLst>
                </a:gridCol>
                <a:gridCol w="3933371">
                  <a:extLst>
                    <a:ext uri="{9D8B030D-6E8A-4147-A177-3AD203B41FA5}">
                      <a16:colId xmlns:a16="http://schemas.microsoft.com/office/drawing/2014/main" val="2488440755"/>
                    </a:ext>
                  </a:extLst>
                </a:gridCol>
                <a:gridCol w="3327398">
                  <a:extLst>
                    <a:ext uri="{9D8B030D-6E8A-4147-A177-3AD203B41FA5}">
                      <a16:colId xmlns:a16="http://schemas.microsoft.com/office/drawing/2014/main" val="3336505094"/>
                    </a:ext>
                  </a:extLst>
                </a:gridCol>
              </a:tblGrid>
              <a:tr h="331018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/>
                        <a:t>描述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75442"/>
                  </a:ext>
                </a:extLst>
              </a:tr>
              <a:tr h="3310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kern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Attr_Tbl_RegisterAppCBs</a:t>
                      </a:r>
                      <a:endParaRPr lang="zh-CN" altLang="en-US" sz="1800" b="1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altLang="zh-CN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appCallbacks</a:t>
                      </a: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应用层注册回调函数的接口</a:t>
                      </a:r>
                      <a:endParaRPr lang="en-US" altLang="zh-CN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zh-CN" altLang="en-US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ea"/>
                          <a:ea typeface="+mn-ea"/>
                          <a:cs typeface="Courier New" panose="02070309020205020404" pitchFamily="49" charset="0"/>
                        </a:rPr>
                        <a:t>（属性值变化）</a:t>
                      </a:r>
                      <a:endParaRPr lang="en-US" altLang="zh-CN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ea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07461"/>
                  </a:ext>
                </a:extLst>
              </a:tr>
              <a:tr h="3310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kern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Attr_Tbl_Init</a:t>
                      </a:r>
                      <a:endParaRPr lang="zh-CN" altLang="en-US" sz="1800" b="1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属性表模块初始化</a:t>
                      </a:r>
                      <a:endParaRPr lang="en-US" altLang="zh-CN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51907"/>
                  </a:ext>
                </a:extLst>
              </a:tr>
              <a:tr h="3310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kern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App_GetAttr</a:t>
                      </a:r>
                      <a:endParaRPr lang="zh-CN" altLang="en-US" sz="1800" b="1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altLang="zh-CN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uint8_t InsAttrNum, uint8_t CHxNum, uint32_t *pValue</a:t>
                      </a: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应用层获取属性值</a:t>
                      </a:r>
                      <a:endParaRPr lang="en-US" altLang="zh-CN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4364"/>
                  </a:ext>
                </a:extLst>
              </a:tr>
              <a:tr h="3310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kern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App_WriteAttr</a:t>
                      </a:r>
                      <a:endParaRPr lang="zh-CN" altLang="en-US" sz="1800" b="1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uint8_t </a:t>
                      </a:r>
                      <a:r>
                        <a:rPr lang="en-US" altLang="zh-CN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InsAttrNum</a:t>
                      </a:r>
                      <a:r>
                        <a:rPr lang="en-US" altLang="zh-CN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uint8_t </a:t>
                      </a:r>
                      <a:r>
                        <a:rPr lang="en-US" altLang="zh-CN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CHxNum</a:t>
                      </a:r>
                      <a:r>
                        <a:rPr lang="en-US" altLang="zh-CN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uint32_t Value</a:t>
                      </a:r>
                      <a:endParaRPr lang="zh-CN" altLang="en-US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应用层修改属性值</a:t>
                      </a:r>
                      <a:endParaRPr lang="en-US" altLang="zh-CN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zh-CN" altLang="en-US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（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TODO</a:t>
                      </a:r>
                      <a:r>
                        <a:rPr lang="zh-CN" altLang="en-US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）</a:t>
                      </a:r>
                      <a:endParaRPr lang="en-US" altLang="zh-CN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65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99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640F0-8DDB-54A9-78FD-FA21021B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属性表模块</a:t>
            </a:r>
            <a:r>
              <a:rPr lang="en-US" altLang="zh-CN" dirty="0"/>
              <a:t>/</a:t>
            </a:r>
            <a:r>
              <a:rPr lang="zh-CN" altLang="en-US" dirty="0"/>
              <a:t>函数实现（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9B8E3-E080-4010-947E-9EEDA28950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AttritubeTable.c</a:t>
            </a:r>
            <a:r>
              <a:rPr lang="en-US" altLang="zh-CN" dirty="0"/>
              <a:t> / </a:t>
            </a:r>
            <a:r>
              <a:rPr lang="en-US" altLang="zh-CN" sz="1800" kern="12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Attr_Tbl_Init</a:t>
            </a:r>
            <a:r>
              <a:rPr lang="en-US" altLang="zh-CN" sz="1800" kern="12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  <a:endParaRPr lang="zh-CN" altLang="en-US" sz="1800" kern="1200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16C5B7F-DEA9-E61C-34C1-16CC29E4984A}"/>
              </a:ext>
            </a:extLst>
          </p:cNvPr>
          <p:cNvSpPr txBox="1"/>
          <p:nvPr/>
        </p:nvSpPr>
        <p:spPr>
          <a:xfrm>
            <a:off x="595745" y="2016377"/>
            <a:ext cx="5955476" cy="21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向协议层注册读写回调函数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初始化逐通道参数属性（简称 通道属性）表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	逐通道参数属性实例化等通道数长的结构体数组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	建立通道属性的</a:t>
            </a:r>
            <a:r>
              <a:rPr lang="zh-CN" altLang="en-US" dirty="0">
                <a:solidFill>
                  <a:srgbClr val="00AFE6"/>
                </a:solidFill>
              </a:rPr>
              <a:t>地址映射</a:t>
            </a:r>
            <a:endParaRPr lang="en-US" altLang="zh-CN" dirty="0">
              <a:solidFill>
                <a:srgbClr val="00AFE6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建立通用属性的</a:t>
            </a:r>
            <a:r>
              <a:rPr lang="zh-CN" altLang="en-US" dirty="0">
                <a:solidFill>
                  <a:srgbClr val="00AFE6"/>
                </a:solidFill>
              </a:rPr>
              <a:t>地址映射</a:t>
            </a:r>
            <a:endParaRPr lang="en-US" altLang="zh-CN" dirty="0">
              <a:solidFill>
                <a:srgbClr val="00AFE6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B566122-1AC7-D6A8-8B00-32603205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93" y="4454431"/>
            <a:ext cx="11014613" cy="578870"/>
          </a:xfrm>
          <a:prstGeom prst="rect">
            <a:avLst/>
          </a:prstGeom>
          <a:ln>
            <a:solidFill>
              <a:srgbClr val="00AFE6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481F47B-5E92-9982-8E6D-E71146F9CD3A}"/>
              </a:ext>
            </a:extLst>
          </p:cNvPr>
          <p:cNvSpPr txBox="1"/>
          <p:nvPr/>
        </p:nvSpPr>
        <p:spPr>
          <a:xfrm>
            <a:off x="7135319" y="5222510"/>
            <a:ext cx="4467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rgbClr val="00AFE6"/>
                </a:solidFill>
              </a:rPr>
              <a:t>为了模块内部依据属性编号访问属性方便</a:t>
            </a:r>
          </a:p>
        </p:txBody>
      </p:sp>
    </p:spTree>
    <p:extLst>
      <p:ext uri="{BB962C8B-B14F-4D97-AF65-F5344CB8AC3E}">
        <p14:creationId xmlns:p14="http://schemas.microsoft.com/office/powerpoint/2010/main" val="54594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640F0-8DDB-54A9-78FD-FA21021B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属性表模块</a:t>
            </a:r>
            <a:r>
              <a:rPr lang="en-US" altLang="zh-CN" dirty="0"/>
              <a:t>/</a:t>
            </a:r>
            <a:r>
              <a:rPr lang="zh-CN" altLang="en-US" dirty="0"/>
              <a:t>函数实现（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9B8E3-E080-4010-947E-9EEDA2895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744" y="1266158"/>
            <a:ext cx="10758053" cy="260728"/>
          </a:xfrm>
        </p:spPr>
        <p:txBody>
          <a:bodyPr/>
          <a:lstStyle/>
          <a:p>
            <a:r>
              <a:rPr lang="en-US" altLang="zh-CN" dirty="0" err="1"/>
              <a:t>AttritubeTable.h</a:t>
            </a:r>
            <a:r>
              <a:rPr lang="en-US" altLang="zh-CN" dirty="0"/>
              <a:t> /</a:t>
            </a:r>
            <a:r>
              <a:rPr lang="en-US" altLang="zh-CN" sz="1800" kern="12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Attr_Tbl_RegisterAppCBs</a:t>
            </a:r>
            <a:endParaRPr lang="zh-CN" altLang="en-US" sz="1800" kern="1200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zh-CN" altLang="en-US" sz="1800" kern="1200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zh-CN" altLang="en-US" sz="1800" kern="1200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64B1B9-2881-659A-901F-4A8EDC545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4" y="2368516"/>
            <a:ext cx="3886315" cy="914427"/>
          </a:xfrm>
          <a:prstGeom prst="rect">
            <a:avLst/>
          </a:prstGeom>
          <a:ln>
            <a:solidFill>
              <a:srgbClr val="00AFE6"/>
            </a:solidFill>
          </a:ln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1E5DD1D-544A-F926-A032-E958D89EF89C}"/>
              </a:ext>
            </a:extLst>
          </p:cNvPr>
          <p:cNvSpPr txBox="1"/>
          <p:nvPr/>
        </p:nvSpPr>
        <p:spPr>
          <a:xfrm>
            <a:off x="595744" y="1791275"/>
            <a:ext cx="9255995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定义属性值变化回调函数原型，由应用层传递函数实现，由模块在属性值写回调中调用。</a:t>
            </a:r>
            <a:endParaRPr lang="en-US" altLang="zh-CN" dirty="0">
              <a:solidFill>
                <a:srgbClr val="00AFE6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0DF38D0-08A3-4B35-6AF4-F7D9026A5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611" y="2368516"/>
            <a:ext cx="6831645" cy="4174428"/>
          </a:xfrm>
          <a:prstGeom prst="rect">
            <a:avLst/>
          </a:prstGeom>
          <a:ln>
            <a:solidFill>
              <a:srgbClr val="00AFE6"/>
            </a:solidFill>
          </a:ln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83B2A99-8EC9-A521-05DC-474EB35A4FEE}"/>
              </a:ext>
            </a:extLst>
          </p:cNvPr>
          <p:cNvCxnSpPr>
            <a:stCxn id="6" idx="2"/>
          </p:cNvCxnSpPr>
          <p:nvPr/>
        </p:nvCxnSpPr>
        <p:spPr>
          <a:xfrm>
            <a:off x="2538902" y="3282943"/>
            <a:ext cx="2407852" cy="2713123"/>
          </a:xfrm>
          <a:prstGeom prst="straightConnector1">
            <a:avLst/>
          </a:prstGeom>
          <a:ln w="28575"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5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2084C-D01E-672F-2F14-D8B31722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应用层</a:t>
            </a:r>
            <a:r>
              <a:rPr lang="en-US" altLang="zh-CN" dirty="0"/>
              <a:t>/</a:t>
            </a:r>
            <a:r>
              <a:rPr lang="zh-CN" altLang="en-US" dirty="0"/>
              <a:t>事件驱动设计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DC804-3342-AFBE-87BB-0661538161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main.h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83C392C-8CD3-3424-9CA1-FD192126BA7B}"/>
              </a:ext>
            </a:extLst>
          </p:cNvPr>
          <p:cNvSpPr txBox="1">
            <a:spLocks/>
          </p:cNvSpPr>
          <p:nvPr/>
        </p:nvSpPr>
        <p:spPr>
          <a:xfrm>
            <a:off x="595314" y="1765300"/>
            <a:ext cx="5628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场景</a:t>
            </a:r>
            <a:r>
              <a:rPr lang="en-US" altLang="zh-CN" dirty="0"/>
              <a:t>1. </a:t>
            </a:r>
            <a:r>
              <a:rPr lang="zh-CN" altLang="en-US" b="1" dirty="0"/>
              <a:t>系统运行故障。</a:t>
            </a:r>
            <a:endParaRPr lang="en-US" altLang="zh-CN" sz="1400" b="1" dirty="0"/>
          </a:p>
          <a:p>
            <a:r>
              <a:rPr lang="zh-CN" altLang="en-US" dirty="0"/>
              <a:t>如网卡断了，被网卡模块检测出来。此时</a:t>
            </a:r>
            <a:r>
              <a:rPr lang="en-US" altLang="zh-CN" dirty="0"/>
              <a:t>AD</a:t>
            </a:r>
            <a:r>
              <a:rPr lang="zh-CN" altLang="en-US" dirty="0"/>
              <a:t>模块</a:t>
            </a:r>
            <a:r>
              <a:rPr lang="zh-CN" altLang="en-US" dirty="0">
                <a:solidFill>
                  <a:srgbClr val="C00000"/>
                </a:solidFill>
              </a:rPr>
              <a:t>正在采样</a:t>
            </a:r>
            <a:r>
              <a:rPr lang="zh-CN" altLang="en-US" dirty="0"/>
              <a:t>，应用层需要修改</a:t>
            </a:r>
            <a:r>
              <a:rPr lang="en-US" altLang="zh-CN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Sampling</a:t>
            </a:r>
            <a:r>
              <a:rPr lang="zh-CN" altLang="en-US" dirty="0"/>
              <a:t>属性值以停止采样。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2. </a:t>
            </a:r>
            <a:r>
              <a:rPr lang="zh-CN" altLang="en-US" b="1" dirty="0"/>
              <a:t>用户交互场景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如用户发送符合本系统协议层协议的网络包，控制系统</a:t>
            </a:r>
            <a:r>
              <a:rPr lang="zh-CN" altLang="en-US" dirty="0">
                <a:solidFill>
                  <a:srgbClr val="C00000"/>
                </a:solidFill>
              </a:rPr>
              <a:t>开始采样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D2FE68-82ED-E616-4664-3AFB5C249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886" y="1765300"/>
            <a:ext cx="5628571" cy="2923809"/>
          </a:xfrm>
          <a:prstGeom prst="rect">
            <a:avLst/>
          </a:prstGeom>
          <a:ln>
            <a:solidFill>
              <a:srgbClr val="00AFE6"/>
            </a:solidFill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363F64A-7CF3-DAD8-F784-684CFB7F52FF}"/>
              </a:ext>
            </a:extLst>
          </p:cNvPr>
          <p:cNvSpPr/>
          <p:nvPr/>
        </p:nvSpPr>
        <p:spPr>
          <a:xfrm>
            <a:off x="4368804" y="5704852"/>
            <a:ext cx="3439882" cy="650200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系统状态事件 </a:t>
            </a:r>
            <a:r>
              <a:rPr lang="en-US" altLang="zh-CN" dirty="0">
                <a:solidFill>
                  <a:schemeClr val="bg1"/>
                </a:solidFill>
              </a:rPr>
              <a:t>in </a:t>
            </a:r>
            <a:r>
              <a:rPr lang="en-US" altLang="zh-CN" dirty="0" err="1">
                <a:solidFill>
                  <a:schemeClr val="bg1"/>
                </a:solidFill>
              </a:rPr>
              <a:t>main.c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Uint32_t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SYS_Event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185446D-A633-112D-4EFE-165FEC8F96F6}"/>
              </a:ext>
            </a:extLst>
          </p:cNvPr>
          <p:cNvCxnSpPr>
            <a:cxnSpLocks/>
          </p:cNvCxnSpPr>
          <p:nvPr/>
        </p:nvCxnSpPr>
        <p:spPr>
          <a:xfrm>
            <a:off x="5945742" y="4992914"/>
            <a:ext cx="0" cy="595214"/>
          </a:xfrm>
          <a:prstGeom prst="straightConnector1">
            <a:avLst/>
          </a:prstGeom>
          <a:ln w="57150"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63AF366-DE36-975D-431B-7D8C4718CD7F}"/>
              </a:ext>
            </a:extLst>
          </p:cNvPr>
          <p:cNvSpPr txBox="1"/>
          <p:nvPr/>
        </p:nvSpPr>
        <p:spPr>
          <a:xfrm>
            <a:off x="6088745" y="5031647"/>
            <a:ext cx="343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AFE6"/>
                </a:solidFill>
              </a:rPr>
              <a:t>设计了全局变量</a:t>
            </a:r>
          </a:p>
        </p:txBody>
      </p:sp>
    </p:spTree>
    <p:extLst>
      <p:ext uri="{BB962C8B-B14F-4D97-AF65-F5344CB8AC3E}">
        <p14:creationId xmlns:p14="http://schemas.microsoft.com/office/powerpoint/2010/main" val="3142768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1263CD7D-7A5A-7ACE-D80F-7FA70378C38A}"/>
              </a:ext>
            </a:extLst>
          </p:cNvPr>
          <p:cNvSpPr/>
          <p:nvPr/>
        </p:nvSpPr>
        <p:spPr>
          <a:xfrm>
            <a:off x="3357824" y="1599456"/>
            <a:ext cx="2762079" cy="5016534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Sys_Control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2084C-D01E-672F-2F14-D8B31722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应用层</a:t>
            </a:r>
            <a:r>
              <a:rPr lang="en-US" altLang="zh-CN" dirty="0"/>
              <a:t>/</a:t>
            </a:r>
            <a:r>
              <a:rPr lang="zh-CN" altLang="en-US" dirty="0"/>
              <a:t>事件驱动设计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DC804-3342-AFBE-87BB-0661538161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main.c</a:t>
            </a:r>
            <a:r>
              <a:rPr lang="en-US" altLang="zh-CN" dirty="0"/>
              <a:t> /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Sys_Control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E72982-6BAD-0B25-4734-BB79DCE9C8E4}"/>
              </a:ext>
            </a:extLst>
          </p:cNvPr>
          <p:cNvSpPr/>
          <p:nvPr/>
        </p:nvSpPr>
        <p:spPr>
          <a:xfrm>
            <a:off x="3619817" y="2197814"/>
            <a:ext cx="2230071" cy="603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TCP</a:t>
            </a:r>
            <a:r>
              <a:rPr lang="zh-CN" altLang="en-US" dirty="0">
                <a:solidFill>
                  <a:schemeClr val="bg1"/>
                </a:solidFill>
              </a:rPr>
              <a:t>控制通道事件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F08A58-5224-523F-2849-407DAB0D1040}"/>
              </a:ext>
            </a:extLst>
          </p:cNvPr>
          <p:cNvSpPr/>
          <p:nvPr/>
        </p:nvSpPr>
        <p:spPr>
          <a:xfrm>
            <a:off x="3619818" y="2915894"/>
            <a:ext cx="2230071" cy="603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属性变化事件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290874-502B-37C4-574D-6B0A7DEEA111}"/>
              </a:ext>
            </a:extLst>
          </p:cNvPr>
          <p:cNvSpPr/>
          <p:nvPr/>
        </p:nvSpPr>
        <p:spPr>
          <a:xfrm>
            <a:off x="3619817" y="3633974"/>
            <a:ext cx="2230071" cy="603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UDP</a:t>
            </a:r>
            <a:r>
              <a:rPr lang="zh-CN" altLang="en-US" dirty="0">
                <a:solidFill>
                  <a:schemeClr val="bg1"/>
                </a:solidFill>
              </a:rPr>
              <a:t>标签通道事件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C7B28A-315F-1105-A0E0-AD5543AD0DF1}"/>
              </a:ext>
            </a:extLst>
          </p:cNvPr>
          <p:cNvSpPr/>
          <p:nvPr/>
        </p:nvSpPr>
        <p:spPr>
          <a:xfrm>
            <a:off x="3619817" y="4328193"/>
            <a:ext cx="2230071" cy="603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UDP</a:t>
            </a:r>
            <a:r>
              <a:rPr lang="zh-CN" altLang="en-US" dirty="0">
                <a:solidFill>
                  <a:schemeClr val="bg1"/>
                </a:solidFill>
              </a:rPr>
              <a:t>数据通道事件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7516A8-3603-FE9E-A9F1-C738B07F4675}"/>
              </a:ext>
            </a:extLst>
          </p:cNvPr>
          <p:cNvSpPr/>
          <p:nvPr/>
        </p:nvSpPr>
        <p:spPr>
          <a:xfrm>
            <a:off x="3619817" y="5017807"/>
            <a:ext cx="2230071" cy="603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阻抗检测事件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7E711A-F468-A820-BB2F-77F22BDB9143}"/>
              </a:ext>
            </a:extLst>
          </p:cNvPr>
          <p:cNvSpPr/>
          <p:nvPr/>
        </p:nvSpPr>
        <p:spPr>
          <a:xfrm>
            <a:off x="3619817" y="5707421"/>
            <a:ext cx="2230071" cy="603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异常事件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F412D1-9864-62E3-0CE0-3EE1E7D74B38}"/>
              </a:ext>
            </a:extLst>
          </p:cNvPr>
          <p:cNvSpPr/>
          <p:nvPr/>
        </p:nvSpPr>
        <p:spPr>
          <a:xfrm>
            <a:off x="595745" y="2197814"/>
            <a:ext cx="2627086" cy="603516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TCPServer_Service</a:t>
            </a: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W5500_service.c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D806CA9-E66B-E59D-DE54-D40B71079F10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3222831" y="2499572"/>
            <a:ext cx="396986" cy="0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A877676-950E-60D7-B3F0-3FE01C5DD6C1}"/>
              </a:ext>
            </a:extLst>
          </p:cNvPr>
          <p:cNvSpPr/>
          <p:nvPr/>
        </p:nvSpPr>
        <p:spPr>
          <a:xfrm>
            <a:off x="595745" y="3633974"/>
            <a:ext cx="2627086" cy="603516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EXTI0_IRQHandler</a:t>
            </a:r>
          </a:p>
          <a:p>
            <a:pPr algn="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stm32f4xx_it.c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DCD9483-50A0-8EF0-DF30-F7D54B4F9E0D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>
            <a:off x="3222831" y="3935732"/>
            <a:ext cx="396986" cy="0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60D68D4-4F11-84C8-F7E7-A25ADBB62090}"/>
              </a:ext>
            </a:extLst>
          </p:cNvPr>
          <p:cNvSpPr/>
          <p:nvPr/>
        </p:nvSpPr>
        <p:spPr>
          <a:xfrm>
            <a:off x="595745" y="2916664"/>
            <a:ext cx="2627086" cy="603516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AttrChangeCB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8A84706-7B59-728F-74AA-6924D57C21A5}"/>
              </a:ext>
            </a:extLst>
          </p:cNvPr>
          <p:cNvCxnSpPr>
            <a:cxnSpLocks/>
            <a:stCxn id="24" idx="3"/>
            <a:endCxn id="6" idx="1"/>
          </p:cNvCxnSpPr>
          <p:nvPr/>
        </p:nvCxnSpPr>
        <p:spPr>
          <a:xfrm flipV="1">
            <a:off x="3222831" y="3217652"/>
            <a:ext cx="396987" cy="770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5AEA494B-537E-AC73-F399-F56D7D314DF8}"/>
              </a:ext>
            </a:extLst>
          </p:cNvPr>
          <p:cNvSpPr/>
          <p:nvPr/>
        </p:nvSpPr>
        <p:spPr>
          <a:xfrm>
            <a:off x="595745" y="4328193"/>
            <a:ext cx="2627086" cy="603516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EXTI1_IRQHandler</a:t>
            </a:r>
          </a:p>
          <a:p>
            <a:pPr algn="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stm32f4xx_it.c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F0C3A04-4A3C-1913-5323-D66BE66A2564}"/>
              </a:ext>
            </a:extLst>
          </p:cNvPr>
          <p:cNvCxnSpPr>
            <a:cxnSpLocks/>
            <a:stCxn id="34" idx="3"/>
            <a:endCxn id="8" idx="1"/>
          </p:cNvCxnSpPr>
          <p:nvPr/>
        </p:nvCxnSpPr>
        <p:spPr>
          <a:xfrm>
            <a:off x="3222831" y="4629951"/>
            <a:ext cx="396986" cy="0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箭头: 下弧形 38">
            <a:extLst>
              <a:ext uri="{FF2B5EF4-FFF2-40B4-BE49-F238E27FC236}">
                <a16:creationId xmlns:a16="http://schemas.microsoft.com/office/drawing/2014/main" id="{B31812ED-94CC-2DB1-DE42-12DA0AC308F4}"/>
              </a:ext>
            </a:extLst>
          </p:cNvPr>
          <p:cNvSpPr/>
          <p:nvPr/>
        </p:nvSpPr>
        <p:spPr>
          <a:xfrm rot="10800000">
            <a:off x="4487514" y="1378959"/>
            <a:ext cx="494675" cy="211866"/>
          </a:xfrm>
          <a:prstGeom prst="curvedUpArrow">
            <a:avLst>
              <a:gd name="adj1" fmla="val 25000"/>
              <a:gd name="adj2" fmla="val 5453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4ED17E6-F485-FA4B-458B-697C3B49744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222831" y="5319565"/>
            <a:ext cx="396986" cy="0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BC992E1-019D-BE44-3CF2-1BAF7CC7FADB}"/>
              </a:ext>
            </a:extLst>
          </p:cNvPr>
          <p:cNvSpPr/>
          <p:nvPr/>
        </p:nvSpPr>
        <p:spPr>
          <a:xfrm>
            <a:off x="595745" y="5017807"/>
            <a:ext cx="2627086" cy="603516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AttrChangeProcess</a:t>
            </a: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MicroEEG_misc.c</a:t>
            </a:r>
            <a:endParaRPr lang="en-US" altLang="zh-CN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0DAB033-C9DE-32AC-F8E9-23E92D6C138C}"/>
              </a:ext>
            </a:extLst>
          </p:cNvPr>
          <p:cNvSpPr txBox="1"/>
          <p:nvPr/>
        </p:nvSpPr>
        <p:spPr>
          <a:xfrm>
            <a:off x="1434414" y="6431324"/>
            <a:ext cx="94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source</a:t>
            </a:r>
            <a:endParaRPr lang="zh-CN" altLang="en-US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0424A7A-0F17-49E3-2F71-154716C965C3}"/>
              </a:ext>
            </a:extLst>
          </p:cNvPr>
          <p:cNvSpPr txBox="1"/>
          <p:nvPr/>
        </p:nvSpPr>
        <p:spPr>
          <a:xfrm>
            <a:off x="7668300" y="643132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implement</a:t>
            </a:r>
            <a:endParaRPr lang="zh-CN" altLang="en-US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2548F5D-872D-AB74-BC37-FB88A4723454}"/>
              </a:ext>
            </a:extLst>
          </p:cNvPr>
          <p:cNvSpPr/>
          <p:nvPr/>
        </p:nvSpPr>
        <p:spPr>
          <a:xfrm>
            <a:off x="6381896" y="2197814"/>
            <a:ext cx="2627086" cy="603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TCP_ProcessFSM</a:t>
            </a: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protocol_ethernet.c</a:t>
            </a: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2D289B0-C724-A965-4CEE-311E47A87625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>
            <a:off x="5849888" y="2499572"/>
            <a:ext cx="532008" cy="0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9CA76112-8E1C-C4E1-8EC9-D8276F8FD915}"/>
              </a:ext>
            </a:extLst>
          </p:cNvPr>
          <p:cNvSpPr/>
          <p:nvPr/>
        </p:nvSpPr>
        <p:spPr>
          <a:xfrm>
            <a:off x="6381896" y="2915894"/>
            <a:ext cx="2627086" cy="603516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AttrChangeProcess</a:t>
            </a: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MicroEEG_misc.c</a:t>
            </a:r>
            <a:endParaRPr lang="en-US" altLang="zh-CN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DAC25CD-C220-AC9D-D608-A5AF21387CEA}"/>
              </a:ext>
            </a:extLst>
          </p:cNvPr>
          <p:cNvCxnSpPr>
            <a:cxnSpLocks/>
            <a:stCxn id="6" idx="3"/>
            <a:endCxn id="55" idx="1"/>
          </p:cNvCxnSpPr>
          <p:nvPr/>
        </p:nvCxnSpPr>
        <p:spPr>
          <a:xfrm>
            <a:off x="5849889" y="3217652"/>
            <a:ext cx="532007" cy="0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0D28973A-8093-5164-789F-77C350B0D352}"/>
              </a:ext>
            </a:extLst>
          </p:cNvPr>
          <p:cNvSpPr/>
          <p:nvPr/>
        </p:nvSpPr>
        <p:spPr>
          <a:xfrm>
            <a:off x="6381896" y="3653771"/>
            <a:ext cx="2627086" cy="603516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UDP_Service</a:t>
            </a: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W5500_service.c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BF8D909-6A16-691E-08F3-A79BE25809B9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5849889" y="3955529"/>
            <a:ext cx="532007" cy="0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5BB862C-6349-3119-16D0-65F060103579}"/>
              </a:ext>
            </a:extLst>
          </p:cNvPr>
          <p:cNvSpPr/>
          <p:nvPr/>
        </p:nvSpPr>
        <p:spPr>
          <a:xfrm>
            <a:off x="9270975" y="3653771"/>
            <a:ext cx="2627086" cy="603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UDP_EvtProcess</a:t>
            </a: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protocol_ethernet.c</a:t>
            </a: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9C99F22-8D1F-5B0E-79F0-91E4B0C8767B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9008982" y="3955529"/>
            <a:ext cx="261993" cy="0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6854300B-40F2-D145-958C-656776F6FBE4}"/>
              </a:ext>
            </a:extLst>
          </p:cNvPr>
          <p:cNvCxnSpPr>
            <a:stCxn id="65" idx="3"/>
            <a:endCxn id="63" idx="2"/>
          </p:cNvCxnSpPr>
          <p:nvPr/>
        </p:nvCxnSpPr>
        <p:spPr>
          <a:xfrm flipH="1">
            <a:off x="7695439" y="3955529"/>
            <a:ext cx="4202622" cy="301758"/>
          </a:xfrm>
          <a:prstGeom prst="bentConnector4">
            <a:avLst>
              <a:gd name="adj1" fmla="val -5439"/>
              <a:gd name="adj2" fmla="val 118939"/>
            </a:avLst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D6383E8F-AECC-89FE-955F-93AB8154C90F}"/>
              </a:ext>
            </a:extLst>
          </p:cNvPr>
          <p:cNvCxnSpPr>
            <a:stCxn id="50" idx="3"/>
            <a:endCxn id="16" idx="0"/>
          </p:cNvCxnSpPr>
          <p:nvPr/>
        </p:nvCxnSpPr>
        <p:spPr>
          <a:xfrm flipH="1" flipV="1">
            <a:off x="1909288" y="2197814"/>
            <a:ext cx="7099694" cy="301758"/>
          </a:xfrm>
          <a:prstGeom prst="bentConnector4">
            <a:avLst>
              <a:gd name="adj1" fmla="val -3220"/>
              <a:gd name="adj2" fmla="val 175756"/>
            </a:avLst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10519EE3-76F4-77E2-A220-B0C7BFC01435}"/>
              </a:ext>
            </a:extLst>
          </p:cNvPr>
          <p:cNvSpPr/>
          <p:nvPr/>
        </p:nvSpPr>
        <p:spPr>
          <a:xfrm>
            <a:off x="6381896" y="4328193"/>
            <a:ext cx="2627086" cy="603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UDP_DataProcess</a:t>
            </a: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protocol_ethernet.c</a:t>
            </a: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8967D9D-7EE7-6243-883C-3219FE66E019}"/>
              </a:ext>
            </a:extLst>
          </p:cNvPr>
          <p:cNvSpPr/>
          <p:nvPr/>
        </p:nvSpPr>
        <p:spPr>
          <a:xfrm>
            <a:off x="9270975" y="4328193"/>
            <a:ext cx="2627086" cy="603516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UDP_Service</a:t>
            </a: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W5500_service.c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009B4F4-3193-94C1-9C3F-66A62185C176}"/>
              </a:ext>
            </a:extLst>
          </p:cNvPr>
          <p:cNvCxnSpPr>
            <a:cxnSpLocks/>
            <a:stCxn id="8" idx="3"/>
            <a:endCxn id="75" idx="1"/>
          </p:cNvCxnSpPr>
          <p:nvPr/>
        </p:nvCxnSpPr>
        <p:spPr>
          <a:xfrm>
            <a:off x="5849888" y="4629951"/>
            <a:ext cx="532008" cy="0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AF1F2B6-4FE5-84DE-5984-E018F94123D2}"/>
              </a:ext>
            </a:extLst>
          </p:cNvPr>
          <p:cNvCxnSpPr>
            <a:cxnSpLocks/>
            <a:stCxn id="75" idx="3"/>
            <a:endCxn id="78" idx="1"/>
          </p:cNvCxnSpPr>
          <p:nvPr/>
        </p:nvCxnSpPr>
        <p:spPr>
          <a:xfrm>
            <a:off x="9008982" y="4629951"/>
            <a:ext cx="261993" cy="0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B71BF2FA-B310-40F2-8C40-F028C581C0A2}"/>
              </a:ext>
            </a:extLst>
          </p:cNvPr>
          <p:cNvSpPr/>
          <p:nvPr/>
        </p:nvSpPr>
        <p:spPr>
          <a:xfrm>
            <a:off x="6381896" y="5019490"/>
            <a:ext cx="2627086" cy="603516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imp_control</a:t>
            </a: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Imp_meas.c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DFDFFA0E-BF7F-C572-8E5E-05A10602A8BE}"/>
              </a:ext>
            </a:extLst>
          </p:cNvPr>
          <p:cNvCxnSpPr>
            <a:cxnSpLocks/>
            <a:stCxn id="9" idx="3"/>
            <a:endCxn id="91" idx="1"/>
          </p:cNvCxnSpPr>
          <p:nvPr/>
        </p:nvCxnSpPr>
        <p:spPr>
          <a:xfrm>
            <a:off x="5849888" y="5319565"/>
            <a:ext cx="532008" cy="1683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597DBA1-F34B-AB96-5FEE-C7E0D5E07E9E}"/>
              </a:ext>
            </a:extLst>
          </p:cNvPr>
          <p:cNvCxnSpPr>
            <a:cxnSpLocks/>
            <a:stCxn id="91" idx="3"/>
            <a:endCxn id="99" idx="1"/>
          </p:cNvCxnSpPr>
          <p:nvPr/>
        </p:nvCxnSpPr>
        <p:spPr>
          <a:xfrm flipV="1">
            <a:off x="9008982" y="5315829"/>
            <a:ext cx="261993" cy="5419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D3D716CB-2875-7E48-15ED-55F3A877D6AA}"/>
              </a:ext>
            </a:extLst>
          </p:cNvPr>
          <p:cNvSpPr/>
          <p:nvPr/>
        </p:nvSpPr>
        <p:spPr>
          <a:xfrm>
            <a:off x="9270975" y="5014071"/>
            <a:ext cx="2230071" cy="603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TCP</a:t>
            </a:r>
            <a:r>
              <a:rPr lang="zh-CN" altLang="en-US" dirty="0">
                <a:solidFill>
                  <a:schemeClr val="bg1"/>
                </a:solidFill>
              </a:rPr>
              <a:t>控制通道事件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01C52B7A-62FA-01FE-057C-AAB049EE5C11}"/>
              </a:ext>
            </a:extLst>
          </p:cNvPr>
          <p:cNvSpPr/>
          <p:nvPr/>
        </p:nvSpPr>
        <p:spPr>
          <a:xfrm>
            <a:off x="6381896" y="5711580"/>
            <a:ext cx="2627086" cy="603516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LED_Service</a:t>
            </a:r>
            <a:endParaRPr lang="en-US" altLang="zh-C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altLang="zh-CN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MicroEEG_misc.c</a:t>
            </a:r>
            <a:endParaRPr lang="en-US" altLang="zh-CN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E59D873-7765-6E76-AD17-39909558DFBF}"/>
              </a:ext>
            </a:extLst>
          </p:cNvPr>
          <p:cNvCxnSpPr>
            <a:cxnSpLocks/>
            <a:stCxn id="10" idx="3"/>
            <a:endCxn id="102" idx="1"/>
          </p:cNvCxnSpPr>
          <p:nvPr/>
        </p:nvCxnSpPr>
        <p:spPr>
          <a:xfrm>
            <a:off x="5849888" y="6009179"/>
            <a:ext cx="532008" cy="4159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5A21501-ADF9-8628-FC06-19BCCE309C89}"/>
              </a:ext>
            </a:extLst>
          </p:cNvPr>
          <p:cNvSpPr/>
          <p:nvPr/>
        </p:nvSpPr>
        <p:spPr>
          <a:xfrm>
            <a:off x="10556777" y="2355103"/>
            <a:ext cx="1056192" cy="278963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服务层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A9CBBE-B6CA-10E8-498E-C18CAE021F59}"/>
              </a:ext>
            </a:extLst>
          </p:cNvPr>
          <p:cNvSpPr/>
          <p:nvPr/>
        </p:nvSpPr>
        <p:spPr>
          <a:xfrm>
            <a:off x="10556778" y="2024865"/>
            <a:ext cx="1056193" cy="278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协议层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0774D28-2DD5-4932-38FD-0FF3A4C706FD}"/>
              </a:ext>
            </a:extLst>
          </p:cNvPr>
          <p:cNvSpPr/>
          <p:nvPr/>
        </p:nvSpPr>
        <p:spPr>
          <a:xfrm>
            <a:off x="10556779" y="1662129"/>
            <a:ext cx="1056193" cy="278963"/>
          </a:xfrm>
          <a:prstGeom prst="rect">
            <a:avLst/>
          </a:prstGeom>
          <a:solidFill>
            <a:srgbClr val="2E75B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应用层</a:t>
            </a:r>
            <a:endParaRPr lang="en-US" altLang="zh-C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82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9531F-1255-0A3C-B7C0-7689B014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Misc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476B0-A5B2-7C40-8F88-7987CDA46D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系统时钟</a:t>
            </a:r>
            <a:r>
              <a:rPr lang="en-US" altLang="zh-CN" dirty="0"/>
              <a:t>TIM5 </a:t>
            </a:r>
            <a:r>
              <a:rPr lang="zh-CN" altLang="en-US" dirty="0"/>
              <a:t>没有通过</a:t>
            </a:r>
            <a:r>
              <a:rPr lang="en-US" altLang="zh-CN" dirty="0"/>
              <a:t>STM32CUBEMX</a:t>
            </a:r>
            <a:r>
              <a:rPr lang="zh-CN" altLang="en-US" dirty="0"/>
              <a:t>配置，不要在</a:t>
            </a:r>
            <a:r>
              <a:rPr lang="en-US" altLang="zh-CN" dirty="0"/>
              <a:t>GUI</a:t>
            </a:r>
            <a:r>
              <a:rPr lang="zh-CN" altLang="en-US" dirty="0"/>
              <a:t>上勾选。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0B1C01-DAB5-4BCE-DB32-CD3B1BD12E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F7680B-29B2-2ED3-A060-472E1AA2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56" y="2333386"/>
            <a:ext cx="2507219" cy="3783901"/>
          </a:xfrm>
          <a:prstGeom prst="rect">
            <a:avLst/>
          </a:prstGeom>
          <a:ln>
            <a:solidFill>
              <a:srgbClr val="00AFE6"/>
            </a:solidFill>
          </a:ln>
        </p:spPr>
      </p:pic>
    </p:spTree>
    <p:extLst>
      <p:ext uri="{BB962C8B-B14F-4D97-AF65-F5344CB8AC3E}">
        <p14:creationId xmlns:p14="http://schemas.microsoft.com/office/powerpoint/2010/main" val="53816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F6DA81F4-E831-68CA-DA81-D471BDB4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DB8D9D61-CB87-329B-8444-BCCA6A5EA1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9">
            <a:extLst>
              <a:ext uri="{FF2B5EF4-FFF2-40B4-BE49-F238E27FC236}">
                <a16:creationId xmlns:a16="http://schemas.microsoft.com/office/drawing/2014/main" id="{32BB8700-F2AD-6847-8147-1C56D3053045}"/>
              </a:ext>
            </a:extLst>
          </p:cNvPr>
          <p:cNvSpPr txBox="1">
            <a:spLocks/>
          </p:cNvSpPr>
          <p:nvPr/>
        </p:nvSpPr>
        <p:spPr>
          <a:xfrm>
            <a:off x="595744" y="1940044"/>
            <a:ext cx="10758053" cy="2211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91B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+mn-lt"/>
              </a:rPr>
              <a:t>硬件连接</a:t>
            </a:r>
            <a:endParaRPr lang="en-US" altLang="zh-CN" sz="2400" b="0" dirty="0">
              <a:latin typeface="+mn-lt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+mn-lt"/>
              </a:rPr>
              <a:t>软件框架</a:t>
            </a:r>
            <a:endParaRPr lang="en-US" altLang="zh-CN" sz="2400" b="0" dirty="0">
              <a:latin typeface="+mn-lt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+mn-lt"/>
              </a:rPr>
              <a:t>属性表模块</a:t>
            </a:r>
            <a:endParaRPr lang="en-US" altLang="zh-CN" sz="2400" b="0" dirty="0">
              <a:latin typeface="+mn-lt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+mn-lt"/>
              </a:rPr>
              <a:t>应用层</a:t>
            </a:r>
          </a:p>
        </p:txBody>
      </p:sp>
    </p:spTree>
    <p:extLst>
      <p:ext uri="{BB962C8B-B14F-4D97-AF65-F5344CB8AC3E}">
        <p14:creationId xmlns:p14="http://schemas.microsoft.com/office/powerpoint/2010/main" val="4087656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8E57C796-E45C-10A7-87E1-2300A9E24EAC}"/>
              </a:ext>
            </a:extLst>
          </p:cNvPr>
          <p:cNvSpPr/>
          <p:nvPr/>
        </p:nvSpPr>
        <p:spPr>
          <a:xfrm>
            <a:off x="2203553" y="3650480"/>
            <a:ext cx="9988447" cy="652854"/>
          </a:xfrm>
          <a:prstGeom prst="rect">
            <a:avLst/>
          </a:prstGeom>
          <a:solidFill>
            <a:srgbClr val="0091BD"/>
          </a:solidFill>
          <a:ln w="133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498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0052D0-9601-35EC-DF47-944925C91E81}"/>
              </a:ext>
            </a:extLst>
          </p:cNvPr>
          <p:cNvSpPr txBox="1"/>
          <p:nvPr/>
        </p:nvSpPr>
        <p:spPr>
          <a:xfrm>
            <a:off x="2203551" y="1673388"/>
            <a:ext cx="9988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MicroEEG</a:t>
            </a:r>
            <a:endParaRPr lang="en-US" altLang="zh-CN" sz="6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Introduction</a:t>
            </a:r>
            <a:endParaRPr lang="zh-CN" altLang="en-US" sz="6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74E6BF-89D6-014F-4364-CABD31879746}"/>
              </a:ext>
            </a:extLst>
          </p:cNvPr>
          <p:cNvSpPr txBox="1"/>
          <p:nvPr/>
        </p:nvSpPr>
        <p:spPr>
          <a:xfrm>
            <a:off x="2279753" y="378090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 EEG </a:t>
            </a:r>
            <a:r>
              <a: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软件说明</a:t>
            </a:r>
            <a:endParaRPr lang="zh-CN" altLang="en-US" sz="20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22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F6DA81F4-E831-68CA-DA81-D471BDB4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硬件连接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DB8D9D61-CB87-329B-8444-BCCA6A5EA1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AE0DEEF-AAA1-FF1D-E3D3-D1F447361139}"/>
              </a:ext>
            </a:extLst>
          </p:cNvPr>
          <p:cNvSpPr/>
          <p:nvPr/>
        </p:nvSpPr>
        <p:spPr>
          <a:xfrm>
            <a:off x="1280441" y="2579042"/>
            <a:ext cx="2507833" cy="1580883"/>
          </a:xfrm>
          <a:prstGeom prst="roundRect">
            <a:avLst>
              <a:gd name="adj" fmla="val 6277"/>
            </a:avLst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FE4353F-A922-4874-B688-99899509B91C}"/>
              </a:ext>
            </a:extLst>
          </p:cNvPr>
          <p:cNvSpPr/>
          <p:nvPr/>
        </p:nvSpPr>
        <p:spPr>
          <a:xfrm>
            <a:off x="1051403" y="4278958"/>
            <a:ext cx="2969054" cy="105068"/>
          </a:xfrm>
          <a:prstGeom prst="roundRect">
            <a:avLst>
              <a:gd name="adj" fmla="val 6277"/>
            </a:avLst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347B644-35C4-89DB-B0C1-7482F322CC35}"/>
              </a:ext>
            </a:extLst>
          </p:cNvPr>
          <p:cNvSpPr txBox="1"/>
          <p:nvPr/>
        </p:nvSpPr>
        <p:spPr>
          <a:xfrm>
            <a:off x="4416905" y="2097902"/>
            <a:ext cx="213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箭头: 上下 29">
            <a:extLst>
              <a:ext uri="{FF2B5EF4-FFF2-40B4-BE49-F238E27FC236}">
                <a16:creationId xmlns:a16="http://schemas.microsoft.com/office/drawing/2014/main" id="{C9767122-8A2F-70BB-8F11-51F60B13C89B}"/>
              </a:ext>
            </a:extLst>
          </p:cNvPr>
          <p:cNvSpPr/>
          <p:nvPr/>
        </p:nvSpPr>
        <p:spPr>
          <a:xfrm rot="16200000">
            <a:off x="5272827" y="1259400"/>
            <a:ext cx="512709" cy="2615953"/>
          </a:xfrm>
          <a:prstGeom prst="up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/>
              <a:t>TCP</a:t>
            </a:r>
            <a:r>
              <a:rPr lang="zh-CN" altLang="en-US" sz="1400" dirty="0"/>
              <a:t>控制端口 </a:t>
            </a:r>
            <a:r>
              <a:rPr lang="en-US" altLang="zh-CN" sz="1400" dirty="0"/>
              <a:t>7001</a:t>
            </a:r>
            <a:endParaRPr lang="zh-CN" altLang="en-US" sz="1400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078430A0-519C-5383-CF0F-067B60708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616" y="2836895"/>
            <a:ext cx="1029484" cy="1029484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E8464E69-627C-952D-DF46-FACF81FA5F10}"/>
              </a:ext>
            </a:extLst>
          </p:cNvPr>
          <p:cNvSpPr/>
          <p:nvPr/>
        </p:nvSpPr>
        <p:spPr>
          <a:xfrm>
            <a:off x="7323478" y="2372554"/>
            <a:ext cx="2777599" cy="2112891"/>
          </a:xfrm>
          <a:prstGeom prst="rect">
            <a:avLst/>
          </a:prstGeom>
          <a:solidFill>
            <a:srgbClr val="2E75B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 err="1">
                <a:solidFill>
                  <a:schemeClr val="bg1"/>
                </a:solidFill>
              </a:rPr>
              <a:t>MicroEEG</a:t>
            </a:r>
            <a:endParaRPr lang="en-US" altLang="zh-CN" sz="1013" b="1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6721ED7-D7F7-5DDD-724D-9E44333B902A}"/>
              </a:ext>
            </a:extLst>
          </p:cNvPr>
          <p:cNvSpPr txBox="1"/>
          <p:nvPr/>
        </p:nvSpPr>
        <p:spPr>
          <a:xfrm>
            <a:off x="1553325" y="4586867"/>
            <a:ext cx="196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静态</a:t>
            </a:r>
            <a:r>
              <a:rPr lang="en-US" altLang="zh-CN" dirty="0"/>
              <a:t>IP</a:t>
            </a:r>
          </a:p>
          <a:p>
            <a:pPr algn="ctr"/>
            <a:r>
              <a:rPr lang="en-US" altLang="zh-CN" dirty="0"/>
              <a:t>192.168.1.101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079CF79-9985-DC91-97B5-4AB05F87A1F1}"/>
              </a:ext>
            </a:extLst>
          </p:cNvPr>
          <p:cNvSpPr txBox="1"/>
          <p:nvPr/>
        </p:nvSpPr>
        <p:spPr>
          <a:xfrm>
            <a:off x="7731243" y="4586866"/>
            <a:ext cx="196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静态</a:t>
            </a:r>
            <a:r>
              <a:rPr lang="en-US" altLang="zh-CN" dirty="0"/>
              <a:t>IP</a:t>
            </a:r>
          </a:p>
          <a:p>
            <a:pPr algn="ctr"/>
            <a:r>
              <a:rPr lang="en-US" altLang="zh-CN" dirty="0"/>
              <a:t>192.168.1.10</a:t>
            </a:r>
            <a:endParaRPr lang="zh-CN" altLang="en-US" dirty="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0342CCA4-2038-1A3B-EE1B-A9ACBD8F7E0A}"/>
              </a:ext>
            </a:extLst>
          </p:cNvPr>
          <p:cNvSpPr/>
          <p:nvPr/>
        </p:nvSpPr>
        <p:spPr>
          <a:xfrm>
            <a:off x="4341091" y="3571783"/>
            <a:ext cx="2507833" cy="44478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/>
              <a:t>UDP</a:t>
            </a:r>
            <a:r>
              <a:rPr lang="zh-CN" altLang="en-US" sz="1400" dirty="0"/>
              <a:t>事件端口 收 </a:t>
            </a:r>
            <a:r>
              <a:rPr lang="en-US" altLang="zh-CN" sz="1400" dirty="0"/>
              <a:t>7003</a:t>
            </a:r>
            <a:endParaRPr lang="zh-CN" altLang="en-US" sz="1400" dirty="0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0A346E4C-99E0-8408-6179-9DF70AC24AAD}"/>
              </a:ext>
            </a:extLst>
          </p:cNvPr>
          <p:cNvSpPr/>
          <p:nvPr/>
        </p:nvSpPr>
        <p:spPr>
          <a:xfrm flipH="1">
            <a:off x="4221205" y="4067344"/>
            <a:ext cx="2507833" cy="44478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/>
              <a:t>UDP</a:t>
            </a:r>
            <a:r>
              <a:rPr lang="zh-CN" altLang="en-US" sz="1400" dirty="0"/>
              <a:t>事件端口 发 </a:t>
            </a:r>
            <a:r>
              <a:rPr lang="en-US" altLang="zh-CN" sz="1400" dirty="0"/>
              <a:t>7004</a:t>
            </a:r>
            <a:endParaRPr lang="zh-CN" altLang="en-US" sz="1400" dirty="0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CE3D3362-FD3E-21F2-F821-EC1E734FC8A2}"/>
              </a:ext>
            </a:extLst>
          </p:cNvPr>
          <p:cNvSpPr/>
          <p:nvPr/>
        </p:nvSpPr>
        <p:spPr>
          <a:xfrm flipH="1">
            <a:off x="4262828" y="2992891"/>
            <a:ext cx="2507833" cy="44478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/>
              <a:t>UDP</a:t>
            </a:r>
            <a:r>
              <a:rPr lang="zh-CN" altLang="en-US" sz="1400" dirty="0"/>
              <a:t>数据端口 </a:t>
            </a:r>
            <a:r>
              <a:rPr lang="en-US" altLang="zh-CN" sz="1400" dirty="0"/>
              <a:t>7002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302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B645C-CCA7-8D22-91B7-50D4F16F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软件框架（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71AE65-5EED-0BFE-AD62-B48117900C24}"/>
              </a:ext>
            </a:extLst>
          </p:cNvPr>
          <p:cNvSpPr/>
          <p:nvPr/>
        </p:nvSpPr>
        <p:spPr>
          <a:xfrm>
            <a:off x="595748" y="4362374"/>
            <a:ext cx="3131987" cy="905027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b="1" dirty="0">
                <a:solidFill>
                  <a:schemeClr val="bg1"/>
                </a:solidFill>
              </a:rPr>
              <a:t>服务层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195D57-7759-0723-AB0D-CABB09BEEABE}"/>
              </a:ext>
            </a:extLst>
          </p:cNvPr>
          <p:cNvSpPr/>
          <p:nvPr/>
        </p:nvSpPr>
        <p:spPr>
          <a:xfrm>
            <a:off x="595747" y="3372006"/>
            <a:ext cx="3131988" cy="905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b="1" dirty="0">
                <a:solidFill>
                  <a:schemeClr val="bg1"/>
                </a:solidFill>
              </a:rPr>
              <a:t>协议层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622E87-6396-B176-B492-5587F778A399}"/>
              </a:ext>
            </a:extLst>
          </p:cNvPr>
          <p:cNvSpPr/>
          <p:nvPr/>
        </p:nvSpPr>
        <p:spPr>
          <a:xfrm>
            <a:off x="595746" y="2381638"/>
            <a:ext cx="3131989" cy="905027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b="1" dirty="0">
                <a:solidFill>
                  <a:schemeClr val="bg1"/>
                </a:solidFill>
              </a:rPr>
              <a:t>属性层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5184FE-8F14-E538-FD80-268FC4E164E2}"/>
              </a:ext>
            </a:extLst>
          </p:cNvPr>
          <p:cNvSpPr/>
          <p:nvPr/>
        </p:nvSpPr>
        <p:spPr>
          <a:xfrm>
            <a:off x="595748" y="5352742"/>
            <a:ext cx="3131987" cy="905027"/>
          </a:xfrm>
          <a:prstGeom prst="rect">
            <a:avLst/>
          </a:prstGeom>
          <a:solidFill>
            <a:srgbClr val="F6B45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b="1" dirty="0">
                <a:solidFill>
                  <a:schemeClr val="bg1"/>
                </a:solidFill>
              </a:rPr>
              <a:t>驱动层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EE8DFE-14F7-4BFE-29F7-716F3F9AF2BF}"/>
              </a:ext>
            </a:extLst>
          </p:cNvPr>
          <p:cNvSpPr/>
          <p:nvPr/>
        </p:nvSpPr>
        <p:spPr>
          <a:xfrm>
            <a:off x="595746" y="1433940"/>
            <a:ext cx="3131990" cy="905027"/>
          </a:xfrm>
          <a:prstGeom prst="rect">
            <a:avLst/>
          </a:prstGeom>
          <a:solidFill>
            <a:srgbClr val="2E75B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b="1" dirty="0">
                <a:solidFill>
                  <a:schemeClr val="bg1"/>
                </a:solidFill>
              </a:rPr>
              <a:t>应用层</a:t>
            </a:r>
            <a:endParaRPr lang="en-US" altLang="zh-CN" sz="1013" b="1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927727-CBC7-11FA-CDFC-5739B271FFD5}"/>
              </a:ext>
            </a:extLst>
          </p:cNvPr>
          <p:cNvSpPr/>
          <p:nvPr/>
        </p:nvSpPr>
        <p:spPr>
          <a:xfrm>
            <a:off x="3727735" y="1433940"/>
            <a:ext cx="7626064" cy="905027"/>
          </a:xfrm>
          <a:prstGeom prst="rect">
            <a:avLst/>
          </a:pr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main.c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stm32f4xx_it.c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7903E2-27C9-A723-4090-9B4CFE440AE8}"/>
              </a:ext>
            </a:extLst>
          </p:cNvPr>
          <p:cNvSpPr/>
          <p:nvPr/>
        </p:nvSpPr>
        <p:spPr>
          <a:xfrm>
            <a:off x="3727735" y="2381638"/>
            <a:ext cx="7626064" cy="905028"/>
          </a:xfrm>
          <a:prstGeom prst="rect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AttritubeTable.c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5F939F-AFD3-8654-ACB7-7F4197074F0A}"/>
              </a:ext>
            </a:extLst>
          </p:cNvPr>
          <p:cNvSpPr/>
          <p:nvPr/>
        </p:nvSpPr>
        <p:spPr>
          <a:xfrm>
            <a:off x="3727735" y="3372006"/>
            <a:ext cx="7626064" cy="905028"/>
          </a:xfrm>
          <a:prstGeom prst="rect">
            <a:avLst/>
          </a:prstGeom>
          <a:noFill/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protocol_ethernet.c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D4B612-02E4-CAEA-4D00-678916454BD2}"/>
              </a:ext>
            </a:extLst>
          </p:cNvPr>
          <p:cNvSpPr/>
          <p:nvPr/>
        </p:nvSpPr>
        <p:spPr>
          <a:xfrm>
            <a:off x="3727735" y="4362373"/>
            <a:ext cx="7626064" cy="905028"/>
          </a:xfrm>
          <a:prstGeom prst="rect">
            <a:avLst/>
          </a:prstGeom>
          <a:noFill/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w5500_service.c </a:t>
            </a:r>
          </a:p>
          <a:p>
            <a:pPr algn="ctr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MicroEEG_Misc.c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Imp_meas.c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shell.c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3071F40-9A41-41C0-40C0-9A5AECFD581C}"/>
              </a:ext>
            </a:extLst>
          </p:cNvPr>
          <p:cNvSpPr/>
          <p:nvPr/>
        </p:nvSpPr>
        <p:spPr>
          <a:xfrm>
            <a:off x="3727735" y="5352741"/>
            <a:ext cx="7626064" cy="9050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kern="12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qspi_conf.c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kern="12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socket.c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w5500.c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kern="12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wizchip_conf.c</a:t>
            </a:r>
            <a:endParaRPr lang="en-US" altLang="zh-CN" sz="1800" b="0" i="0" u="none" strike="noStrike" kern="12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1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7F077-6D41-E7F8-A684-3F17C1AF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软件框架（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3DE75D6-EA87-88D6-32B7-F0ACB4B61D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7345" y="1695666"/>
            <a:ext cx="3337626" cy="4764299"/>
          </a:xfrm>
          <a:ln>
            <a:solidFill>
              <a:srgbClr val="00AFE6"/>
            </a:solidFill>
          </a:ln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BBDBAC-54ED-844B-49CE-E2A5DFD9E4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KEIL </a:t>
            </a:r>
            <a:r>
              <a:rPr lang="zh-CN" altLang="en-US" dirty="0"/>
              <a:t>工程结构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E632E4-CA6E-F14A-9D21-D0CA9C889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86" y="476468"/>
            <a:ext cx="1933333" cy="752381"/>
          </a:xfrm>
          <a:prstGeom prst="rect">
            <a:avLst/>
          </a:prstGeom>
          <a:ln>
            <a:solidFill>
              <a:srgbClr val="00AFE6"/>
            </a:solidFill>
          </a:ln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8A8B9-06EE-17B6-2100-6E6BE19F9A6C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3409950" y="852659"/>
            <a:ext cx="1215236" cy="1728616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0F0E2C6-7FEB-BEE9-4BD6-C7F38F27BC07}"/>
              </a:ext>
            </a:extLst>
          </p:cNvPr>
          <p:cNvSpPr/>
          <p:nvPr/>
        </p:nvSpPr>
        <p:spPr>
          <a:xfrm>
            <a:off x="1114425" y="2457450"/>
            <a:ext cx="2295525" cy="247650"/>
          </a:xfrm>
          <a:prstGeom prst="rect">
            <a:avLst/>
          </a:prstGeom>
          <a:noFill/>
          <a:ln>
            <a:solidFill>
              <a:srgbClr val="00A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989ECD30-3359-B82B-BAE6-DF2B9519C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469304"/>
              </p:ext>
            </p:extLst>
          </p:nvPr>
        </p:nvGraphicFramePr>
        <p:xfrm>
          <a:off x="4625186" y="1345244"/>
          <a:ext cx="7232759" cy="5303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63769">
                  <a:extLst>
                    <a:ext uri="{9D8B030D-6E8A-4147-A177-3AD203B41FA5}">
                      <a16:colId xmlns:a16="http://schemas.microsoft.com/office/drawing/2014/main" val="2991762876"/>
                    </a:ext>
                  </a:extLst>
                </a:gridCol>
                <a:gridCol w="5268990">
                  <a:extLst>
                    <a:ext uri="{9D8B030D-6E8A-4147-A177-3AD203B41FA5}">
                      <a16:colId xmlns:a16="http://schemas.microsoft.com/office/drawing/2014/main" val="3355459078"/>
                    </a:ext>
                  </a:extLst>
                </a:gridCol>
              </a:tblGrid>
              <a:tr h="343655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58582"/>
                  </a:ext>
                </a:extLst>
              </a:tr>
              <a:tr h="214784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main.c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程序入口</a:t>
                      </a:r>
                      <a:endParaRPr lang="en-US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M1-CPU-F446.ioc </a:t>
                      </a:r>
                      <a:r>
                        <a:rPr lang="zh-CN" altLang="en-US" dirty="0"/>
                        <a:t>自动生成的外设配置</a:t>
                      </a:r>
                      <a:endParaRPr lang="en-US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外设初始化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main(void)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导出函数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全局状态变量 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SYS_Event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系统状态控制器 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Sys_Control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属性值变化回调 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AttrChangeCB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097312"/>
                  </a:ext>
                </a:extLst>
              </a:tr>
              <a:tr h="859137">
                <a:tc>
                  <a:txBody>
                    <a:bodyPr/>
                    <a:lstStyle/>
                    <a:p>
                      <a:r>
                        <a:rPr lang="en-US" altLang="zh-CN" dirty="0"/>
                        <a:t>stm32f4xx_it.c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中断处理</a:t>
                      </a:r>
                      <a:endParaRPr lang="en-US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w5500</a:t>
                      </a:r>
                      <a:r>
                        <a:rPr lang="zh-CN" altLang="en-US" dirty="0"/>
                        <a:t>标签通道接收中断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EXTI0_IRQHandler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ADS1299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ndrdy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中断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EXTI1_IRQHandler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包含阻抗模式和采样模式的数据提取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45061"/>
                  </a:ext>
                </a:extLst>
              </a:tr>
              <a:tr h="142613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main.h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extern </a:t>
                      </a:r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全局状态变量 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SYS_Event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系统事件宏定义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宏定义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dirty="0"/>
                        <a:t>M1-CPU-F446.ioc </a:t>
                      </a:r>
                      <a:r>
                        <a:rPr lang="zh-CN" altLang="en-US" dirty="0"/>
                        <a:t>自动生成的外设配置宏定义</a:t>
                      </a:r>
                      <a:endParaRPr lang="en-US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01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70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7F077-6D41-E7F8-A684-3F17C1AF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软件框架（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3DE75D6-EA87-88D6-32B7-F0ACB4B61D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7345" y="1695666"/>
            <a:ext cx="3337626" cy="4764299"/>
          </a:xfrm>
          <a:ln>
            <a:solidFill>
              <a:srgbClr val="00AFE6"/>
            </a:solidFill>
          </a:ln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BBDBAC-54ED-844B-49CE-E2A5DFD9E4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KEIL </a:t>
            </a:r>
            <a:r>
              <a:rPr lang="zh-CN" altLang="en-US" dirty="0"/>
              <a:t>工程结构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8A8B9-06EE-17B6-2100-6E6BE19F9A6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543300" y="1042423"/>
            <a:ext cx="1081886" cy="1903261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0F0E2C6-7FEB-BEE9-4BD6-C7F38F27BC07}"/>
              </a:ext>
            </a:extLst>
          </p:cNvPr>
          <p:cNvSpPr/>
          <p:nvPr/>
        </p:nvSpPr>
        <p:spPr>
          <a:xfrm>
            <a:off x="1247775" y="2700338"/>
            <a:ext cx="2295525" cy="490692"/>
          </a:xfrm>
          <a:prstGeom prst="rect">
            <a:avLst/>
          </a:prstGeom>
          <a:noFill/>
          <a:ln>
            <a:solidFill>
              <a:srgbClr val="00A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989ECD30-3359-B82B-BAE6-DF2B9519C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0168"/>
              </p:ext>
            </p:extLst>
          </p:nvPr>
        </p:nvGraphicFramePr>
        <p:xfrm>
          <a:off x="4685457" y="2059386"/>
          <a:ext cx="7232759" cy="30366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0034">
                  <a:extLst>
                    <a:ext uri="{9D8B030D-6E8A-4147-A177-3AD203B41FA5}">
                      <a16:colId xmlns:a16="http://schemas.microsoft.com/office/drawing/2014/main" val="2991762876"/>
                    </a:ext>
                  </a:extLst>
                </a:gridCol>
                <a:gridCol w="4572725">
                  <a:extLst>
                    <a:ext uri="{9D8B030D-6E8A-4147-A177-3AD203B41FA5}">
                      <a16:colId xmlns:a16="http://schemas.microsoft.com/office/drawing/2014/main" val="3355459078"/>
                    </a:ext>
                  </a:extLst>
                </a:gridCol>
              </a:tblGrid>
              <a:tr h="3247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58582"/>
                  </a:ext>
                </a:extLst>
              </a:tr>
              <a:tr h="133543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shell.c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shell_ext.c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letter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shell@Letter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11413"/>
                  </a:ext>
                </a:extLst>
              </a:tr>
              <a:tr h="133543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Protocol_enthernet.c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协议层实现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控制通道协议 （状态机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amobbs</a:t>
                      </a:r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）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数据通道协议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事件通道协议（或标签通道协议）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67495"/>
                  </a:ext>
                </a:extLst>
              </a:tr>
            </a:tbl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90C019D7-60C9-FFC0-A02C-FD5FC781D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457" y="733761"/>
            <a:ext cx="1780952" cy="961905"/>
          </a:xfrm>
          <a:prstGeom prst="rect">
            <a:avLst/>
          </a:prstGeom>
          <a:ln>
            <a:solidFill>
              <a:srgbClr val="00AFE6"/>
            </a:solidFill>
          </a:ln>
        </p:spPr>
      </p:pic>
    </p:spTree>
    <p:extLst>
      <p:ext uri="{BB962C8B-B14F-4D97-AF65-F5344CB8AC3E}">
        <p14:creationId xmlns:p14="http://schemas.microsoft.com/office/powerpoint/2010/main" val="243885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7F077-6D41-E7F8-A684-3F17C1AF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软件框架（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3DE75D6-EA87-88D6-32B7-F0ACB4B61D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7345" y="1695666"/>
            <a:ext cx="3337626" cy="4764299"/>
          </a:xfrm>
          <a:ln>
            <a:solidFill>
              <a:srgbClr val="00AFE6"/>
            </a:solidFill>
          </a:ln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BBDBAC-54ED-844B-49CE-E2A5DFD9E4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KEIL </a:t>
            </a:r>
            <a:r>
              <a:rPr lang="zh-CN" altLang="en-US" dirty="0"/>
              <a:t>工程结构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8A8B9-06EE-17B6-2100-6E6BE19F9A6C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3543300" y="1177929"/>
            <a:ext cx="1142157" cy="2174871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0F0E2C6-7FEB-BEE9-4BD6-C7F38F27BC07}"/>
              </a:ext>
            </a:extLst>
          </p:cNvPr>
          <p:cNvSpPr/>
          <p:nvPr/>
        </p:nvSpPr>
        <p:spPr>
          <a:xfrm flipV="1">
            <a:off x="1247775" y="3219450"/>
            <a:ext cx="2295525" cy="266700"/>
          </a:xfrm>
          <a:prstGeom prst="rect">
            <a:avLst/>
          </a:prstGeom>
          <a:noFill/>
          <a:ln>
            <a:solidFill>
              <a:srgbClr val="00A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989ECD30-3359-B82B-BAE6-DF2B9519C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88486"/>
              </p:ext>
            </p:extLst>
          </p:nvPr>
        </p:nvGraphicFramePr>
        <p:xfrm>
          <a:off x="4685457" y="2059386"/>
          <a:ext cx="7232759" cy="44996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0034">
                  <a:extLst>
                    <a:ext uri="{9D8B030D-6E8A-4147-A177-3AD203B41FA5}">
                      <a16:colId xmlns:a16="http://schemas.microsoft.com/office/drawing/2014/main" val="2991762876"/>
                    </a:ext>
                  </a:extLst>
                </a:gridCol>
                <a:gridCol w="4572725">
                  <a:extLst>
                    <a:ext uri="{9D8B030D-6E8A-4147-A177-3AD203B41FA5}">
                      <a16:colId xmlns:a16="http://schemas.microsoft.com/office/drawing/2014/main" val="3355459078"/>
                    </a:ext>
                  </a:extLst>
                </a:gridCol>
              </a:tblGrid>
              <a:tr h="3247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58582"/>
                  </a:ext>
                </a:extLst>
              </a:tr>
              <a:tr h="1335435">
                <a:tc>
                  <a:txBody>
                    <a:bodyPr/>
                    <a:lstStyle/>
                    <a:p>
                      <a:r>
                        <a:rPr lang="en-US" altLang="zh-CN" dirty="0"/>
                        <a:t>w5500_service.c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W5500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网卡初始化配置（静态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socket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UDP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11413"/>
                  </a:ext>
                </a:extLst>
              </a:tr>
              <a:tr h="133543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MicroEEG_Misc.c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杂项服务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属性值变化处理 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AttrChangeProcess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时间戳服务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备份服务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67495"/>
                  </a:ext>
                </a:extLst>
              </a:tr>
              <a:tr h="133543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Imp_meas.c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阻抗检测服务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阻抗模式控制器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阻抗模式寄存器配置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阻抗值转换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8406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6783D4FC-8A28-70DB-6709-5B17E9BD4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457" y="677929"/>
            <a:ext cx="1847619" cy="1000000"/>
          </a:xfrm>
          <a:prstGeom prst="rect">
            <a:avLst/>
          </a:prstGeom>
          <a:ln>
            <a:solidFill>
              <a:srgbClr val="00AFE6"/>
            </a:solidFill>
          </a:ln>
        </p:spPr>
      </p:pic>
      <p:sp>
        <p:nvSpPr>
          <p:cNvPr id="13" name="乘号 12">
            <a:extLst>
              <a:ext uri="{FF2B5EF4-FFF2-40B4-BE49-F238E27FC236}">
                <a16:creationId xmlns:a16="http://schemas.microsoft.com/office/drawing/2014/main" id="{2FC4EF90-772D-1AF2-0401-35A975AA29EB}"/>
              </a:ext>
            </a:extLst>
          </p:cNvPr>
          <p:cNvSpPr/>
          <p:nvPr/>
        </p:nvSpPr>
        <p:spPr>
          <a:xfrm>
            <a:off x="6096000" y="1162187"/>
            <a:ext cx="361950" cy="381457"/>
          </a:xfrm>
          <a:prstGeom prst="mathMultiply">
            <a:avLst/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0FA8A7-66EB-F522-7109-3FC28C25ACC5}"/>
              </a:ext>
            </a:extLst>
          </p:cNvPr>
          <p:cNvSpPr txBox="1"/>
          <p:nvPr/>
        </p:nvSpPr>
        <p:spPr>
          <a:xfrm>
            <a:off x="6332187" y="118833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本版本错误放置</a:t>
            </a:r>
          </a:p>
        </p:txBody>
      </p:sp>
    </p:spTree>
    <p:extLst>
      <p:ext uri="{BB962C8B-B14F-4D97-AF65-F5344CB8AC3E}">
        <p14:creationId xmlns:p14="http://schemas.microsoft.com/office/powerpoint/2010/main" val="210574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7F077-6D41-E7F8-A684-3F17C1AF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软件框架（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3DE75D6-EA87-88D6-32B7-F0ACB4B61D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7345" y="1695666"/>
            <a:ext cx="3337626" cy="4764299"/>
          </a:xfrm>
          <a:ln>
            <a:solidFill>
              <a:srgbClr val="00AFE6"/>
            </a:solidFill>
          </a:ln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BBDBAC-54ED-844B-49CE-E2A5DFD9E4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KEIL </a:t>
            </a:r>
            <a:r>
              <a:rPr lang="zh-CN" altLang="en-US" dirty="0"/>
              <a:t>工程结构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8A8B9-06EE-17B6-2100-6E6BE19F9A6C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3543300" y="1150279"/>
            <a:ext cx="1197270" cy="2202521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0F0E2C6-7FEB-BEE9-4BD6-C7F38F27BC07}"/>
              </a:ext>
            </a:extLst>
          </p:cNvPr>
          <p:cNvSpPr/>
          <p:nvPr/>
        </p:nvSpPr>
        <p:spPr>
          <a:xfrm flipV="1">
            <a:off x="1247775" y="3219450"/>
            <a:ext cx="2295525" cy="266700"/>
          </a:xfrm>
          <a:prstGeom prst="rect">
            <a:avLst/>
          </a:prstGeom>
          <a:noFill/>
          <a:ln>
            <a:solidFill>
              <a:srgbClr val="00A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989ECD30-3359-B82B-BAE6-DF2B9519C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52082"/>
              </p:ext>
            </p:extLst>
          </p:nvPr>
        </p:nvGraphicFramePr>
        <p:xfrm>
          <a:off x="4685457" y="2059386"/>
          <a:ext cx="7232759" cy="43720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0034">
                  <a:extLst>
                    <a:ext uri="{9D8B030D-6E8A-4147-A177-3AD203B41FA5}">
                      <a16:colId xmlns:a16="http://schemas.microsoft.com/office/drawing/2014/main" val="2991762876"/>
                    </a:ext>
                  </a:extLst>
                </a:gridCol>
                <a:gridCol w="4572725">
                  <a:extLst>
                    <a:ext uri="{9D8B030D-6E8A-4147-A177-3AD203B41FA5}">
                      <a16:colId xmlns:a16="http://schemas.microsoft.com/office/drawing/2014/main" val="3355459078"/>
                    </a:ext>
                  </a:extLst>
                </a:gridCol>
              </a:tblGrid>
              <a:tr h="3247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58582"/>
                  </a:ext>
                </a:extLst>
              </a:tr>
              <a:tr h="1335435">
                <a:tc>
                  <a:txBody>
                    <a:bodyPr/>
                    <a:lstStyle/>
                    <a:p>
                      <a:r>
                        <a:rPr lang="en-US" altLang="zh-CN" dirty="0"/>
                        <a:t>ads1299.c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ads1299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驱动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ads1299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功能级函数封装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ads1299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寄存器读写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ads1299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初始化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11413"/>
                  </a:ext>
                </a:extLst>
              </a:tr>
              <a:tr h="133543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qspi_conf.c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W5500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通信接口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QSPI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030122"/>
                  </a:ext>
                </a:extLst>
              </a:tr>
              <a:tr h="133543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socket.c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w5500.c</a:t>
                      </a:r>
                    </a:p>
                    <a:p>
                      <a:r>
                        <a:rPr lang="en-US" altLang="zh-CN" dirty="0" err="1"/>
                        <a:t>wizchip_conf.c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W5500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ioLibrary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419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5C36A275-615B-7BF7-9D4A-755853AFC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570" y="507422"/>
            <a:ext cx="1752381" cy="1285714"/>
          </a:xfrm>
          <a:prstGeom prst="rect">
            <a:avLst/>
          </a:prstGeom>
          <a:ln>
            <a:solidFill>
              <a:srgbClr val="00AFE6"/>
            </a:solidFill>
          </a:ln>
        </p:spPr>
      </p:pic>
    </p:spTree>
    <p:extLst>
      <p:ext uri="{BB962C8B-B14F-4D97-AF65-F5344CB8AC3E}">
        <p14:creationId xmlns:p14="http://schemas.microsoft.com/office/powerpoint/2010/main" val="349448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7F077-6D41-E7F8-A684-3F17C1AF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软件框架（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3DE75D6-EA87-88D6-32B7-F0ACB4B61D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7345" y="1695666"/>
            <a:ext cx="3337626" cy="4764299"/>
          </a:xfrm>
          <a:ln>
            <a:solidFill>
              <a:srgbClr val="00AFE6"/>
            </a:solidFill>
          </a:ln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BBDBAC-54ED-844B-49CE-E2A5DFD9E4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KEIL </a:t>
            </a:r>
            <a:r>
              <a:rPr lang="zh-CN" altLang="en-US" dirty="0"/>
              <a:t>工程结构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8A8B9-06EE-17B6-2100-6E6BE19F9A6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513920" y="1150279"/>
            <a:ext cx="1226650" cy="3536021"/>
          </a:xfrm>
          <a:prstGeom prst="straightConnector1">
            <a:avLst/>
          </a:prstGeom>
          <a:ln>
            <a:solidFill>
              <a:srgbClr val="00A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0F0E2C6-7FEB-BEE9-4BD6-C7F38F27BC07}"/>
              </a:ext>
            </a:extLst>
          </p:cNvPr>
          <p:cNvSpPr/>
          <p:nvPr/>
        </p:nvSpPr>
        <p:spPr>
          <a:xfrm flipV="1">
            <a:off x="1218395" y="4552950"/>
            <a:ext cx="2295525" cy="266700"/>
          </a:xfrm>
          <a:prstGeom prst="rect">
            <a:avLst/>
          </a:prstGeom>
          <a:noFill/>
          <a:ln>
            <a:solidFill>
              <a:srgbClr val="00A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989ECD30-3359-B82B-BAE6-DF2B9519C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403892"/>
              </p:ext>
            </p:extLst>
          </p:nvPr>
        </p:nvGraphicFramePr>
        <p:xfrm>
          <a:off x="4740570" y="1903491"/>
          <a:ext cx="6754085" cy="44005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50830">
                  <a:extLst>
                    <a:ext uri="{9D8B030D-6E8A-4147-A177-3AD203B41FA5}">
                      <a16:colId xmlns:a16="http://schemas.microsoft.com/office/drawing/2014/main" val="2991762876"/>
                    </a:ext>
                  </a:extLst>
                </a:gridCol>
                <a:gridCol w="4103255">
                  <a:extLst>
                    <a:ext uri="{9D8B030D-6E8A-4147-A177-3AD203B41FA5}">
                      <a16:colId xmlns:a16="http://schemas.microsoft.com/office/drawing/2014/main" val="3355459078"/>
                    </a:ext>
                  </a:extLst>
                </a:gridCol>
              </a:tblGrid>
              <a:tr h="379111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文件夹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58582"/>
                  </a:ext>
                </a:extLst>
              </a:tr>
              <a:tr h="1340489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SimpleInsQueue.c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队列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用于属性值变化的属性编号信息传递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11413"/>
                  </a:ext>
                </a:extLst>
              </a:tr>
              <a:tr h="1340489">
                <a:tc>
                  <a:txBody>
                    <a:bodyPr/>
                    <a:lstStyle/>
                    <a:p>
                      <a:r>
                        <a:rPr lang="en-US" altLang="zh-CN" dirty="0"/>
                        <a:t>Drivers/CMSIS</a:t>
                      </a:r>
                    </a:p>
                    <a:p>
                      <a:r>
                        <a:rPr lang="en-US" altLang="zh-CN" dirty="0"/>
                        <a:t>Drivers/STM32F4xx_HAL_Driver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ARM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硬件抽象接口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STM32 HAL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030122"/>
                  </a:ext>
                </a:extLst>
              </a:tr>
              <a:tr h="1340489"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Application/MDK-ARM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Startup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597054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F1FD6576-0D4B-A309-7615-58E8EFAE6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316" y="949962"/>
            <a:ext cx="1809524" cy="361905"/>
          </a:xfrm>
          <a:prstGeom prst="rect">
            <a:avLst/>
          </a:prstGeom>
          <a:ln>
            <a:solidFill>
              <a:srgbClr val="00AFE6"/>
            </a:solidFill>
          </a:ln>
        </p:spPr>
      </p:pic>
    </p:spTree>
    <p:extLst>
      <p:ext uri="{BB962C8B-B14F-4D97-AF65-F5344CB8AC3E}">
        <p14:creationId xmlns:p14="http://schemas.microsoft.com/office/powerpoint/2010/main" val="1073946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1305</Words>
  <Application>Microsoft Office PowerPoint</Application>
  <PresentationFormat>宽屏</PresentationFormat>
  <Paragraphs>314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微软雅黑</vt:lpstr>
      <vt:lpstr>Arial</vt:lpstr>
      <vt:lpstr>Courier New</vt:lpstr>
      <vt:lpstr>Office 主题​​</vt:lpstr>
      <vt:lpstr>PowerPoint 演示文稿</vt:lpstr>
      <vt:lpstr>Agenda</vt:lpstr>
      <vt:lpstr>硬件连接</vt:lpstr>
      <vt:lpstr>软件框架（1/2）</vt:lpstr>
      <vt:lpstr>软件框架（2/2）</vt:lpstr>
      <vt:lpstr>软件框架（2/2）</vt:lpstr>
      <vt:lpstr>软件框架（2/2）</vt:lpstr>
      <vt:lpstr>软件框架（2/2）</vt:lpstr>
      <vt:lpstr>软件框架（2/2）</vt:lpstr>
      <vt:lpstr>属性表模块/数据结构</vt:lpstr>
      <vt:lpstr>属性表模块/特性（1/3）</vt:lpstr>
      <vt:lpstr>属性表模块/特性（2/3）</vt:lpstr>
      <vt:lpstr>属性表模块/特性（3/3）</vt:lpstr>
      <vt:lpstr>属性表模块/接口</vt:lpstr>
      <vt:lpstr>属性表模块/函数实现（1/2）</vt:lpstr>
      <vt:lpstr>属性表模块/函数实现（2/2）</vt:lpstr>
      <vt:lpstr>应用层/事件驱动设计</vt:lpstr>
      <vt:lpstr>应用层/事件驱动设计</vt:lpstr>
      <vt:lpstr>Misc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Jiaming</dc:creator>
  <cp:lastModifiedBy>Guo Jiaming</cp:lastModifiedBy>
  <cp:revision>38</cp:revision>
  <dcterms:created xsi:type="dcterms:W3CDTF">2022-10-28T13:18:35Z</dcterms:created>
  <dcterms:modified xsi:type="dcterms:W3CDTF">2022-10-29T05:46:12Z</dcterms:modified>
</cp:coreProperties>
</file>