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0" r:id="rId3"/>
    <p:sldId id="262" r:id="rId4"/>
    <p:sldId id="263" r:id="rId5"/>
    <p:sldId id="261" r:id="rId6"/>
    <p:sldId id="264" r:id="rId7"/>
    <p:sldId id="268" r:id="rId8"/>
    <p:sldId id="265" r:id="rId9"/>
    <p:sldId id="266" r:id="rId10"/>
    <p:sldId id="270" r:id="rId11"/>
    <p:sldId id="269" r:id="rId12"/>
    <p:sldId id="257" r:id="rId13"/>
    <p:sldId id="259"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68157825-B843-419E-A09C-240A71840DB6}">
          <p14:sldIdLst>
            <p14:sldId id="256"/>
          </p14:sldIdLst>
        </p14:section>
        <p14:section name="嵌入式开发" id="{0C896920-DF67-4A0C-9745-1BE9FDACCE6F}">
          <p14:sldIdLst>
            <p14:sldId id="260"/>
          </p14:sldIdLst>
        </p14:section>
        <p14:section name="上位机开发" id="{045EA6EF-4064-478F-A57A-34FA1C876159}">
          <p14:sldIdLst>
            <p14:sldId id="262"/>
            <p14:sldId id="263"/>
            <p14:sldId id="261"/>
            <p14:sldId id="264"/>
            <p14:sldId id="268"/>
            <p14:sldId id="265"/>
            <p14:sldId id="266"/>
            <p14:sldId id="270"/>
            <p14:sldId id="269"/>
          </p14:sldIdLst>
        </p14:section>
        <p14:section name="修修补补" id="{15F165C8-2F0A-42C5-BF59-01A18CDB2137}">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D966"/>
    <a:srgbClr val="00498E"/>
    <a:srgbClr val="FFD279"/>
    <a:srgbClr val="F4B183"/>
    <a:srgbClr val="E8D8F4"/>
    <a:srgbClr val="DCC4EE"/>
    <a:srgbClr val="F6D6E4"/>
    <a:srgbClr val="E890B6"/>
    <a:srgbClr val="A86E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2732" autoAdjust="0"/>
  </p:normalViewPr>
  <p:slideViewPr>
    <p:cSldViewPr snapToGrid="0">
      <p:cViewPr>
        <p:scale>
          <a:sx n="100" d="100"/>
          <a:sy n="100" d="100"/>
        </p:scale>
        <p:origin x="2034" y="6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51125-25EA-457C-9E7F-8C514A1591BE}" type="datetimeFigureOut">
              <a:rPr lang="zh-CN" altLang="en-US" smtClean="0"/>
              <a:t>2020/10/12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2B48F-71F1-4785-BE70-15B64D3732C7}" type="slidenum">
              <a:rPr lang="zh-CN" altLang="en-US" smtClean="0"/>
              <a:t>‹#›</a:t>
            </a:fld>
            <a:endParaRPr lang="zh-CN" altLang="en-US"/>
          </a:p>
        </p:txBody>
      </p:sp>
    </p:spTree>
    <p:extLst>
      <p:ext uri="{BB962C8B-B14F-4D97-AF65-F5344CB8AC3E}">
        <p14:creationId xmlns:p14="http://schemas.microsoft.com/office/powerpoint/2010/main" val="111758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a:t>
            </a:fld>
            <a:endParaRPr lang="zh-CN" altLang="en-US"/>
          </a:p>
        </p:txBody>
      </p:sp>
    </p:spTree>
    <p:extLst>
      <p:ext uri="{BB962C8B-B14F-4D97-AF65-F5344CB8AC3E}">
        <p14:creationId xmlns:p14="http://schemas.microsoft.com/office/powerpoint/2010/main" val="25916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9</a:t>
            </a:fld>
            <a:endParaRPr lang="zh-CN" altLang="en-US"/>
          </a:p>
        </p:txBody>
      </p:sp>
    </p:spTree>
    <p:extLst>
      <p:ext uri="{BB962C8B-B14F-4D97-AF65-F5344CB8AC3E}">
        <p14:creationId xmlns:p14="http://schemas.microsoft.com/office/powerpoint/2010/main" val="12057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10</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13</a:t>
            </a:fld>
            <a:endParaRPr lang="zh-CN" altLang="en-US"/>
          </a:p>
        </p:txBody>
      </p:sp>
    </p:spTree>
    <p:extLst>
      <p:ext uri="{BB962C8B-B14F-4D97-AF65-F5344CB8AC3E}">
        <p14:creationId xmlns:p14="http://schemas.microsoft.com/office/powerpoint/2010/main" val="24103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0919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3739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5067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12978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801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54679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4683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9948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3287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85056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766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BB2B35-312D-43AF-985A-2584D97C06B1}" type="datetimeFigureOut">
              <a:rPr lang="zh-CN" altLang="en-US" smtClean="0"/>
              <a:t>2020/10/12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96198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92.168.130.6/gjm_silly/microeeg_m1_f44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0C44F02-8614-48A6-A0BF-AB3DDA42D58B}"/>
              </a:ext>
            </a:extLst>
          </p:cNvPr>
          <p:cNvSpPr/>
          <p:nvPr/>
        </p:nvSpPr>
        <p:spPr>
          <a:xfrm>
            <a:off x="628650" y="3033400"/>
            <a:ext cx="8515350" cy="514350"/>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5E89BDD-2F00-46D0-86E1-E56FC020D4C7}"/>
              </a:ext>
            </a:extLst>
          </p:cNvPr>
          <p:cNvSpPr>
            <a:spLocks noGrp="1"/>
          </p:cNvSpPr>
          <p:nvPr>
            <p:ph type="ctrTitle"/>
          </p:nvPr>
        </p:nvSpPr>
        <p:spPr>
          <a:xfrm>
            <a:off x="600075" y="1252225"/>
            <a:ext cx="6858000" cy="1790700"/>
          </a:xfrm>
        </p:spPr>
        <p:txBody>
          <a:bodyPr>
            <a:normAutofit/>
          </a:bodyPr>
          <a:lstStyle/>
          <a:p>
            <a:pPr algn="l">
              <a:lnSpc>
                <a:spcPct val="100000"/>
              </a:lnSpc>
            </a:pP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Introduction to</a:t>
            </a:r>
            <a:b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Micro EEG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v1.1</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1E857E7-A671-4DDB-B225-8B89E6C5A180}"/>
              </a:ext>
            </a:extLst>
          </p:cNvPr>
          <p:cNvSpPr txBox="1"/>
          <p:nvPr/>
        </p:nvSpPr>
        <p:spPr>
          <a:xfrm>
            <a:off x="657225" y="3105909"/>
            <a:ext cx="4572000" cy="369332"/>
          </a:xfrm>
          <a:prstGeom prst="rect">
            <a:avLst/>
          </a:prstGeom>
          <a:noFill/>
        </p:spPr>
        <p:txBody>
          <a:bodyPr wrap="square">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Micro EEG </a:t>
            </a:r>
            <a:r>
              <a:rPr lang="zh-CN" altLang="en-US" spc="300" dirty="0">
                <a:solidFill>
                  <a:schemeClr val="bg1"/>
                </a:solidFill>
                <a:latin typeface="微软雅黑" panose="020B0503020204020204" pitchFamily="34" charset="-122"/>
                <a:ea typeface="微软雅黑" panose="020B0503020204020204" pitchFamily="34" charset="-122"/>
              </a:rPr>
              <a:t>以太网版本 </a:t>
            </a:r>
            <a:r>
              <a:rPr lang="zh-CN" altLang="en-US" sz="1800" spc="300" dirty="0">
                <a:solidFill>
                  <a:schemeClr val="bg1"/>
                </a:solidFill>
                <a:latin typeface="微软雅黑" panose="020B0503020204020204" pitchFamily="34" charset="-122"/>
                <a:ea typeface="微软雅黑" panose="020B0503020204020204" pitchFamily="34" charset="-122"/>
              </a:rPr>
              <a:t>开发说明</a:t>
            </a:r>
            <a:endParaRPr lang="zh-CN" altLang="en-US" spc="300" dirty="0">
              <a:solidFill>
                <a:schemeClr val="bg1"/>
              </a:solidFill>
            </a:endParaRPr>
          </a:p>
        </p:txBody>
      </p:sp>
      <p:sp>
        <p:nvSpPr>
          <p:cNvPr id="3" name="文本框 2">
            <a:extLst>
              <a:ext uri="{FF2B5EF4-FFF2-40B4-BE49-F238E27FC236}">
                <a16:creationId xmlns:a16="http://schemas.microsoft.com/office/drawing/2014/main" id="{69303528-5251-4116-8143-7EC4D68D89D7}"/>
              </a:ext>
            </a:extLst>
          </p:cNvPr>
          <p:cNvSpPr txBox="1"/>
          <p:nvPr/>
        </p:nvSpPr>
        <p:spPr>
          <a:xfrm>
            <a:off x="657225" y="3610734"/>
            <a:ext cx="1438275" cy="767774"/>
          </a:xfrm>
          <a:prstGeom prst="rect">
            <a:avLst/>
          </a:prstGeom>
          <a:noFill/>
        </p:spPr>
        <p:txBody>
          <a:bodyPr wrap="square">
            <a:spAutoFit/>
          </a:bodyPr>
          <a:lstStyle/>
          <a:p>
            <a:pPr>
              <a:lnSpc>
                <a:spcPct val="125000"/>
              </a:lnSpc>
            </a:pPr>
            <a:r>
              <a:rPr lang="en-US" altLang="zh-CN" sz="1200" dirty="0">
                <a:solidFill>
                  <a:srgbClr val="00498E"/>
                </a:solidFill>
              </a:rPr>
              <a:t>Author	 - </a:t>
            </a:r>
            <a:r>
              <a:rPr lang="en-US" altLang="zh-CN" sz="1200" dirty="0" err="1">
                <a:solidFill>
                  <a:srgbClr val="00498E"/>
                </a:solidFill>
              </a:rPr>
              <a:t>gjm_silly</a:t>
            </a:r>
            <a:endParaRPr lang="en-US" altLang="zh-CN" sz="1200" dirty="0">
              <a:solidFill>
                <a:srgbClr val="00498E"/>
              </a:solidFill>
            </a:endParaRPr>
          </a:p>
          <a:p>
            <a:pPr>
              <a:lnSpc>
                <a:spcPct val="125000"/>
              </a:lnSpc>
            </a:pPr>
            <a:r>
              <a:rPr lang="en-US" altLang="zh-CN" sz="1200" dirty="0">
                <a:solidFill>
                  <a:srgbClr val="00498E"/>
                </a:solidFill>
              </a:rPr>
              <a:t>version - 1.1</a:t>
            </a:r>
          </a:p>
          <a:p>
            <a:pPr>
              <a:lnSpc>
                <a:spcPct val="125000"/>
              </a:lnSpc>
            </a:pPr>
            <a:r>
              <a:rPr lang="en-US" altLang="zh-CN" sz="1200" dirty="0">
                <a:solidFill>
                  <a:srgbClr val="00498E"/>
                </a:solidFill>
              </a:rPr>
              <a:t>2020.10.12</a:t>
            </a:r>
            <a:endParaRPr lang="zh-CN" altLang="en-US" sz="1200" dirty="0">
              <a:solidFill>
                <a:srgbClr val="00498E"/>
              </a:solidFill>
            </a:endParaRPr>
          </a:p>
        </p:txBody>
      </p:sp>
    </p:spTree>
    <p:extLst>
      <p:ext uri="{BB962C8B-B14F-4D97-AF65-F5344CB8AC3E}">
        <p14:creationId xmlns:p14="http://schemas.microsoft.com/office/powerpoint/2010/main" val="72761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9A67870-5417-45A1-9092-0F2F297D701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EAA3011-D4B0-4502-BCB3-875213DBC51D}"/>
              </a:ext>
            </a:extLst>
          </p:cNvPr>
          <p:cNvSpPr txBox="1"/>
          <p:nvPr/>
        </p:nvSpPr>
        <p:spPr>
          <a:xfrm>
            <a:off x="144780" y="184396"/>
            <a:ext cx="2455169"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端口交互方式</a:t>
            </a:r>
            <a:endParaRPr lang="zh-CN" altLang="en-US" b="1" dirty="0">
              <a:solidFill>
                <a:srgbClr val="00498E"/>
              </a:solidFill>
            </a:endParaRPr>
          </a:p>
        </p:txBody>
      </p:sp>
      <p:sp>
        <p:nvSpPr>
          <p:cNvPr id="3" name="文本框 2">
            <a:extLst>
              <a:ext uri="{FF2B5EF4-FFF2-40B4-BE49-F238E27FC236}">
                <a16:creationId xmlns:a16="http://schemas.microsoft.com/office/drawing/2014/main" id="{610FC0E1-5BBB-4D3C-B2A8-EB40A24AF21B}"/>
              </a:ext>
            </a:extLst>
          </p:cNvPr>
          <p:cNvSpPr txBox="1"/>
          <p:nvPr/>
        </p:nvSpPr>
        <p:spPr>
          <a:xfrm>
            <a:off x="144779" y="778756"/>
            <a:ext cx="8722995"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的本</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端口同时支持上位机发送标签信息，标签信息通过该端口发送，通过采样数据</a:t>
            </a:r>
            <a:r>
              <a:rPr lang="en-US" altLang="zh-CN" dirty="0">
                <a:solidFill>
                  <a:srgbClr val="00498E"/>
                </a:solidFill>
                <a:latin typeface="微软雅黑" panose="020B0503020204020204" pitchFamily="34" charset="-122"/>
                <a:ea typeface="微软雅黑" panose="020B0503020204020204" pitchFamily="34" charset="-122"/>
              </a:rPr>
              <a:t>-&gt;</a:t>
            </a:r>
            <a:r>
              <a:rPr lang="zh-CN" altLang="en-US" dirty="0">
                <a:solidFill>
                  <a:srgbClr val="00498E"/>
                </a:solidFill>
                <a:latin typeface="微软雅黑" panose="020B0503020204020204" pitchFamily="34" charset="-122"/>
                <a:ea typeface="微软雅黑" panose="020B0503020204020204" pitchFamily="34" charset="-122"/>
              </a:rPr>
              <a:t>数据帧数据域</a:t>
            </a:r>
            <a:r>
              <a:rPr lang="en-US" altLang="zh-CN" dirty="0">
                <a:solidFill>
                  <a:srgbClr val="00498E"/>
                </a:solidFill>
                <a:latin typeface="微软雅黑" panose="020B0503020204020204" pitchFamily="34" charset="-122"/>
                <a:ea typeface="微软雅黑" panose="020B0503020204020204" pitchFamily="34" charset="-122"/>
              </a:rPr>
              <a:t>-&gt;</a:t>
            </a:r>
            <a:r>
              <a:rPr lang="zh-CN" altLang="en-US" dirty="0">
                <a:solidFill>
                  <a:srgbClr val="00498E"/>
                </a:solidFill>
                <a:latin typeface="微软雅黑" panose="020B0503020204020204" pitchFamily="34" charset="-122"/>
                <a:ea typeface="微软雅黑" panose="020B0503020204020204" pitchFamily="34" charset="-122"/>
              </a:rPr>
              <a:t>本样本事件标记反映，样本无事件标记则为</a:t>
            </a:r>
            <a:r>
              <a:rPr lang="en-US" altLang="zh-CN" dirty="0">
                <a:solidFill>
                  <a:srgbClr val="00498E"/>
                </a:solidFill>
                <a:latin typeface="微软雅黑" panose="020B0503020204020204" pitchFamily="34" charset="-122"/>
                <a:ea typeface="微软雅黑" panose="020B0503020204020204" pitchFamily="34" charset="-122"/>
              </a:rPr>
              <a:t>0x0000</a:t>
            </a:r>
            <a:r>
              <a:rPr lang="zh-CN" altLang="en-US" dirty="0">
                <a:solidFill>
                  <a:srgbClr val="00498E"/>
                </a:solidFill>
                <a:latin typeface="微软雅黑" panose="020B0503020204020204" pitchFamily="34" charset="-122"/>
                <a:ea typeface="微软雅黑" panose="020B0503020204020204" pitchFamily="34" charset="-122"/>
              </a:rPr>
              <a:t>。本版本标签信息为</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位十六进制数，如</a:t>
            </a:r>
            <a:r>
              <a:rPr lang="en-US" altLang="zh-CN" dirty="0">
                <a:solidFill>
                  <a:srgbClr val="00498E"/>
                </a:solidFill>
                <a:latin typeface="微软雅黑" panose="020B0503020204020204" pitchFamily="34" charset="-122"/>
                <a:ea typeface="微软雅黑" panose="020B0503020204020204" pitchFamily="34" charset="-122"/>
              </a:rPr>
              <a:t>0x00 0x01</a:t>
            </a:r>
            <a:r>
              <a:rPr lang="zh-CN" altLang="en-US" dirty="0">
                <a:solidFill>
                  <a:srgbClr val="00498E"/>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68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1B72E3C-292C-4A2F-8D07-F616B3E07ECD}"/>
              </a:ext>
            </a:extLst>
          </p:cNvPr>
          <p:cNvSpPr txBox="1"/>
          <p:nvPr/>
        </p:nvSpPr>
        <p:spPr>
          <a:xfrm>
            <a:off x="144780" y="738124"/>
            <a:ext cx="3250550" cy="767774"/>
          </a:xfrm>
          <a:prstGeom prst="rect">
            <a:avLst/>
          </a:prstGeom>
          <a:noFill/>
        </p:spPr>
        <p:txBody>
          <a:bodyPr wrap="square">
            <a:spAutoFit/>
          </a:bodyPr>
          <a:lstStyle/>
          <a:p>
            <a:pPr marL="171450" indent="-171450">
              <a:lnSpc>
                <a:spcPct val="125000"/>
              </a:lnSpc>
              <a:buFont typeface="Arial" panose="020B0604020202020204" pitchFamily="34" charset="0"/>
              <a:buChar char="•"/>
            </a:pPr>
            <a:r>
              <a:rPr lang="en-US" altLang="zh-CN" sz="1200" b="1" dirty="0">
                <a:solidFill>
                  <a:srgbClr val="00498E"/>
                </a:solidFill>
              </a:rPr>
              <a:t>2020.09.22	</a:t>
            </a:r>
            <a:r>
              <a:rPr lang="en-US" altLang="zh-CN" sz="1200" dirty="0">
                <a:solidFill>
                  <a:srgbClr val="00498E"/>
                </a:solidFill>
              </a:rPr>
              <a:t>version - 1.0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2020.10.12	</a:t>
            </a:r>
            <a:r>
              <a:rPr lang="en-US" altLang="zh-CN" sz="1200" dirty="0">
                <a:solidFill>
                  <a:srgbClr val="00498E"/>
                </a:solidFill>
              </a:rPr>
              <a:t>version - 1.1	</a:t>
            </a:r>
            <a:r>
              <a:rPr lang="en-US" altLang="zh-CN" sz="1200" dirty="0" err="1">
                <a:solidFill>
                  <a:srgbClr val="00498E"/>
                </a:solidFill>
              </a:rPr>
              <a:t>gjm_silly</a:t>
            </a:r>
            <a:endParaRPr lang="zh-CN" altLang="en-US" sz="1200" dirty="0">
              <a:solidFill>
                <a:srgbClr val="00498E"/>
              </a:solidFill>
            </a:endParaRPr>
          </a:p>
          <a:p>
            <a:pPr>
              <a:lnSpc>
                <a:spcPct val="125000"/>
              </a:lnSpc>
            </a:pPr>
            <a:endParaRPr lang="zh-CN" altLang="en-US" sz="1200" dirty="0">
              <a:solidFill>
                <a:srgbClr val="00498E"/>
              </a:solidFill>
            </a:endParaRPr>
          </a:p>
        </p:txBody>
      </p:sp>
      <p:sp>
        <p:nvSpPr>
          <p:cNvPr id="15" name="矩形 14">
            <a:extLst>
              <a:ext uri="{FF2B5EF4-FFF2-40B4-BE49-F238E27FC236}">
                <a16:creationId xmlns:a16="http://schemas.microsoft.com/office/drawing/2014/main" id="{D6D094E8-7E81-4E8C-8366-A131605BD494}"/>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32FB6FA-DD3E-49D1-8F31-D75598D0A247}"/>
              </a:ext>
            </a:extLst>
          </p:cNvPr>
          <p:cNvSpPr txBox="1"/>
          <p:nvPr/>
        </p:nvSpPr>
        <p:spPr>
          <a:xfrm>
            <a:off x="144780" y="184396"/>
            <a:ext cx="2455169"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版本更新</a:t>
            </a:r>
            <a:endParaRPr lang="zh-CN" altLang="en-US" b="1" dirty="0">
              <a:solidFill>
                <a:srgbClr val="00498E"/>
              </a:solidFill>
            </a:endParaRPr>
          </a:p>
        </p:txBody>
      </p:sp>
    </p:spTree>
    <p:extLst>
      <p:ext uri="{BB962C8B-B14F-4D97-AF65-F5344CB8AC3E}">
        <p14:creationId xmlns:p14="http://schemas.microsoft.com/office/powerpoint/2010/main" val="389888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5C68DBFE-3FAD-490D-AEFD-1B02FD3F7B3B}"/>
              </a:ext>
            </a:extLst>
          </p:cNvPr>
          <p:cNvGrpSpPr/>
          <p:nvPr/>
        </p:nvGrpSpPr>
        <p:grpSpPr>
          <a:xfrm>
            <a:off x="901412" y="-9749"/>
            <a:ext cx="7341176" cy="5431761"/>
            <a:chOff x="901412" y="-9749"/>
            <a:chExt cx="7341176" cy="5431761"/>
          </a:xfrm>
        </p:grpSpPr>
        <p:grpSp>
          <p:nvGrpSpPr>
            <p:cNvPr id="18" name="组合 17">
              <a:extLst>
                <a:ext uri="{FF2B5EF4-FFF2-40B4-BE49-F238E27FC236}">
                  <a16:creationId xmlns:a16="http://schemas.microsoft.com/office/drawing/2014/main" id="{7A729139-9831-431A-ADE0-8EFFF70CFBF1}"/>
                </a:ext>
              </a:extLst>
            </p:cNvPr>
            <p:cNvGrpSpPr/>
            <p:nvPr/>
          </p:nvGrpSpPr>
          <p:grpSpPr>
            <a:xfrm>
              <a:off x="901412" y="-9749"/>
              <a:ext cx="7341176" cy="5431761"/>
              <a:chOff x="901412" y="-9749"/>
              <a:chExt cx="7341176" cy="5431761"/>
            </a:xfrm>
          </p:grpSpPr>
          <p:grpSp>
            <p:nvGrpSpPr>
              <p:cNvPr id="8" name="组合 7">
                <a:extLst>
                  <a:ext uri="{FF2B5EF4-FFF2-40B4-BE49-F238E27FC236}">
                    <a16:creationId xmlns:a16="http://schemas.microsoft.com/office/drawing/2014/main" id="{1C0C86B7-4FAC-4463-BB70-377E185773D6}"/>
                  </a:ext>
                </a:extLst>
              </p:cNvPr>
              <p:cNvGrpSpPr/>
              <p:nvPr/>
            </p:nvGrpSpPr>
            <p:grpSpPr>
              <a:xfrm>
                <a:off x="901412" y="-9749"/>
                <a:ext cx="7341176" cy="5421247"/>
                <a:chOff x="901412" y="-9749"/>
                <a:chExt cx="7341176" cy="5421247"/>
              </a:xfrm>
            </p:grpSpPr>
            <p:grpSp>
              <p:nvGrpSpPr>
                <p:cNvPr id="1032" name="组合 1031">
                  <a:extLst>
                    <a:ext uri="{FF2B5EF4-FFF2-40B4-BE49-F238E27FC236}">
                      <a16:creationId xmlns:a16="http://schemas.microsoft.com/office/drawing/2014/main" id="{F76CDC3A-A07A-46D7-BEB6-C625B10F65FF}"/>
                    </a:ext>
                  </a:extLst>
                </p:cNvPr>
                <p:cNvGrpSpPr/>
                <p:nvPr/>
              </p:nvGrpSpPr>
              <p:grpSpPr>
                <a:xfrm>
                  <a:off x="901412" y="-9749"/>
                  <a:ext cx="7341176" cy="5421247"/>
                  <a:chOff x="1128752" y="-933170"/>
                  <a:chExt cx="9788235" cy="7228329"/>
                </a:xfrm>
              </p:grpSpPr>
              <p:grpSp>
                <p:nvGrpSpPr>
                  <p:cNvPr id="1024" name="组合 1023">
                    <a:extLst>
                      <a:ext uri="{FF2B5EF4-FFF2-40B4-BE49-F238E27FC236}">
                        <a16:creationId xmlns:a16="http://schemas.microsoft.com/office/drawing/2014/main" id="{C8019626-0F99-435C-B7C2-84106F1E3B3B}"/>
                      </a:ext>
                    </a:extLst>
                  </p:cNvPr>
                  <p:cNvGrpSpPr/>
                  <p:nvPr/>
                </p:nvGrpSpPr>
                <p:grpSpPr>
                  <a:xfrm>
                    <a:off x="1128752" y="-933170"/>
                    <a:ext cx="9788235" cy="7228329"/>
                    <a:chOff x="222354" y="-872801"/>
                    <a:chExt cx="9788235" cy="7228329"/>
                  </a:xfrm>
                </p:grpSpPr>
                <p:sp>
                  <p:nvSpPr>
                    <p:cNvPr id="9" name="矩形 8">
                      <a:extLst>
                        <a:ext uri="{FF2B5EF4-FFF2-40B4-BE49-F238E27FC236}">
                          <a16:creationId xmlns:a16="http://schemas.microsoft.com/office/drawing/2014/main" id="{5CB90A4C-3678-4DB6-B128-723D373C5E8B}"/>
                        </a:ext>
                      </a:extLst>
                    </p:cNvPr>
                    <p:cNvSpPr/>
                    <p:nvPr/>
                  </p:nvSpPr>
                  <p:spPr>
                    <a:xfrm>
                      <a:off x="8596419" y="-872801"/>
                      <a:ext cx="1414170" cy="7228329"/>
                    </a:xfrm>
                    <a:prstGeom prst="rect">
                      <a:avLst/>
                    </a:prstGeom>
                    <a:solidFill>
                      <a:schemeClr val="accent3">
                        <a:lumMod val="7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013" b="1" dirty="0">
                          <a:solidFill>
                            <a:schemeClr val="bg1"/>
                          </a:solidFill>
                        </a:rPr>
                        <a:t>（事件机制）</a:t>
                      </a:r>
                    </a:p>
                    <a:p>
                      <a:pPr algn="ctr"/>
                      <a:r>
                        <a:rPr lang="zh-CN" altLang="en-US" sz="2100" b="1" dirty="0">
                          <a:solidFill>
                            <a:schemeClr val="bg1"/>
                          </a:solidFill>
                        </a:rPr>
                        <a:t>系统控制器</a:t>
                      </a:r>
                      <a:endParaRPr lang="en-US" altLang="zh-CN" sz="2100" b="1" dirty="0">
                        <a:solidFill>
                          <a:schemeClr val="bg1"/>
                        </a:solidFill>
                      </a:endParaRPr>
                    </a:p>
                  </p:txBody>
                </p:sp>
                <p:grpSp>
                  <p:nvGrpSpPr>
                    <p:cNvPr id="43" name="组合 42">
                      <a:extLst>
                        <a:ext uri="{FF2B5EF4-FFF2-40B4-BE49-F238E27FC236}">
                          <a16:creationId xmlns:a16="http://schemas.microsoft.com/office/drawing/2014/main" id="{B56191B3-DC1A-4BBF-843D-0010FC41D1C4}"/>
                        </a:ext>
                      </a:extLst>
                    </p:cNvPr>
                    <p:cNvGrpSpPr/>
                    <p:nvPr/>
                  </p:nvGrpSpPr>
                  <p:grpSpPr>
                    <a:xfrm>
                      <a:off x="222354" y="3531397"/>
                      <a:ext cx="3818161" cy="1287191"/>
                      <a:chOff x="272426" y="4423636"/>
                      <a:chExt cx="3818161" cy="1287191"/>
                    </a:xfrm>
                  </p:grpSpPr>
                  <p:grpSp>
                    <p:nvGrpSpPr>
                      <p:cNvPr id="16" name="组合 15">
                        <a:extLst>
                          <a:ext uri="{FF2B5EF4-FFF2-40B4-BE49-F238E27FC236}">
                            <a16:creationId xmlns:a16="http://schemas.microsoft.com/office/drawing/2014/main" id="{531C388B-AD17-4426-BC2E-DE6B03C90B78}"/>
                          </a:ext>
                        </a:extLst>
                      </p:cNvPr>
                      <p:cNvGrpSpPr/>
                      <p:nvPr/>
                    </p:nvGrpSpPr>
                    <p:grpSpPr>
                      <a:xfrm>
                        <a:off x="272426" y="4521739"/>
                        <a:ext cx="2018686" cy="1166092"/>
                        <a:chOff x="458990" y="1285164"/>
                        <a:chExt cx="2526953" cy="1422837"/>
                      </a:xfrm>
                    </p:grpSpPr>
                    <p:grpSp>
                      <p:nvGrpSpPr>
                        <p:cNvPr id="12" name="组合 11">
                          <a:extLst>
                            <a:ext uri="{FF2B5EF4-FFF2-40B4-BE49-F238E27FC236}">
                              <a16:creationId xmlns:a16="http://schemas.microsoft.com/office/drawing/2014/main" id="{373557DC-05D6-444C-9A5F-54EDCFB73FC0}"/>
                            </a:ext>
                          </a:extLst>
                        </p:cNvPr>
                        <p:cNvGrpSpPr/>
                        <p:nvPr/>
                      </p:nvGrpSpPr>
                      <p:grpSpPr>
                        <a:xfrm>
                          <a:off x="458990" y="1285164"/>
                          <a:ext cx="2526953" cy="1422837"/>
                          <a:chOff x="458990" y="1285164"/>
                          <a:chExt cx="2526953" cy="1422837"/>
                        </a:xfrm>
                      </p:grpSpPr>
                      <p:sp>
                        <p:nvSpPr>
                          <p:cNvPr id="10" name="矩形: 圆角 9">
                            <a:extLst>
                              <a:ext uri="{FF2B5EF4-FFF2-40B4-BE49-F238E27FC236}">
                                <a16:creationId xmlns:a16="http://schemas.microsoft.com/office/drawing/2014/main" id="{40369DEF-A2F1-406F-8E48-133BA97B1715}"/>
                              </a:ext>
                            </a:extLst>
                          </p:cNvPr>
                          <p:cNvSpPr/>
                          <p:nvPr/>
                        </p:nvSpPr>
                        <p:spPr>
                          <a:xfrm>
                            <a:off x="671015" y="1285164"/>
                            <a:ext cx="2075883" cy="1226024"/>
                          </a:xfrm>
                          <a:prstGeom prst="roundRect">
                            <a:avLst>
                              <a:gd name="adj" fmla="val 6277"/>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圆角 10">
                            <a:extLst>
                              <a:ext uri="{FF2B5EF4-FFF2-40B4-BE49-F238E27FC236}">
                                <a16:creationId xmlns:a16="http://schemas.microsoft.com/office/drawing/2014/main" id="{073CA517-A117-4912-88D6-A118EF29D597}"/>
                              </a:ext>
                            </a:extLst>
                          </p:cNvPr>
                          <p:cNvSpPr/>
                          <p:nvPr/>
                        </p:nvSpPr>
                        <p:spPr>
                          <a:xfrm>
                            <a:off x="458990" y="2652216"/>
                            <a:ext cx="2526953" cy="55785"/>
                          </a:xfrm>
                          <a:prstGeom prst="roundRect">
                            <a:avLst>
                              <a:gd name="adj" fmla="val 6277"/>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矩形: 圆角 13">
                          <a:extLst>
                            <a:ext uri="{FF2B5EF4-FFF2-40B4-BE49-F238E27FC236}">
                              <a16:creationId xmlns:a16="http://schemas.microsoft.com/office/drawing/2014/main" id="{FD79B6F9-80A3-404A-B739-8330A86C8642}"/>
                            </a:ext>
                          </a:extLst>
                        </p:cNvPr>
                        <p:cNvSpPr/>
                        <p:nvPr/>
                      </p:nvSpPr>
                      <p:spPr>
                        <a:xfrm>
                          <a:off x="1554143" y="2599898"/>
                          <a:ext cx="336647" cy="52317"/>
                        </a:xfrm>
                        <a:prstGeom prst="roundRect">
                          <a:avLst>
                            <a:gd name="adj" fmla="val 6277"/>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a:extLst>
                          <a:ext uri="{FF2B5EF4-FFF2-40B4-BE49-F238E27FC236}">
                            <a16:creationId xmlns:a16="http://schemas.microsoft.com/office/drawing/2014/main" id="{E0BECF64-B592-4564-8B1B-EB7079D3215E}"/>
                          </a:ext>
                        </a:extLst>
                      </p:cNvPr>
                      <p:cNvGrpSpPr/>
                      <p:nvPr/>
                    </p:nvGrpSpPr>
                    <p:grpSpPr>
                      <a:xfrm>
                        <a:off x="2432246" y="4423636"/>
                        <a:ext cx="1658341" cy="631478"/>
                        <a:chOff x="2969275" y="4380093"/>
                        <a:chExt cx="1658341" cy="631478"/>
                      </a:xfrm>
                    </p:grpSpPr>
                    <p:sp>
                      <p:nvSpPr>
                        <p:cNvPr id="23" name="箭头: 上下 22">
                          <a:extLst>
                            <a:ext uri="{FF2B5EF4-FFF2-40B4-BE49-F238E27FC236}">
                              <a16:creationId xmlns:a16="http://schemas.microsoft.com/office/drawing/2014/main" id="{CE327FDC-5D17-4C00-BCBC-731CB3900B90}"/>
                            </a:ext>
                          </a:extLst>
                        </p:cNvPr>
                        <p:cNvSpPr/>
                        <p:nvPr/>
                      </p:nvSpPr>
                      <p:spPr>
                        <a:xfrm rot="16200000">
                          <a:off x="3644959" y="4028914"/>
                          <a:ext cx="306973"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文本框 16">
                          <a:extLst>
                            <a:ext uri="{FF2B5EF4-FFF2-40B4-BE49-F238E27FC236}">
                              <a16:creationId xmlns:a16="http://schemas.microsoft.com/office/drawing/2014/main" id="{9720AB28-D013-4239-8BD4-B7EDA6A63A05}"/>
                            </a:ext>
                          </a:extLst>
                        </p:cNvPr>
                        <p:cNvSpPr txBox="1"/>
                        <p:nvPr/>
                      </p:nvSpPr>
                      <p:spPr>
                        <a:xfrm>
                          <a:off x="3067166" y="4380093"/>
                          <a:ext cx="1231534" cy="330946"/>
                        </a:xfrm>
                        <a:prstGeom prst="rect">
                          <a:avLst/>
                        </a:prstGeom>
                        <a:noFill/>
                      </p:spPr>
                      <p:txBody>
                        <a:bodyPr wrap="none" rtlCol="0">
                          <a:spAutoFit/>
                        </a:bodyPr>
                        <a:lstStyle/>
                        <a:p>
                          <a:r>
                            <a:rPr lang="en-US" altLang="zh-CN" sz="1013" dirty="0"/>
                            <a:t>TCP</a:t>
                          </a:r>
                          <a:r>
                            <a:rPr lang="zh-CN" altLang="en-US" sz="1013" dirty="0"/>
                            <a:t>控制端口</a:t>
                          </a:r>
                        </a:p>
                      </p:txBody>
                    </p:sp>
                  </p:grpSp>
                  <p:grpSp>
                    <p:nvGrpSpPr>
                      <p:cNvPr id="26" name="组合 25">
                        <a:extLst>
                          <a:ext uri="{FF2B5EF4-FFF2-40B4-BE49-F238E27FC236}">
                            <a16:creationId xmlns:a16="http://schemas.microsoft.com/office/drawing/2014/main" id="{91B94E6B-74D1-490E-B902-3F37DE5F109E}"/>
                          </a:ext>
                        </a:extLst>
                      </p:cNvPr>
                      <p:cNvGrpSpPr/>
                      <p:nvPr/>
                    </p:nvGrpSpPr>
                    <p:grpSpPr>
                      <a:xfrm>
                        <a:off x="2432246" y="5099041"/>
                        <a:ext cx="1658341" cy="611786"/>
                        <a:chOff x="2969275" y="5055498"/>
                        <a:chExt cx="1658341" cy="611786"/>
                      </a:xfrm>
                    </p:grpSpPr>
                    <p:sp>
                      <p:nvSpPr>
                        <p:cNvPr id="27" name="箭头: 上下 26">
                          <a:extLst>
                            <a:ext uri="{FF2B5EF4-FFF2-40B4-BE49-F238E27FC236}">
                              <a16:creationId xmlns:a16="http://schemas.microsoft.com/office/drawing/2014/main" id="{AF43EC93-1D76-41B4-8EFD-314BFB7E4A65}"/>
                            </a:ext>
                          </a:extLst>
                        </p:cNvPr>
                        <p:cNvSpPr/>
                        <p:nvPr/>
                      </p:nvSpPr>
                      <p:spPr>
                        <a:xfrm rot="16200000">
                          <a:off x="3644959" y="4684627"/>
                          <a:ext cx="306973"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a:extLst>
                            <a:ext uri="{FF2B5EF4-FFF2-40B4-BE49-F238E27FC236}">
                              <a16:creationId xmlns:a16="http://schemas.microsoft.com/office/drawing/2014/main" id="{4A7E2BA8-DDAD-4E7B-83D2-BFB9BEFC2E19}"/>
                            </a:ext>
                          </a:extLst>
                        </p:cNvPr>
                        <p:cNvSpPr txBox="1"/>
                        <p:nvPr/>
                      </p:nvSpPr>
                      <p:spPr>
                        <a:xfrm>
                          <a:off x="3038891" y="5055498"/>
                          <a:ext cx="1270006" cy="330946"/>
                        </a:xfrm>
                        <a:prstGeom prst="rect">
                          <a:avLst/>
                        </a:prstGeom>
                        <a:noFill/>
                      </p:spPr>
                      <p:txBody>
                        <a:bodyPr wrap="none" rtlCol="0">
                          <a:spAutoFit/>
                        </a:bodyPr>
                        <a:lstStyle/>
                        <a:p>
                          <a:r>
                            <a:rPr lang="en-US" altLang="zh-CN" sz="1013" dirty="0"/>
                            <a:t>UDP</a:t>
                          </a:r>
                          <a:r>
                            <a:rPr lang="zh-CN" altLang="en-US" sz="1013" dirty="0"/>
                            <a:t>数据端口</a:t>
                          </a:r>
                        </a:p>
                      </p:txBody>
                    </p:sp>
                  </p:grpSp>
                </p:grpSp>
                <p:grpSp>
                  <p:nvGrpSpPr>
                    <p:cNvPr id="42" name="组合 41">
                      <a:extLst>
                        <a:ext uri="{FF2B5EF4-FFF2-40B4-BE49-F238E27FC236}">
                          <a16:creationId xmlns:a16="http://schemas.microsoft.com/office/drawing/2014/main" id="{0865D6DC-18DF-42C6-B0CC-A56EEF1AD820}"/>
                        </a:ext>
                      </a:extLst>
                    </p:cNvPr>
                    <p:cNvGrpSpPr/>
                    <p:nvPr/>
                  </p:nvGrpSpPr>
                  <p:grpSpPr>
                    <a:xfrm>
                      <a:off x="4225464" y="623210"/>
                      <a:ext cx="2075886" cy="5732318"/>
                      <a:chOff x="4210966" y="1498641"/>
                      <a:chExt cx="2075886" cy="5732318"/>
                    </a:xfrm>
                  </p:grpSpPr>
                  <p:sp>
                    <p:nvSpPr>
                      <p:cNvPr id="2" name="矩形 1">
                        <a:extLst>
                          <a:ext uri="{FF2B5EF4-FFF2-40B4-BE49-F238E27FC236}">
                            <a16:creationId xmlns:a16="http://schemas.microsoft.com/office/drawing/2014/main" id="{FBC4947B-BFED-466A-AD4F-E7845B81AAB8}"/>
                          </a:ext>
                        </a:extLst>
                      </p:cNvPr>
                      <p:cNvSpPr/>
                      <p:nvPr/>
                    </p:nvSpPr>
                    <p:spPr>
                      <a:xfrm>
                        <a:off x="4210969" y="4528245"/>
                        <a:ext cx="2075883" cy="1206703"/>
                      </a:xfrm>
                      <a:prstGeom prst="rect">
                        <a:avLst/>
                      </a:prstGeom>
                      <a:solidFill>
                        <a:srgbClr val="8FAADC"/>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通讯层</a:t>
                        </a:r>
                        <a:endParaRPr lang="en-US" altLang="zh-CN" sz="2100" b="1" dirty="0">
                          <a:solidFill>
                            <a:schemeClr val="bg1"/>
                          </a:solidFill>
                        </a:endParaRPr>
                      </a:p>
                      <a:p>
                        <a:pPr algn="ctr"/>
                        <a:r>
                          <a:rPr lang="zh-CN" altLang="en-US" sz="1013" b="1" dirty="0">
                            <a:solidFill>
                              <a:schemeClr val="bg1"/>
                            </a:solidFill>
                          </a:rPr>
                          <a:t>（通讯接口）</a:t>
                        </a:r>
                        <a:endParaRPr lang="en-US" altLang="zh-CN" sz="1013" b="1" dirty="0">
                          <a:solidFill>
                            <a:schemeClr val="bg1"/>
                          </a:solidFill>
                        </a:endParaRPr>
                      </a:p>
                    </p:txBody>
                  </p:sp>
                  <p:sp>
                    <p:nvSpPr>
                      <p:cNvPr id="3" name="矩形 2">
                        <a:extLst>
                          <a:ext uri="{FF2B5EF4-FFF2-40B4-BE49-F238E27FC236}">
                            <a16:creationId xmlns:a16="http://schemas.microsoft.com/office/drawing/2014/main" id="{4440C213-2250-4478-A1DB-2608B90CE232}"/>
                          </a:ext>
                        </a:extLst>
                      </p:cNvPr>
                      <p:cNvSpPr/>
                      <p:nvPr/>
                    </p:nvSpPr>
                    <p:spPr>
                      <a:xfrm>
                        <a:off x="4210968" y="3013443"/>
                        <a:ext cx="2075883" cy="1206703"/>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协议层</a:t>
                        </a:r>
                        <a:endParaRPr lang="en-US" altLang="zh-CN" sz="2100" b="1" dirty="0">
                          <a:solidFill>
                            <a:schemeClr val="bg1"/>
                          </a:solidFill>
                        </a:endParaRPr>
                      </a:p>
                      <a:p>
                        <a:pPr algn="ctr"/>
                        <a:r>
                          <a:rPr lang="zh-CN" altLang="en-US" sz="1013" b="1" dirty="0">
                            <a:solidFill>
                              <a:schemeClr val="bg1"/>
                            </a:solidFill>
                          </a:rPr>
                          <a:t>（帧协议处理）</a:t>
                        </a:r>
                        <a:endParaRPr lang="en-US" altLang="zh-CN" sz="1013" b="1" dirty="0">
                          <a:solidFill>
                            <a:schemeClr val="bg1"/>
                          </a:solidFill>
                        </a:endParaRPr>
                      </a:p>
                    </p:txBody>
                  </p:sp>
                  <p:sp>
                    <p:nvSpPr>
                      <p:cNvPr id="5" name="矩形 4">
                        <a:extLst>
                          <a:ext uri="{FF2B5EF4-FFF2-40B4-BE49-F238E27FC236}">
                            <a16:creationId xmlns:a16="http://schemas.microsoft.com/office/drawing/2014/main" id="{0DBB0D8E-CD66-426D-9F42-2BADAED5F325}"/>
                          </a:ext>
                        </a:extLst>
                      </p:cNvPr>
                      <p:cNvSpPr/>
                      <p:nvPr/>
                    </p:nvSpPr>
                    <p:spPr>
                      <a:xfrm>
                        <a:off x="4210967" y="1498641"/>
                        <a:ext cx="2075883" cy="1206703"/>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功能属性层</a:t>
                        </a:r>
                        <a:endParaRPr lang="en-US" altLang="zh-CN" sz="2100" b="1" dirty="0">
                          <a:solidFill>
                            <a:schemeClr val="bg1"/>
                          </a:solidFill>
                        </a:endParaRPr>
                      </a:p>
                      <a:p>
                        <a:pPr algn="ctr"/>
                        <a:r>
                          <a:rPr lang="zh-CN" altLang="en-US" sz="1013" b="1" dirty="0">
                            <a:solidFill>
                              <a:schemeClr val="bg1"/>
                            </a:solidFill>
                          </a:rPr>
                          <a:t>（功能属性抽象）</a:t>
                        </a:r>
                        <a:endParaRPr lang="en-US" altLang="zh-CN" sz="1013" b="1" dirty="0">
                          <a:solidFill>
                            <a:schemeClr val="bg1"/>
                          </a:solidFill>
                        </a:endParaRPr>
                      </a:p>
                    </p:txBody>
                  </p:sp>
                  <p:sp>
                    <p:nvSpPr>
                      <p:cNvPr id="37" name="矩形 36">
                        <a:extLst>
                          <a:ext uri="{FF2B5EF4-FFF2-40B4-BE49-F238E27FC236}">
                            <a16:creationId xmlns:a16="http://schemas.microsoft.com/office/drawing/2014/main" id="{B56C33C7-D47D-438F-9568-34AE7B7018C1}"/>
                          </a:ext>
                        </a:extLst>
                      </p:cNvPr>
                      <p:cNvSpPr/>
                      <p:nvPr/>
                    </p:nvSpPr>
                    <p:spPr>
                      <a:xfrm>
                        <a:off x="4210966" y="6024256"/>
                        <a:ext cx="2075883" cy="1206703"/>
                      </a:xfrm>
                      <a:prstGeom prst="rect">
                        <a:avLst/>
                      </a:prstGeom>
                      <a:solidFill>
                        <a:srgbClr val="F6B45C"/>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驱动层</a:t>
                        </a:r>
                        <a:endParaRPr lang="en-US" altLang="zh-CN" sz="2100" b="1" dirty="0">
                          <a:solidFill>
                            <a:schemeClr val="bg1"/>
                          </a:solidFill>
                        </a:endParaRPr>
                      </a:p>
                      <a:p>
                        <a:pPr algn="ctr"/>
                        <a:r>
                          <a:rPr lang="zh-CN" altLang="en-US" sz="1013" b="1" dirty="0">
                            <a:solidFill>
                              <a:schemeClr val="bg1"/>
                            </a:solidFill>
                          </a:rPr>
                          <a:t>（硬件实现）</a:t>
                        </a:r>
                        <a:endParaRPr lang="en-US" altLang="zh-CN" sz="1013" b="1" dirty="0">
                          <a:solidFill>
                            <a:schemeClr val="bg1"/>
                          </a:solidFill>
                        </a:endParaRPr>
                      </a:p>
                    </p:txBody>
                  </p:sp>
                </p:grpSp>
                <p:grpSp>
                  <p:nvGrpSpPr>
                    <p:cNvPr id="63" name="组合 62">
                      <a:extLst>
                        <a:ext uri="{FF2B5EF4-FFF2-40B4-BE49-F238E27FC236}">
                          <a16:creationId xmlns:a16="http://schemas.microsoft.com/office/drawing/2014/main" id="{77DA7E18-6D86-46C7-91D7-C2A577C3C3D2}"/>
                        </a:ext>
                      </a:extLst>
                    </p:cNvPr>
                    <p:cNvGrpSpPr/>
                    <p:nvPr/>
                  </p:nvGrpSpPr>
                  <p:grpSpPr>
                    <a:xfrm>
                      <a:off x="6574756" y="877390"/>
                      <a:ext cx="1832900" cy="5024840"/>
                      <a:chOff x="6574756" y="877390"/>
                      <a:chExt cx="1832900" cy="5024840"/>
                    </a:xfrm>
                  </p:grpSpPr>
                  <p:grpSp>
                    <p:nvGrpSpPr>
                      <p:cNvPr id="30" name="组合 29">
                        <a:extLst>
                          <a:ext uri="{FF2B5EF4-FFF2-40B4-BE49-F238E27FC236}">
                            <a16:creationId xmlns:a16="http://schemas.microsoft.com/office/drawing/2014/main" id="{71D0F9BB-A53E-41A6-96EC-EFD0805DFEC3}"/>
                          </a:ext>
                        </a:extLst>
                      </p:cNvPr>
                      <p:cNvGrpSpPr/>
                      <p:nvPr/>
                    </p:nvGrpSpPr>
                    <p:grpSpPr>
                      <a:xfrm>
                        <a:off x="6574756" y="3457391"/>
                        <a:ext cx="1820118" cy="538660"/>
                        <a:chOff x="6916969" y="4315942"/>
                        <a:chExt cx="1820118" cy="538660"/>
                      </a:xfrm>
                    </p:grpSpPr>
                    <p:sp>
                      <p:nvSpPr>
                        <p:cNvPr id="24" name="箭头: 右 23">
                          <a:extLst>
                            <a:ext uri="{FF2B5EF4-FFF2-40B4-BE49-F238E27FC236}">
                              <a16:creationId xmlns:a16="http://schemas.microsoft.com/office/drawing/2014/main" id="{6EB57102-7826-4826-B8FE-4C75B5D119DC}"/>
                            </a:ext>
                          </a:extLst>
                        </p:cNvPr>
                        <p:cNvSpPr/>
                        <p:nvPr/>
                      </p:nvSpPr>
                      <p:spPr>
                        <a:xfrm>
                          <a:off x="6916969" y="4574303"/>
                          <a:ext cx="1820118" cy="280299"/>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3A69B75C-D129-4AB5-AFE2-76855B847B47}"/>
                            </a:ext>
                          </a:extLst>
                        </p:cNvPr>
                        <p:cNvSpPr txBox="1"/>
                        <p:nvPr/>
                      </p:nvSpPr>
                      <p:spPr>
                        <a:xfrm>
                          <a:off x="7171028" y="4315942"/>
                          <a:ext cx="1231534" cy="330946"/>
                        </a:xfrm>
                        <a:prstGeom prst="rect">
                          <a:avLst/>
                        </a:prstGeom>
                        <a:noFill/>
                      </p:spPr>
                      <p:txBody>
                        <a:bodyPr wrap="none" rtlCol="0">
                          <a:spAutoFit/>
                        </a:bodyPr>
                        <a:lstStyle/>
                        <a:p>
                          <a:r>
                            <a:rPr lang="en-US" altLang="zh-CN" sz="1013" dirty="0"/>
                            <a:t>TCP</a:t>
                          </a:r>
                          <a:r>
                            <a:rPr lang="zh-CN" altLang="en-US" sz="1013" dirty="0"/>
                            <a:t>接收一帧</a:t>
                          </a:r>
                        </a:p>
                      </p:txBody>
                    </p:sp>
                  </p:grpSp>
                  <p:grpSp>
                    <p:nvGrpSpPr>
                      <p:cNvPr id="32" name="组合 31">
                        <a:extLst>
                          <a:ext uri="{FF2B5EF4-FFF2-40B4-BE49-F238E27FC236}">
                            <a16:creationId xmlns:a16="http://schemas.microsoft.com/office/drawing/2014/main" id="{074C262E-12B8-4EDB-9D5E-E6FCA04C9840}"/>
                          </a:ext>
                        </a:extLst>
                      </p:cNvPr>
                      <p:cNvGrpSpPr/>
                      <p:nvPr/>
                    </p:nvGrpSpPr>
                    <p:grpSpPr>
                      <a:xfrm flipH="1">
                        <a:off x="6587537" y="2024004"/>
                        <a:ext cx="1820118" cy="577415"/>
                        <a:chOff x="6699236" y="4465032"/>
                        <a:chExt cx="1820118" cy="577415"/>
                      </a:xfrm>
                    </p:grpSpPr>
                    <p:sp>
                      <p:nvSpPr>
                        <p:cNvPr id="33" name="箭头: 右 32">
                          <a:extLst>
                            <a:ext uri="{FF2B5EF4-FFF2-40B4-BE49-F238E27FC236}">
                              <a16:creationId xmlns:a16="http://schemas.microsoft.com/office/drawing/2014/main" id="{4FFDCF3C-7F8F-460F-B262-206143A6E984}"/>
                            </a:ext>
                          </a:extLst>
                        </p:cNvPr>
                        <p:cNvSpPr/>
                        <p:nvPr/>
                      </p:nvSpPr>
                      <p:spPr>
                        <a:xfrm flipH="1">
                          <a:off x="6699236" y="4762149"/>
                          <a:ext cx="1820118" cy="280298"/>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4" name="文本框 33">
                          <a:extLst>
                            <a:ext uri="{FF2B5EF4-FFF2-40B4-BE49-F238E27FC236}">
                              <a16:creationId xmlns:a16="http://schemas.microsoft.com/office/drawing/2014/main" id="{2EC921E3-20DE-486C-97DB-DFEA4765195D}"/>
                            </a:ext>
                          </a:extLst>
                        </p:cNvPr>
                        <p:cNvSpPr txBox="1"/>
                        <p:nvPr/>
                      </p:nvSpPr>
                      <p:spPr>
                        <a:xfrm>
                          <a:off x="6869116" y="4465032"/>
                          <a:ext cx="1577783" cy="330945"/>
                        </a:xfrm>
                        <a:prstGeom prst="rect">
                          <a:avLst/>
                        </a:prstGeom>
                        <a:noFill/>
                      </p:spPr>
                      <p:txBody>
                        <a:bodyPr wrap="none" rtlCol="0">
                          <a:spAutoFit/>
                        </a:bodyPr>
                        <a:lstStyle/>
                        <a:p>
                          <a:r>
                            <a:rPr lang="en-US" altLang="zh-CN" sz="1013" dirty="0"/>
                            <a:t>TCP</a:t>
                          </a:r>
                          <a:r>
                            <a:rPr lang="zh-CN" altLang="en-US" sz="1013" dirty="0"/>
                            <a:t>协议处理完毕</a:t>
                          </a:r>
                        </a:p>
                      </p:txBody>
                    </p:sp>
                  </p:grpSp>
                  <p:grpSp>
                    <p:nvGrpSpPr>
                      <p:cNvPr id="38" name="组合 37">
                        <a:extLst>
                          <a:ext uri="{FF2B5EF4-FFF2-40B4-BE49-F238E27FC236}">
                            <a16:creationId xmlns:a16="http://schemas.microsoft.com/office/drawing/2014/main" id="{F775301E-1C4D-41B5-B780-19795955FE25}"/>
                          </a:ext>
                        </a:extLst>
                      </p:cNvPr>
                      <p:cNvGrpSpPr/>
                      <p:nvPr/>
                    </p:nvGrpSpPr>
                    <p:grpSpPr>
                      <a:xfrm flipH="1">
                        <a:off x="6587538" y="877390"/>
                        <a:ext cx="1820118" cy="594373"/>
                        <a:chOff x="6699236" y="4448074"/>
                        <a:chExt cx="1820118" cy="594373"/>
                      </a:xfrm>
                    </p:grpSpPr>
                    <p:sp>
                      <p:nvSpPr>
                        <p:cNvPr id="39" name="箭头: 右 38">
                          <a:extLst>
                            <a:ext uri="{FF2B5EF4-FFF2-40B4-BE49-F238E27FC236}">
                              <a16:creationId xmlns:a16="http://schemas.microsoft.com/office/drawing/2014/main" id="{41DA94BB-D796-4DF8-BCCB-777E862FE61D}"/>
                            </a:ext>
                          </a:extLst>
                        </p:cNvPr>
                        <p:cNvSpPr/>
                        <p:nvPr/>
                      </p:nvSpPr>
                      <p:spPr>
                        <a:xfrm flipH="1">
                          <a:off x="6699236" y="4762149"/>
                          <a:ext cx="1820118" cy="280298"/>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0" name="文本框 39">
                          <a:extLst>
                            <a:ext uri="{FF2B5EF4-FFF2-40B4-BE49-F238E27FC236}">
                              <a16:creationId xmlns:a16="http://schemas.microsoft.com/office/drawing/2014/main" id="{3406D570-57E7-4767-8D84-54E221FE1784}"/>
                            </a:ext>
                          </a:extLst>
                        </p:cNvPr>
                        <p:cNvSpPr txBox="1"/>
                        <p:nvPr/>
                      </p:nvSpPr>
                      <p:spPr>
                        <a:xfrm>
                          <a:off x="7102092" y="4448074"/>
                          <a:ext cx="1111844" cy="330946"/>
                        </a:xfrm>
                        <a:prstGeom prst="rect">
                          <a:avLst/>
                        </a:prstGeom>
                        <a:noFill/>
                      </p:spPr>
                      <p:txBody>
                        <a:bodyPr wrap="none" rtlCol="0">
                          <a:spAutoFit/>
                        </a:bodyPr>
                        <a:lstStyle/>
                        <a:p>
                          <a:r>
                            <a:rPr lang="zh-CN" altLang="en-US" sz="1013" dirty="0"/>
                            <a:t>属性值变化</a:t>
                          </a:r>
                        </a:p>
                      </p:txBody>
                    </p:sp>
                  </p:grpSp>
                  <p:grpSp>
                    <p:nvGrpSpPr>
                      <p:cNvPr id="45" name="组合 44">
                        <a:extLst>
                          <a:ext uri="{FF2B5EF4-FFF2-40B4-BE49-F238E27FC236}">
                            <a16:creationId xmlns:a16="http://schemas.microsoft.com/office/drawing/2014/main" id="{8F5AC925-C7A7-4A58-AEAF-0AFAEEFD6229}"/>
                          </a:ext>
                        </a:extLst>
                      </p:cNvPr>
                      <p:cNvGrpSpPr/>
                      <p:nvPr/>
                    </p:nvGrpSpPr>
                    <p:grpSpPr>
                      <a:xfrm flipH="1">
                        <a:off x="6587536" y="2726762"/>
                        <a:ext cx="1820118" cy="581716"/>
                        <a:chOff x="6699236" y="4460731"/>
                        <a:chExt cx="1820118" cy="581716"/>
                      </a:xfrm>
                    </p:grpSpPr>
                    <p:sp>
                      <p:nvSpPr>
                        <p:cNvPr id="46" name="箭头: 右 45">
                          <a:extLst>
                            <a:ext uri="{FF2B5EF4-FFF2-40B4-BE49-F238E27FC236}">
                              <a16:creationId xmlns:a16="http://schemas.microsoft.com/office/drawing/2014/main" id="{1C2BB6AA-7D6F-4364-A6F3-813BB5A373E0}"/>
                            </a:ext>
                          </a:extLst>
                        </p:cNvPr>
                        <p:cNvSpPr/>
                        <p:nvPr/>
                      </p:nvSpPr>
                      <p:spPr>
                        <a:xfrm flipH="1">
                          <a:off x="6699236" y="4762149"/>
                          <a:ext cx="1820118" cy="280298"/>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7" name="文本框 46">
                          <a:extLst>
                            <a:ext uri="{FF2B5EF4-FFF2-40B4-BE49-F238E27FC236}">
                              <a16:creationId xmlns:a16="http://schemas.microsoft.com/office/drawing/2014/main" id="{AF8664FC-2FC1-4BFD-BD9A-13B58384F2A5}"/>
                            </a:ext>
                          </a:extLst>
                        </p:cNvPr>
                        <p:cNvSpPr txBox="1"/>
                        <p:nvPr/>
                      </p:nvSpPr>
                      <p:spPr>
                        <a:xfrm>
                          <a:off x="6849880" y="4460731"/>
                          <a:ext cx="1616254" cy="330945"/>
                        </a:xfrm>
                        <a:prstGeom prst="rect">
                          <a:avLst/>
                        </a:prstGeom>
                        <a:noFill/>
                      </p:spPr>
                      <p:txBody>
                        <a:bodyPr wrap="none" rtlCol="0">
                          <a:spAutoFit/>
                        </a:bodyPr>
                        <a:lstStyle/>
                        <a:p>
                          <a:r>
                            <a:rPr lang="en-US" altLang="zh-CN" sz="1013" dirty="0"/>
                            <a:t>UDP</a:t>
                          </a:r>
                          <a:r>
                            <a:rPr lang="zh-CN" altLang="en-US" sz="1013" dirty="0"/>
                            <a:t>协议处理完毕</a:t>
                          </a:r>
                        </a:p>
                      </p:txBody>
                    </p:sp>
                  </p:grpSp>
                  <p:grpSp>
                    <p:nvGrpSpPr>
                      <p:cNvPr id="51" name="组合 50">
                        <a:extLst>
                          <a:ext uri="{FF2B5EF4-FFF2-40B4-BE49-F238E27FC236}">
                            <a16:creationId xmlns:a16="http://schemas.microsoft.com/office/drawing/2014/main" id="{DAC9EC42-D4A9-4F20-8FB2-EDAF108E7574}"/>
                          </a:ext>
                        </a:extLst>
                      </p:cNvPr>
                      <p:cNvGrpSpPr/>
                      <p:nvPr/>
                    </p:nvGrpSpPr>
                    <p:grpSpPr>
                      <a:xfrm>
                        <a:off x="6574756" y="3921566"/>
                        <a:ext cx="1820118" cy="508583"/>
                        <a:chOff x="6923172" y="4178557"/>
                        <a:chExt cx="1820118" cy="508583"/>
                      </a:xfrm>
                    </p:grpSpPr>
                    <p:sp>
                      <p:nvSpPr>
                        <p:cNvPr id="52" name="箭头: 右 51">
                          <a:extLst>
                            <a:ext uri="{FF2B5EF4-FFF2-40B4-BE49-F238E27FC236}">
                              <a16:creationId xmlns:a16="http://schemas.microsoft.com/office/drawing/2014/main" id="{AC171187-E9FF-475F-A1EF-74037007FCEB}"/>
                            </a:ext>
                          </a:extLst>
                        </p:cNvPr>
                        <p:cNvSpPr/>
                        <p:nvPr/>
                      </p:nvSpPr>
                      <p:spPr>
                        <a:xfrm>
                          <a:off x="6923172" y="4406840"/>
                          <a:ext cx="1820118"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文本框 52">
                          <a:extLst>
                            <a:ext uri="{FF2B5EF4-FFF2-40B4-BE49-F238E27FC236}">
                              <a16:creationId xmlns:a16="http://schemas.microsoft.com/office/drawing/2014/main" id="{5D7D238E-A53F-4F21-8588-E2995420712A}"/>
                            </a:ext>
                          </a:extLst>
                        </p:cNvPr>
                        <p:cNvSpPr txBox="1"/>
                        <p:nvPr/>
                      </p:nvSpPr>
                      <p:spPr>
                        <a:xfrm>
                          <a:off x="7183795" y="4178557"/>
                          <a:ext cx="1231534" cy="330946"/>
                        </a:xfrm>
                        <a:prstGeom prst="rect">
                          <a:avLst/>
                        </a:prstGeom>
                        <a:noFill/>
                      </p:spPr>
                      <p:txBody>
                        <a:bodyPr wrap="none" rtlCol="0">
                          <a:spAutoFit/>
                        </a:bodyPr>
                        <a:lstStyle/>
                        <a:p>
                          <a:r>
                            <a:rPr lang="en-US" altLang="zh-CN" sz="1013" dirty="0"/>
                            <a:t>TCP</a:t>
                          </a:r>
                          <a:r>
                            <a:rPr lang="zh-CN" altLang="en-US" sz="1013" dirty="0"/>
                            <a:t>回复完毕</a:t>
                          </a:r>
                        </a:p>
                      </p:txBody>
                    </p:sp>
                  </p:grpSp>
                  <p:grpSp>
                    <p:nvGrpSpPr>
                      <p:cNvPr id="54" name="组合 53">
                        <a:extLst>
                          <a:ext uri="{FF2B5EF4-FFF2-40B4-BE49-F238E27FC236}">
                            <a16:creationId xmlns:a16="http://schemas.microsoft.com/office/drawing/2014/main" id="{FA7FDD7C-2E33-44B6-8997-4E90B96E6E66}"/>
                          </a:ext>
                        </a:extLst>
                      </p:cNvPr>
                      <p:cNvGrpSpPr/>
                      <p:nvPr/>
                    </p:nvGrpSpPr>
                    <p:grpSpPr>
                      <a:xfrm>
                        <a:off x="6578388" y="5400743"/>
                        <a:ext cx="1820118" cy="501487"/>
                        <a:chOff x="6918342" y="4514486"/>
                        <a:chExt cx="1820118" cy="501487"/>
                      </a:xfrm>
                    </p:grpSpPr>
                    <p:sp>
                      <p:nvSpPr>
                        <p:cNvPr id="55" name="箭头: 右 54">
                          <a:extLst>
                            <a:ext uri="{FF2B5EF4-FFF2-40B4-BE49-F238E27FC236}">
                              <a16:creationId xmlns:a16="http://schemas.microsoft.com/office/drawing/2014/main" id="{25C42436-3404-4C82-BD55-6E80B24A933E}"/>
                            </a:ext>
                          </a:extLst>
                        </p:cNvPr>
                        <p:cNvSpPr/>
                        <p:nvPr/>
                      </p:nvSpPr>
                      <p:spPr>
                        <a:xfrm>
                          <a:off x="6918342" y="4735674"/>
                          <a:ext cx="1820118" cy="280299"/>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文本框 55">
                          <a:extLst>
                            <a:ext uri="{FF2B5EF4-FFF2-40B4-BE49-F238E27FC236}">
                              <a16:creationId xmlns:a16="http://schemas.microsoft.com/office/drawing/2014/main" id="{03D6B190-74A3-4891-97F6-E6A0EBE5A0B0}"/>
                            </a:ext>
                          </a:extLst>
                        </p:cNvPr>
                        <p:cNvSpPr txBox="1"/>
                        <p:nvPr/>
                      </p:nvSpPr>
                      <p:spPr>
                        <a:xfrm>
                          <a:off x="7195770" y="4514486"/>
                          <a:ext cx="1169550" cy="330947"/>
                        </a:xfrm>
                        <a:prstGeom prst="rect">
                          <a:avLst/>
                        </a:prstGeom>
                        <a:noFill/>
                      </p:spPr>
                      <p:txBody>
                        <a:bodyPr wrap="none" rtlCol="0">
                          <a:spAutoFit/>
                        </a:bodyPr>
                        <a:lstStyle/>
                        <a:p>
                          <a:r>
                            <a:rPr lang="en-US" altLang="zh-CN" sz="1013" dirty="0"/>
                            <a:t>AD</a:t>
                          </a:r>
                          <a:r>
                            <a:rPr lang="zh-CN" altLang="en-US" sz="1013" dirty="0"/>
                            <a:t>采集完毕</a:t>
                          </a:r>
                        </a:p>
                      </p:txBody>
                    </p:sp>
                  </p:grpSp>
                </p:grpSp>
              </p:grpSp>
              <p:sp>
                <p:nvSpPr>
                  <p:cNvPr id="1031" name="矩形 1030">
                    <a:extLst>
                      <a:ext uri="{FF2B5EF4-FFF2-40B4-BE49-F238E27FC236}">
                        <a16:creationId xmlns:a16="http://schemas.microsoft.com/office/drawing/2014/main" id="{7E81BC86-76EE-4F6B-8486-9FF4CBB63EA9}"/>
                      </a:ext>
                    </a:extLst>
                  </p:cNvPr>
                  <p:cNvSpPr/>
                  <p:nvPr/>
                </p:nvSpPr>
                <p:spPr>
                  <a:xfrm>
                    <a:off x="5131862" y="-933170"/>
                    <a:ext cx="4175987" cy="1206703"/>
                  </a:xfrm>
                  <a:prstGeom prst="rect">
                    <a:avLst/>
                  </a:prstGeom>
                  <a:solidFill>
                    <a:schemeClr val="accent5">
                      <a:lumMod val="75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应用层</a:t>
                    </a:r>
                    <a:endParaRPr lang="en-US" altLang="zh-CN" sz="1013" b="1" dirty="0">
                      <a:solidFill>
                        <a:schemeClr val="bg1"/>
                      </a:solidFill>
                    </a:endParaRPr>
                  </a:p>
                </p:txBody>
              </p:sp>
            </p:grpSp>
            <p:grpSp>
              <p:nvGrpSpPr>
                <p:cNvPr id="7" name="组合 6">
                  <a:extLst>
                    <a:ext uri="{FF2B5EF4-FFF2-40B4-BE49-F238E27FC236}">
                      <a16:creationId xmlns:a16="http://schemas.microsoft.com/office/drawing/2014/main" id="{DF487CFC-D19D-4CC5-A369-F8076B72C999}"/>
                    </a:ext>
                  </a:extLst>
                </p:cNvPr>
                <p:cNvGrpSpPr/>
                <p:nvPr/>
              </p:nvGrpSpPr>
              <p:grpSpPr>
                <a:xfrm>
                  <a:off x="5668437" y="4353678"/>
                  <a:ext cx="1365089" cy="367358"/>
                  <a:chOff x="8537160" y="3584860"/>
                  <a:chExt cx="1365089" cy="367358"/>
                </a:xfrm>
              </p:grpSpPr>
              <p:sp>
                <p:nvSpPr>
                  <p:cNvPr id="4" name="箭头: 右 3">
                    <a:extLst>
                      <a:ext uri="{FF2B5EF4-FFF2-40B4-BE49-F238E27FC236}">
                        <a16:creationId xmlns:a16="http://schemas.microsoft.com/office/drawing/2014/main" id="{E878BC0B-57C3-4FDE-8F40-77789412311B}"/>
                      </a:ext>
                    </a:extLst>
                  </p:cNvPr>
                  <p:cNvSpPr/>
                  <p:nvPr/>
                </p:nvSpPr>
                <p:spPr>
                  <a:xfrm>
                    <a:off x="8537160" y="3741995"/>
                    <a:ext cx="1365089" cy="210223"/>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文本框 5">
                    <a:extLst>
                      <a:ext uri="{FF2B5EF4-FFF2-40B4-BE49-F238E27FC236}">
                        <a16:creationId xmlns:a16="http://schemas.microsoft.com/office/drawing/2014/main" id="{447B27BF-E5ED-4B0A-912A-4164F2598565}"/>
                      </a:ext>
                    </a:extLst>
                  </p:cNvPr>
                  <p:cNvSpPr txBox="1"/>
                  <p:nvPr/>
                </p:nvSpPr>
                <p:spPr>
                  <a:xfrm>
                    <a:off x="8745233" y="3584860"/>
                    <a:ext cx="859531" cy="248209"/>
                  </a:xfrm>
                  <a:prstGeom prst="rect">
                    <a:avLst/>
                  </a:prstGeom>
                  <a:noFill/>
                </p:spPr>
                <p:txBody>
                  <a:bodyPr wrap="none" rtlCol="0">
                    <a:spAutoFit/>
                  </a:bodyPr>
                  <a:lstStyle/>
                  <a:p>
                    <a:r>
                      <a:rPr lang="en-US" altLang="zh-CN" sz="1013" dirty="0"/>
                      <a:t>AD</a:t>
                    </a:r>
                    <a:r>
                      <a:rPr lang="zh-CN" altLang="en-US" sz="1013" dirty="0"/>
                      <a:t>开始采集</a:t>
                    </a:r>
                  </a:p>
                </p:txBody>
              </p:sp>
            </p:grpSp>
          </p:grpSp>
          <p:sp>
            <p:nvSpPr>
              <p:cNvPr id="13" name="箭头: 右 12">
                <a:extLst>
                  <a:ext uri="{FF2B5EF4-FFF2-40B4-BE49-F238E27FC236}">
                    <a16:creationId xmlns:a16="http://schemas.microsoft.com/office/drawing/2014/main" id="{AA3C0FC0-26F6-4342-83E0-0F57131DBE80}"/>
                  </a:ext>
                </a:extLst>
              </p:cNvPr>
              <p:cNvSpPr/>
              <p:nvPr/>
            </p:nvSpPr>
            <p:spPr>
              <a:xfrm>
                <a:off x="5668437" y="5211788"/>
                <a:ext cx="1365089" cy="210224"/>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文本框 14">
                <a:extLst>
                  <a:ext uri="{FF2B5EF4-FFF2-40B4-BE49-F238E27FC236}">
                    <a16:creationId xmlns:a16="http://schemas.microsoft.com/office/drawing/2014/main" id="{56A972C3-9F79-48A3-B868-B60B0D1BA207}"/>
                  </a:ext>
                </a:extLst>
              </p:cNvPr>
              <p:cNvSpPr txBox="1"/>
              <p:nvPr/>
            </p:nvSpPr>
            <p:spPr>
              <a:xfrm>
                <a:off x="5876508" y="5045897"/>
                <a:ext cx="854721" cy="248209"/>
              </a:xfrm>
              <a:prstGeom prst="rect">
                <a:avLst/>
              </a:prstGeom>
              <a:noFill/>
            </p:spPr>
            <p:txBody>
              <a:bodyPr wrap="none" rtlCol="0">
                <a:spAutoFit/>
              </a:bodyPr>
              <a:lstStyle/>
              <a:p>
                <a:r>
                  <a:rPr lang="en-US" altLang="zh-CN" sz="1013" dirty="0"/>
                  <a:t>AD</a:t>
                </a:r>
                <a:r>
                  <a:rPr lang="zh-CN" altLang="en-US" sz="1013" dirty="0"/>
                  <a:t>采集暂停</a:t>
                </a:r>
              </a:p>
            </p:txBody>
          </p:sp>
        </p:grpSp>
        <p:sp>
          <p:nvSpPr>
            <p:cNvPr id="20" name="箭头: 右 19">
              <a:extLst>
                <a:ext uri="{FF2B5EF4-FFF2-40B4-BE49-F238E27FC236}">
                  <a16:creationId xmlns:a16="http://schemas.microsoft.com/office/drawing/2014/main" id="{23E164F0-6CF4-4790-8539-78164D0F8CF8}"/>
                </a:ext>
              </a:extLst>
            </p:cNvPr>
            <p:cNvSpPr/>
            <p:nvPr/>
          </p:nvSpPr>
          <p:spPr>
            <a:xfrm>
              <a:off x="5665713" y="4097876"/>
              <a:ext cx="1365089"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F85AC2F9-FBF6-4CC6-A035-7BEDE469CA7D}"/>
                </a:ext>
              </a:extLst>
            </p:cNvPr>
            <p:cNvSpPr txBox="1"/>
            <p:nvPr/>
          </p:nvSpPr>
          <p:spPr>
            <a:xfrm>
              <a:off x="5955039" y="3920790"/>
              <a:ext cx="675185" cy="248209"/>
            </a:xfrm>
            <a:prstGeom prst="rect">
              <a:avLst/>
            </a:prstGeom>
            <a:noFill/>
          </p:spPr>
          <p:txBody>
            <a:bodyPr wrap="none" rtlCol="0">
              <a:spAutoFit/>
            </a:bodyPr>
            <a:lstStyle/>
            <a:p>
              <a:r>
                <a:rPr lang="en-US" altLang="zh-CN" sz="1013" dirty="0"/>
                <a:t>UDP</a:t>
              </a:r>
              <a:r>
                <a:rPr lang="zh-CN" altLang="en-US" sz="1013" dirty="0"/>
                <a:t>标签</a:t>
              </a:r>
            </a:p>
          </p:txBody>
        </p:sp>
      </p:grpSp>
    </p:spTree>
    <p:extLst>
      <p:ext uri="{BB962C8B-B14F-4D97-AF65-F5344CB8AC3E}">
        <p14:creationId xmlns:p14="http://schemas.microsoft.com/office/powerpoint/2010/main" val="68304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矩形: 圆角 105">
            <a:extLst>
              <a:ext uri="{FF2B5EF4-FFF2-40B4-BE49-F238E27FC236}">
                <a16:creationId xmlns:a16="http://schemas.microsoft.com/office/drawing/2014/main" id="{E48DE829-154B-492F-B616-DDEF58836E9D}"/>
              </a:ext>
            </a:extLst>
          </p:cNvPr>
          <p:cNvSpPr/>
          <p:nvPr/>
        </p:nvSpPr>
        <p:spPr>
          <a:xfrm>
            <a:off x="4332513" y="-535623"/>
            <a:ext cx="2828185"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chemeClr val="tx1">
                  <a:lumMod val="95000"/>
                  <a:lumOff val="5000"/>
                </a:schemeClr>
              </a:solidFill>
            </a:endParaRPr>
          </a:p>
        </p:txBody>
      </p:sp>
      <p:grpSp>
        <p:nvGrpSpPr>
          <p:cNvPr id="47" name="组合 46">
            <a:extLst>
              <a:ext uri="{FF2B5EF4-FFF2-40B4-BE49-F238E27FC236}">
                <a16:creationId xmlns:a16="http://schemas.microsoft.com/office/drawing/2014/main" id="{02109654-93C1-435B-8E50-1D76174642DA}"/>
              </a:ext>
            </a:extLst>
          </p:cNvPr>
          <p:cNvGrpSpPr/>
          <p:nvPr/>
        </p:nvGrpSpPr>
        <p:grpSpPr>
          <a:xfrm>
            <a:off x="4332513" y="2656964"/>
            <a:ext cx="4616906" cy="723026"/>
            <a:chOff x="5776684" y="3542620"/>
            <a:chExt cx="4954815" cy="964035"/>
          </a:xfrm>
        </p:grpSpPr>
        <p:sp>
          <p:nvSpPr>
            <p:cNvPr id="44" name="矩形: 圆角 43">
              <a:extLst>
                <a:ext uri="{FF2B5EF4-FFF2-40B4-BE49-F238E27FC236}">
                  <a16:creationId xmlns:a16="http://schemas.microsoft.com/office/drawing/2014/main" id="{F0DDB1CC-B42D-4E2B-8AB5-D587EFCA34AB}"/>
                </a:ext>
              </a:extLst>
            </p:cNvPr>
            <p:cNvSpPr/>
            <p:nvPr/>
          </p:nvSpPr>
          <p:spPr>
            <a:xfrm>
              <a:off x="5776684" y="3542620"/>
              <a:ext cx="4954815" cy="953180"/>
            </a:xfrm>
            <a:prstGeom prst="roundRect">
              <a:avLst>
                <a:gd name="adj" fmla="val 7557"/>
              </a:avLst>
            </a:prstGeom>
            <a:solidFill>
              <a:srgbClr val="8FAADC"/>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46" name="文本框 45">
              <a:extLst>
                <a:ext uri="{FF2B5EF4-FFF2-40B4-BE49-F238E27FC236}">
                  <a16:creationId xmlns:a16="http://schemas.microsoft.com/office/drawing/2014/main" id="{5D09892D-6824-4BC0-97E8-9C7992F246AD}"/>
                </a:ext>
              </a:extLst>
            </p:cNvPr>
            <p:cNvSpPr txBox="1"/>
            <p:nvPr/>
          </p:nvSpPr>
          <p:spPr>
            <a:xfrm>
              <a:off x="9024904" y="4198879"/>
              <a:ext cx="1689552" cy="307776"/>
            </a:xfrm>
            <a:prstGeom prst="rect">
              <a:avLst/>
            </a:prstGeom>
            <a:noFill/>
          </p:spPr>
          <p:txBody>
            <a:bodyPr wrap="square">
              <a:spAutoFit/>
            </a:bodyPr>
            <a:lstStyle/>
            <a:p>
              <a:pPr algn="ctr"/>
              <a:r>
                <a:rPr lang="en-US" altLang="zh-CN" sz="900" b="1" dirty="0">
                  <a:solidFill>
                    <a:schemeClr val="tx1">
                      <a:lumMod val="95000"/>
                      <a:lumOff val="5000"/>
                    </a:schemeClr>
                  </a:solidFill>
                </a:rPr>
                <a:t>| w5500_service.c |</a:t>
              </a:r>
              <a:endParaRPr lang="zh-CN" altLang="en-US" sz="900" b="1" dirty="0">
                <a:solidFill>
                  <a:schemeClr val="tx1">
                    <a:lumMod val="95000"/>
                    <a:lumOff val="5000"/>
                  </a:schemeClr>
                </a:solidFill>
              </a:endParaRPr>
            </a:p>
          </p:txBody>
        </p:sp>
      </p:grpSp>
      <p:sp>
        <p:nvSpPr>
          <p:cNvPr id="23" name="矩形: 圆角 22">
            <a:extLst>
              <a:ext uri="{FF2B5EF4-FFF2-40B4-BE49-F238E27FC236}">
                <a16:creationId xmlns:a16="http://schemas.microsoft.com/office/drawing/2014/main" id="{6BFE8F04-1BD0-452F-B695-5B14C36DD970}"/>
              </a:ext>
            </a:extLst>
          </p:cNvPr>
          <p:cNvSpPr/>
          <p:nvPr/>
        </p:nvSpPr>
        <p:spPr>
          <a:xfrm>
            <a:off x="4234543" y="476062"/>
            <a:ext cx="4811486" cy="905027"/>
          </a:xfrm>
          <a:prstGeom prst="roundRect">
            <a:avLst>
              <a:gd name="adj" fmla="val 7045"/>
            </a:avLst>
          </a:pr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圆角 24">
            <a:extLst>
              <a:ext uri="{FF2B5EF4-FFF2-40B4-BE49-F238E27FC236}">
                <a16:creationId xmlns:a16="http://schemas.microsoft.com/office/drawing/2014/main" id="{304790F6-A2B8-4AA9-A8CA-61C17E2BF5EC}"/>
              </a:ext>
            </a:extLst>
          </p:cNvPr>
          <p:cNvSpPr/>
          <p:nvPr/>
        </p:nvSpPr>
        <p:spPr>
          <a:xfrm>
            <a:off x="4234543" y="1515589"/>
            <a:ext cx="4811486" cy="905027"/>
          </a:xfrm>
          <a:prstGeom prst="roundRect">
            <a:avLst>
              <a:gd name="adj" fmla="val 7045"/>
            </a:avLst>
          </a:prstGeom>
          <a:no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矩形: 圆角 26">
            <a:extLst>
              <a:ext uri="{FF2B5EF4-FFF2-40B4-BE49-F238E27FC236}">
                <a16:creationId xmlns:a16="http://schemas.microsoft.com/office/drawing/2014/main" id="{88A32E72-4A3E-436F-8DE1-6316D62A13C8}"/>
              </a:ext>
            </a:extLst>
          </p:cNvPr>
          <p:cNvSpPr/>
          <p:nvPr/>
        </p:nvSpPr>
        <p:spPr>
          <a:xfrm>
            <a:off x="4234543" y="2555117"/>
            <a:ext cx="4811486" cy="905027"/>
          </a:xfrm>
          <a:prstGeom prst="roundRect">
            <a:avLst>
              <a:gd name="adj" fmla="val 7045"/>
            </a:avLst>
          </a:prstGeom>
          <a:noFill/>
          <a:ln w="28575">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矩形: 圆角 28">
            <a:extLst>
              <a:ext uri="{FF2B5EF4-FFF2-40B4-BE49-F238E27FC236}">
                <a16:creationId xmlns:a16="http://schemas.microsoft.com/office/drawing/2014/main" id="{F77E80B1-C365-472F-813F-2BAC9F81E46D}"/>
              </a:ext>
            </a:extLst>
          </p:cNvPr>
          <p:cNvSpPr/>
          <p:nvPr/>
        </p:nvSpPr>
        <p:spPr>
          <a:xfrm>
            <a:off x="4234543" y="3594645"/>
            <a:ext cx="4811486" cy="905027"/>
          </a:xfrm>
          <a:prstGeom prst="roundRect">
            <a:avLst>
              <a:gd name="adj" fmla="val 7045"/>
            </a:avLst>
          </a:prstGeom>
          <a:noFill/>
          <a:ln w="28575">
            <a:solidFill>
              <a:srgbClr val="F6B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圆角 31">
            <a:extLst>
              <a:ext uri="{FF2B5EF4-FFF2-40B4-BE49-F238E27FC236}">
                <a16:creationId xmlns:a16="http://schemas.microsoft.com/office/drawing/2014/main" id="{EF41E9F9-27EA-4208-8CBA-1797B1F3B5BE}"/>
              </a:ext>
            </a:extLst>
          </p:cNvPr>
          <p:cNvSpPr/>
          <p:nvPr/>
        </p:nvSpPr>
        <p:spPr>
          <a:xfrm>
            <a:off x="4394276" y="2746804"/>
            <a:ext cx="1480457" cy="44718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TCPServer_Service</a:t>
            </a:r>
            <a:endParaRPr lang="zh-CN" altLang="en-US" sz="900" dirty="0">
              <a:solidFill>
                <a:schemeClr val="tx1">
                  <a:lumMod val="95000"/>
                  <a:lumOff val="5000"/>
                </a:schemeClr>
              </a:solidFill>
            </a:endParaRPr>
          </a:p>
        </p:txBody>
      </p:sp>
      <p:sp>
        <p:nvSpPr>
          <p:cNvPr id="36" name="矩形: 圆角 35">
            <a:extLst>
              <a:ext uri="{FF2B5EF4-FFF2-40B4-BE49-F238E27FC236}">
                <a16:creationId xmlns:a16="http://schemas.microsoft.com/office/drawing/2014/main" id="{3786C240-5A51-4FDB-9A88-36A65EE12BE1}"/>
              </a:ext>
            </a:extLst>
          </p:cNvPr>
          <p:cNvSpPr/>
          <p:nvPr/>
        </p:nvSpPr>
        <p:spPr>
          <a:xfrm>
            <a:off x="5908472" y="2746804"/>
            <a:ext cx="1480457" cy="44932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UDP_Service</a:t>
            </a:r>
            <a:endParaRPr lang="zh-CN" altLang="en-US" sz="900" dirty="0">
              <a:solidFill>
                <a:schemeClr val="tx1">
                  <a:lumMod val="95000"/>
                  <a:lumOff val="5000"/>
                </a:schemeClr>
              </a:solidFill>
            </a:endParaRPr>
          </a:p>
        </p:txBody>
      </p:sp>
      <p:sp>
        <p:nvSpPr>
          <p:cNvPr id="38" name="矩形: 圆角 37">
            <a:extLst>
              <a:ext uri="{FF2B5EF4-FFF2-40B4-BE49-F238E27FC236}">
                <a16:creationId xmlns:a16="http://schemas.microsoft.com/office/drawing/2014/main" id="{230FCA0A-18C4-422B-AE8F-F76C1123F198}"/>
              </a:ext>
            </a:extLst>
          </p:cNvPr>
          <p:cNvSpPr/>
          <p:nvPr/>
        </p:nvSpPr>
        <p:spPr>
          <a:xfrm>
            <a:off x="4341243" y="3690563"/>
            <a:ext cx="1592035" cy="737430"/>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W5500</a:t>
            </a:r>
            <a:r>
              <a:rPr lang="zh-CN" altLang="en-US" sz="1013" b="1" dirty="0">
                <a:solidFill>
                  <a:schemeClr val="tx1">
                    <a:lumMod val="95000"/>
                    <a:lumOff val="5000"/>
                  </a:schemeClr>
                </a:solidFill>
              </a:rPr>
              <a:t>驱动</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qspi_conf.c</a:t>
            </a:r>
            <a:r>
              <a:rPr lang="en-US" altLang="zh-CN" sz="900" b="1" dirty="0">
                <a:solidFill>
                  <a:schemeClr val="tx1">
                    <a:lumMod val="95000"/>
                    <a:lumOff val="5000"/>
                  </a:schemeClr>
                </a:solidFill>
              </a:rPr>
              <a:t>   | w5500.c |</a:t>
            </a: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wizchip_conf.c</a:t>
            </a:r>
            <a:r>
              <a:rPr lang="en-US" altLang="zh-CN" sz="900" b="1" dirty="0">
                <a:solidFill>
                  <a:schemeClr val="tx1">
                    <a:lumMod val="95000"/>
                    <a:lumOff val="5000"/>
                  </a:schemeClr>
                </a:solidFill>
              </a:rPr>
              <a:t> | </a:t>
            </a:r>
            <a:r>
              <a:rPr lang="en-US" altLang="zh-CN" sz="900" b="1" dirty="0" err="1">
                <a:solidFill>
                  <a:schemeClr val="tx1">
                    <a:lumMod val="95000"/>
                    <a:lumOff val="5000"/>
                  </a:schemeClr>
                </a:solidFill>
              </a:rPr>
              <a:t>socket.c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0" name="矩形: 圆角 39">
            <a:extLst>
              <a:ext uri="{FF2B5EF4-FFF2-40B4-BE49-F238E27FC236}">
                <a16:creationId xmlns:a16="http://schemas.microsoft.com/office/drawing/2014/main" id="{D8118D73-AE97-4E29-A0FB-DF5DAC18CD50}"/>
              </a:ext>
            </a:extLst>
          </p:cNvPr>
          <p:cNvSpPr/>
          <p:nvPr/>
        </p:nvSpPr>
        <p:spPr>
          <a:xfrm>
            <a:off x="5963948" y="3695600"/>
            <a:ext cx="1628173" cy="728663"/>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ADS1299</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ads1299.c |</a:t>
            </a:r>
            <a:endParaRPr lang="zh-CN" altLang="en-US" sz="900" b="1" dirty="0">
              <a:solidFill>
                <a:schemeClr val="tx1">
                  <a:lumMod val="95000"/>
                  <a:lumOff val="5000"/>
                </a:schemeClr>
              </a:solidFill>
            </a:endParaRPr>
          </a:p>
        </p:txBody>
      </p:sp>
      <p:sp>
        <p:nvSpPr>
          <p:cNvPr id="42" name="矩形: 圆角 41">
            <a:extLst>
              <a:ext uri="{FF2B5EF4-FFF2-40B4-BE49-F238E27FC236}">
                <a16:creationId xmlns:a16="http://schemas.microsoft.com/office/drawing/2014/main" id="{99A6357C-3742-4B74-85A6-455C2A972555}"/>
              </a:ext>
            </a:extLst>
          </p:cNvPr>
          <p:cNvSpPr/>
          <p:nvPr/>
        </p:nvSpPr>
        <p:spPr>
          <a:xfrm>
            <a:off x="7631189" y="3690563"/>
            <a:ext cx="1317433" cy="356595"/>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时间戳服务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9" name="矩形: 圆角 48">
            <a:extLst>
              <a:ext uri="{FF2B5EF4-FFF2-40B4-BE49-F238E27FC236}">
                <a16:creationId xmlns:a16="http://schemas.microsoft.com/office/drawing/2014/main" id="{C8915996-898A-4731-9BE1-8DE55392741B}"/>
              </a:ext>
            </a:extLst>
          </p:cNvPr>
          <p:cNvSpPr/>
          <p:nvPr/>
        </p:nvSpPr>
        <p:spPr>
          <a:xfrm>
            <a:off x="4332513" y="1597396"/>
            <a:ext cx="4616906" cy="756497"/>
          </a:xfrm>
          <a:prstGeom prst="roundRect">
            <a:avLst>
              <a:gd name="adj" fmla="val 7557"/>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51" name="矩形: 圆角 50">
            <a:extLst>
              <a:ext uri="{FF2B5EF4-FFF2-40B4-BE49-F238E27FC236}">
                <a16:creationId xmlns:a16="http://schemas.microsoft.com/office/drawing/2014/main" id="{B36026FA-7A6C-44F3-9E78-CFEAD555A2CE}"/>
              </a:ext>
            </a:extLst>
          </p:cNvPr>
          <p:cNvSpPr/>
          <p:nvPr/>
        </p:nvSpPr>
        <p:spPr>
          <a:xfrm>
            <a:off x="4414388" y="1669225"/>
            <a:ext cx="1396391" cy="51079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a:t>
            </a:r>
            <a:r>
              <a:rPr lang="zh-CN" altLang="en-US" sz="900" b="1" dirty="0">
                <a:solidFill>
                  <a:schemeClr val="tx1">
                    <a:lumMod val="95000"/>
                    <a:lumOff val="5000"/>
                  </a:schemeClr>
                </a:solidFill>
              </a:rPr>
              <a:t>状态机实现</a:t>
            </a:r>
            <a:r>
              <a:rPr lang="en-US" altLang="zh-CN" sz="900" b="1" dirty="0">
                <a:solidFill>
                  <a:schemeClr val="tx1">
                    <a:lumMod val="95000"/>
                    <a:lumOff val="5000"/>
                  </a:schemeClr>
                </a:solidFill>
              </a:rPr>
              <a:t>)</a:t>
            </a:r>
          </a:p>
          <a:p>
            <a:pPr algn="ctr"/>
            <a:r>
              <a:rPr lang="en-US" altLang="zh-CN" sz="900" dirty="0" err="1">
                <a:solidFill>
                  <a:schemeClr val="tx1">
                    <a:lumMod val="95000"/>
                    <a:lumOff val="5000"/>
                  </a:schemeClr>
                </a:solidFill>
              </a:rPr>
              <a:t>TCP_ProcessFSM</a:t>
            </a:r>
            <a:endParaRPr lang="zh-CN" altLang="en-US" sz="900" dirty="0">
              <a:solidFill>
                <a:schemeClr val="tx1">
                  <a:lumMod val="95000"/>
                  <a:lumOff val="5000"/>
                </a:schemeClr>
              </a:solidFill>
            </a:endParaRPr>
          </a:p>
        </p:txBody>
      </p:sp>
      <p:sp>
        <p:nvSpPr>
          <p:cNvPr id="53" name="矩形: 圆角 52">
            <a:extLst>
              <a:ext uri="{FF2B5EF4-FFF2-40B4-BE49-F238E27FC236}">
                <a16:creationId xmlns:a16="http://schemas.microsoft.com/office/drawing/2014/main" id="{1AB113ED-9330-47D5-9C7E-E69D4A8A24CC}"/>
              </a:ext>
            </a:extLst>
          </p:cNvPr>
          <p:cNvSpPr/>
          <p:nvPr/>
        </p:nvSpPr>
        <p:spPr>
          <a:xfrm>
            <a:off x="5857271" y="1679390"/>
            <a:ext cx="1416369" cy="51079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UDP_DataPROCESS</a:t>
            </a:r>
            <a:endParaRPr lang="zh-CN" altLang="en-US" sz="900" dirty="0">
              <a:solidFill>
                <a:schemeClr val="tx1">
                  <a:lumMod val="95000"/>
                  <a:lumOff val="5000"/>
                </a:schemeClr>
              </a:solidFill>
            </a:endParaRPr>
          </a:p>
        </p:txBody>
      </p:sp>
      <p:sp>
        <p:nvSpPr>
          <p:cNvPr id="55" name="矩形: 圆角 54">
            <a:extLst>
              <a:ext uri="{FF2B5EF4-FFF2-40B4-BE49-F238E27FC236}">
                <a16:creationId xmlns:a16="http://schemas.microsoft.com/office/drawing/2014/main" id="{4B2FB59D-D21E-495D-A587-7F4F77C435B4}"/>
              </a:ext>
            </a:extLst>
          </p:cNvPr>
          <p:cNvSpPr/>
          <p:nvPr/>
        </p:nvSpPr>
        <p:spPr>
          <a:xfrm>
            <a:off x="7313480" y="1679963"/>
            <a:ext cx="1579766" cy="499362"/>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protocol_RegisterAttrCBs</a:t>
            </a:r>
            <a:endParaRPr lang="zh-CN" altLang="en-US" sz="900" dirty="0">
              <a:solidFill>
                <a:schemeClr val="tx1">
                  <a:lumMod val="95000"/>
                  <a:lumOff val="5000"/>
                </a:schemeClr>
              </a:solidFill>
            </a:endParaRPr>
          </a:p>
        </p:txBody>
      </p:sp>
      <p:sp>
        <p:nvSpPr>
          <p:cNvPr id="57" name="文本框 56">
            <a:extLst>
              <a:ext uri="{FF2B5EF4-FFF2-40B4-BE49-F238E27FC236}">
                <a16:creationId xmlns:a16="http://schemas.microsoft.com/office/drawing/2014/main" id="{2A9E4298-C4CB-40B4-AA2C-2CAA3D87B363}"/>
              </a:ext>
            </a:extLst>
          </p:cNvPr>
          <p:cNvSpPr txBox="1"/>
          <p:nvPr/>
        </p:nvSpPr>
        <p:spPr>
          <a:xfrm>
            <a:off x="7328388" y="2162735"/>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protocol_ethernet.c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59" name="矩形: 圆角 58">
            <a:extLst>
              <a:ext uri="{FF2B5EF4-FFF2-40B4-BE49-F238E27FC236}">
                <a16:creationId xmlns:a16="http://schemas.microsoft.com/office/drawing/2014/main" id="{512A8C78-F15A-4EA8-8D46-CE5953D18BF3}"/>
              </a:ext>
            </a:extLst>
          </p:cNvPr>
          <p:cNvSpPr/>
          <p:nvPr/>
        </p:nvSpPr>
        <p:spPr>
          <a:xfrm>
            <a:off x="4332513" y="550326"/>
            <a:ext cx="4616906" cy="756497"/>
          </a:xfrm>
          <a:prstGeom prst="roundRect">
            <a:avLst>
              <a:gd name="adj" fmla="val 7557"/>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61" name="矩形: 圆角 60">
            <a:extLst>
              <a:ext uri="{FF2B5EF4-FFF2-40B4-BE49-F238E27FC236}">
                <a16:creationId xmlns:a16="http://schemas.microsoft.com/office/drawing/2014/main" id="{F7F30BC1-A7BE-4BA2-B48A-D68FC9214E1A}"/>
              </a:ext>
            </a:extLst>
          </p:cNvPr>
          <p:cNvSpPr/>
          <p:nvPr/>
        </p:nvSpPr>
        <p:spPr>
          <a:xfrm>
            <a:off x="4406134" y="616258"/>
            <a:ext cx="1480457"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属性读写回调</a:t>
            </a:r>
            <a:r>
              <a:rPr lang="en-US" altLang="zh-CN" sz="900" dirty="0" err="1">
                <a:solidFill>
                  <a:schemeClr val="tx1">
                    <a:lumMod val="95000"/>
                    <a:lumOff val="5000"/>
                  </a:schemeClr>
                </a:solidFill>
              </a:rPr>
              <a:t>App_GetAttr</a:t>
            </a:r>
            <a:endParaRPr lang="zh-CN" altLang="en-US" sz="900" dirty="0">
              <a:solidFill>
                <a:schemeClr val="tx1">
                  <a:lumMod val="95000"/>
                  <a:lumOff val="5000"/>
                </a:schemeClr>
              </a:solidFill>
            </a:endParaRPr>
          </a:p>
        </p:txBody>
      </p:sp>
      <p:sp>
        <p:nvSpPr>
          <p:cNvPr id="63" name="矩形: 圆角 62">
            <a:extLst>
              <a:ext uri="{FF2B5EF4-FFF2-40B4-BE49-F238E27FC236}">
                <a16:creationId xmlns:a16="http://schemas.microsoft.com/office/drawing/2014/main" id="{611235A4-4948-44E6-993F-A94743C28D8E}"/>
              </a:ext>
            </a:extLst>
          </p:cNvPr>
          <p:cNvSpPr/>
          <p:nvPr/>
        </p:nvSpPr>
        <p:spPr>
          <a:xfrm>
            <a:off x="5928580" y="607297"/>
            <a:ext cx="1628173"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Attr_Tbl_RegisterAppCBs</a:t>
            </a:r>
            <a:endParaRPr lang="zh-CN" altLang="en-US" sz="900" dirty="0">
              <a:solidFill>
                <a:schemeClr val="tx1">
                  <a:lumMod val="95000"/>
                  <a:lumOff val="5000"/>
                </a:schemeClr>
              </a:solidFill>
            </a:endParaRPr>
          </a:p>
        </p:txBody>
      </p:sp>
      <p:sp>
        <p:nvSpPr>
          <p:cNvPr id="65" name="文本框 64">
            <a:extLst>
              <a:ext uri="{FF2B5EF4-FFF2-40B4-BE49-F238E27FC236}">
                <a16:creationId xmlns:a16="http://schemas.microsoft.com/office/drawing/2014/main" id="{61BF00E4-FB8E-41EF-939E-118ED5803490}"/>
              </a:ext>
            </a:extLst>
          </p:cNvPr>
          <p:cNvSpPr txBox="1"/>
          <p:nvPr/>
        </p:nvSpPr>
        <p:spPr>
          <a:xfrm>
            <a:off x="7336737" y="1087366"/>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AttritubeTable.c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79" name="组合 78">
            <a:extLst>
              <a:ext uri="{FF2B5EF4-FFF2-40B4-BE49-F238E27FC236}">
                <a16:creationId xmlns:a16="http://schemas.microsoft.com/office/drawing/2014/main" id="{944BEF34-7EFD-439A-8D83-3DE4E4B92D8C}"/>
              </a:ext>
            </a:extLst>
          </p:cNvPr>
          <p:cNvGrpSpPr/>
          <p:nvPr/>
        </p:nvGrpSpPr>
        <p:grpSpPr>
          <a:xfrm>
            <a:off x="4416094" y="2089115"/>
            <a:ext cx="360891" cy="738251"/>
            <a:chOff x="5963821" y="1163494"/>
            <a:chExt cx="450201" cy="984335"/>
          </a:xfrm>
        </p:grpSpPr>
        <p:sp>
          <p:nvSpPr>
            <p:cNvPr id="70" name="箭头: 右 69">
              <a:extLst>
                <a:ext uri="{FF2B5EF4-FFF2-40B4-BE49-F238E27FC236}">
                  <a16:creationId xmlns:a16="http://schemas.microsoft.com/office/drawing/2014/main" id="{92C7DF18-BFFF-49BD-A93E-3F2B4EB10B28}"/>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78" name="文本框 77">
              <a:extLst>
                <a:ext uri="{FF2B5EF4-FFF2-40B4-BE49-F238E27FC236}">
                  <a16:creationId xmlns:a16="http://schemas.microsoft.com/office/drawing/2014/main" id="{CC391D2A-3272-41FB-86EE-C16F0076F572}"/>
                </a:ext>
              </a:extLst>
            </p:cNvPr>
            <p:cNvSpPr txBox="1"/>
            <p:nvPr/>
          </p:nvSpPr>
          <p:spPr>
            <a:xfrm>
              <a:off x="6003247" y="1356657"/>
              <a:ext cx="371347" cy="738664"/>
            </a:xfrm>
            <a:prstGeom prst="rect">
              <a:avLst/>
            </a:prstGeom>
            <a:noFill/>
          </p:spPr>
          <p:txBody>
            <a:bodyPr vert="horz" wrap="square">
              <a:spAutoFit/>
            </a:bodyPr>
            <a:lstStyle/>
            <a:p>
              <a:pPr algn="ctr"/>
              <a:r>
                <a:rPr lang="zh-CN" altLang="en-US" sz="750" dirty="0">
                  <a:solidFill>
                    <a:schemeClr val="bg1"/>
                  </a:solidFill>
                </a:rPr>
                <a:t>接收一帧</a:t>
              </a:r>
            </a:p>
          </p:txBody>
        </p:sp>
      </p:grpSp>
      <p:grpSp>
        <p:nvGrpSpPr>
          <p:cNvPr id="82" name="组合 81">
            <a:extLst>
              <a:ext uri="{FF2B5EF4-FFF2-40B4-BE49-F238E27FC236}">
                <a16:creationId xmlns:a16="http://schemas.microsoft.com/office/drawing/2014/main" id="{4B58C213-4A37-4DFD-B321-9D3EBF31DDAF}"/>
              </a:ext>
            </a:extLst>
          </p:cNvPr>
          <p:cNvGrpSpPr/>
          <p:nvPr/>
        </p:nvGrpSpPr>
        <p:grpSpPr>
          <a:xfrm>
            <a:off x="8594107" y="1062759"/>
            <a:ext cx="278509" cy="704595"/>
            <a:chOff x="11251770" y="1370345"/>
            <a:chExt cx="371345" cy="939460"/>
          </a:xfrm>
        </p:grpSpPr>
        <p:sp>
          <p:nvSpPr>
            <p:cNvPr id="66" name="箭头: 右 65">
              <a:extLst>
                <a:ext uri="{FF2B5EF4-FFF2-40B4-BE49-F238E27FC236}">
                  <a16:creationId xmlns:a16="http://schemas.microsoft.com/office/drawing/2014/main" id="{45306BC5-075B-4628-A90F-45DC1B6276BB}"/>
                </a:ext>
              </a:extLst>
            </p:cNvPr>
            <p:cNvSpPr/>
            <p:nvPr/>
          </p:nvSpPr>
          <p:spPr>
            <a:xfrm rot="5400000" flipV="1">
              <a:off x="10967715" y="1654404"/>
              <a:ext cx="939460" cy="371341"/>
            </a:xfrm>
            <a:prstGeom prst="rightArrow">
              <a:avLst>
                <a:gd name="adj1" fmla="val 50000"/>
                <a:gd name="adj2" fmla="val 44954"/>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文本框 80">
              <a:extLst>
                <a:ext uri="{FF2B5EF4-FFF2-40B4-BE49-F238E27FC236}">
                  <a16:creationId xmlns:a16="http://schemas.microsoft.com/office/drawing/2014/main" id="{3110A35B-35C8-433E-A7C5-80496F4B6009}"/>
                </a:ext>
              </a:extLst>
            </p:cNvPr>
            <p:cNvSpPr txBox="1"/>
            <p:nvPr/>
          </p:nvSpPr>
          <p:spPr>
            <a:xfrm>
              <a:off x="11251770" y="1424458"/>
              <a:ext cx="371345" cy="769784"/>
            </a:xfrm>
            <a:prstGeom prst="rect">
              <a:avLst/>
            </a:prstGeom>
            <a:noFill/>
          </p:spPr>
          <p:txBody>
            <a:bodyPr vert="horz" wrap="square">
              <a:spAutoFit/>
            </a:bodyPr>
            <a:lstStyle/>
            <a:p>
              <a:pPr algn="ctr"/>
              <a:r>
                <a:rPr lang="zh-CN" altLang="en-US" sz="788" dirty="0">
                  <a:solidFill>
                    <a:schemeClr val="bg1"/>
                  </a:solidFill>
                </a:rPr>
                <a:t>注册回调</a:t>
              </a:r>
            </a:p>
          </p:txBody>
        </p:sp>
      </p:grpSp>
      <p:grpSp>
        <p:nvGrpSpPr>
          <p:cNvPr id="86" name="组合 85">
            <a:extLst>
              <a:ext uri="{FF2B5EF4-FFF2-40B4-BE49-F238E27FC236}">
                <a16:creationId xmlns:a16="http://schemas.microsoft.com/office/drawing/2014/main" id="{D1AA2346-4B7C-4D7D-AD7C-1141C3DDB39E}"/>
              </a:ext>
            </a:extLst>
          </p:cNvPr>
          <p:cNvGrpSpPr/>
          <p:nvPr/>
        </p:nvGrpSpPr>
        <p:grpSpPr>
          <a:xfrm>
            <a:off x="4422978" y="1022931"/>
            <a:ext cx="337651" cy="675555"/>
            <a:chOff x="6001151" y="1174751"/>
            <a:chExt cx="450201" cy="943764"/>
          </a:xfrm>
        </p:grpSpPr>
        <p:sp>
          <p:nvSpPr>
            <p:cNvPr id="87" name="箭头: 右 86">
              <a:extLst>
                <a:ext uri="{FF2B5EF4-FFF2-40B4-BE49-F238E27FC236}">
                  <a16:creationId xmlns:a16="http://schemas.microsoft.com/office/drawing/2014/main" id="{241AD84F-F02E-4BE8-8400-7C4063B21F50}"/>
                </a:ext>
              </a:extLst>
            </p:cNvPr>
            <p:cNvSpPr/>
            <p:nvPr/>
          </p:nvSpPr>
          <p:spPr>
            <a:xfrm rot="16200000">
              <a:off x="5754370" y="1421531"/>
              <a:ext cx="943764" cy="450201"/>
            </a:xfrm>
            <a:prstGeom prst="rightArrow">
              <a:avLst>
                <a:gd name="adj1" fmla="val 50000"/>
                <a:gd name="adj2" fmla="val 45063"/>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8" name="文本框 87">
              <a:extLst>
                <a:ext uri="{FF2B5EF4-FFF2-40B4-BE49-F238E27FC236}">
                  <a16:creationId xmlns:a16="http://schemas.microsoft.com/office/drawing/2014/main" id="{C9132034-D34A-4004-A884-0B788DF90247}"/>
                </a:ext>
              </a:extLst>
            </p:cNvPr>
            <p:cNvSpPr txBox="1"/>
            <p:nvPr/>
          </p:nvSpPr>
          <p:spPr>
            <a:xfrm>
              <a:off x="6040577" y="1348588"/>
              <a:ext cx="371346" cy="738664"/>
            </a:xfrm>
            <a:prstGeom prst="rect">
              <a:avLst/>
            </a:prstGeom>
            <a:noFill/>
          </p:spPr>
          <p:txBody>
            <a:bodyPr vert="horz" wrap="square">
              <a:spAutoFit/>
            </a:bodyPr>
            <a:lstStyle/>
            <a:p>
              <a:pPr algn="ctr"/>
              <a:r>
                <a:rPr lang="zh-CN" altLang="en-US" sz="750" dirty="0">
                  <a:solidFill>
                    <a:schemeClr val="bg1"/>
                  </a:solidFill>
                </a:rPr>
                <a:t>读写属性</a:t>
              </a:r>
            </a:p>
          </p:txBody>
        </p:sp>
      </p:grpSp>
      <p:grpSp>
        <p:nvGrpSpPr>
          <p:cNvPr id="89" name="组合 88">
            <a:extLst>
              <a:ext uri="{FF2B5EF4-FFF2-40B4-BE49-F238E27FC236}">
                <a16:creationId xmlns:a16="http://schemas.microsoft.com/office/drawing/2014/main" id="{6A32707A-ACC6-499E-BBE3-F70EEC22278E}"/>
              </a:ext>
            </a:extLst>
          </p:cNvPr>
          <p:cNvGrpSpPr/>
          <p:nvPr/>
        </p:nvGrpSpPr>
        <p:grpSpPr>
          <a:xfrm flipV="1">
            <a:off x="5485162" y="2089115"/>
            <a:ext cx="337651" cy="738251"/>
            <a:chOff x="5963821" y="1163494"/>
            <a:chExt cx="450201" cy="984335"/>
          </a:xfrm>
        </p:grpSpPr>
        <p:sp>
          <p:nvSpPr>
            <p:cNvPr id="90" name="箭头: 右 89">
              <a:extLst>
                <a:ext uri="{FF2B5EF4-FFF2-40B4-BE49-F238E27FC236}">
                  <a16:creationId xmlns:a16="http://schemas.microsoft.com/office/drawing/2014/main" id="{94E6BA3C-B0CA-4C88-B8A5-96D6C1369712}"/>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1" name="文本框 90">
              <a:extLst>
                <a:ext uri="{FF2B5EF4-FFF2-40B4-BE49-F238E27FC236}">
                  <a16:creationId xmlns:a16="http://schemas.microsoft.com/office/drawing/2014/main" id="{6CCE4C3D-C1C3-44B9-ACB8-FE45C352541D}"/>
                </a:ext>
              </a:extLst>
            </p:cNvPr>
            <p:cNvSpPr txBox="1"/>
            <p:nvPr/>
          </p:nvSpPr>
          <p:spPr>
            <a:xfrm flipV="1">
              <a:off x="6003248" y="1171990"/>
              <a:ext cx="371346" cy="954108"/>
            </a:xfrm>
            <a:prstGeom prst="rect">
              <a:avLst/>
            </a:prstGeom>
            <a:noFill/>
          </p:spPr>
          <p:txBody>
            <a:bodyPr vert="horz" wrap="square">
              <a:spAutoFit/>
            </a:bodyPr>
            <a:lstStyle/>
            <a:p>
              <a:pPr algn="ctr"/>
              <a:r>
                <a:rPr lang="zh-CN" altLang="en-US" sz="675" dirty="0">
                  <a:solidFill>
                    <a:schemeClr val="bg1"/>
                  </a:solidFill>
                </a:rPr>
                <a:t>协议处理完毕</a:t>
              </a:r>
            </a:p>
          </p:txBody>
        </p:sp>
      </p:grpSp>
      <p:grpSp>
        <p:nvGrpSpPr>
          <p:cNvPr id="92" name="组合 91">
            <a:extLst>
              <a:ext uri="{FF2B5EF4-FFF2-40B4-BE49-F238E27FC236}">
                <a16:creationId xmlns:a16="http://schemas.microsoft.com/office/drawing/2014/main" id="{CFAF75E6-C232-407D-A5BD-F8E3F5104831}"/>
              </a:ext>
            </a:extLst>
          </p:cNvPr>
          <p:cNvGrpSpPr/>
          <p:nvPr/>
        </p:nvGrpSpPr>
        <p:grpSpPr>
          <a:xfrm flipV="1">
            <a:off x="6927945" y="2086615"/>
            <a:ext cx="337651" cy="738251"/>
            <a:chOff x="5963821" y="1163494"/>
            <a:chExt cx="450201" cy="984335"/>
          </a:xfrm>
        </p:grpSpPr>
        <p:sp>
          <p:nvSpPr>
            <p:cNvPr id="93" name="箭头: 右 92">
              <a:extLst>
                <a:ext uri="{FF2B5EF4-FFF2-40B4-BE49-F238E27FC236}">
                  <a16:creationId xmlns:a16="http://schemas.microsoft.com/office/drawing/2014/main" id="{B59ACEF8-C778-46A9-A504-342EF650B86C}"/>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4" name="文本框 93">
              <a:extLst>
                <a:ext uri="{FF2B5EF4-FFF2-40B4-BE49-F238E27FC236}">
                  <a16:creationId xmlns:a16="http://schemas.microsoft.com/office/drawing/2014/main" id="{43EC4FB2-4A4A-41E8-BB5D-7403466E8E5B}"/>
                </a:ext>
              </a:extLst>
            </p:cNvPr>
            <p:cNvSpPr txBox="1"/>
            <p:nvPr/>
          </p:nvSpPr>
          <p:spPr>
            <a:xfrm flipV="1">
              <a:off x="6003248" y="1171990"/>
              <a:ext cx="371346" cy="954108"/>
            </a:xfrm>
            <a:prstGeom prst="rect">
              <a:avLst/>
            </a:prstGeom>
            <a:noFill/>
          </p:spPr>
          <p:txBody>
            <a:bodyPr vert="horz" wrap="square">
              <a:spAutoFit/>
            </a:bodyPr>
            <a:lstStyle/>
            <a:p>
              <a:pPr algn="ctr"/>
              <a:r>
                <a:rPr lang="zh-CN" altLang="en-US" sz="675" dirty="0">
                  <a:solidFill>
                    <a:schemeClr val="bg1"/>
                  </a:solidFill>
                </a:rPr>
                <a:t>协议处理完毕</a:t>
              </a:r>
            </a:p>
          </p:txBody>
        </p:sp>
      </p:grpSp>
      <p:sp>
        <p:nvSpPr>
          <p:cNvPr id="96" name="矩形: 圆角 95">
            <a:extLst>
              <a:ext uri="{FF2B5EF4-FFF2-40B4-BE49-F238E27FC236}">
                <a16:creationId xmlns:a16="http://schemas.microsoft.com/office/drawing/2014/main" id="{3E999F2C-A4A9-48AC-BFD8-DE8853D3F5AC}"/>
              </a:ext>
            </a:extLst>
          </p:cNvPr>
          <p:cNvSpPr/>
          <p:nvPr/>
        </p:nvSpPr>
        <p:spPr>
          <a:xfrm>
            <a:off x="4234543" y="-611905"/>
            <a:ext cx="4811486" cy="905027"/>
          </a:xfrm>
          <a:prstGeom prst="roundRect">
            <a:avLst>
              <a:gd name="adj" fmla="val 7045"/>
            </a:avLst>
          </a:prstGeom>
          <a:noFill/>
          <a:ln w="28575">
            <a:solidFill>
              <a:srgbClr val="366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1F4E79"/>
              </a:solidFill>
            </a:endParaRPr>
          </a:p>
        </p:txBody>
      </p:sp>
      <p:sp>
        <p:nvSpPr>
          <p:cNvPr id="98" name="矩形: 圆角 97">
            <a:extLst>
              <a:ext uri="{FF2B5EF4-FFF2-40B4-BE49-F238E27FC236}">
                <a16:creationId xmlns:a16="http://schemas.microsoft.com/office/drawing/2014/main" id="{906FADF0-8D6C-4A1E-8E0D-874C3BBD475B}"/>
              </a:ext>
            </a:extLst>
          </p:cNvPr>
          <p:cNvSpPr/>
          <p:nvPr/>
        </p:nvSpPr>
        <p:spPr>
          <a:xfrm>
            <a:off x="5466563" y="-467006"/>
            <a:ext cx="1630206" cy="458030"/>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属性值变化回调</a:t>
            </a: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p:txBody>
      </p:sp>
      <p:sp>
        <p:nvSpPr>
          <p:cNvPr id="102" name="矩形: 圆角 101">
            <a:extLst>
              <a:ext uri="{FF2B5EF4-FFF2-40B4-BE49-F238E27FC236}">
                <a16:creationId xmlns:a16="http://schemas.microsoft.com/office/drawing/2014/main" id="{D7C95B53-BB90-4ED2-9EF0-6AD9F07DAA17}"/>
              </a:ext>
            </a:extLst>
          </p:cNvPr>
          <p:cNvSpPr/>
          <p:nvPr/>
        </p:nvSpPr>
        <p:spPr>
          <a:xfrm>
            <a:off x="7242449" y="-535623"/>
            <a:ext cx="1721829"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属性值变化处理服务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108" name="矩形: 圆角 107">
            <a:extLst>
              <a:ext uri="{FF2B5EF4-FFF2-40B4-BE49-F238E27FC236}">
                <a16:creationId xmlns:a16="http://schemas.microsoft.com/office/drawing/2014/main" id="{5EF6C575-7EE3-4945-B286-DBD39AB9C768}"/>
              </a:ext>
            </a:extLst>
          </p:cNvPr>
          <p:cNvSpPr/>
          <p:nvPr/>
        </p:nvSpPr>
        <p:spPr>
          <a:xfrm>
            <a:off x="4393419" y="-467008"/>
            <a:ext cx="1022987" cy="467008"/>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Shell </a:t>
            </a:r>
            <a:r>
              <a:rPr lang="zh-CN" altLang="en-US" sz="1013" b="1" dirty="0">
                <a:solidFill>
                  <a:schemeClr val="tx1">
                    <a:lumMod val="95000"/>
                    <a:lumOff val="5000"/>
                  </a:schemeClr>
                </a:solidFill>
              </a:rPr>
              <a:t>服务</a:t>
            </a:r>
            <a:endParaRPr lang="en-US" altLang="zh-CN" sz="900" dirty="0">
              <a:solidFill>
                <a:schemeClr val="tx1">
                  <a:lumMod val="95000"/>
                  <a:lumOff val="5000"/>
                </a:schemeClr>
              </a:solidFill>
            </a:endParaRPr>
          </a:p>
        </p:txBody>
      </p:sp>
      <p:sp>
        <p:nvSpPr>
          <p:cNvPr id="110" name="文本框 109">
            <a:extLst>
              <a:ext uri="{FF2B5EF4-FFF2-40B4-BE49-F238E27FC236}">
                <a16:creationId xmlns:a16="http://schemas.microsoft.com/office/drawing/2014/main" id="{4EF84EDB-682D-4FED-B421-ACD1B273D942}"/>
              </a:ext>
            </a:extLst>
          </p:cNvPr>
          <p:cNvSpPr txBox="1"/>
          <p:nvPr/>
        </p:nvSpPr>
        <p:spPr>
          <a:xfrm>
            <a:off x="5759783" y="-8977"/>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main.c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111" name="组合 110">
            <a:extLst>
              <a:ext uri="{FF2B5EF4-FFF2-40B4-BE49-F238E27FC236}">
                <a16:creationId xmlns:a16="http://schemas.microsoft.com/office/drawing/2014/main" id="{C981C24C-EA58-4707-9D4D-89912B96D79D}"/>
              </a:ext>
            </a:extLst>
          </p:cNvPr>
          <p:cNvGrpSpPr/>
          <p:nvPr/>
        </p:nvGrpSpPr>
        <p:grpSpPr>
          <a:xfrm>
            <a:off x="6742667" y="-37803"/>
            <a:ext cx="278509" cy="756497"/>
            <a:chOff x="11251770" y="1370345"/>
            <a:chExt cx="371345" cy="939460"/>
          </a:xfrm>
        </p:grpSpPr>
        <p:sp>
          <p:nvSpPr>
            <p:cNvPr id="112" name="箭头: 右 111">
              <a:extLst>
                <a:ext uri="{FF2B5EF4-FFF2-40B4-BE49-F238E27FC236}">
                  <a16:creationId xmlns:a16="http://schemas.microsoft.com/office/drawing/2014/main" id="{1061095E-1ED5-4CEA-BFD0-2890357C8E2D}"/>
                </a:ext>
              </a:extLst>
            </p:cNvPr>
            <p:cNvSpPr/>
            <p:nvPr/>
          </p:nvSpPr>
          <p:spPr>
            <a:xfrm rot="5400000" flipV="1">
              <a:off x="10967715" y="1654404"/>
              <a:ext cx="939460" cy="371341"/>
            </a:xfrm>
            <a:prstGeom prst="rightArrow">
              <a:avLst>
                <a:gd name="adj1" fmla="val 50000"/>
                <a:gd name="adj2" fmla="val 44954"/>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文本框 112">
              <a:extLst>
                <a:ext uri="{FF2B5EF4-FFF2-40B4-BE49-F238E27FC236}">
                  <a16:creationId xmlns:a16="http://schemas.microsoft.com/office/drawing/2014/main" id="{A6C8A605-8812-4BD3-B9C7-FB3FD07178F8}"/>
                </a:ext>
              </a:extLst>
            </p:cNvPr>
            <p:cNvSpPr txBox="1"/>
            <p:nvPr/>
          </p:nvSpPr>
          <p:spPr>
            <a:xfrm>
              <a:off x="11251770" y="1424458"/>
              <a:ext cx="371345" cy="716970"/>
            </a:xfrm>
            <a:prstGeom prst="rect">
              <a:avLst/>
            </a:prstGeom>
            <a:noFill/>
          </p:spPr>
          <p:txBody>
            <a:bodyPr vert="horz" wrap="square">
              <a:spAutoFit/>
            </a:bodyPr>
            <a:lstStyle/>
            <a:p>
              <a:pPr algn="ctr"/>
              <a:r>
                <a:rPr lang="zh-CN" altLang="en-US" sz="788" dirty="0">
                  <a:solidFill>
                    <a:schemeClr val="bg1"/>
                  </a:solidFill>
                </a:rPr>
                <a:t>注册回调</a:t>
              </a:r>
            </a:p>
          </p:txBody>
        </p:sp>
      </p:grpSp>
      <p:grpSp>
        <p:nvGrpSpPr>
          <p:cNvPr id="117" name="组合 116">
            <a:extLst>
              <a:ext uri="{FF2B5EF4-FFF2-40B4-BE49-F238E27FC236}">
                <a16:creationId xmlns:a16="http://schemas.microsoft.com/office/drawing/2014/main" id="{774807A4-6996-41C5-9A24-FDA8D47366DA}"/>
              </a:ext>
            </a:extLst>
          </p:cNvPr>
          <p:cNvGrpSpPr/>
          <p:nvPr/>
        </p:nvGrpSpPr>
        <p:grpSpPr>
          <a:xfrm>
            <a:off x="5971040" y="2102913"/>
            <a:ext cx="337651" cy="1676638"/>
            <a:chOff x="5963821" y="1163494"/>
            <a:chExt cx="450201" cy="984335"/>
          </a:xfrm>
        </p:grpSpPr>
        <p:sp>
          <p:nvSpPr>
            <p:cNvPr id="118" name="箭头: 右 117">
              <a:extLst>
                <a:ext uri="{FF2B5EF4-FFF2-40B4-BE49-F238E27FC236}">
                  <a16:creationId xmlns:a16="http://schemas.microsoft.com/office/drawing/2014/main" id="{30AF61B8-ADA2-490C-95CA-86B7D2633979}"/>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19" name="文本框 118">
              <a:extLst>
                <a:ext uri="{FF2B5EF4-FFF2-40B4-BE49-F238E27FC236}">
                  <a16:creationId xmlns:a16="http://schemas.microsoft.com/office/drawing/2014/main" id="{84DCBCCA-3D19-46D4-8C7B-8F832D37EC26}"/>
                </a:ext>
              </a:extLst>
            </p:cNvPr>
            <p:cNvSpPr txBox="1"/>
            <p:nvPr/>
          </p:nvSpPr>
          <p:spPr>
            <a:xfrm>
              <a:off x="6005232" y="1275483"/>
              <a:ext cx="371346" cy="846994"/>
            </a:xfrm>
            <a:prstGeom prst="rect">
              <a:avLst/>
            </a:prstGeom>
            <a:noFill/>
          </p:spPr>
          <p:txBody>
            <a:bodyPr vert="horz" wrap="square">
              <a:spAutoFit/>
            </a:bodyPr>
            <a:lstStyle/>
            <a:p>
              <a:pPr algn="ctr"/>
              <a:r>
                <a:rPr lang="en-US" altLang="zh-CN" sz="675" dirty="0">
                  <a:solidFill>
                    <a:schemeClr val="bg1"/>
                  </a:solidFill>
                </a:rPr>
                <a:t>A</a:t>
              </a:r>
            </a:p>
            <a:p>
              <a:pPr algn="ctr"/>
              <a:r>
                <a:rPr lang="en-US" altLang="zh-CN" sz="675" dirty="0">
                  <a:solidFill>
                    <a:schemeClr val="bg1"/>
                  </a:solidFill>
                </a:rPr>
                <a:t>D</a:t>
              </a:r>
              <a:r>
                <a:rPr lang="zh-CN" altLang="en-US" sz="675" dirty="0">
                  <a:solidFill>
                    <a:schemeClr val="bg1"/>
                  </a:solidFill>
                </a:rPr>
                <a:t>开始采集</a:t>
              </a:r>
              <a:endParaRPr lang="en-US" altLang="zh-CN" sz="675" dirty="0">
                <a:solidFill>
                  <a:schemeClr val="bg1"/>
                </a:solidFill>
              </a:endParaRPr>
            </a:p>
            <a:p>
              <a:pPr algn="ctr"/>
              <a:r>
                <a:rPr lang="en-US" altLang="zh-CN" sz="675" dirty="0">
                  <a:solidFill>
                    <a:schemeClr val="bg1"/>
                  </a:solidFill>
                </a:rPr>
                <a:t>/</a:t>
              </a:r>
            </a:p>
            <a:p>
              <a:pPr algn="ctr"/>
              <a:r>
                <a:rPr lang="en-US" altLang="zh-CN" sz="675" dirty="0">
                  <a:solidFill>
                    <a:schemeClr val="bg1"/>
                  </a:solidFill>
                </a:rPr>
                <a:t>AD</a:t>
              </a:r>
              <a:r>
                <a:rPr lang="zh-CN" altLang="en-US" sz="675" dirty="0">
                  <a:solidFill>
                    <a:schemeClr val="bg1"/>
                  </a:solidFill>
                </a:rPr>
                <a:t>采集完毕</a:t>
              </a:r>
            </a:p>
          </p:txBody>
        </p:sp>
      </p:grpSp>
      <p:grpSp>
        <p:nvGrpSpPr>
          <p:cNvPr id="114" name="组合 113">
            <a:extLst>
              <a:ext uri="{FF2B5EF4-FFF2-40B4-BE49-F238E27FC236}">
                <a16:creationId xmlns:a16="http://schemas.microsoft.com/office/drawing/2014/main" id="{60D4A519-F9F2-4506-9C14-0F759CE3E64B}"/>
              </a:ext>
            </a:extLst>
          </p:cNvPr>
          <p:cNvGrpSpPr/>
          <p:nvPr/>
        </p:nvGrpSpPr>
        <p:grpSpPr>
          <a:xfrm rot="16200000">
            <a:off x="7010024" y="-588732"/>
            <a:ext cx="242261" cy="987177"/>
            <a:chOff x="11285691" y="1170897"/>
            <a:chExt cx="312368" cy="1204243"/>
          </a:xfrm>
        </p:grpSpPr>
        <p:sp>
          <p:nvSpPr>
            <p:cNvPr id="115" name="箭头: 右 114">
              <a:extLst>
                <a:ext uri="{FF2B5EF4-FFF2-40B4-BE49-F238E27FC236}">
                  <a16:creationId xmlns:a16="http://schemas.microsoft.com/office/drawing/2014/main" id="{E524421D-217D-45E6-B933-1F4484659FD7}"/>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116" name="文本框 115">
              <a:extLst>
                <a:ext uri="{FF2B5EF4-FFF2-40B4-BE49-F238E27FC236}">
                  <a16:creationId xmlns:a16="http://schemas.microsoft.com/office/drawing/2014/main" id="{3E3EF340-2426-47B1-AAA4-BDDAB3A10305}"/>
                </a:ext>
              </a:extLst>
            </p:cNvPr>
            <p:cNvSpPr txBox="1"/>
            <p:nvPr/>
          </p:nvSpPr>
          <p:spPr>
            <a:xfrm rot="5400000">
              <a:off x="10834646" y="1635322"/>
              <a:ext cx="1204243" cy="275394"/>
            </a:xfrm>
            <a:prstGeom prst="rect">
              <a:avLst/>
            </a:prstGeom>
            <a:noFill/>
          </p:spPr>
          <p:txBody>
            <a:bodyPr vert="horz" wrap="square">
              <a:spAutoFit/>
            </a:bodyPr>
            <a:lstStyle/>
            <a:p>
              <a:pPr algn="ctr"/>
              <a:r>
                <a:rPr lang="zh-CN" altLang="en-US" sz="788" dirty="0">
                  <a:solidFill>
                    <a:schemeClr val="bg1"/>
                  </a:solidFill>
                </a:rPr>
                <a:t>属性值变化</a:t>
              </a:r>
            </a:p>
          </p:txBody>
        </p:sp>
      </p:grpSp>
      <p:sp>
        <p:nvSpPr>
          <p:cNvPr id="2" name="文本框 1">
            <a:extLst>
              <a:ext uri="{FF2B5EF4-FFF2-40B4-BE49-F238E27FC236}">
                <a16:creationId xmlns:a16="http://schemas.microsoft.com/office/drawing/2014/main" id="{DB241988-2C8A-4FE0-A52A-2D1796C9ACC7}"/>
              </a:ext>
            </a:extLst>
          </p:cNvPr>
          <p:cNvSpPr txBox="1"/>
          <p:nvPr/>
        </p:nvSpPr>
        <p:spPr>
          <a:xfrm>
            <a:off x="6388332" y="-350010"/>
            <a:ext cx="987177" cy="213586"/>
          </a:xfrm>
          <a:prstGeom prst="rect">
            <a:avLst/>
          </a:prstGeom>
          <a:noFill/>
        </p:spPr>
        <p:txBody>
          <a:bodyPr vert="horz" wrap="square">
            <a:spAutoFit/>
          </a:bodyPr>
          <a:lstStyle/>
          <a:p>
            <a:pPr algn="ctr"/>
            <a:r>
              <a:rPr lang="en-US" altLang="zh-CN" sz="788" dirty="0">
                <a:solidFill>
                  <a:schemeClr val="bg2">
                    <a:lumMod val="50000"/>
                  </a:schemeClr>
                </a:solidFill>
              </a:rPr>
              <a:t>&amp;&amp;</a:t>
            </a:r>
            <a:endParaRPr lang="zh-CN" altLang="en-US" sz="788" dirty="0">
              <a:solidFill>
                <a:schemeClr val="bg2">
                  <a:lumMod val="50000"/>
                </a:schemeClr>
              </a:solidFill>
            </a:endParaRPr>
          </a:p>
        </p:txBody>
      </p:sp>
      <p:grpSp>
        <p:nvGrpSpPr>
          <p:cNvPr id="80" name="组合 79">
            <a:extLst>
              <a:ext uri="{FF2B5EF4-FFF2-40B4-BE49-F238E27FC236}">
                <a16:creationId xmlns:a16="http://schemas.microsoft.com/office/drawing/2014/main" id="{1168EA89-6421-4F8A-BE74-9949D7161E04}"/>
              </a:ext>
            </a:extLst>
          </p:cNvPr>
          <p:cNvGrpSpPr/>
          <p:nvPr/>
        </p:nvGrpSpPr>
        <p:grpSpPr>
          <a:xfrm>
            <a:off x="5490264" y="-47808"/>
            <a:ext cx="337651" cy="738251"/>
            <a:chOff x="6001150" y="1174748"/>
            <a:chExt cx="450201" cy="984335"/>
          </a:xfrm>
        </p:grpSpPr>
        <p:sp>
          <p:nvSpPr>
            <p:cNvPr id="83" name="箭头: 右 82">
              <a:extLst>
                <a:ext uri="{FF2B5EF4-FFF2-40B4-BE49-F238E27FC236}">
                  <a16:creationId xmlns:a16="http://schemas.microsoft.com/office/drawing/2014/main" id="{2B10DECD-D0D2-43FB-B710-89362A9958E2}"/>
                </a:ext>
              </a:extLst>
            </p:cNvPr>
            <p:cNvSpPr/>
            <p:nvPr/>
          </p:nvSpPr>
          <p:spPr>
            <a:xfrm rot="16200000">
              <a:off x="5734083" y="1441815"/>
              <a:ext cx="984335" cy="450201"/>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4" name="文本框 83">
              <a:extLst>
                <a:ext uri="{FF2B5EF4-FFF2-40B4-BE49-F238E27FC236}">
                  <a16:creationId xmlns:a16="http://schemas.microsoft.com/office/drawing/2014/main" id="{E38E537F-CB0A-4A9F-A159-27D5590523C2}"/>
                </a:ext>
              </a:extLst>
            </p:cNvPr>
            <p:cNvSpPr txBox="1"/>
            <p:nvPr/>
          </p:nvSpPr>
          <p:spPr>
            <a:xfrm>
              <a:off x="6040577" y="1364243"/>
              <a:ext cx="371346" cy="584776"/>
            </a:xfrm>
            <a:prstGeom prst="rect">
              <a:avLst/>
            </a:prstGeom>
            <a:noFill/>
          </p:spPr>
          <p:txBody>
            <a:bodyPr vert="horz" wrap="square">
              <a:spAutoFit/>
            </a:bodyPr>
            <a:lstStyle/>
            <a:p>
              <a:pPr algn="ctr"/>
              <a:r>
                <a:rPr lang="zh-CN" altLang="en-US" sz="750" dirty="0">
                  <a:solidFill>
                    <a:schemeClr val="bg1"/>
                  </a:solidFill>
                </a:rPr>
                <a:t>写属性</a:t>
              </a:r>
            </a:p>
          </p:txBody>
        </p:sp>
      </p:grpSp>
      <p:grpSp>
        <p:nvGrpSpPr>
          <p:cNvPr id="12" name="组合 11">
            <a:extLst>
              <a:ext uri="{FF2B5EF4-FFF2-40B4-BE49-F238E27FC236}">
                <a16:creationId xmlns:a16="http://schemas.microsoft.com/office/drawing/2014/main" id="{95E780F5-57D3-498C-B4CE-334E2D158A55}"/>
              </a:ext>
            </a:extLst>
          </p:cNvPr>
          <p:cNvGrpSpPr/>
          <p:nvPr/>
        </p:nvGrpSpPr>
        <p:grpSpPr>
          <a:xfrm>
            <a:off x="4101267" y="4703504"/>
            <a:ext cx="5042733" cy="249337"/>
            <a:chOff x="0" y="4728645"/>
            <a:chExt cx="5042733" cy="249337"/>
          </a:xfrm>
        </p:grpSpPr>
        <p:sp>
          <p:nvSpPr>
            <p:cNvPr id="4" name="文本框 3">
              <a:extLst>
                <a:ext uri="{FF2B5EF4-FFF2-40B4-BE49-F238E27FC236}">
                  <a16:creationId xmlns:a16="http://schemas.microsoft.com/office/drawing/2014/main" id="{D4305C83-817E-422A-A374-790D8FEC1FED}"/>
                </a:ext>
              </a:extLst>
            </p:cNvPr>
            <p:cNvSpPr txBox="1"/>
            <p:nvPr/>
          </p:nvSpPr>
          <p:spPr>
            <a:xfrm>
              <a:off x="866590" y="4747150"/>
              <a:ext cx="4176143" cy="230832"/>
            </a:xfrm>
            <a:prstGeom prst="rect">
              <a:avLst/>
            </a:prstGeom>
            <a:noFill/>
          </p:spPr>
          <p:txBody>
            <a:bodyPr wrap="none" rtlCol="0">
              <a:spAutoFit/>
            </a:bodyPr>
            <a:lstStyle/>
            <a:p>
              <a:r>
                <a:rPr lang="zh-CN" altLang="en-US" sz="900" dirty="0"/>
                <a:t>事件</a:t>
              </a:r>
              <a:r>
                <a:rPr lang="en-US" altLang="zh-CN" sz="900" dirty="0"/>
                <a:t>A</a:t>
              </a:r>
              <a:r>
                <a:rPr lang="zh-CN" altLang="en-US" sz="900" dirty="0"/>
                <a:t>发生，箭头左侧为事件产生方，右侧为处理方，该事件由系统控制器控制</a:t>
              </a:r>
            </a:p>
          </p:txBody>
        </p:sp>
        <p:grpSp>
          <p:nvGrpSpPr>
            <p:cNvPr id="68" name="组合 67">
              <a:extLst>
                <a:ext uri="{FF2B5EF4-FFF2-40B4-BE49-F238E27FC236}">
                  <a16:creationId xmlns:a16="http://schemas.microsoft.com/office/drawing/2014/main" id="{B80FDDF4-A42D-4943-994D-17ED00C775B7}"/>
                </a:ext>
              </a:extLst>
            </p:cNvPr>
            <p:cNvGrpSpPr/>
            <p:nvPr/>
          </p:nvGrpSpPr>
          <p:grpSpPr>
            <a:xfrm rot="16200000">
              <a:off x="372458" y="4356187"/>
              <a:ext cx="242261" cy="987177"/>
              <a:chOff x="11285691" y="1174216"/>
              <a:chExt cx="312368" cy="1204243"/>
            </a:xfrm>
          </p:grpSpPr>
          <p:sp>
            <p:nvSpPr>
              <p:cNvPr id="69" name="箭头: 右 68">
                <a:extLst>
                  <a:ext uri="{FF2B5EF4-FFF2-40B4-BE49-F238E27FC236}">
                    <a16:creationId xmlns:a16="http://schemas.microsoft.com/office/drawing/2014/main" id="{DE1AA881-78C3-4BEB-A39A-E27070980DBA}"/>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71" name="文本框 70">
                <a:extLst>
                  <a:ext uri="{FF2B5EF4-FFF2-40B4-BE49-F238E27FC236}">
                    <a16:creationId xmlns:a16="http://schemas.microsoft.com/office/drawing/2014/main" id="{352ED0B2-CF55-4EAB-8670-0CC7DA341DED}"/>
                  </a:ext>
                </a:extLst>
              </p:cNvPr>
              <p:cNvSpPr txBox="1"/>
              <p:nvPr/>
            </p:nvSpPr>
            <p:spPr>
              <a:xfrm rot="5400000">
                <a:off x="10829000" y="1638640"/>
                <a:ext cx="1204243" cy="275395"/>
              </a:xfrm>
              <a:prstGeom prst="rect">
                <a:avLst/>
              </a:prstGeom>
              <a:noFill/>
            </p:spPr>
            <p:txBody>
              <a:bodyPr vert="horz" wrap="square">
                <a:spAutoFit/>
              </a:bodyPr>
              <a:lstStyle/>
              <a:p>
                <a:pPr algn="ctr"/>
                <a:r>
                  <a:rPr lang="en-US" altLang="zh-CN" sz="788" dirty="0">
                    <a:solidFill>
                      <a:schemeClr val="bg1"/>
                    </a:solidFill>
                  </a:rPr>
                  <a:t>Event A</a:t>
                </a:r>
                <a:endParaRPr lang="zh-CN" altLang="en-US" sz="788" dirty="0">
                  <a:solidFill>
                    <a:schemeClr val="bg1"/>
                  </a:solidFill>
                </a:endParaRPr>
              </a:p>
            </p:txBody>
          </p:sp>
        </p:grpSp>
      </p:grpSp>
      <p:grpSp>
        <p:nvGrpSpPr>
          <p:cNvPr id="11" name="组合 10">
            <a:extLst>
              <a:ext uri="{FF2B5EF4-FFF2-40B4-BE49-F238E27FC236}">
                <a16:creationId xmlns:a16="http://schemas.microsoft.com/office/drawing/2014/main" id="{4C87734D-9C70-413E-95AF-26980C98CF50}"/>
              </a:ext>
            </a:extLst>
          </p:cNvPr>
          <p:cNvGrpSpPr/>
          <p:nvPr/>
        </p:nvGrpSpPr>
        <p:grpSpPr>
          <a:xfrm>
            <a:off x="4265302" y="4964928"/>
            <a:ext cx="4811372" cy="271650"/>
            <a:chOff x="164035" y="4990069"/>
            <a:chExt cx="4811372" cy="271650"/>
          </a:xfrm>
        </p:grpSpPr>
        <p:sp>
          <p:nvSpPr>
            <p:cNvPr id="7" name="文本框 6">
              <a:extLst>
                <a:ext uri="{FF2B5EF4-FFF2-40B4-BE49-F238E27FC236}">
                  <a16:creationId xmlns:a16="http://schemas.microsoft.com/office/drawing/2014/main" id="{B3925694-E2EC-4B22-B5C0-55904ABAB6D3}"/>
                </a:ext>
              </a:extLst>
            </p:cNvPr>
            <p:cNvSpPr txBox="1"/>
            <p:nvPr/>
          </p:nvSpPr>
          <p:spPr>
            <a:xfrm>
              <a:off x="866590" y="5024597"/>
              <a:ext cx="4108817" cy="230832"/>
            </a:xfrm>
            <a:prstGeom prst="rect">
              <a:avLst/>
            </a:prstGeom>
            <a:noFill/>
          </p:spPr>
          <p:txBody>
            <a:bodyPr wrap="none" rtlCol="0">
              <a:spAutoFit/>
            </a:bodyPr>
            <a:lstStyle/>
            <a:p>
              <a:r>
                <a:rPr lang="zh-CN" altLang="en-US" sz="900" dirty="0"/>
                <a:t>上箭头代表回调，下箭头代表普通函数调用，箭头颜色表示调用函数的发起方</a:t>
              </a:r>
            </a:p>
          </p:txBody>
        </p:sp>
        <p:grpSp>
          <p:nvGrpSpPr>
            <p:cNvPr id="10" name="组合 9">
              <a:extLst>
                <a:ext uri="{FF2B5EF4-FFF2-40B4-BE49-F238E27FC236}">
                  <a16:creationId xmlns:a16="http://schemas.microsoft.com/office/drawing/2014/main" id="{C3C7F9F4-46B7-4447-B90E-AE401BC097B8}"/>
                </a:ext>
              </a:extLst>
            </p:cNvPr>
            <p:cNvGrpSpPr/>
            <p:nvPr/>
          </p:nvGrpSpPr>
          <p:grpSpPr>
            <a:xfrm>
              <a:off x="164035" y="4990069"/>
              <a:ext cx="537746" cy="271650"/>
              <a:chOff x="164035" y="4990069"/>
              <a:chExt cx="537746" cy="271650"/>
            </a:xfrm>
          </p:grpSpPr>
          <p:sp>
            <p:nvSpPr>
              <p:cNvPr id="73" name="箭头: 右 72">
                <a:extLst>
                  <a:ext uri="{FF2B5EF4-FFF2-40B4-BE49-F238E27FC236}">
                    <a16:creationId xmlns:a16="http://schemas.microsoft.com/office/drawing/2014/main" id="{DC0B6477-7045-405A-AD42-B051201C61F7}"/>
                  </a:ext>
                </a:extLst>
              </p:cNvPr>
              <p:cNvSpPr/>
              <p:nvPr/>
            </p:nvSpPr>
            <p:spPr>
              <a:xfrm rot="5400000">
                <a:off x="132307"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9" name="箭头: 右 8">
                <a:extLst>
                  <a:ext uri="{FF2B5EF4-FFF2-40B4-BE49-F238E27FC236}">
                    <a16:creationId xmlns:a16="http://schemas.microsoft.com/office/drawing/2014/main" id="{68C28859-15B3-4B7D-AFBE-1C29B2A6CFF0}"/>
                  </a:ext>
                </a:extLst>
              </p:cNvPr>
              <p:cNvSpPr/>
              <p:nvPr/>
            </p:nvSpPr>
            <p:spPr>
              <a:xfrm rot="16200000" flipV="1">
                <a:off x="461860"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grpSp>
      </p:grpSp>
      <p:sp>
        <p:nvSpPr>
          <p:cNvPr id="13" name="文本框 12">
            <a:extLst>
              <a:ext uri="{FF2B5EF4-FFF2-40B4-BE49-F238E27FC236}">
                <a16:creationId xmlns:a16="http://schemas.microsoft.com/office/drawing/2014/main" id="{B10814D5-463D-4328-940B-B54F967D0F5B}"/>
              </a:ext>
            </a:extLst>
          </p:cNvPr>
          <p:cNvSpPr txBox="1"/>
          <p:nvPr/>
        </p:nvSpPr>
        <p:spPr>
          <a:xfrm>
            <a:off x="3948508" y="4715671"/>
            <a:ext cx="415498" cy="230832"/>
          </a:xfrm>
          <a:prstGeom prst="rect">
            <a:avLst/>
          </a:prstGeom>
          <a:noFill/>
        </p:spPr>
        <p:txBody>
          <a:bodyPr wrap="none" rtlCol="0">
            <a:spAutoFit/>
          </a:bodyPr>
          <a:lstStyle/>
          <a:p>
            <a:r>
              <a:rPr lang="zh-CN" altLang="en-US" sz="900" b="1" dirty="0"/>
              <a:t>注：</a:t>
            </a:r>
          </a:p>
        </p:txBody>
      </p:sp>
      <p:sp>
        <p:nvSpPr>
          <p:cNvPr id="16" name="文本框 15">
            <a:extLst>
              <a:ext uri="{FF2B5EF4-FFF2-40B4-BE49-F238E27FC236}">
                <a16:creationId xmlns:a16="http://schemas.microsoft.com/office/drawing/2014/main" id="{3F4F0800-E3B0-4925-A194-E19EBF5A8130}"/>
              </a:ext>
            </a:extLst>
          </p:cNvPr>
          <p:cNvSpPr txBox="1"/>
          <p:nvPr/>
        </p:nvSpPr>
        <p:spPr>
          <a:xfrm>
            <a:off x="962061" y="-1123591"/>
            <a:ext cx="1210588" cy="307777"/>
          </a:xfrm>
          <a:prstGeom prst="rect">
            <a:avLst/>
          </a:prstGeom>
          <a:noFill/>
        </p:spPr>
        <p:txBody>
          <a:bodyPr wrap="none" rtlCol="0">
            <a:spAutoFit/>
          </a:bodyPr>
          <a:lstStyle/>
          <a:p>
            <a:r>
              <a:rPr lang="zh-CN" altLang="en-US" sz="1400" b="1" spc="600" dirty="0"/>
              <a:t>层级抽象</a:t>
            </a:r>
          </a:p>
        </p:txBody>
      </p:sp>
      <p:sp>
        <p:nvSpPr>
          <p:cNvPr id="17" name="文本框 16">
            <a:extLst>
              <a:ext uri="{FF2B5EF4-FFF2-40B4-BE49-F238E27FC236}">
                <a16:creationId xmlns:a16="http://schemas.microsoft.com/office/drawing/2014/main" id="{ED65A93B-C82E-49DE-8BFA-0B1A886FA41B}"/>
              </a:ext>
            </a:extLst>
          </p:cNvPr>
          <p:cNvSpPr txBox="1"/>
          <p:nvPr/>
        </p:nvSpPr>
        <p:spPr>
          <a:xfrm>
            <a:off x="5746927" y="-1115550"/>
            <a:ext cx="1210588" cy="307777"/>
          </a:xfrm>
          <a:prstGeom prst="rect">
            <a:avLst/>
          </a:prstGeom>
          <a:noFill/>
        </p:spPr>
        <p:txBody>
          <a:bodyPr wrap="none" rtlCol="0">
            <a:spAutoFit/>
          </a:bodyPr>
          <a:lstStyle/>
          <a:p>
            <a:r>
              <a:rPr lang="zh-CN" altLang="en-US" sz="1400" b="1" spc="600" dirty="0"/>
              <a:t>具体实现</a:t>
            </a:r>
          </a:p>
        </p:txBody>
      </p:sp>
      <p:grpSp>
        <p:nvGrpSpPr>
          <p:cNvPr id="5" name="组合 4">
            <a:extLst>
              <a:ext uri="{FF2B5EF4-FFF2-40B4-BE49-F238E27FC236}">
                <a16:creationId xmlns:a16="http://schemas.microsoft.com/office/drawing/2014/main" id="{9C3F0148-DD91-40CE-A777-7E99238B31FD}"/>
              </a:ext>
            </a:extLst>
          </p:cNvPr>
          <p:cNvGrpSpPr/>
          <p:nvPr/>
        </p:nvGrpSpPr>
        <p:grpSpPr>
          <a:xfrm>
            <a:off x="6712466" y="-475147"/>
            <a:ext cx="879655" cy="220400"/>
            <a:chOff x="6712466" y="-475147"/>
            <a:chExt cx="879655" cy="220400"/>
          </a:xfrm>
        </p:grpSpPr>
        <p:sp>
          <p:nvSpPr>
            <p:cNvPr id="3" name="箭头: 虚尾 2">
              <a:extLst>
                <a:ext uri="{FF2B5EF4-FFF2-40B4-BE49-F238E27FC236}">
                  <a16:creationId xmlns:a16="http://schemas.microsoft.com/office/drawing/2014/main" id="{47151738-F5D5-4BCC-9FA1-DEF0C2D3738B}"/>
                </a:ext>
              </a:extLst>
            </p:cNvPr>
            <p:cNvSpPr/>
            <p:nvPr/>
          </p:nvSpPr>
          <p:spPr>
            <a:xfrm>
              <a:off x="6799940" y="-475147"/>
              <a:ext cx="731585" cy="219920"/>
            </a:xfrm>
            <a:prstGeom prst="stripedRightArrow">
              <a:avLst>
                <a:gd name="adj1" fmla="val 62321"/>
                <a:gd name="adj2" fmla="val 50000"/>
              </a:avLst>
            </a:prstGeom>
            <a:solidFill>
              <a:srgbClr val="AFABA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E021738-9C06-4812-B388-103DD3D57157}"/>
                </a:ext>
              </a:extLst>
            </p:cNvPr>
            <p:cNvSpPr txBox="1"/>
            <p:nvPr/>
          </p:nvSpPr>
          <p:spPr>
            <a:xfrm>
              <a:off x="6712466" y="-468333"/>
              <a:ext cx="879655" cy="213586"/>
            </a:xfrm>
            <a:prstGeom prst="rect">
              <a:avLst/>
            </a:prstGeom>
            <a:noFill/>
          </p:spPr>
          <p:txBody>
            <a:bodyPr vert="horz" wrap="square">
              <a:spAutoFit/>
            </a:bodyPr>
            <a:lstStyle/>
            <a:p>
              <a:pPr algn="ctr"/>
              <a:r>
                <a:rPr lang="en-US" altLang="zh-CN" sz="788" dirty="0">
                  <a:solidFill>
                    <a:schemeClr val="bg1"/>
                  </a:solidFill>
                </a:rPr>
                <a:t>TCP</a:t>
              </a:r>
              <a:r>
                <a:rPr lang="zh-CN" altLang="en-US" sz="788" dirty="0">
                  <a:solidFill>
                    <a:schemeClr val="bg1"/>
                  </a:solidFill>
                </a:rPr>
                <a:t>回复完毕</a:t>
              </a:r>
              <a:r>
                <a:rPr lang="en-US" altLang="zh-CN" sz="788" baseline="30000" dirty="0">
                  <a:solidFill>
                    <a:schemeClr val="bg1"/>
                  </a:solidFill>
                </a:rPr>
                <a:t>1</a:t>
              </a:r>
              <a:endParaRPr lang="zh-CN" altLang="en-US" sz="788" baseline="30000" dirty="0">
                <a:solidFill>
                  <a:schemeClr val="bg1"/>
                </a:solidFill>
              </a:endParaRPr>
            </a:p>
          </p:txBody>
        </p:sp>
      </p:grpSp>
      <p:sp>
        <p:nvSpPr>
          <p:cNvPr id="6" name="箭头: 虚尾 5">
            <a:extLst>
              <a:ext uri="{FF2B5EF4-FFF2-40B4-BE49-F238E27FC236}">
                <a16:creationId xmlns:a16="http://schemas.microsoft.com/office/drawing/2014/main" id="{38FC5375-B71A-46B7-8AAB-6B118024907A}"/>
              </a:ext>
            </a:extLst>
          </p:cNvPr>
          <p:cNvSpPr/>
          <p:nvPr/>
        </p:nvSpPr>
        <p:spPr>
          <a:xfrm rot="16200000">
            <a:off x="4931510" y="2516572"/>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1</a:t>
            </a:r>
            <a:endParaRPr lang="zh-CN" altLang="en-US" sz="600" dirty="0"/>
          </a:p>
        </p:txBody>
      </p:sp>
      <p:sp>
        <p:nvSpPr>
          <p:cNvPr id="19" name="矩形: 圆角 18">
            <a:extLst>
              <a:ext uri="{FF2B5EF4-FFF2-40B4-BE49-F238E27FC236}">
                <a16:creationId xmlns:a16="http://schemas.microsoft.com/office/drawing/2014/main" id="{90047238-6A05-477F-9FFC-477B3EA80722}"/>
              </a:ext>
            </a:extLst>
          </p:cNvPr>
          <p:cNvSpPr/>
          <p:nvPr/>
        </p:nvSpPr>
        <p:spPr>
          <a:xfrm>
            <a:off x="7631986" y="4066594"/>
            <a:ext cx="1317433" cy="356596"/>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LED</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pic>
        <p:nvPicPr>
          <p:cNvPr id="22" name="图片 21">
            <a:extLst>
              <a:ext uri="{FF2B5EF4-FFF2-40B4-BE49-F238E27FC236}">
                <a16:creationId xmlns:a16="http://schemas.microsoft.com/office/drawing/2014/main" id="{32ACB3C2-463D-47A7-86C8-B0F76F0C1F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7883" y="-611905"/>
            <a:ext cx="6928563" cy="5143500"/>
          </a:xfrm>
          <a:prstGeom prst="rect">
            <a:avLst/>
          </a:prstGeom>
        </p:spPr>
      </p:pic>
      <p:sp>
        <p:nvSpPr>
          <p:cNvPr id="24" name="箭头: 虚尾 23">
            <a:extLst>
              <a:ext uri="{FF2B5EF4-FFF2-40B4-BE49-F238E27FC236}">
                <a16:creationId xmlns:a16="http://schemas.microsoft.com/office/drawing/2014/main" id="{915CB3F7-1C4C-4C52-BDD1-6CE6D3F9447B}"/>
              </a:ext>
            </a:extLst>
          </p:cNvPr>
          <p:cNvSpPr/>
          <p:nvPr/>
        </p:nvSpPr>
        <p:spPr>
          <a:xfrm rot="5400000" flipV="1">
            <a:off x="8516032" y="92173"/>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2</a:t>
            </a:r>
            <a:endParaRPr lang="zh-CN" altLang="en-US" sz="600" dirty="0"/>
          </a:p>
        </p:txBody>
      </p:sp>
      <p:sp>
        <p:nvSpPr>
          <p:cNvPr id="26" name="箭头: 虚尾 25">
            <a:extLst>
              <a:ext uri="{FF2B5EF4-FFF2-40B4-BE49-F238E27FC236}">
                <a16:creationId xmlns:a16="http://schemas.microsoft.com/office/drawing/2014/main" id="{EA404A8C-5157-4A96-9849-F4225BAFBD90}"/>
              </a:ext>
            </a:extLst>
          </p:cNvPr>
          <p:cNvSpPr/>
          <p:nvPr/>
        </p:nvSpPr>
        <p:spPr>
          <a:xfrm rot="5400000" flipV="1">
            <a:off x="7020331" y="3376935"/>
            <a:ext cx="579790"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spc="-150" baseline="30000" dirty="0"/>
              <a:t>2</a:t>
            </a:r>
            <a:r>
              <a:rPr lang="zh-CN" altLang="en-US" sz="600" spc="-150" dirty="0"/>
              <a:t>采集</a:t>
            </a:r>
            <a:r>
              <a:rPr lang="zh-CN" altLang="en-US" sz="600" dirty="0"/>
              <a:t>暂停</a:t>
            </a:r>
          </a:p>
        </p:txBody>
      </p:sp>
      <p:grpSp>
        <p:nvGrpSpPr>
          <p:cNvPr id="85" name="组合 84">
            <a:extLst>
              <a:ext uri="{FF2B5EF4-FFF2-40B4-BE49-F238E27FC236}">
                <a16:creationId xmlns:a16="http://schemas.microsoft.com/office/drawing/2014/main" id="{8BFA2169-EF55-4730-AF8F-76F8232A3C8C}"/>
              </a:ext>
            </a:extLst>
          </p:cNvPr>
          <p:cNvGrpSpPr/>
          <p:nvPr/>
        </p:nvGrpSpPr>
        <p:grpSpPr>
          <a:xfrm>
            <a:off x="6435293" y="2090819"/>
            <a:ext cx="360891" cy="753665"/>
            <a:chOff x="5963821" y="1163494"/>
            <a:chExt cx="450201" cy="1004887"/>
          </a:xfrm>
        </p:grpSpPr>
        <p:sp>
          <p:nvSpPr>
            <p:cNvPr id="95" name="箭头: 右 94">
              <a:extLst>
                <a:ext uri="{FF2B5EF4-FFF2-40B4-BE49-F238E27FC236}">
                  <a16:creationId xmlns:a16="http://schemas.microsoft.com/office/drawing/2014/main" id="{AF260799-FE0B-4989-AE32-53EFAF713B81}"/>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7" name="文本框 96">
              <a:extLst>
                <a:ext uri="{FF2B5EF4-FFF2-40B4-BE49-F238E27FC236}">
                  <a16:creationId xmlns:a16="http://schemas.microsoft.com/office/drawing/2014/main" id="{7829D144-65C0-4739-BA9B-66B9BC33EC77}"/>
                </a:ext>
              </a:extLst>
            </p:cNvPr>
            <p:cNvSpPr txBox="1"/>
            <p:nvPr/>
          </p:nvSpPr>
          <p:spPr>
            <a:xfrm>
              <a:off x="6003247" y="1275829"/>
              <a:ext cx="371347" cy="892552"/>
            </a:xfrm>
            <a:prstGeom prst="rect">
              <a:avLst/>
            </a:prstGeom>
            <a:noFill/>
          </p:spPr>
          <p:txBody>
            <a:bodyPr vert="horz" wrap="square">
              <a:spAutoFit/>
            </a:bodyPr>
            <a:lstStyle/>
            <a:p>
              <a:pPr algn="ctr">
                <a:lnSpc>
                  <a:spcPts val="900"/>
                </a:lnSpc>
              </a:pPr>
              <a:r>
                <a:rPr lang="en-US" altLang="zh-CN" sz="750" dirty="0">
                  <a:solidFill>
                    <a:schemeClr val="bg1"/>
                  </a:solidFill>
                </a:rPr>
                <a:t>UD</a:t>
              </a:r>
            </a:p>
            <a:p>
              <a:pPr algn="ctr">
                <a:lnSpc>
                  <a:spcPts val="900"/>
                </a:lnSpc>
              </a:pPr>
              <a:r>
                <a:rPr lang="en-US" altLang="zh-CN" sz="750" dirty="0">
                  <a:solidFill>
                    <a:schemeClr val="bg1"/>
                  </a:solidFill>
                </a:rPr>
                <a:t>P</a:t>
              </a:r>
            </a:p>
            <a:p>
              <a:pPr algn="ctr">
                <a:lnSpc>
                  <a:spcPts val="900"/>
                </a:lnSpc>
              </a:pPr>
              <a:r>
                <a:rPr lang="zh-CN" altLang="en-US" sz="750" dirty="0">
                  <a:solidFill>
                    <a:schemeClr val="bg1"/>
                  </a:solidFill>
                </a:rPr>
                <a:t>标签</a:t>
              </a:r>
            </a:p>
          </p:txBody>
        </p:sp>
      </p:grpSp>
    </p:spTree>
    <p:extLst>
      <p:ext uri="{BB962C8B-B14F-4D97-AF65-F5344CB8AC3E}">
        <p14:creationId xmlns:p14="http://schemas.microsoft.com/office/powerpoint/2010/main" val="3053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FCD50D-3E68-445E-9760-9E011D24CE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560" y="363400"/>
            <a:ext cx="8785859" cy="4683704"/>
          </a:xfrm>
          <a:prstGeom prst="rect">
            <a:avLst/>
          </a:prstGeom>
        </p:spPr>
      </p:pic>
      <p:sp>
        <p:nvSpPr>
          <p:cNvPr id="4" name="矩形 3">
            <a:extLst>
              <a:ext uri="{FF2B5EF4-FFF2-40B4-BE49-F238E27FC236}">
                <a16:creationId xmlns:a16="http://schemas.microsoft.com/office/drawing/2014/main" id="{14BF7927-7E2C-44BA-AE3F-BD32F3966D4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DC6B90-4C6F-419E-8CB8-EA5BA9B1286F}"/>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系统架构</a:t>
            </a:r>
            <a:endParaRPr lang="zh-CN" altLang="en-US" b="1" spc="300" dirty="0">
              <a:solidFill>
                <a:srgbClr val="00498E"/>
              </a:solidFill>
            </a:endParaRPr>
          </a:p>
        </p:txBody>
      </p:sp>
      <p:grpSp>
        <p:nvGrpSpPr>
          <p:cNvPr id="6" name="组合 5">
            <a:extLst>
              <a:ext uri="{FF2B5EF4-FFF2-40B4-BE49-F238E27FC236}">
                <a16:creationId xmlns:a16="http://schemas.microsoft.com/office/drawing/2014/main" id="{B101644D-72F5-4763-B005-24C73429876C}"/>
              </a:ext>
            </a:extLst>
          </p:cNvPr>
          <p:cNvGrpSpPr/>
          <p:nvPr/>
        </p:nvGrpSpPr>
        <p:grpSpPr>
          <a:xfrm>
            <a:off x="144780" y="4654931"/>
            <a:ext cx="1613092" cy="336677"/>
            <a:chOff x="144780" y="4654931"/>
            <a:chExt cx="1613092" cy="336677"/>
          </a:xfrm>
        </p:grpSpPr>
        <p:pic>
          <p:nvPicPr>
            <p:cNvPr id="2050" name="Picture 2">
              <a:hlinkClick r:id="rId3"/>
              <a:extLst>
                <a:ext uri="{FF2B5EF4-FFF2-40B4-BE49-F238E27FC236}">
                  <a16:creationId xmlns:a16="http://schemas.microsoft.com/office/drawing/2014/main" id="{B4D8CB7B-7F33-4EA1-AA79-E192E6230E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1195" y="4654931"/>
              <a:ext cx="336677" cy="3366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EBAEB8C-6DC2-419A-A9BB-16BE1E7B4BA5}"/>
                </a:ext>
              </a:extLst>
            </p:cNvPr>
            <p:cNvSpPr txBox="1"/>
            <p:nvPr/>
          </p:nvSpPr>
          <p:spPr>
            <a:xfrm>
              <a:off x="144780" y="4683831"/>
              <a:ext cx="1299974" cy="307777"/>
            </a:xfrm>
            <a:prstGeom prst="rect">
              <a:avLst/>
            </a:prstGeom>
            <a:noFill/>
          </p:spPr>
          <p:txBody>
            <a:bodyPr wrap="square">
              <a:spAutoFit/>
            </a:bodyPr>
            <a:lstStyle/>
            <a:p>
              <a:r>
                <a:rPr lang="zh-CN" altLang="en-US" sz="1400" dirty="0">
                  <a:solidFill>
                    <a:srgbClr val="00498E"/>
                  </a:solidFill>
                </a:rPr>
                <a:t>最新版本获取：</a:t>
              </a:r>
            </a:p>
          </p:txBody>
        </p:sp>
      </p:grpSp>
      <p:sp>
        <p:nvSpPr>
          <p:cNvPr id="7" name="文本框 6">
            <a:extLst>
              <a:ext uri="{FF2B5EF4-FFF2-40B4-BE49-F238E27FC236}">
                <a16:creationId xmlns:a16="http://schemas.microsoft.com/office/drawing/2014/main" id="{71D63C76-976F-44DD-87C0-B144E40F8D83}"/>
              </a:ext>
            </a:extLst>
          </p:cNvPr>
          <p:cNvSpPr txBox="1"/>
          <p:nvPr/>
        </p:nvSpPr>
        <p:spPr>
          <a:xfrm>
            <a:off x="1757872" y="4690220"/>
            <a:ext cx="1857198" cy="307777"/>
          </a:xfrm>
          <a:prstGeom prst="rect">
            <a:avLst/>
          </a:prstGeom>
          <a:noFill/>
        </p:spPr>
        <p:txBody>
          <a:bodyPr wrap="square">
            <a:spAutoFit/>
          </a:bodyPr>
          <a:lstStyle/>
          <a:p>
            <a:r>
              <a:rPr lang="zh-CN" altLang="en-US" sz="1400" dirty="0">
                <a:solidFill>
                  <a:srgbClr val="00498E"/>
                </a:solidFill>
              </a:rPr>
              <a:t>版本号 </a:t>
            </a:r>
            <a:r>
              <a:rPr lang="en-US" altLang="zh-CN" sz="1400" dirty="0">
                <a:solidFill>
                  <a:srgbClr val="00498E"/>
                </a:solidFill>
              </a:rPr>
              <a:t>EEG_M1 V1.6</a:t>
            </a:r>
            <a:endParaRPr lang="zh-CN" altLang="en-US" sz="1400" dirty="0">
              <a:solidFill>
                <a:srgbClr val="00498E"/>
              </a:solidFill>
            </a:endParaRPr>
          </a:p>
        </p:txBody>
      </p:sp>
    </p:spTree>
    <p:extLst>
      <p:ext uri="{BB962C8B-B14F-4D97-AF65-F5344CB8AC3E}">
        <p14:creationId xmlns:p14="http://schemas.microsoft.com/office/powerpoint/2010/main" val="58702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77C7A65-34E5-4FF1-AA48-B897BEF4476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7A9F3A5-08E0-46B4-92E3-AFC1D602CD06}"/>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网络参数配置</a:t>
            </a:r>
            <a:endParaRPr lang="zh-CN" altLang="en-US" b="1" spc="300" dirty="0">
              <a:solidFill>
                <a:srgbClr val="00498E"/>
              </a:solidFill>
            </a:endParaRPr>
          </a:p>
        </p:txBody>
      </p:sp>
      <p:sp>
        <p:nvSpPr>
          <p:cNvPr id="13" name="文本框 12">
            <a:extLst>
              <a:ext uri="{FF2B5EF4-FFF2-40B4-BE49-F238E27FC236}">
                <a16:creationId xmlns:a16="http://schemas.microsoft.com/office/drawing/2014/main" id="{600CF82D-9DBD-4EE3-A395-6CAA8EB57AEC}"/>
              </a:ext>
            </a:extLst>
          </p:cNvPr>
          <p:cNvSpPr txBox="1"/>
          <p:nvPr/>
        </p:nvSpPr>
        <p:spPr>
          <a:xfrm>
            <a:off x="144779" y="778756"/>
            <a:ext cx="8758215"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通过</a:t>
            </a:r>
            <a:r>
              <a:rPr lang="zh-CN" altLang="en-US" sz="1800" dirty="0">
                <a:solidFill>
                  <a:srgbClr val="00498E"/>
                </a:solidFill>
                <a:latin typeface="微软雅黑" panose="020B0503020204020204" pitchFamily="34" charset="-122"/>
                <a:ea typeface="微软雅黑" panose="020B0503020204020204" pitchFamily="34" charset="-122"/>
              </a:rPr>
              <a:t>以太网接口与上位机通信，本设备作为服务器，提供一个</a:t>
            </a:r>
            <a:r>
              <a:rPr lang="en-US" altLang="zh-CN" sz="1800" dirty="0">
                <a:solidFill>
                  <a:srgbClr val="00498E"/>
                </a:solidFill>
                <a:latin typeface="微软雅黑" panose="020B0503020204020204" pitchFamily="34" charset="-122"/>
                <a:ea typeface="微软雅黑" panose="020B0503020204020204" pitchFamily="34" charset="-122"/>
              </a:rPr>
              <a:t>TCP</a:t>
            </a:r>
            <a:r>
              <a:rPr lang="zh-CN" altLang="en-US" sz="1800" dirty="0">
                <a:solidFill>
                  <a:srgbClr val="00498E"/>
                </a:solidFill>
                <a:latin typeface="微软雅黑" panose="020B0503020204020204" pitchFamily="34" charset="-122"/>
                <a:ea typeface="微软雅黑" panose="020B0503020204020204" pitchFamily="34" charset="-122"/>
              </a:rPr>
              <a:t>端口以实现上位机对本设备的控制，提供一个</a:t>
            </a:r>
            <a:r>
              <a:rPr lang="en-US" altLang="zh-CN" sz="1800" dirty="0">
                <a:solidFill>
                  <a:srgbClr val="00498E"/>
                </a:solidFill>
                <a:latin typeface="微软雅黑" panose="020B0503020204020204" pitchFamily="34" charset="-122"/>
                <a:ea typeface="微软雅黑" panose="020B0503020204020204" pitchFamily="34" charset="-122"/>
              </a:rPr>
              <a:t>UDP</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端口以实现设备向上位机数据传送。</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在建立以太网连接前，确保网络参数配置如下：</a:t>
            </a:r>
          </a:p>
        </p:txBody>
      </p:sp>
      <p:graphicFrame>
        <p:nvGraphicFramePr>
          <p:cNvPr id="14" name="表格 14">
            <a:extLst>
              <a:ext uri="{FF2B5EF4-FFF2-40B4-BE49-F238E27FC236}">
                <a16:creationId xmlns:a16="http://schemas.microsoft.com/office/drawing/2014/main" id="{B6777BBC-51D0-4FBC-9A1C-B686133F64FF}"/>
              </a:ext>
            </a:extLst>
          </p:cNvPr>
          <p:cNvGraphicFramePr>
            <a:graphicFrameLocks noGrp="1"/>
          </p:cNvGraphicFramePr>
          <p:nvPr/>
        </p:nvGraphicFramePr>
        <p:xfrm>
          <a:off x="510540" y="2109215"/>
          <a:ext cx="8106409" cy="2255527"/>
        </p:xfrm>
        <a:graphic>
          <a:graphicData uri="http://schemas.openxmlformats.org/drawingml/2006/table">
            <a:tbl>
              <a:tblPr firstRow="1" bandRow="1">
                <a:tableStyleId>{6E25E649-3F16-4E02-A733-19D2CDBF48F0}</a:tableStyleId>
              </a:tblPr>
              <a:tblGrid>
                <a:gridCol w="1125888">
                  <a:extLst>
                    <a:ext uri="{9D8B030D-6E8A-4147-A177-3AD203B41FA5}">
                      <a16:colId xmlns:a16="http://schemas.microsoft.com/office/drawing/2014/main" val="3645911224"/>
                    </a:ext>
                  </a:extLst>
                </a:gridCol>
                <a:gridCol w="1500177">
                  <a:extLst>
                    <a:ext uri="{9D8B030D-6E8A-4147-A177-3AD203B41FA5}">
                      <a16:colId xmlns:a16="http://schemas.microsoft.com/office/drawing/2014/main" val="257802436"/>
                    </a:ext>
                  </a:extLst>
                </a:gridCol>
                <a:gridCol w="5480344">
                  <a:extLst>
                    <a:ext uri="{9D8B030D-6E8A-4147-A177-3AD203B41FA5}">
                      <a16:colId xmlns:a16="http://schemas.microsoft.com/office/drawing/2014/main" val="1008660161"/>
                    </a:ext>
                  </a:extLst>
                </a:gridCol>
              </a:tblGrid>
              <a:tr h="306287">
                <a:tc gridSpan="2">
                  <a:txBody>
                    <a:bodyPr/>
                    <a:lstStyle/>
                    <a:p>
                      <a:pPr algn="ctr"/>
                      <a:r>
                        <a:rPr lang="zh-CN" altLang="en-US" dirty="0"/>
                        <a:t>网络参数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r>
                        <a:rPr lang="zh-CN" altLang="en-US" dirty="0"/>
                        <a:t>网络参数</a:t>
                      </a:r>
                    </a:p>
                  </a:txBody>
                  <a:tcPr>
                    <a:lnL>
                      <a:noFill/>
                    </a:lnL>
                    <a:lnR>
                      <a:noFill/>
                    </a:lnR>
                    <a:lnT w="254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值</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389848">
                <a:tc rowSpan="2">
                  <a:txBody>
                    <a:bodyPr/>
                    <a:lstStyle/>
                    <a:p>
                      <a:pPr algn="ctr"/>
                      <a:r>
                        <a:rPr lang="zh-CN" altLang="en-US" sz="1400" kern="1200" dirty="0">
                          <a:solidFill>
                            <a:schemeClr val="dk1"/>
                          </a:solidFill>
                          <a:latin typeface="+mn-lt"/>
                          <a:ea typeface="+mn-ea"/>
                          <a:cs typeface="+mn-cs"/>
                        </a:rPr>
                        <a:t>上位机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400" dirty="0"/>
                        <a:t>UDP</a:t>
                      </a:r>
                      <a:r>
                        <a:rPr lang="zh-CN" altLang="en-US" sz="1400" dirty="0"/>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389848">
                <a:tc vMerge="1">
                  <a:txBody>
                    <a:bodyPr/>
                    <a:lstStyle/>
                    <a:p>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389848">
                <a:tc rowSpan="3">
                  <a:txBody>
                    <a:bodyPr/>
                    <a:lstStyle/>
                    <a:p>
                      <a:pPr algn="ctr"/>
                      <a:r>
                        <a:rPr lang="en-US" altLang="zh-CN" sz="1400" kern="1200" dirty="0">
                          <a:solidFill>
                            <a:schemeClr val="dk1"/>
                          </a:solidFill>
                          <a:latin typeface="+mn-lt"/>
                          <a:ea typeface="+mn-ea"/>
                          <a:cs typeface="+mn-cs"/>
                        </a:rPr>
                        <a:t>Micro EEG</a:t>
                      </a:r>
                      <a:endParaRPr lang="zh-CN" altLang="en-US"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TCP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389848">
                <a:tc vMerge="1">
                  <a:txBody>
                    <a:bodyPr/>
                    <a:lstStyle/>
                    <a:p>
                      <a:endParaRPr lang="zh-CN" altLang="en-US" dirty="0"/>
                    </a:p>
                  </a:txBody>
                  <a:tcPr>
                    <a:lnL>
                      <a:noFill/>
                    </a:lnL>
                    <a:lnR>
                      <a:noFill/>
                    </a:lnR>
                    <a:lnT>
                      <a:noFill/>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UDP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389848">
                <a:tc vMerge="1">
                  <a:txBody>
                    <a:bodyPr/>
                    <a:lstStyle/>
                    <a:p>
                      <a:pPr algn="ctr"/>
                      <a:endParaRPr lang="zh-CN" altLang="en-US" dirty="0"/>
                    </a:p>
                  </a:txBody>
                  <a:tcPr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IP</a:t>
                      </a:r>
                      <a:r>
                        <a:rPr lang="zh-CN" altLang="en-US" sz="1400" kern="1200" dirty="0">
                          <a:solidFill>
                            <a:schemeClr val="dk1"/>
                          </a:solidFill>
                          <a:latin typeface="+mn-lt"/>
                          <a:ea typeface="+mn-ea"/>
                          <a:cs typeface="+mn-cs"/>
                        </a:rPr>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bl>
          </a:graphicData>
        </a:graphic>
      </p:graphicFrame>
    </p:spTree>
    <p:extLst>
      <p:ext uri="{BB962C8B-B14F-4D97-AF65-F5344CB8AC3E}">
        <p14:creationId xmlns:p14="http://schemas.microsoft.com/office/powerpoint/2010/main" val="41796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BED0B3-6CD3-442D-A360-696490BD659B}"/>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368FE0-CBAA-4C53-813C-88E969C23242}"/>
              </a:ext>
            </a:extLst>
          </p:cNvPr>
          <p:cNvSpPr txBox="1"/>
          <p:nvPr/>
        </p:nvSpPr>
        <p:spPr>
          <a:xfrm>
            <a:off x="144780" y="184396"/>
            <a:ext cx="2455169"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4A3DC909-9E3F-4929-A682-F4C6670933FA}"/>
              </a:ext>
            </a:extLst>
          </p:cNvPr>
          <p:cNvSpPr txBox="1"/>
          <p:nvPr/>
        </p:nvSpPr>
        <p:spPr>
          <a:xfrm>
            <a:off x="144780" y="778756"/>
            <a:ext cx="8679180"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tabLst>
                <a:tab pos="4125913" algn="l"/>
              </a:tabLst>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系统架构中将设备支持的所有功能以属性的形式在功能属性层进行封装，上位机通过</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端口实现对设备属性值的读写操作以控制设备实现相应的属性功能。本设备版本支持的功能属性如下：</a:t>
            </a:r>
          </a:p>
        </p:txBody>
      </p:sp>
      <p:graphicFrame>
        <p:nvGraphicFramePr>
          <p:cNvPr id="11" name="表格 14">
            <a:extLst>
              <a:ext uri="{FF2B5EF4-FFF2-40B4-BE49-F238E27FC236}">
                <a16:creationId xmlns:a16="http://schemas.microsoft.com/office/drawing/2014/main" id="{7934EB80-9133-4127-B4B4-E3FDF408F094}"/>
              </a:ext>
            </a:extLst>
          </p:cNvPr>
          <p:cNvGraphicFramePr>
            <a:graphicFrameLocks noGrp="1"/>
          </p:cNvGraphicFramePr>
          <p:nvPr/>
        </p:nvGraphicFramePr>
        <p:xfrm>
          <a:off x="480060" y="1913471"/>
          <a:ext cx="8008620" cy="3040380"/>
        </p:xfrm>
        <a:graphic>
          <a:graphicData uri="http://schemas.openxmlformats.org/drawingml/2006/table">
            <a:tbl>
              <a:tblPr firstRow="1" bandRow="1">
                <a:tableStyleId>{6E25E649-3F16-4E02-A733-19D2CDBF48F0}</a:tableStyleId>
              </a:tblPr>
              <a:tblGrid>
                <a:gridCol w="685800">
                  <a:extLst>
                    <a:ext uri="{9D8B030D-6E8A-4147-A177-3AD203B41FA5}">
                      <a16:colId xmlns:a16="http://schemas.microsoft.com/office/drawing/2014/main" val="257802436"/>
                    </a:ext>
                  </a:extLst>
                </a:gridCol>
                <a:gridCol w="1417320">
                  <a:extLst>
                    <a:ext uri="{9D8B030D-6E8A-4147-A177-3AD203B41FA5}">
                      <a16:colId xmlns:a16="http://schemas.microsoft.com/office/drawing/2014/main" val="3388335224"/>
                    </a:ext>
                  </a:extLst>
                </a:gridCol>
                <a:gridCol w="914400">
                  <a:extLst>
                    <a:ext uri="{9D8B030D-6E8A-4147-A177-3AD203B41FA5}">
                      <a16:colId xmlns:a16="http://schemas.microsoft.com/office/drawing/2014/main" val="2199124730"/>
                    </a:ext>
                  </a:extLst>
                </a:gridCol>
                <a:gridCol w="3642360">
                  <a:extLst>
                    <a:ext uri="{9D8B030D-6E8A-4147-A177-3AD203B41FA5}">
                      <a16:colId xmlns:a16="http://schemas.microsoft.com/office/drawing/2014/main" val="1008660161"/>
                    </a:ext>
                  </a:extLst>
                </a:gridCol>
                <a:gridCol w="1348740">
                  <a:extLst>
                    <a:ext uri="{9D8B030D-6E8A-4147-A177-3AD203B41FA5}">
                      <a16:colId xmlns:a16="http://schemas.microsoft.com/office/drawing/2014/main" val="122876778"/>
                    </a:ext>
                  </a:extLst>
                </a:gridCol>
              </a:tblGrid>
              <a:tr h="285361">
                <a:tc>
                  <a:txBody>
                    <a:bodyPr/>
                    <a:lstStyle/>
                    <a:p>
                      <a:pPr algn="ctr"/>
                      <a:r>
                        <a:rPr lang="zh-CN" altLang="en-US" dirty="0"/>
                        <a:t>编号</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947C"/>
                    </a:solidFill>
                  </a:tcPr>
                </a:tc>
                <a:tc>
                  <a:txBody>
                    <a:bodyPr/>
                    <a:lstStyle/>
                    <a:p>
                      <a:pPr algn="ctr"/>
                      <a:r>
                        <a:rPr lang="zh-CN" altLang="en-US" dirty="0"/>
                        <a:t>属性名称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读写权限</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说明</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数据类型</a:t>
                      </a:r>
                      <a:r>
                        <a:rPr lang="en-US" altLang="zh-CN" dirty="0"/>
                        <a:t>/</a:t>
                      </a:r>
                      <a:r>
                        <a:rPr lang="zh-CN" altLang="en-US" dirty="0"/>
                        <a:t>长度</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263410">
                <a:tc>
                  <a:txBody>
                    <a:bodyPr/>
                    <a:lstStyle/>
                    <a:p>
                      <a:pPr algn="ctr"/>
                      <a:r>
                        <a:rPr lang="en-US" altLang="zh-CN" sz="1200" dirty="0"/>
                        <a:t>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设备唯一识别码</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由设备主控芯片的</a:t>
                      </a:r>
                      <a:r>
                        <a:rPr lang="en-US" altLang="zh-CN" sz="1200" dirty="0"/>
                        <a:t>UUID</a:t>
                      </a:r>
                      <a:r>
                        <a:rPr lang="zh-CN" altLang="en-US" sz="1200" dirty="0"/>
                        <a:t>为基础算出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uint32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设备总通道数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设备总采样通道数</a:t>
                      </a:r>
                      <a:r>
                        <a:rPr lang="en-US" altLang="zh-CN" sz="1200" dirty="0"/>
                        <a:t>/</a:t>
                      </a:r>
                      <a:r>
                        <a:rPr lang="zh-CN" altLang="en-US" sz="1200" dirty="0"/>
                        <a:t>导联数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采样控制开关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1 - </a:t>
                      </a:r>
                      <a:r>
                        <a:rPr lang="zh-CN" altLang="en-US" sz="1200" dirty="0"/>
                        <a:t>开始采样  </a:t>
                      </a:r>
                      <a:r>
                        <a:rPr lang="en-US" altLang="zh-CN" sz="1200" dirty="0"/>
                        <a:t>0 - </a:t>
                      </a:r>
                      <a:r>
                        <a:rPr lang="zh-CN" altLang="en-US" sz="1200" dirty="0"/>
                        <a:t>停止采样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bool</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263410">
                <a:tc>
                  <a:txBody>
                    <a:bodyPr/>
                    <a:lstStyle/>
                    <a:p>
                      <a:pPr algn="ctr"/>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MAC</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0c-29-ab-7c-00-01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48bit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263410">
                <a:tc>
                  <a:txBody>
                    <a:bodyPr/>
                    <a:lstStyle/>
                    <a:p>
                      <a:pPr algn="ctr"/>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IP</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默认值 </a:t>
                      </a:r>
                      <a:r>
                        <a:rPr lang="en-US" altLang="zh-CN" sz="1200" dirty="0"/>
                        <a:t>192.168.1.10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32bit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r h="263410">
                <a:tc>
                  <a:txBody>
                    <a:bodyPr/>
                    <a:lstStyle/>
                    <a:p>
                      <a:pPr algn="ctr"/>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kern="1200" dirty="0">
                          <a:solidFill>
                            <a:schemeClr val="dk1"/>
                          </a:solidFill>
                          <a:latin typeface="+mn-lt"/>
                          <a:ea typeface="+mn-ea"/>
                          <a:cs typeface="+mn-cs"/>
                        </a:rPr>
                        <a:t>UDP</a:t>
                      </a:r>
                      <a:r>
                        <a:rPr lang="zh-CN" altLang="en-US" sz="1200" kern="1200" dirty="0">
                          <a:solidFill>
                            <a:schemeClr val="dk1"/>
                          </a:solidFill>
                          <a:latin typeface="+mn-lt"/>
                          <a:ea typeface="+mn-ea"/>
                          <a:cs typeface="+mn-cs"/>
                        </a:rPr>
                        <a:t>每包样本数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10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98393503"/>
                  </a:ext>
                </a:extLst>
              </a:tr>
              <a:tr h="263410">
                <a:tc>
                  <a:txBody>
                    <a:bodyPr/>
                    <a:lstStyle/>
                    <a:p>
                      <a:pPr algn="ctr"/>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支持 </a:t>
                      </a:r>
                      <a:r>
                        <a:rPr lang="en-US" altLang="zh-CN" sz="1200" dirty="0"/>
                        <a:t>250/500/1K/2K</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17739530"/>
                  </a:ext>
                </a:extLst>
              </a:tr>
              <a:tr h="263410">
                <a:tc>
                  <a:txBody>
                    <a:bodyPr/>
                    <a:lstStyle/>
                    <a:p>
                      <a:pPr algn="ctr"/>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全局采样率设置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a:t>uint32</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1143654"/>
                  </a:ext>
                </a:extLst>
              </a:tr>
              <a:tr h="263410">
                <a:tc>
                  <a:txBody>
                    <a:bodyPr/>
                    <a:lstStyle/>
                    <a:p>
                      <a:pPr algn="ctr"/>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支持 </a:t>
                      </a:r>
                      <a:r>
                        <a:rPr lang="en-US" altLang="zh-CN" sz="1200" dirty="0"/>
                        <a:t>1/2/4/6</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6461724"/>
                  </a:ext>
                </a:extLst>
              </a:tr>
              <a:tr h="263410">
                <a:tc>
                  <a:txBody>
                    <a:bodyPr/>
                    <a:lstStyle/>
                    <a:p>
                      <a:pPr algn="ctr"/>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全局增益设置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a:t>
                      </a:r>
                      <a:r>
                        <a:rPr lang="en-US" sz="1200" kern="1200" dirty="0">
                          <a:solidFill>
                            <a:schemeClr val="dk1"/>
                          </a:solidFill>
                          <a:latin typeface="+mn-lt"/>
                          <a:ea typeface="+mn-ea"/>
                          <a:cs typeface="+mn-cs"/>
                        </a:rPr>
                        <a:t>int</a:t>
                      </a:r>
                      <a:r>
                        <a:rPr lang="en-US" altLang="zh-CN" sz="1200" kern="1200" dirty="0">
                          <a:solidFill>
                            <a:schemeClr val="dk1"/>
                          </a:solidFill>
                          <a:latin typeface="+mn-lt"/>
                          <a:ea typeface="+mn-ea"/>
                          <a:cs typeface="+mn-cs"/>
                        </a:rPr>
                        <a:t>32</a:t>
                      </a:r>
                      <a:endParaRPr lang="en-US" sz="1200" kern="1200" dirty="0">
                        <a:solidFill>
                          <a:schemeClr val="dk1"/>
                        </a:solidFill>
                        <a:latin typeface="+mn-lt"/>
                        <a:ea typeface="+mn-ea"/>
                        <a:cs typeface="+mn-cs"/>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090590"/>
                  </a:ext>
                </a:extLst>
              </a:tr>
            </a:tbl>
          </a:graphicData>
        </a:graphic>
      </p:graphicFrame>
    </p:spTree>
    <p:extLst>
      <p:ext uri="{BB962C8B-B14F-4D97-AF65-F5344CB8AC3E}">
        <p14:creationId xmlns:p14="http://schemas.microsoft.com/office/powerpoint/2010/main" val="11737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2455169"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端口交互方式</a:t>
            </a: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上位机通过</a:t>
            </a:r>
            <a:r>
              <a:rPr lang="zh-CN" altLang="en-US" b="1" dirty="0">
                <a:solidFill>
                  <a:srgbClr val="00498E"/>
                </a:solidFill>
                <a:latin typeface="微软雅黑" panose="020B0503020204020204" pitchFamily="34" charset="-122"/>
                <a:ea typeface="微软雅黑" panose="020B0503020204020204" pitchFamily="34" charset="-122"/>
              </a:rPr>
              <a:t>属性编号</a:t>
            </a:r>
            <a:r>
              <a:rPr lang="zh-CN" altLang="en-US" dirty="0">
                <a:solidFill>
                  <a:srgbClr val="00498E"/>
                </a:solidFill>
                <a:latin typeface="微软雅黑" panose="020B0503020204020204" pitchFamily="34" charset="-122"/>
                <a:ea typeface="微软雅黑" panose="020B0503020204020204" pitchFamily="34" charset="-122"/>
              </a:rPr>
              <a:t>按照规定的协议控制</a:t>
            </a: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 </a:t>
            </a:r>
            <a:r>
              <a:rPr lang="zh-CN" altLang="en-US" dirty="0">
                <a:solidFill>
                  <a:srgbClr val="00498E"/>
                </a:solidFill>
                <a:latin typeface="微软雅黑" panose="020B0503020204020204" pitchFamily="34" charset="-122"/>
                <a:ea typeface="微软雅黑" panose="020B0503020204020204" pitchFamily="34" charset="-122"/>
              </a:rPr>
              <a:t>，实现对设备当前状态的获取或更改以实现相应的功能。</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端口的发送控制帧协议规定如下：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nvGraphicFramePr>
        <p:xfrm>
          <a:off x="480060" y="2216956"/>
          <a:ext cx="8183880" cy="1911030"/>
        </p:xfrm>
        <a:graphic>
          <a:graphicData uri="http://schemas.openxmlformats.org/drawingml/2006/table">
            <a:tbl>
              <a:tblPr firstRow="1" bandRow="1">
                <a:tableStyleId>{5C22544A-7EE6-4342-B048-85BDC9FD1C3A}</a:tableStyleId>
              </a:tblPr>
              <a:tblGrid>
                <a:gridCol w="1022985">
                  <a:extLst>
                    <a:ext uri="{9D8B030D-6E8A-4147-A177-3AD203B41FA5}">
                      <a16:colId xmlns:a16="http://schemas.microsoft.com/office/drawing/2014/main" val="991327414"/>
                    </a:ext>
                  </a:extLst>
                </a:gridCol>
                <a:gridCol w="1022985">
                  <a:extLst>
                    <a:ext uri="{9D8B030D-6E8A-4147-A177-3AD203B41FA5}">
                      <a16:colId xmlns:a16="http://schemas.microsoft.com/office/drawing/2014/main" val="19326485"/>
                    </a:ext>
                  </a:extLst>
                </a:gridCol>
                <a:gridCol w="729788">
                  <a:extLst>
                    <a:ext uri="{9D8B030D-6E8A-4147-A177-3AD203B41FA5}">
                      <a16:colId xmlns:a16="http://schemas.microsoft.com/office/drawing/2014/main" val="2579386633"/>
                    </a:ext>
                  </a:extLst>
                </a:gridCol>
                <a:gridCol w="1316182">
                  <a:extLst>
                    <a:ext uri="{9D8B030D-6E8A-4147-A177-3AD203B41FA5}">
                      <a16:colId xmlns:a16="http://schemas.microsoft.com/office/drawing/2014/main" val="26964036"/>
                    </a:ext>
                  </a:extLst>
                </a:gridCol>
                <a:gridCol w="1022985">
                  <a:extLst>
                    <a:ext uri="{9D8B030D-6E8A-4147-A177-3AD203B41FA5}">
                      <a16:colId xmlns:a16="http://schemas.microsoft.com/office/drawing/2014/main" val="486245971"/>
                    </a:ext>
                  </a:extLst>
                </a:gridCol>
                <a:gridCol w="1022985">
                  <a:extLst>
                    <a:ext uri="{9D8B030D-6E8A-4147-A177-3AD203B41FA5}">
                      <a16:colId xmlns:a16="http://schemas.microsoft.com/office/drawing/2014/main" val="147706608"/>
                    </a:ext>
                  </a:extLst>
                </a:gridCol>
                <a:gridCol w="1022985">
                  <a:extLst>
                    <a:ext uri="{9D8B030D-6E8A-4147-A177-3AD203B41FA5}">
                      <a16:colId xmlns:a16="http://schemas.microsoft.com/office/drawing/2014/main" val="1995408116"/>
                    </a:ext>
                  </a:extLst>
                </a:gridCol>
                <a:gridCol w="102298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指令码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通道编号</a:t>
                      </a:r>
                    </a:p>
                  </a:txBody>
                  <a:tcPr>
                    <a:lnL w="19050" cap="flat" cmpd="sng" algn="ctr">
                      <a:solidFill>
                        <a:schemeClr val="bg2">
                          <a:lumMod val="9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accent3">
                        <a:lumMod val="75000"/>
                      </a:schemeClr>
                    </a:solidFill>
                  </a:tcPr>
                </a:tc>
                <a:tc>
                  <a:txBody>
                    <a:bodyPr/>
                    <a:lstStyle/>
                    <a:p>
                      <a:pPr algn="ctr"/>
                      <a:r>
                        <a:rPr lang="zh-CN" altLang="en-US" dirty="0"/>
                        <a:t>操作数</a:t>
                      </a: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268975">
                <a:tc rowSpan="5">
                  <a:txBody>
                    <a:bodyPr/>
                    <a:lstStyle/>
                    <a:p>
                      <a:pPr algn="ctr"/>
                      <a:r>
                        <a:rPr lang="en-US" altLang="zh-CN" sz="1000" kern="1200" dirty="0">
                          <a:solidFill>
                            <a:schemeClr val="bg2">
                              <a:lumMod val="25000"/>
                            </a:schemeClr>
                          </a:solidFill>
                          <a:latin typeface="+mn-lt"/>
                          <a:ea typeface="+mn-ea"/>
                          <a:cs typeface="+mn-cs"/>
                        </a:rPr>
                        <a:t>0XAC</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5">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空指令</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5">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5">
                  <a:txBody>
                    <a:bodyPr/>
                    <a:lstStyle/>
                    <a:p>
                      <a:pPr algn="ctr"/>
                      <a:r>
                        <a:rPr lang="zh-CN" altLang="en-US" sz="1000" kern="1200" dirty="0">
                          <a:solidFill>
                            <a:schemeClr val="bg2">
                              <a:lumMod val="25000"/>
                            </a:schemeClr>
                          </a:solidFill>
                          <a:latin typeface="+mn-lt"/>
                          <a:ea typeface="+mn-ea"/>
                          <a:cs typeface="+mn-cs"/>
                        </a:rPr>
                        <a:t>本设备版本</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不支持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 </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0xFF</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rowSpan="5">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写属性时</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该域存在</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rowSpan="5">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0XCC</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读一个普通属性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0x10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strike="sngStrike" kern="1200" dirty="0">
                          <a:solidFill>
                            <a:schemeClr val="bg2">
                              <a:lumMod val="25000"/>
                            </a:schemeClr>
                          </a:solidFill>
                          <a:latin typeface="+mn-lt"/>
                          <a:ea typeface="+mn-ea"/>
                          <a:cs typeface="+mn-cs"/>
                        </a:rPr>
                        <a:t>0x02</a:t>
                      </a: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strike="sngStrike" kern="1200" dirty="0">
                          <a:solidFill>
                            <a:schemeClr val="bg2">
                              <a:lumMod val="25000"/>
                            </a:schemeClr>
                          </a:solidFill>
                          <a:latin typeface="+mn-lt"/>
                          <a:ea typeface="+mn-ea"/>
                          <a:cs typeface="+mn-cs"/>
                        </a:rPr>
                        <a:t>读一个通道属性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09479291"/>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strike="sngStrike" kern="1200" dirty="0">
                          <a:solidFill>
                            <a:schemeClr val="bg2">
                              <a:lumMod val="25000"/>
                            </a:schemeClr>
                          </a:solidFill>
                          <a:latin typeface="+mn-lt"/>
                          <a:ea typeface="+mn-ea"/>
                          <a:cs typeface="+mn-cs"/>
                        </a:rPr>
                        <a:t>0x20</a:t>
                      </a: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strike="sngStrike" kern="1200" dirty="0">
                          <a:solidFill>
                            <a:schemeClr val="bg2">
                              <a:lumMod val="25000"/>
                            </a:schemeClr>
                          </a:solidFill>
                          <a:latin typeface="+mn-lt"/>
                          <a:ea typeface="+mn-ea"/>
                          <a:cs typeface="+mn-cs"/>
                        </a:rPr>
                        <a:t>写一个通道属性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65673620"/>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发送控制帧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4354899"/>
            <a:ext cx="8183880" cy="875624"/>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 1. </a:t>
            </a:r>
            <a:r>
              <a:rPr lang="zh-CN" altLang="en-US" sz="1400" dirty="0">
                <a:solidFill>
                  <a:srgbClr val="00498E"/>
                </a:solidFill>
                <a:latin typeface="微软雅黑" panose="020B0503020204020204" pitchFamily="34" charset="-122"/>
                <a:ea typeface="微软雅黑" panose="020B0503020204020204" pitchFamily="34" charset="-122"/>
              </a:rPr>
              <a:t>对采样开关控制属性值写入</a:t>
            </a:r>
            <a:r>
              <a:rPr lang="en-US" altLang="zh-CN" sz="1400" dirty="0">
                <a:solidFill>
                  <a:srgbClr val="00498E"/>
                </a:solidFill>
                <a:latin typeface="微软雅黑" panose="020B0503020204020204" pitchFamily="34" charset="-122"/>
                <a:ea typeface="微软雅黑" panose="020B0503020204020204" pitchFamily="34" charset="-122"/>
              </a:rPr>
              <a:t>1</a:t>
            </a:r>
            <a:r>
              <a:rPr lang="zh-CN" altLang="en-US" sz="1400" dirty="0">
                <a:solidFill>
                  <a:srgbClr val="00498E"/>
                </a:solidFill>
                <a:latin typeface="微软雅黑" panose="020B0503020204020204" pitchFamily="34" charset="-122"/>
                <a:ea typeface="微软雅黑" panose="020B0503020204020204" pitchFamily="34" charset="-122"/>
              </a:rPr>
              <a:t>（控制设备开始采样）控制帧为 </a:t>
            </a:r>
            <a:r>
              <a:rPr lang="en-US" altLang="zh-CN" sz="1400" dirty="0">
                <a:solidFill>
                  <a:srgbClr val="00498E"/>
                </a:solidFill>
                <a:latin typeface="微软雅黑" panose="020B0503020204020204" pitchFamily="34" charset="-122"/>
                <a:ea typeface="微软雅黑" panose="020B0503020204020204" pitchFamily="34" charset="-122"/>
              </a:rPr>
              <a:t>AC-04-10-02-FF-01-CC</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2. </a:t>
            </a:r>
            <a:r>
              <a:rPr lang="zh-CN" altLang="en-US" sz="1400" dirty="0">
                <a:solidFill>
                  <a:srgbClr val="00498E"/>
                </a:solidFill>
                <a:latin typeface="微软雅黑" panose="020B0503020204020204" pitchFamily="34" charset="-122"/>
                <a:ea typeface="微软雅黑" panose="020B0503020204020204" pitchFamily="34" charset="-122"/>
              </a:rPr>
              <a:t>读取采样开关控制属性值（获取目前设备是否进行采样） 控制帧为 </a:t>
            </a:r>
            <a:r>
              <a:rPr lang="en-US" altLang="zh-CN" sz="1400" dirty="0">
                <a:solidFill>
                  <a:srgbClr val="00498E"/>
                </a:solidFill>
                <a:latin typeface="微软雅黑" panose="020B0503020204020204" pitchFamily="34" charset="-122"/>
                <a:ea typeface="微软雅黑" panose="020B0503020204020204" pitchFamily="34" charset="-122"/>
              </a:rPr>
              <a:t>AC-03-01-02-FF-CC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2455169"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端口交互方式</a:t>
            </a:r>
            <a:endParaRPr lang="zh-CN" altLang="en-US" b="1" dirty="0">
              <a:solidFill>
                <a:srgbClr val="00498E"/>
              </a:solidFill>
            </a:endParaRP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设备对上位机发送的控制帧处理完毕后会回复处理结果。</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端口的回复帧协议规定如下：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nvGraphicFramePr>
        <p:xfrm>
          <a:off x="480059" y="2223306"/>
          <a:ext cx="8082051" cy="1373080"/>
        </p:xfrm>
        <a:graphic>
          <a:graphicData uri="http://schemas.openxmlformats.org/drawingml/2006/table">
            <a:tbl>
              <a:tblPr firstRow="1" bandRow="1">
                <a:tableStyleId>{5C22544A-7EE6-4342-B048-85BDC9FD1C3A}</a:tableStyleId>
              </a:tblPr>
              <a:tblGrid>
                <a:gridCol w="993141">
                  <a:extLst>
                    <a:ext uri="{9D8B030D-6E8A-4147-A177-3AD203B41FA5}">
                      <a16:colId xmlns:a16="http://schemas.microsoft.com/office/drawing/2014/main" val="991327414"/>
                    </a:ext>
                  </a:extLst>
                </a:gridCol>
                <a:gridCol w="1316017">
                  <a:extLst>
                    <a:ext uri="{9D8B030D-6E8A-4147-A177-3AD203B41FA5}">
                      <a16:colId xmlns:a16="http://schemas.microsoft.com/office/drawing/2014/main" val="19326485"/>
                    </a:ext>
                  </a:extLst>
                </a:gridCol>
                <a:gridCol w="646710">
                  <a:extLst>
                    <a:ext uri="{9D8B030D-6E8A-4147-A177-3AD203B41FA5}">
                      <a16:colId xmlns:a16="http://schemas.microsoft.com/office/drawing/2014/main" val="2579386633"/>
                    </a:ext>
                  </a:extLst>
                </a:gridCol>
                <a:gridCol w="2105891">
                  <a:extLst>
                    <a:ext uri="{9D8B030D-6E8A-4147-A177-3AD203B41FA5}">
                      <a16:colId xmlns:a16="http://schemas.microsoft.com/office/drawing/2014/main" val="26964036"/>
                    </a:ext>
                  </a:extLst>
                </a:gridCol>
                <a:gridCol w="983673">
                  <a:extLst>
                    <a:ext uri="{9D8B030D-6E8A-4147-A177-3AD203B41FA5}">
                      <a16:colId xmlns:a16="http://schemas.microsoft.com/office/drawing/2014/main" val="486245971"/>
                    </a:ext>
                  </a:extLst>
                </a:gridCol>
                <a:gridCol w="1170709">
                  <a:extLst>
                    <a:ext uri="{9D8B030D-6E8A-4147-A177-3AD203B41FA5}">
                      <a16:colId xmlns:a16="http://schemas.microsoft.com/office/drawing/2014/main" val="147706608"/>
                    </a:ext>
                  </a:extLst>
                </a:gridCol>
                <a:gridCol w="865910">
                  <a:extLst>
                    <a:ext uri="{9D8B030D-6E8A-4147-A177-3AD203B41FA5}">
                      <a16:colId xmlns:a16="http://schemas.microsoft.com/office/drawing/2014/main" val="3455966039"/>
                    </a:ext>
                  </a:extLst>
                </a:gridCol>
              </a:tblGrid>
              <a:tr h="268975">
                <a:tc>
                  <a:txBody>
                    <a:bodyPr/>
                    <a:lstStyle/>
                    <a:p>
                      <a:pPr algn="ctr"/>
                      <a:r>
                        <a:rPr lang="zh-CN" altLang="en-US" dirty="0"/>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错误码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回复数据</a:t>
                      </a:r>
                    </a:p>
                  </a:txBody>
                  <a:tcPr>
                    <a:lnL w="19050" cap="flat" cmpd="sng" algn="ctr">
                      <a:solidFill>
                        <a:schemeClr val="bg2">
                          <a:lumMod val="9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accent3">
                        <a:lumMod val="75000"/>
                      </a:schemeClr>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控制帧指令正确</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控制指令正确则回复该编号属性的属性值</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否则该域不存在</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0XC2</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错误：对只读属性写入</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0x02</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错误：写属性操作数数据长度错误</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uint8</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回复帧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790109"/>
            <a:ext cx="6135485" cy="606320"/>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例：例</a:t>
            </a:r>
            <a:r>
              <a:rPr lang="en-US" altLang="zh-CN" sz="1400" dirty="0">
                <a:solidFill>
                  <a:srgbClr val="00498E"/>
                </a:solidFill>
                <a:latin typeface="微软雅黑" panose="020B0503020204020204" pitchFamily="34" charset="-122"/>
                <a:ea typeface="微软雅黑" panose="020B0503020204020204" pitchFamily="34" charset="-122"/>
              </a:rPr>
              <a:t>1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a:t>
            </a: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2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403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3172578"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端口交互方式 </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79" y="778756"/>
            <a:ext cx="8722995" cy="3176960"/>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提供一个</a:t>
            </a:r>
            <a:r>
              <a:rPr lang="en-US" altLang="zh-CN" sz="1800" dirty="0">
                <a:solidFill>
                  <a:srgbClr val="00498E"/>
                </a:solidFill>
                <a:latin typeface="微软雅黑" panose="020B0503020204020204" pitchFamily="34" charset="-122"/>
                <a:ea typeface="微软雅黑" panose="020B0503020204020204" pitchFamily="34" charset="-122"/>
              </a:rPr>
              <a:t>UDP</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端口以实现设备向上位机发送</a:t>
            </a:r>
            <a:r>
              <a:rPr lang="en-US" altLang="zh-CN" sz="1800" dirty="0">
                <a:solidFill>
                  <a:srgbClr val="00498E"/>
                </a:solidFill>
                <a:latin typeface="微软雅黑" panose="020B0503020204020204" pitchFamily="34" charset="-122"/>
                <a:ea typeface="微软雅黑" panose="020B0503020204020204" pitchFamily="34" charset="-122"/>
              </a:rPr>
              <a:t>AD</a:t>
            </a:r>
            <a:r>
              <a:rPr lang="zh-CN" altLang="en-US" sz="1800" dirty="0">
                <a:solidFill>
                  <a:srgbClr val="00498E"/>
                </a:solidFill>
                <a:latin typeface="微软雅黑" panose="020B0503020204020204" pitchFamily="34" charset="-122"/>
                <a:ea typeface="微软雅黑" panose="020B0503020204020204" pitchFamily="34" charset="-122"/>
              </a:rPr>
              <a:t>芯片采集的数据。</a:t>
            </a:r>
            <a:r>
              <a:rPr lang="zh-CN" altLang="en-US" dirty="0">
                <a:solidFill>
                  <a:srgbClr val="00498E"/>
                </a:solidFill>
                <a:latin typeface="微软雅黑" panose="020B0503020204020204" pitchFamily="34" charset="-122"/>
                <a:ea typeface="微软雅黑" panose="020B0503020204020204" pitchFamily="34" charset="-122"/>
              </a:rPr>
              <a:t>当且仅当</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控制端口对</a:t>
            </a:r>
            <a:r>
              <a:rPr lang="zh-CN" altLang="en-US" dirty="0">
                <a:solidFill>
                  <a:srgbClr val="00498E"/>
                </a:solidFill>
                <a:latin typeface="微软雅黑" panose="020B0503020204020204" pitchFamily="34" charset="-122"/>
                <a:ea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采样开关控制</a:t>
            </a:r>
            <a:r>
              <a:rPr lang="zh-CN" altLang="en-US" dirty="0">
                <a:solidFill>
                  <a:srgbClr val="00498E"/>
                </a:solidFill>
                <a:latin typeface="微软雅黑" panose="020B0503020204020204" pitchFamily="34" charset="-122"/>
                <a:ea typeface="微软雅黑" panose="020B0503020204020204" pitchFamily="34" charset="-122"/>
              </a:rPr>
              <a:t>属性值写</a:t>
            </a:r>
            <a:r>
              <a:rPr lang="en-US" altLang="zh-CN" dirty="0">
                <a:solidFill>
                  <a:srgbClr val="00498E"/>
                </a:solidFill>
                <a:latin typeface="微软雅黑" panose="020B0503020204020204" pitchFamily="34" charset="-122"/>
                <a:ea typeface="微软雅黑" panose="020B0503020204020204" pitchFamily="34" charset="-122"/>
              </a:rPr>
              <a:t>1</a:t>
            </a:r>
            <a:r>
              <a:rPr lang="zh-CN" altLang="en-US" dirty="0">
                <a:solidFill>
                  <a:srgbClr val="00498E"/>
                </a:solidFill>
                <a:latin typeface="微软雅黑" panose="020B0503020204020204" pitchFamily="34" charset="-122"/>
                <a:ea typeface="微软雅黑" panose="020B0503020204020204" pitchFamily="34" charset="-122"/>
              </a:rPr>
              <a:t>时，也即</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芯片开始采样时设备通过该端口向上位机发送数据。</a:t>
            </a:r>
            <a:r>
              <a:rPr lang="zh-CN" altLang="en-US" sz="1800" dirty="0">
                <a:solidFill>
                  <a:srgbClr val="00498E"/>
                </a:solidFill>
                <a:latin typeface="微软雅黑" panose="020B0503020204020204" pitchFamily="34" charset="-122"/>
                <a:ea typeface="微软雅黑" panose="020B0503020204020204" pitchFamily="34" charset="-122"/>
              </a:rPr>
              <a:t> 同时该端口支持上位机向设备发送标签信息，</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详见</a:t>
            </a:r>
            <a:r>
              <a:rPr lang="en-US" altLang="zh-CN" sz="1800" baseline="30000" dirty="0">
                <a:solidFill>
                  <a:srgbClr val="00498E"/>
                </a:solidFill>
                <a:latin typeface="微软雅黑" panose="020B0503020204020204" pitchFamily="34" charset="-122"/>
                <a:ea typeface="微软雅黑" panose="020B0503020204020204" pitchFamily="34" charset="-122"/>
                <a:hlinkClick r:id="rId3" action="ppaction://hlinksldjump"/>
              </a:rPr>
              <a:t>1</a:t>
            </a:r>
            <a:r>
              <a:rPr lang="zh-CN" altLang="en-US" sz="1800"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由于</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芯片单片最大支持</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通道采样，本设备采用多片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芯片同步采集的方案，故规定每片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通道为</a:t>
            </a:r>
            <a:r>
              <a:rPr lang="zh-CN" altLang="en-US" b="1" dirty="0">
                <a:solidFill>
                  <a:srgbClr val="00498E"/>
                </a:solidFill>
                <a:latin typeface="微软雅黑" panose="020B0503020204020204" pitchFamily="34" charset="-122"/>
                <a:ea typeface="微软雅黑" panose="020B0503020204020204" pitchFamily="34" charset="-122"/>
              </a:rPr>
              <a:t>一个通道组，</a:t>
            </a:r>
            <a:r>
              <a:rPr lang="zh-CN" altLang="en-US" dirty="0">
                <a:solidFill>
                  <a:srgbClr val="00498E"/>
                </a:solidFill>
                <a:latin typeface="微软雅黑" panose="020B0503020204020204" pitchFamily="34" charset="-122"/>
                <a:ea typeface="微软雅黑" panose="020B0503020204020204" pitchFamily="34" charset="-122"/>
              </a:rPr>
              <a:t>设备支持的总通道数为通道组的倍数，本设备最大支持</a:t>
            </a:r>
            <a:r>
              <a:rPr lang="en-US" altLang="zh-CN" dirty="0">
                <a:solidFill>
                  <a:srgbClr val="00498E"/>
                </a:solidFill>
                <a:latin typeface="微软雅黑" panose="020B0503020204020204" pitchFamily="34" charset="-122"/>
                <a:ea typeface="微软雅黑" panose="020B0503020204020204" pitchFamily="34" charset="-122"/>
              </a:rPr>
              <a:t>4</a:t>
            </a:r>
            <a:r>
              <a:rPr lang="zh-CN" altLang="en-US" dirty="0">
                <a:solidFill>
                  <a:srgbClr val="00498E"/>
                </a:solidFill>
                <a:latin typeface="微软雅黑" panose="020B0503020204020204" pitchFamily="34" charset="-122"/>
                <a:ea typeface="微软雅黑" panose="020B0503020204020204" pitchFamily="34" charset="-122"/>
              </a:rPr>
              <a:t>通道组，即</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通道。一个通道组每次采样数据包括“本组通道状态</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八通道的采样量化值”，若某一通道被禁用，则该通道的采样量化值为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端口数据帧格式如下，分为数据帧头部和数据域：</a:t>
            </a:r>
          </a:p>
        </p:txBody>
      </p:sp>
      <p:grpSp>
        <p:nvGrpSpPr>
          <p:cNvPr id="4" name="组合 3">
            <a:extLst>
              <a:ext uri="{FF2B5EF4-FFF2-40B4-BE49-F238E27FC236}">
                <a16:creationId xmlns:a16="http://schemas.microsoft.com/office/drawing/2014/main" id="{504D8380-1237-45F5-9989-6C4181A1E880}"/>
              </a:ext>
            </a:extLst>
          </p:cNvPr>
          <p:cNvGrpSpPr/>
          <p:nvPr/>
        </p:nvGrpSpPr>
        <p:grpSpPr>
          <a:xfrm>
            <a:off x="520218" y="4044551"/>
            <a:ext cx="8105465" cy="905028"/>
            <a:chOff x="496712" y="2975122"/>
            <a:chExt cx="8105465" cy="905028"/>
          </a:xfrm>
        </p:grpSpPr>
        <p:sp>
          <p:nvSpPr>
            <p:cNvPr id="2" name="矩形 1">
              <a:extLst>
                <a:ext uri="{FF2B5EF4-FFF2-40B4-BE49-F238E27FC236}">
                  <a16:creationId xmlns:a16="http://schemas.microsoft.com/office/drawing/2014/main" id="{FEF495B5-668A-4A0E-BC5D-B2FD38040A72}"/>
                </a:ext>
              </a:extLst>
            </p:cNvPr>
            <p:cNvSpPr/>
            <p:nvPr/>
          </p:nvSpPr>
          <p:spPr>
            <a:xfrm>
              <a:off x="496712" y="2975123"/>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3" name="矩形 2">
              <a:extLst>
                <a:ext uri="{FF2B5EF4-FFF2-40B4-BE49-F238E27FC236}">
                  <a16:creationId xmlns:a16="http://schemas.microsoft.com/office/drawing/2014/main" id="{8B088119-BC93-40FF-8EB8-16EDA00EF9FB}"/>
                </a:ext>
              </a:extLst>
            </p:cNvPr>
            <p:cNvSpPr/>
            <p:nvPr/>
          </p:nvSpPr>
          <p:spPr>
            <a:xfrm>
              <a:off x="3014885" y="2975122"/>
              <a:ext cx="5587292" cy="905027"/>
            </a:xfrm>
            <a:prstGeom prst="rect">
              <a:avLst/>
            </a:prstGeom>
            <a:solidFill>
              <a:schemeClr val="accent2">
                <a:lumMod val="60000"/>
                <a:lumOff val="40000"/>
              </a:schemeClr>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( 9+ 3+ 3 x 8) x 2</a:t>
              </a:r>
            </a:p>
          </p:txBody>
        </p:sp>
      </p:grpSp>
    </p:spTree>
    <p:extLst>
      <p:ext uri="{BB962C8B-B14F-4D97-AF65-F5344CB8AC3E}">
        <p14:creationId xmlns:p14="http://schemas.microsoft.com/office/powerpoint/2010/main" val="1887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2455169"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为提高吞吐量，采样数据样本数累计到一定数量打包发送，每一包数据帧头部包含了本包样本数</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通道数信息，另外提供了标准</a:t>
            </a:r>
            <a:r>
              <a:rPr lang="en-US" altLang="zh-CN" dirty="0">
                <a:solidFill>
                  <a:srgbClr val="00498E"/>
                </a:solidFill>
                <a:latin typeface="微软雅黑" panose="020B0503020204020204" pitchFamily="34" charset="-122"/>
                <a:ea typeface="微软雅黑" panose="020B0503020204020204" pitchFamily="34" charset="-122"/>
              </a:rPr>
              <a:t>UNIX 32</a:t>
            </a:r>
            <a:r>
              <a:rPr lang="zh-CN" altLang="en-US" dirty="0">
                <a:solidFill>
                  <a:srgbClr val="00498E"/>
                </a:solidFill>
                <a:latin typeface="微软雅黑" panose="020B0503020204020204" pitchFamily="34" charset="-122"/>
                <a:ea typeface="微软雅黑" panose="020B0503020204020204" pitchFamily="34" charset="-122"/>
              </a:rPr>
              <a:t>位时间戳供上位机定位每包第一样本的时间，时间精度为</a:t>
            </a:r>
            <a:r>
              <a:rPr lang="en-US" altLang="zh-CN" dirty="0" err="1">
                <a:solidFill>
                  <a:srgbClr val="00498E"/>
                </a:solidFill>
                <a:latin typeface="微软雅黑" panose="020B0503020204020204" pitchFamily="34" charset="-122"/>
                <a:ea typeface="微软雅黑" panose="020B0503020204020204" pitchFamily="34" charset="-122"/>
              </a:rPr>
              <a:t>ms</a:t>
            </a:r>
            <a:r>
              <a:rPr lang="zh-CN" altLang="en-US" dirty="0">
                <a:solidFill>
                  <a:srgbClr val="00498E"/>
                </a:solidFill>
                <a:latin typeface="微软雅黑" panose="020B0503020204020204" pitchFamily="34" charset="-122"/>
                <a:ea typeface="微软雅黑" panose="020B0503020204020204" pitchFamily="34" charset="-122"/>
              </a:rPr>
              <a:t>。</a:t>
            </a:r>
          </a:p>
        </p:txBody>
      </p:sp>
      <p:grpSp>
        <p:nvGrpSpPr>
          <p:cNvPr id="30" name="组合 29">
            <a:extLst>
              <a:ext uri="{FF2B5EF4-FFF2-40B4-BE49-F238E27FC236}">
                <a16:creationId xmlns:a16="http://schemas.microsoft.com/office/drawing/2014/main" id="{3F91B3DA-0204-4D9A-9723-AAD49B9C3CC4}"/>
              </a:ext>
            </a:extLst>
          </p:cNvPr>
          <p:cNvGrpSpPr/>
          <p:nvPr/>
        </p:nvGrpSpPr>
        <p:grpSpPr>
          <a:xfrm>
            <a:off x="317525" y="2103252"/>
            <a:ext cx="8409711" cy="1261643"/>
            <a:chOff x="367146" y="2103252"/>
            <a:chExt cx="8409711" cy="1261643"/>
          </a:xfrm>
        </p:grpSpPr>
        <p:grpSp>
          <p:nvGrpSpPr>
            <p:cNvPr id="14" name="组合 13">
              <a:extLst>
                <a:ext uri="{FF2B5EF4-FFF2-40B4-BE49-F238E27FC236}">
                  <a16:creationId xmlns:a16="http://schemas.microsoft.com/office/drawing/2014/main" id="{42F79191-1602-4C7F-BCBD-4B88D7ACD8F8}"/>
                </a:ext>
              </a:extLst>
            </p:cNvPr>
            <p:cNvGrpSpPr/>
            <p:nvPr/>
          </p:nvGrpSpPr>
          <p:grpSpPr>
            <a:xfrm>
              <a:off x="574686" y="2103252"/>
              <a:ext cx="8105465" cy="905028"/>
              <a:chOff x="435863" y="2571749"/>
              <a:chExt cx="8105465" cy="905028"/>
            </a:xfrm>
          </p:grpSpPr>
          <p:sp>
            <p:nvSpPr>
              <p:cNvPr id="11" name="矩形 10">
                <a:extLst>
                  <a:ext uri="{FF2B5EF4-FFF2-40B4-BE49-F238E27FC236}">
                    <a16:creationId xmlns:a16="http://schemas.microsoft.com/office/drawing/2014/main" id="{8F6521F1-728C-47D8-BE0B-91EEAAED6379}"/>
                  </a:ext>
                </a:extLst>
              </p:cNvPr>
              <p:cNvSpPr/>
              <p:nvPr/>
            </p:nvSpPr>
            <p:spPr>
              <a:xfrm>
                <a:off x="435863" y="2571750"/>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BE8A7604-E2FD-481B-BD54-290FAEC132AF}"/>
                  </a:ext>
                </a:extLst>
              </p:cNvPr>
              <p:cNvSpPr/>
              <p:nvPr/>
            </p:nvSpPr>
            <p:spPr>
              <a:xfrm>
                <a:off x="2954036" y="2571749"/>
                <a:ext cx="5587292" cy="905027"/>
              </a:xfrm>
              <a:prstGeom prst="rect">
                <a:avLst/>
              </a:prstGeom>
              <a:solidFill>
                <a:schemeClr val="accent2">
                  <a:lumMod val="20000"/>
                  <a:lumOff val="80000"/>
                </a:schemeClr>
              </a:solidFill>
              <a:ln w="57150">
                <a:solidFill>
                  <a:srgbClr val="FDF3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( 9+ 3+ 3 x 8) x 2</a:t>
                </a:r>
              </a:p>
            </p:txBody>
          </p:sp>
        </p:grpSp>
        <p:cxnSp>
          <p:nvCxnSpPr>
            <p:cNvPr id="16" name="直接连接符 15">
              <a:extLst>
                <a:ext uri="{FF2B5EF4-FFF2-40B4-BE49-F238E27FC236}">
                  <a16:creationId xmlns:a16="http://schemas.microsoft.com/office/drawing/2014/main" id="{0CB3ED7E-01AF-4F96-BBFC-C0C1C6BA6CE7}"/>
                </a:ext>
              </a:extLst>
            </p:cNvPr>
            <p:cNvCxnSpPr>
              <a:cxnSpLocks/>
            </p:cNvCxnSpPr>
            <p:nvPr/>
          </p:nvCxnSpPr>
          <p:spPr>
            <a:xfrm flipH="1">
              <a:off x="367146" y="3033713"/>
              <a:ext cx="180542" cy="30523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直接连接符 20">
              <a:extLst>
                <a:ext uri="{FF2B5EF4-FFF2-40B4-BE49-F238E27FC236}">
                  <a16:creationId xmlns:a16="http://schemas.microsoft.com/office/drawing/2014/main" id="{ADEAC941-2153-4A88-8238-EF5C84CC2BE4}"/>
                </a:ext>
              </a:extLst>
            </p:cNvPr>
            <p:cNvCxnSpPr>
              <a:cxnSpLocks/>
            </p:cNvCxnSpPr>
            <p:nvPr/>
          </p:nvCxnSpPr>
          <p:spPr>
            <a:xfrm flipH="1" flipV="1">
              <a:off x="3044282" y="3033713"/>
              <a:ext cx="5732575" cy="331182"/>
            </a:xfrm>
            <a:prstGeom prst="line">
              <a:avLst/>
            </a:prstGeom>
            <a:ln w="12700"/>
          </p:spPr>
          <p:style>
            <a:lnRef idx="1">
              <a:schemeClr val="accent6"/>
            </a:lnRef>
            <a:fillRef idx="0">
              <a:schemeClr val="accent6"/>
            </a:fillRef>
            <a:effectRef idx="0">
              <a:schemeClr val="accent6"/>
            </a:effectRef>
            <a:fontRef idx="minor">
              <a:schemeClr val="tx1"/>
            </a:fontRef>
          </p:style>
        </p:cxnSp>
      </p:grpSp>
      <p:graphicFrame>
        <p:nvGraphicFramePr>
          <p:cNvPr id="27" name="表格 16">
            <a:extLst>
              <a:ext uri="{FF2B5EF4-FFF2-40B4-BE49-F238E27FC236}">
                <a16:creationId xmlns:a16="http://schemas.microsoft.com/office/drawing/2014/main" id="{27799851-839D-4EC6-AD40-407E90DB89E3}"/>
              </a:ext>
            </a:extLst>
          </p:cNvPr>
          <p:cNvGraphicFramePr>
            <a:graphicFrameLocks noGrp="1"/>
          </p:cNvGraphicFramePr>
          <p:nvPr/>
        </p:nvGraphicFramePr>
        <p:xfrm>
          <a:off x="317522" y="3364895"/>
          <a:ext cx="8409762" cy="1260153"/>
        </p:xfrm>
        <a:graphic>
          <a:graphicData uri="http://schemas.openxmlformats.org/drawingml/2006/table">
            <a:tbl>
              <a:tblPr firstRow="1" bandRow="1">
                <a:tableStyleId>{5C22544A-7EE6-4342-B048-85BDC9FD1C3A}</a:tableStyleId>
              </a:tblPr>
              <a:tblGrid>
                <a:gridCol w="1281447">
                  <a:extLst>
                    <a:ext uri="{9D8B030D-6E8A-4147-A177-3AD203B41FA5}">
                      <a16:colId xmlns:a16="http://schemas.microsoft.com/office/drawing/2014/main" val="991327414"/>
                    </a:ext>
                  </a:extLst>
                </a:gridCol>
                <a:gridCol w="1628010">
                  <a:extLst>
                    <a:ext uri="{9D8B030D-6E8A-4147-A177-3AD203B41FA5}">
                      <a16:colId xmlns:a16="http://schemas.microsoft.com/office/drawing/2014/main" val="19326485"/>
                    </a:ext>
                  </a:extLst>
                </a:gridCol>
                <a:gridCol w="1452563">
                  <a:extLst>
                    <a:ext uri="{9D8B030D-6E8A-4147-A177-3AD203B41FA5}">
                      <a16:colId xmlns:a16="http://schemas.microsoft.com/office/drawing/2014/main" val="2579386633"/>
                    </a:ext>
                  </a:extLst>
                </a:gridCol>
                <a:gridCol w="1962150">
                  <a:extLst>
                    <a:ext uri="{9D8B030D-6E8A-4147-A177-3AD203B41FA5}">
                      <a16:colId xmlns:a16="http://schemas.microsoft.com/office/drawing/2014/main" val="486245971"/>
                    </a:ext>
                  </a:extLst>
                </a:gridCol>
                <a:gridCol w="1203007">
                  <a:extLst>
                    <a:ext uri="{9D8B030D-6E8A-4147-A177-3AD203B41FA5}">
                      <a16:colId xmlns:a16="http://schemas.microsoft.com/office/drawing/2014/main" val="2083848514"/>
                    </a:ext>
                  </a:extLst>
                </a:gridCol>
                <a:gridCol w="882585">
                  <a:extLst>
                    <a:ext uri="{9D8B030D-6E8A-4147-A177-3AD203B41FA5}">
                      <a16:colId xmlns:a16="http://schemas.microsoft.com/office/drawing/2014/main" val="147706608"/>
                    </a:ext>
                  </a:extLst>
                </a:gridCol>
              </a:tblGrid>
              <a:tr h="264256">
                <a:tc>
                  <a:txBody>
                    <a:bodyPr/>
                    <a:lstStyle/>
                    <a:p>
                      <a:pPr algn="ctr"/>
                      <a:r>
                        <a:rPr lang="zh-CN" altLang="en-US" dirty="0"/>
                        <a:t>设备</a:t>
                      </a:r>
                      <a:r>
                        <a:rPr lang="en-US" altLang="zh-CN" dirty="0"/>
                        <a:t>ID</a:t>
                      </a:r>
                      <a:endParaRPr lang="zh-CN" altLang="en-US" dirty="0"/>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en-US" altLang="zh-CN" dirty="0"/>
                        <a:t>UDP</a:t>
                      </a:r>
                      <a:r>
                        <a:rPr lang="zh-CN" altLang="en-US" dirty="0"/>
                        <a:t>包累加滚动码</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包总样数</a:t>
                      </a:r>
                      <a:endParaRPr lang="zh-CN" altLang="en-US" dirty="0"/>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包有效通道总数</a:t>
                      </a:r>
                      <a:endParaRPr lang="zh-CN" altLang="en-US" dirty="0"/>
                    </a:p>
                  </a:txBody>
                  <a:tcP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首样时间戳</a:t>
                      </a:r>
                    </a:p>
                  </a:txBody>
                  <a:tcP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60000"/>
                        <a:lumOff val="40000"/>
                      </a:schemeClr>
                    </a:solidFill>
                  </a:tcPr>
                </a:tc>
                <a:tc>
                  <a:txBody>
                    <a:bodyPr/>
                    <a:lstStyle/>
                    <a:p>
                      <a:pPr algn="ctr"/>
                      <a:r>
                        <a:rPr lang="zh-CN" altLang="en-US" dirty="0"/>
                        <a:t>保留数</a:t>
                      </a:r>
                    </a:p>
                  </a:txBody>
                  <a:tcPr>
                    <a:lnL w="12700" cap="flat" cmpd="sng" algn="ctr">
                      <a:solidFill>
                        <a:schemeClr val="accent5">
                          <a:lumMod val="20000"/>
                          <a:lumOff val="8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595980083"/>
                  </a:ext>
                </a:extLst>
              </a:tr>
              <a:tr h="627309">
                <a:tc>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设备唯一识别码</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开始采集后第一包为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后每一包</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UDP</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每包样本数</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设备总通道数</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取低八位</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标准</a:t>
                      </a:r>
                      <a:r>
                        <a:rPr lang="en-US" altLang="zh-CN" sz="1000" dirty="0"/>
                        <a:t>UNIX</a:t>
                      </a:r>
                      <a:r>
                        <a:rPr lang="en-US" altLang="zh-CN" sz="1000" baseline="0" dirty="0"/>
                        <a:t> 32</a:t>
                      </a:r>
                      <a:r>
                        <a:rPr lang="zh-CN" altLang="en-US" sz="1000" baseline="0" dirty="0"/>
                        <a:t>位</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时间戳格式</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低</a:t>
                      </a:r>
                      <a:r>
                        <a:rPr lang="en-US" altLang="zh-CN" sz="1000" baseline="0" dirty="0"/>
                        <a:t>32</a:t>
                      </a:r>
                      <a:r>
                        <a:rPr lang="zh-CN" altLang="en-US" sz="1000" baseline="0" dirty="0"/>
                        <a:t>位</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默认为</a:t>
                      </a:r>
                      <a:r>
                        <a:rPr lang="en-US" altLang="zh-CN" sz="1000" kern="1200" dirty="0">
                          <a:solidFill>
                            <a:schemeClr val="bg2">
                              <a:lumMod val="25000"/>
                            </a:schemeClr>
                          </a:solidFill>
                          <a:latin typeface="+mn-lt"/>
                          <a:ea typeface="+mn-ea"/>
                          <a:cs typeface="+mn-cs"/>
                        </a:rPr>
                        <a:t>0xFFFFFFFF</a:t>
                      </a: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37905530"/>
                  </a:ext>
                </a:extLst>
              </a:tr>
              <a:tr h="2619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uint16</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3499536"/>
                  </a:ext>
                </a:extLst>
              </a:tr>
            </a:tbl>
          </a:graphicData>
        </a:graphic>
      </p:graphicFrame>
    </p:spTree>
    <p:extLst>
      <p:ext uri="{BB962C8B-B14F-4D97-AF65-F5344CB8AC3E}">
        <p14:creationId xmlns:p14="http://schemas.microsoft.com/office/powerpoint/2010/main" val="882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9A67870-5417-45A1-9092-0F2F297D701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EAA3011-D4B0-4502-BCB3-875213DBC51D}"/>
              </a:ext>
            </a:extLst>
          </p:cNvPr>
          <p:cNvSpPr txBox="1"/>
          <p:nvPr/>
        </p:nvSpPr>
        <p:spPr>
          <a:xfrm>
            <a:off x="144780" y="184396"/>
            <a:ext cx="2455169"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端口交互方式</a:t>
            </a:r>
            <a:endParaRPr lang="zh-CN" altLang="en-US" b="1" dirty="0">
              <a:solidFill>
                <a:srgbClr val="00498E"/>
              </a:solidFill>
            </a:endParaRPr>
          </a:p>
        </p:txBody>
      </p:sp>
      <p:grpSp>
        <p:nvGrpSpPr>
          <p:cNvPr id="24" name="组合 23">
            <a:extLst>
              <a:ext uri="{FF2B5EF4-FFF2-40B4-BE49-F238E27FC236}">
                <a16:creationId xmlns:a16="http://schemas.microsoft.com/office/drawing/2014/main" id="{9B7E6261-1226-463B-99B8-EB307284A9D0}"/>
              </a:ext>
            </a:extLst>
          </p:cNvPr>
          <p:cNvGrpSpPr/>
          <p:nvPr/>
        </p:nvGrpSpPr>
        <p:grpSpPr>
          <a:xfrm>
            <a:off x="207862" y="1968564"/>
            <a:ext cx="8728276" cy="1296713"/>
            <a:chOff x="104390" y="828634"/>
            <a:chExt cx="8728276" cy="1296713"/>
          </a:xfrm>
        </p:grpSpPr>
        <p:grpSp>
          <p:nvGrpSpPr>
            <p:cNvPr id="10" name="组合 9">
              <a:extLst>
                <a:ext uri="{FF2B5EF4-FFF2-40B4-BE49-F238E27FC236}">
                  <a16:creationId xmlns:a16="http://schemas.microsoft.com/office/drawing/2014/main" id="{E9C71EFE-0055-4B3E-9083-828BD145EDA3}"/>
                </a:ext>
              </a:extLst>
            </p:cNvPr>
            <p:cNvGrpSpPr/>
            <p:nvPr/>
          </p:nvGrpSpPr>
          <p:grpSpPr>
            <a:xfrm>
              <a:off x="346085" y="828634"/>
              <a:ext cx="8105466" cy="905028"/>
              <a:chOff x="435862" y="2571749"/>
              <a:chExt cx="8105466" cy="905028"/>
            </a:xfrm>
          </p:grpSpPr>
          <p:sp>
            <p:nvSpPr>
              <p:cNvPr id="12" name="矩形 11">
                <a:extLst>
                  <a:ext uri="{FF2B5EF4-FFF2-40B4-BE49-F238E27FC236}">
                    <a16:creationId xmlns:a16="http://schemas.microsoft.com/office/drawing/2014/main" id="{059D6176-1535-4535-AB4E-3FAECCE13F23}"/>
                  </a:ext>
                </a:extLst>
              </p:cNvPr>
              <p:cNvSpPr/>
              <p:nvPr/>
            </p:nvSpPr>
            <p:spPr>
              <a:xfrm>
                <a:off x="435862" y="2571750"/>
                <a:ext cx="2216795" cy="905027"/>
              </a:xfrm>
              <a:prstGeom prst="rect">
                <a:avLst/>
              </a:prstGeom>
              <a:solidFill>
                <a:schemeClr val="accent6">
                  <a:lumMod val="20000"/>
                  <a:lumOff val="80000"/>
                </a:schemeClr>
              </a:solidFill>
              <a:ln w="57150">
                <a:solidFill>
                  <a:srgbClr val="EEF7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2AA8EFA7-9706-4018-A07A-C48AFF8E5907}"/>
                  </a:ext>
                </a:extLst>
              </p:cNvPr>
              <p:cNvSpPr/>
              <p:nvPr/>
            </p:nvSpPr>
            <p:spPr>
              <a:xfrm>
                <a:off x="2652657" y="2571749"/>
                <a:ext cx="5888671" cy="905027"/>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a:t>
                </a:r>
                <a:r>
                  <a:rPr lang="en-US" altLang="zh-CN" sz="1013" b="1" dirty="0">
                    <a:solidFill>
                      <a:schemeClr val="bg1"/>
                    </a:solidFill>
                  </a:rPr>
                  <a:t> 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endParaRPr lang="en-US" altLang="zh-CN" sz="1013" b="1" dirty="0">
                  <a:solidFill>
                    <a:schemeClr val="bg1"/>
                  </a:solidFill>
                </a:endParaRPr>
              </a:p>
              <a:p>
                <a:pPr algn="ctr"/>
                <a:r>
                  <a:rPr lang="zh-CN" altLang="en-US" sz="1013" b="1" dirty="0">
                    <a:solidFill>
                      <a:schemeClr val="bg1"/>
                    </a:solidFill>
                  </a:rPr>
                  <a:t>本版本上述对应值为 </a:t>
                </a:r>
                <a:r>
                  <a:rPr lang="en-US" altLang="zh-CN" sz="1013" b="1" dirty="0">
                    <a:solidFill>
                      <a:schemeClr val="bg1"/>
                    </a:solidFill>
                  </a:rPr>
                  <a:t>10 x ( 9+ 3+ 3 x 8) x 2</a:t>
                </a:r>
              </a:p>
            </p:txBody>
          </p:sp>
        </p:grpSp>
        <p:cxnSp>
          <p:nvCxnSpPr>
            <p:cNvPr id="18" name="直接连接符 17">
              <a:extLst>
                <a:ext uri="{FF2B5EF4-FFF2-40B4-BE49-F238E27FC236}">
                  <a16:creationId xmlns:a16="http://schemas.microsoft.com/office/drawing/2014/main" id="{09563381-E7D6-44E7-B9A8-3FDAAB3C0ECB}"/>
                </a:ext>
              </a:extLst>
            </p:cNvPr>
            <p:cNvCxnSpPr>
              <a:cxnSpLocks/>
            </p:cNvCxnSpPr>
            <p:nvPr/>
          </p:nvCxnSpPr>
          <p:spPr>
            <a:xfrm>
              <a:off x="8451551" y="1733661"/>
              <a:ext cx="381115" cy="391686"/>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cxnSp>
          <p:nvCxnSpPr>
            <p:cNvPr id="15" name="直接连接符 14">
              <a:extLst>
                <a:ext uri="{FF2B5EF4-FFF2-40B4-BE49-F238E27FC236}">
                  <a16:creationId xmlns:a16="http://schemas.microsoft.com/office/drawing/2014/main" id="{ED94378C-D445-4D57-A3E6-DA307394016A}"/>
                </a:ext>
              </a:extLst>
            </p:cNvPr>
            <p:cNvCxnSpPr>
              <a:cxnSpLocks/>
            </p:cNvCxnSpPr>
            <p:nvPr/>
          </p:nvCxnSpPr>
          <p:spPr>
            <a:xfrm flipH="1">
              <a:off x="104390" y="1733661"/>
              <a:ext cx="2458490" cy="391686"/>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grpSp>
      <p:graphicFrame>
        <p:nvGraphicFramePr>
          <p:cNvPr id="23" name="表格 16">
            <a:extLst>
              <a:ext uri="{FF2B5EF4-FFF2-40B4-BE49-F238E27FC236}">
                <a16:creationId xmlns:a16="http://schemas.microsoft.com/office/drawing/2014/main" id="{D4184356-091A-48D9-B23D-CC6E086FE771}"/>
              </a:ext>
            </a:extLst>
          </p:cNvPr>
          <p:cNvGraphicFramePr>
            <a:graphicFrameLocks noGrp="1"/>
          </p:cNvGraphicFramePr>
          <p:nvPr>
            <p:extLst>
              <p:ext uri="{D42A27DB-BD31-4B8C-83A1-F6EECF244321}">
                <p14:modId xmlns:p14="http://schemas.microsoft.com/office/powerpoint/2010/main" val="1921843813"/>
              </p:ext>
            </p:extLst>
          </p:nvPr>
        </p:nvGraphicFramePr>
        <p:xfrm>
          <a:off x="207862" y="3269204"/>
          <a:ext cx="7061628" cy="1296818"/>
        </p:xfrm>
        <a:graphic>
          <a:graphicData uri="http://schemas.openxmlformats.org/drawingml/2006/table">
            <a:tbl>
              <a:tblPr firstRow="1" bandRow="1">
                <a:tableStyleId>{5C22544A-7EE6-4342-B048-85BDC9FD1C3A}</a:tableStyleId>
              </a:tblPr>
              <a:tblGrid>
                <a:gridCol w="1045398">
                  <a:extLst>
                    <a:ext uri="{9D8B030D-6E8A-4147-A177-3AD203B41FA5}">
                      <a16:colId xmlns:a16="http://schemas.microsoft.com/office/drawing/2014/main" val="991327414"/>
                    </a:ext>
                  </a:extLst>
                </a:gridCol>
                <a:gridCol w="1282995">
                  <a:extLst>
                    <a:ext uri="{9D8B030D-6E8A-4147-A177-3AD203B41FA5}">
                      <a16:colId xmlns:a16="http://schemas.microsoft.com/office/drawing/2014/main" val="19326485"/>
                    </a:ext>
                  </a:extLst>
                </a:gridCol>
                <a:gridCol w="1268819">
                  <a:extLst>
                    <a:ext uri="{9D8B030D-6E8A-4147-A177-3AD203B41FA5}">
                      <a16:colId xmlns:a16="http://schemas.microsoft.com/office/drawing/2014/main" val="2579386633"/>
                    </a:ext>
                  </a:extLst>
                </a:gridCol>
                <a:gridCol w="1431851">
                  <a:extLst>
                    <a:ext uri="{9D8B030D-6E8A-4147-A177-3AD203B41FA5}">
                      <a16:colId xmlns:a16="http://schemas.microsoft.com/office/drawing/2014/main" val="486245971"/>
                    </a:ext>
                  </a:extLst>
                </a:gridCol>
                <a:gridCol w="1254642">
                  <a:extLst>
                    <a:ext uri="{9D8B030D-6E8A-4147-A177-3AD203B41FA5}">
                      <a16:colId xmlns:a16="http://schemas.microsoft.com/office/drawing/2014/main" val="147706608"/>
                    </a:ext>
                  </a:extLst>
                </a:gridCol>
                <a:gridCol w="777923">
                  <a:extLst>
                    <a:ext uri="{9D8B030D-6E8A-4147-A177-3AD203B41FA5}">
                      <a16:colId xmlns:a16="http://schemas.microsoft.com/office/drawing/2014/main" val="1943633707"/>
                    </a:ext>
                  </a:extLst>
                </a:gridCol>
              </a:tblGrid>
              <a:tr h="296481">
                <a:tc>
                  <a:txBody>
                    <a:bodyPr/>
                    <a:lstStyle/>
                    <a:p>
                      <a:pPr algn="ctr"/>
                      <a:r>
                        <a:rPr lang="zh-CN" altLang="en-US" dirty="0"/>
                        <a:t>起始分隔符</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样本序号</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本样本时间戳</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dirty="0"/>
                        <a:t>本样本事件标记</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本组通道状态</a:t>
                      </a:r>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accent3">
                        <a:lumMod val="75000"/>
                      </a:schemeClr>
                    </a:solidFill>
                  </a:tcPr>
                </a:tc>
                <a:tc>
                  <a:txBody>
                    <a:bodyPr/>
                    <a:lstStyle/>
                    <a:p>
                      <a:pPr algn="ctr"/>
                      <a:r>
                        <a:rPr lang="zh-CN" altLang="en-US" dirty="0"/>
                        <a:t>通道</a:t>
                      </a:r>
                      <a:r>
                        <a:rPr lang="en-US" altLang="zh-CN" dirty="0"/>
                        <a:t>1</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595980083"/>
                  </a:ext>
                </a:extLst>
              </a:tr>
              <a:tr h="524718">
                <a:tc>
                  <a:txBody>
                    <a:bodyPr/>
                    <a:lstStyle/>
                    <a:p>
                      <a:pPr algn="ctr"/>
                      <a:r>
                        <a:rPr lang="en-US" altLang="zh-CN" sz="1000" kern="1200" dirty="0">
                          <a:solidFill>
                            <a:schemeClr val="bg2">
                              <a:lumMod val="25000"/>
                            </a:schemeClr>
                          </a:solidFill>
                          <a:latin typeface="+mn-lt"/>
                          <a:ea typeface="+mn-ea"/>
                          <a:cs typeface="+mn-cs"/>
                        </a:rPr>
                        <a:t>0x23</a:t>
                      </a: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按照时间顺序标识，开始采集后</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第一个样本为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后每一个样本</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000" strike="noStrike" kern="1200" dirty="0">
                          <a:solidFill>
                            <a:schemeClr val="bg2">
                              <a:lumMod val="25000"/>
                            </a:schemeClr>
                          </a:solidFill>
                          <a:latin typeface="+mn-lt"/>
                          <a:ea typeface="+mn-ea"/>
                          <a:cs typeface="+mn-cs"/>
                        </a:rPr>
                        <a:t>本版本为</a:t>
                      </a:r>
                      <a:r>
                        <a:rPr lang="en-US" altLang="zh-CN" sz="1000" strike="noStrike" kern="1200" dirty="0">
                          <a:solidFill>
                            <a:schemeClr val="bg2">
                              <a:lumMod val="25000"/>
                            </a:schemeClr>
                          </a:solidFill>
                          <a:latin typeface="+mn-lt"/>
                          <a:ea typeface="+mn-ea"/>
                          <a:cs typeface="+mn-cs"/>
                        </a:rPr>
                        <a:t>10us</a:t>
                      </a:r>
                      <a:r>
                        <a:rPr lang="zh-CN" altLang="en-US" sz="1000" strike="noStrike" kern="1200" dirty="0">
                          <a:solidFill>
                            <a:schemeClr val="bg2">
                              <a:lumMod val="25000"/>
                            </a:schemeClr>
                          </a:solidFill>
                          <a:latin typeface="+mn-lt"/>
                          <a:ea typeface="+mn-ea"/>
                          <a:cs typeface="+mn-cs"/>
                        </a:rPr>
                        <a:t>增量型时间戳</a:t>
                      </a:r>
                      <a:endParaRPr lang="en-US" altLang="zh-CN"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无事件标签则为</a:t>
                      </a:r>
                      <a:r>
                        <a:rPr lang="en-US" altLang="zh-CN" sz="1000" kern="1200" dirty="0">
                          <a:solidFill>
                            <a:schemeClr val="bg2">
                              <a:lumMod val="25000"/>
                            </a:schemeClr>
                          </a:solidFill>
                          <a:latin typeface="+mn-lt"/>
                          <a:ea typeface="+mn-ea"/>
                          <a:cs typeface="+mn-cs"/>
                        </a:rPr>
                        <a:t>0x0000</a:t>
                      </a: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每八通道状态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0xC0 0x00 </a:t>
                      </a:r>
                      <a:r>
                        <a:rPr lang="en-US" altLang="zh-CN" sz="1000" kern="1200" dirty="0" err="1">
                          <a:solidFill>
                            <a:schemeClr val="bg2">
                              <a:lumMod val="25000"/>
                            </a:schemeClr>
                          </a:solidFill>
                          <a:latin typeface="+mn-lt"/>
                          <a:ea typeface="+mn-ea"/>
                          <a:cs typeface="+mn-cs"/>
                        </a:rPr>
                        <a:t>0x00</a:t>
                      </a:r>
                      <a:endParaRPr lang="en-US" altLang="zh-CN"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1</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37905530"/>
                  </a:ext>
                </a:extLst>
              </a:tr>
              <a:tr h="29859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uint32</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uint16</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13070224"/>
                  </a:ext>
                </a:extLst>
              </a:tr>
            </a:tbl>
          </a:graphicData>
        </a:graphic>
      </p:graphicFrame>
      <p:sp>
        <p:nvSpPr>
          <p:cNvPr id="28" name="文本框 27">
            <a:extLst>
              <a:ext uri="{FF2B5EF4-FFF2-40B4-BE49-F238E27FC236}">
                <a16:creationId xmlns:a16="http://schemas.microsoft.com/office/drawing/2014/main" id="{3EB2A7BC-2127-411A-92A6-630A66CD345A}"/>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对于每个采样的样本数据，</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数据帧协议也规定了其头部的封装，头部提供了每个样本相对开始采样时点的增量时间信息，时间精度为</a:t>
            </a:r>
            <a:r>
              <a:rPr lang="en-US" altLang="zh-CN" dirty="0">
                <a:solidFill>
                  <a:srgbClr val="00498E"/>
                </a:solidFill>
                <a:latin typeface="微软雅黑" panose="020B0503020204020204" pitchFamily="34" charset="-122"/>
                <a:ea typeface="微软雅黑" panose="020B0503020204020204" pitchFamily="34" charset="-122"/>
              </a:rPr>
              <a:t>10us</a:t>
            </a:r>
            <a:r>
              <a:rPr lang="zh-CN" altLang="en-US" dirty="0">
                <a:solidFill>
                  <a:srgbClr val="00498E"/>
                </a:solidFill>
                <a:latin typeface="微软雅黑" panose="020B0503020204020204" pitchFamily="34" charset="-122"/>
                <a:ea typeface="微软雅黑" panose="020B0503020204020204" pitchFamily="34" charset="-122"/>
              </a:rPr>
              <a:t>。以第一个样本为例，数据帧数据域协议如下：</a:t>
            </a:r>
          </a:p>
        </p:txBody>
      </p:sp>
      <p:sp>
        <p:nvSpPr>
          <p:cNvPr id="32" name="文本框 31">
            <a:extLst>
              <a:ext uri="{FF2B5EF4-FFF2-40B4-BE49-F238E27FC236}">
                <a16:creationId xmlns:a16="http://schemas.microsoft.com/office/drawing/2014/main" id="{DE88F883-A98E-480A-BDED-CD2693443360}"/>
              </a:ext>
            </a:extLst>
          </p:cNvPr>
          <p:cNvSpPr txBox="1"/>
          <p:nvPr/>
        </p:nvSpPr>
        <p:spPr>
          <a:xfrm>
            <a:off x="7200910" y="3699996"/>
            <a:ext cx="877163" cy="369332"/>
          </a:xfrm>
          <a:prstGeom prst="rect">
            <a:avLst/>
          </a:prstGeom>
          <a:noFill/>
        </p:spPr>
        <p:txBody>
          <a:bodyPr wrap="none" rtlCol="0">
            <a:spAutoFit/>
          </a:bodyPr>
          <a:lstStyle/>
          <a:p>
            <a:r>
              <a:rPr lang="zh-CN" altLang="en-US" b="1" dirty="0">
                <a:solidFill>
                  <a:schemeClr val="bg2">
                    <a:lumMod val="75000"/>
                  </a:schemeClr>
                </a:solidFill>
              </a:rPr>
              <a:t>。。。</a:t>
            </a:r>
          </a:p>
        </p:txBody>
      </p:sp>
      <p:sp>
        <p:nvSpPr>
          <p:cNvPr id="37" name="文本框 36">
            <a:extLst>
              <a:ext uri="{FF2B5EF4-FFF2-40B4-BE49-F238E27FC236}">
                <a16:creationId xmlns:a16="http://schemas.microsoft.com/office/drawing/2014/main" id="{CC678AF7-FA24-44DA-B3DA-71C3DE57A9F8}"/>
              </a:ext>
            </a:extLst>
          </p:cNvPr>
          <p:cNvSpPr txBox="1"/>
          <p:nvPr/>
        </p:nvSpPr>
        <p:spPr>
          <a:xfrm>
            <a:off x="7855299" y="4759681"/>
            <a:ext cx="1191491" cy="261610"/>
          </a:xfrm>
          <a:prstGeom prst="rect">
            <a:avLst/>
          </a:prstGeom>
          <a:noFill/>
        </p:spPr>
        <p:txBody>
          <a:bodyPr wrap="square">
            <a:spAutoFit/>
          </a:bodyPr>
          <a:lstStyle/>
          <a:p>
            <a:pPr algn="ctr"/>
            <a:r>
              <a:rPr lang="zh-CN" altLang="en-US" sz="1100" b="1" dirty="0">
                <a:solidFill>
                  <a:srgbClr val="00498E"/>
                </a:solidFill>
              </a:rPr>
              <a:t>第二个样本 </a:t>
            </a:r>
            <a:endParaRPr lang="en-US" altLang="zh-CN" sz="1100" b="1" dirty="0">
              <a:solidFill>
                <a:srgbClr val="00498E"/>
              </a:solidFill>
            </a:endParaRPr>
          </a:p>
        </p:txBody>
      </p:sp>
      <p:graphicFrame>
        <p:nvGraphicFramePr>
          <p:cNvPr id="4" name="表格 3">
            <a:extLst>
              <a:ext uri="{FF2B5EF4-FFF2-40B4-BE49-F238E27FC236}">
                <a16:creationId xmlns:a16="http://schemas.microsoft.com/office/drawing/2014/main" id="{3935A968-603F-45BB-82DD-A46C8D42865E}"/>
              </a:ext>
            </a:extLst>
          </p:cNvPr>
          <p:cNvGraphicFramePr/>
          <p:nvPr/>
        </p:nvGraphicFramePr>
        <p:xfrm>
          <a:off x="7871950" y="3265277"/>
          <a:ext cx="1080840" cy="1296817"/>
        </p:xfrm>
        <a:graphic>
          <a:graphicData uri="http://schemas.openxmlformats.org/drawingml/2006/table">
            <a:tbl>
              <a:tblPr firstRow="1" bandRow="1">
                <a:tableStyleId>{5C22544A-7EE6-4342-B048-85BDC9FD1C3A}</a:tableStyleId>
              </a:tblPr>
              <a:tblGrid>
                <a:gridCol w="1080840">
                  <a:extLst>
                    <a:ext uri="{9D8B030D-6E8A-4147-A177-3AD203B41FA5}">
                      <a16:colId xmlns:a16="http://schemas.microsoft.com/office/drawing/2014/main" val="1388142867"/>
                    </a:ext>
                  </a:extLst>
                </a:gridCol>
              </a:tblGrid>
              <a:tr h="310274">
                <a:tc>
                  <a:txBody>
                    <a:bodyPr/>
                    <a:lstStyle/>
                    <a:p>
                      <a:pPr algn="ctr" fontAlgn="t">
                        <a:spcBef>
                          <a:spcPts val="0"/>
                        </a:spcBef>
                        <a:spcAft>
                          <a:spcPts val="0"/>
                        </a:spcAft>
                      </a:pPr>
                      <a:r>
                        <a:rPr lang="zh-CN" altLang="en-US" sz="1350" b="1" kern="1200" dirty="0">
                          <a:solidFill>
                            <a:schemeClr val="lt1"/>
                          </a:solidFill>
                          <a:latin typeface="+mn-lt"/>
                          <a:ea typeface="+mn-ea"/>
                          <a:cs typeface="+mn-cs"/>
                        </a:rPr>
                        <a:t>起始分隔符</a:t>
                      </a:r>
                    </a:p>
                  </a:txBody>
                  <a:tcP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CD568"/>
                    </a:solidFill>
                  </a:tcPr>
                </a:tc>
                <a:extLst>
                  <a:ext uri="{0D108BD9-81ED-4DB2-BD59-A6C34878D82A}">
                    <a16:rowId xmlns:a16="http://schemas.microsoft.com/office/drawing/2014/main" val="1754001339"/>
                  </a:ext>
                </a:extLst>
              </a:tr>
              <a:tr h="658056">
                <a:tc>
                  <a:txBody>
                    <a:bodyPr/>
                    <a:lstStyle/>
                    <a:p>
                      <a:pPr algn="ctr" fontAlgn="ctr">
                        <a:spcBef>
                          <a:spcPts val="0"/>
                        </a:spcBef>
                        <a:spcAft>
                          <a:spcPts val="0"/>
                        </a:spcAft>
                      </a:pPr>
                      <a:r>
                        <a:rPr lang="en-US" sz="1000" kern="1200" dirty="0">
                          <a:solidFill>
                            <a:schemeClr val="bg2">
                              <a:lumMod val="25000"/>
                            </a:schemeClr>
                          </a:solidFill>
                          <a:latin typeface="+mn-lt"/>
                          <a:ea typeface="+mn-ea"/>
                          <a:cs typeface="+mn-cs"/>
                        </a:rPr>
                        <a:t>0x23</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CC"/>
                    </a:solidFill>
                  </a:tcPr>
                </a:tc>
                <a:extLst>
                  <a:ext uri="{0D108BD9-81ED-4DB2-BD59-A6C34878D82A}">
                    <a16:rowId xmlns:a16="http://schemas.microsoft.com/office/drawing/2014/main" val="721577247"/>
                  </a:ext>
                </a:extLst>
              </a:tr>
              <a:tr h="328487">
                <a:tc>
                  <a:txBody>
                    <a:bodyPr/>
                    <a:lstStyle/>
                    <a:p>
                      <a:pPr marL="0" marR="0" indent="0" algn="ctr" rtl="0" eaLnBrk="1" fontAlgn="auto" latinLnBrk="0" hangingPunct="1">
                        <a:spcBef>
                          <a:spcPts val="0"/>
                        </a:spcBef>
                        <a:spcAft>
                          <a:spcPts val="0"/>
                        </a:spcAft>
                      </a:pPr>
                      <a:r>
                        <a:rPr lang="en-US" sz="1000" kern="1200" dirty="0">
                          <a:solidFill>
                            <a:schemeClr val="bg2">
                              <a:lumMod val="25000"/>
                            </a:schemeClr>
                          </a:solidFill>
                          <a:latin typeface="+mn-lt"/>
                          <a:ea typeface="+mn-ea"/>
                          <a:cs typeface="+mn-cs"/>
                        </a:rPr>
                        <a:t>uint8</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FF2CC"/>
                    </a:solidFill>
                  </a:tcPr>
                </a:tc>
                <a:extLst>
                  <a:ext uri="{0D108BD9-81ED-4DB2-BD59-A6C34878D82A}">
                    <a16:rowId xmlns:a16="http://schemas.microsoft.com/office/drawing/2014/main" val="495054096"/>
                  </a:ext>
                </a:extLst>
              </a:tr>
            </a:tbl>
          </a:graphicData>
        </a:graphic>
      </p:graphicFrame>
      <p:sp>
        <p:nvSpPr>
          <p:cNvPr id="9" name="文本框 8">
            <a:extLst>
              <a:ext uri="{FF2B5EF4-FFF2-40B4-BE49-F238E27FC236}">
                <a16:creationId xmlns:a16="http://schemas.microsoft.com/office/drawing/2014/main" id="{E743D78A-C94F-409F-895B-C8BFE905A302}"/>
              </a:ext>
            </a:extLst>
          </p:cNvPr>
          <p:cNvSpPr txBox="1"/>
          <p:nvPr/>
        </p:nvSpPr>
        <p:spPr>
          <a:xfrm>
            <a:off x="2038263" y="4787834"/>
            <a:ext cx="1191491" cy="261610"/>
          </a:xfrm>
          <a:prstGeom prst="rect">
            <a:avLst/>
          </a:prstGeom>
          <a:noFill/>
        </p:spPr>
        <p:txBody>
          <a:bodyPr wrap="square">
            <a:spAutoFit/>
          </a:bodyPr>
          <a:lstStyle/>
          <a:p>
            <a:pPr algn="ctr"/>
            <a:r>
              <a:rPr lang="zh-CN" altLang="en-US" sz="1100" b="1" dirty="0">
                <a:solidFill>
                  <a:srgbClr val="00498E"/>
                </a:solidFill>
              </a:rPr>
              <a:t>数据域头部</a:t>
            </a:r>
          </a:p>
        </p:txBody>
      </p:sp>
      <p:sp>
        <p:nvSpPr>
          <p:cNvPr id="11" name="文本框 10">
            <a:extLst>
              <a:ext uri="{FF2B5EF4-FFF2-40B4-BE49-F238E27FC236}">
                <a16:creationId xmlns:a16="http://schemas.microsoft.com/office/drawing/2014/main" id="{28452642-D20D-44DD-92FD-4287E0D55604}"/>
              </a:ext>
            </a:extLst>
          </p:cNvPr>
          <p:cNvSpPr txBox="1"/>
          <p:nvPr/>
        </p:nvSpPr>
        <p:spPr>
          <a:xfrm>
            <a:off x="5470841" y="4677824"/>
            <a:ext cx="2228518" cy="430887"/>
          </a:xfrm>
          <a:prstGeom prst="rect">
            <a:avLst/>
          </a:prstGeom>
          <a:noFill/>
        </p:spPr>
        <p:txBody>
          <a:bodyPr wrap="square">
            <a:spAutoFit/>
          </a:bodyPr>
          <a:lstStyle/>
          <a:p>
            <a:pPr algn="ctr"/>
            <a:r>
              <a:rPr lang="zh-CN" altLang="en-US" sz="1100" b="1" dirty="0">
                <a:solidFill>
                  <a:srgbClr val="00498E"/>
                </a:solidFill>
              </a:rPr>
              <a:t>通道组</a:t>
            </a:r>
            <a:r>
              <a:rPr lang="en-US" altLang="zh-CN" sz="1100" b="1" dirty="0">
                <a:solidFill>
                  <a:srgbClr val="00498E"/>
                </a:solidFill>
              </a:rPr>
              <a:t>n (n=1,2)</a:t>
            </a:r>
          </a:p>
          <a:p>
            <a:pPr algn="ctr"/>
            <a:r>
              <a:rPr lang="zh-CN" altLang="en-US" sz="1100" b="1" dirty="0">
                <a:solidFill>
                  <a:srgbClr val="00498E"/>
                </a:solidFill>
              </a:rPr>
              <a:t>（本组通道状态</a:t>
            </a:r>
            <a:r>
              <a:rPr lang="en-US" altLang="zh-CN" sz="1100" b="1" dirty="0">
                <a:solidFill>
                  <a:srgbClr val="00498E"/>
                </a:solidFill>
              </a:rPr>
              <a:t>+</a:t>
            </a:r>
            <a:r>
              <a:rPr lang="zh-CN" altLang="en-US" sz="1100" b="1" dirty="0">
                <a:solidFill>
                  <a:srgbClr val="00498E"/>
                </a:solidFill>
              </a:rPr>
              <a:t>每通道量化数据）</a:t>
            </a:r>
            <a:endParaRPr lang="en-US" altLang="zh-CN" sz="1100" b="1" dirty="0">
              <a:solidFill>
                <a:srgbClr val="00498E"/>
              </a:solidFill>
            </a:endParaRPr>
          </a:p>
        </p:txBody>
      </p:sp>
      <p:sp>
        <p:nvSpPr>
          <p:cNvPr id="6" name="左中括号 5">
            <a:extLst>
              <a:ext uri="{FF2B5EF4-FFF2-40B4-BE49-F238E27FC236}">
                <a16:creationId xmlns:a16="http://schemas.microsoft.com/office/drawing/2014/main" id="{0C201617-C3D8-4995-AF72-CA8BDE29B1B6}"/>
              </a:ext>
            </a:extLst>
          </p:cNvPr>
          <p:cNvSpPr/>
          <p:nvPr/>
        </p:nvSpPr>
        <p:spPr>
          <a:xfrm rot="16200000">
            <a:off x="2651891" y="2109273"/>
            <a:ext cx="121220" cy="5042574"/>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
        <p:nvSpPr>
          <p:cNvPr id="8" name="左中括号 7">
            <a:extLst>
              <a:ext uri="{FF2B5EF4-FFF2-40B4-BE49-F238E27FC236}">
                <a16:creationId xmlns:a16="http://schemas.microsoft.com/office/drawing/2014/main" id="{D8B9A7D4-69E4-4964-81F9-E4E322522C8C}"/>
              </a:ext>
            </a:extLst>
          </p:cNvPr>
          <p:cNvSpPr/>
          <p:nvPr/>
        </p:nvSpPr>
        <p:spPr>
          <a:xfrm rot="16200000">
            <a:off x="6483341" y="3319370"/>
            <a:ext cx="139054" cy="2604861"/>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Tree>
    <p:extLst>
      <p:ext uri="{BB962C8B-B14F-4D97-AF65-F5344CB8AC3E}">
        <p14:creationId xmlns:p14="http://schemas.microsoft.com/office/powerpoint/2010/main" val="27533652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2944</TotalTime>
  <Words>1646</Words>
  <Application>Microsoft Office PowerPoint</Application>
  <PresentationFormat>全屏显示(16:9)</PresentationFormat>
  <Paragraphs>320</Paragraphs>
  <Slides>13</Slides>
  <Notes>4</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微软雅黑</vt:lpstr>
      <vt:lpstr>Arial</vt:lpstr>
      <vt:lpstr>Calibri</vt:lpstr>
      <vt:lpstr>Calibri Light</vt:lpstr>
      <vt:lpstr>Wingdings</vt:lpstr>
      <vt:lpstr>Office 主题​​</vt:lpstr>
      <vt:lpstr>Introduction to Micro EEG v1.1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MICRO_EEG编程思想</dc:title>
  <dc:creator>Guo Jiaming</dc:creator>
  <cp:lastModifiedBy>Guo Jiaming</cp:lastModifiedBy>
  <cp:revision>67</cp:revision>
  <dcterms:created xsi:type="dcterms:W3CDTF">2020-09-15T06:55:14Z</dcterms:created>
  <dcterms:modified xsi:type="dcterms:W3CDTF">2020-10-12T15:38:03Z</dcterms:modified>
</cp:coreProperties>
</file>