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0" r:id="rId3"/>
    <p:sldId id="262" r:id="rId4"/>
    <p:sldId id="263" r:id="rId5"/>
    <p:sldId id="261" r:id="rId6"/>
    <p:sldId id="264" r:id="rId7"/>
    <p:sldId id="268" r:id="rId8"/>
    <p:sldId id="265" r:id="rId9"/>
    <p:sldId id="266" r:id="rId10"/>
    <p:sldId id="270" r:id="rId11"/>
    <p:sldId id="272" r:id="rId12"/>
    <p:sldId id="271" r:id="rId13"/>
    <p:sldId id="269" r:id="rId14"/>
    <p:sldId id="257" r:id="rId15"/>
    <p:sldId id="259" r:id="rId16"/>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页" id="{68157825-B843-419E-A09C-240A71840DB6}">
          <p14:sldIdLst>
            <p14:sldId id="256"/>
          </p14:sldIdLst>
        </p14:section>
        <p14:section name="嵌入式开发" id="{0C896920-DF67-4A0C-9745-1BE9FDACCE6F}">
          <p14:sldIdLst>
            <p14:sldId id="260"/>
          </p14:sldIdLst>
        </p14:section>
        <p14:section name="上位机开发" id="{045EA6EF-4064-478F-A57A-34FA1C876159}">
          <p14:sldIdLst>
            <p14:sldId id="262"/>
            <p14:sldId id="263"/>
            <p14:sldId id="261"/>
            <p14:sldId id="264"/>
            <p14:sldId id="268"/>
            <p14:sldId id="265"/>
            <p14:sldId id="266"/>
            <p14:sldId id="270"/>
            <p14:sldId id="272"/>
            <p14:sldId id="271"/>
            <p14:sldId id="269"/>
          </p14:sldIdLst>
        </p14:section>
        <p14:section name="修修补补" id="{15F165C8-2F0A-42C5-BF59-01A18CDB2137}">
          <p14:sldIdLst>
            <p14:sldId id="257"/>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98E"/>
    <a:srgbClr val="F6D6E4"/>
    <a:srgbClr val="E890B6"/>
    <a:srgbClr val="9DC3E6"/>
    <a:srgbClr val="EAF4E4"/>
    <a:srgbClr val="74CE90"/>
    <a:srgbClr val="8ED29B"/>
    <a:srgbClr val="58BC6B"/>
    <a:srgbClr val="0759D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92052" autoAdjust="0"/>
  </p:normalViewPr>
  <p:slideViewPr>
    <p:cSldViewPr snapToGrid="0">
      <p:cViewPr varScale="1">
        <p:scale>
          <a:sx n="88" d="100"/>
          <a:sy n="88" d="100"/>
        </p:scale>
        <p:origin x="1014"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o Jiaming" userId="ecd1809357dafeba" providerId="LiveId" clId="{CCD74A90-BB4E-4425-8D4B-45C924829DD8}"/>
    <pc:docChg chg="undo custSel modSld">
      <pc:chgData name="Guo Jiaming" userId="ecd1809357dafeba" providerId="LiveId" clId="{CCD74A90-BB4E-4425-8D4B-45C924829DD8}" dt="2020-11-05T13:04:56.916" v="958"/>
      <pc:docMkLst>
        <pc:docMk/>
      </pc:docMkLst>
      <pc:sldChg chg="modSp mod">
        <pc:chgData name="Guo Jiaming" userId="ecd1809357dafeba" providerId="LiveId" clId="{CCD74A90-BB4E-4425-8D4B-45C924829DD8}" dt="2020-11-05T13:04:50.852" v="955"/>
        <pc:sldMkLst>
          <pc:docMk/>
          <pc:sldMk cId="727613838" sldId="256"/>
        </pc:sldMkLst>
        <pc:spChg chg="mod">
          <ac:chgData name="Guo Jiaming" userId="ecd1809357dafeba" providerId="LiveId" clId="{CCD74A90-BB4E-4425-8D4B-45C924829DD8}" dt="2020-11-05T13:04:50.852" v="955"/>
          <ac:spMkLst>
            <pc:docMk/>
            <pc:sldMk cId="727613838" sldId="256"/>
            <ac:spMk id="3" creationId="{69303528-5251-4116-8143-7EC4D68D89D7}"/>
          </ac:spMkLst>
        </pc:spChg>
      </pc:sldChg>
      <pc:sldChg chg="modSp mod">
        <pc:chgData name="Guo Jiaming" userId="ecd1809357dafeba" providerId="LiveId" clId="{CCD74A90-BB4E-4425-8D4B-45C924829DD8}" dt="2020-11-05T12:54:57.807" v="540" actId="207"/>
        <pc:sldMkLst>
          <pc:docMk/>
          <pc:sldMk cId="4179673703" sldId="262"/>
        </pc:sldMkLst>
        <pc:spChg chg="mod">
          <ac:chgData name="Guo Jiaming" userId="ecd1809357dafeba" providerId="LiveId" clId="{CCD74A90-BB4E-4425-8D4B-45C924829DD8}" dt="2020-11-05T12:54:57.807" v="540" actId="207"/>
          <ac:spMkLst>
            <pc:docMk/>
            <pc:sldMk cId="4179673703" sldId="262"/>
            <ac:spMk id="13" creationId="{600CF82D-9DBD-4EE3-A395-6CAA8EB57AEC}"/>
          </ac:spMkLst>
        </pc:spChg>
      </pc:sldChg>
      <pc:sldChg chg="modSp mod">
        <pc:chgData name="Guo Jiaming" userId="ecd1809357dafeba" providerId="LiveId" clId="{CCD74A90-BB4E-4425-8D4B-45C924829DD8}" dt="2020-11-05T12:54:48.141" v="539" actId="207"/>
        <pc:sldMkLst>
          <pc:docMk/>
          <pc:sldMk cId="1173740750" sldId="263"/>
        </pc:sldMkLst>
        <pc:spChg chg="mod">
          <ac:chgData name="Guo Jiaming" userId="ecd1809357dafeba" providerId="LiveId" clId="{CCD74A90-BB4E-4425-8D4B-45C924829DD8}" dt="2020-11-05T12:54:48.141" v="539" actId="207"/>
          <ac:spMkLst>
            <pc:docMk/>
            <pc:sldMk cId="1173740750" sldId="263"/>
            <ac:spMk id="9" creationId="{4A3DC909-9E3F-4929-A682-F4C6670933FA}"/>
          </ac:spMkLst>
        </pc:spChg>
      </pc:sldChg>
      <pc:sldChg chg="modSp mod">
        <pc:chgData name="Guo Jiaming" userId="ecd1809357dafeba" providerId="LiveId" clId="{CCD74A90-BB4E-4425-8D4B-45C924829DD8}" dt="2020-11-05T13:04:56.916" v="958"/>
        <pc:sldMkLst>
          <pc:docMk/>
          <pc:sldMk cId="3898881929" sldId="269"/>
        </pc:sldMkLst>
        <pc:spChg chg="mod">
          <ac:chgData name="Guo Jiaming" userId="ecd1809357dafeba" providerId="LiveId" clId="{CCD74A90-BB4E-4425-8D4B-45C924829DD8}" dt="2020-11-05T13:04:56.916" v="958"/>
          <ac:spMkLst>
            <pc:docMk/>
            <pc:sldMk cId="3898881929" sldId="269"/>
            <ac:spMk id="13" creationId="{B1B72E3C-292C-4A2F-8D07-F616B3E07ECD}"/>
          </ac:spMkLst>
        </pc:spChg>
      </pc:sldChg>
      <pc:sldChg chg="modSp mod">
        <pc:chgData name="Guo Jiaming" userId="ecd1809357dafeba" providerId="LiveId" clId="{CCD74A90-BB4E-4425-8D4B-45C924829DD8}" dt="2020-11-05T13:04:37.883" v="952"/>
        <pc:sldMkLst>
          <pc:docMk/>
          <pc:sldMk cId="2906828858" sldId="270"/>
        </pc:sldMkLst>
        <pc:graphicFrameChg chg="mod modGraphic">
          <ac:chgData name="Guo Jiaming" userId="ecd1809357dafeba" providerId="LiveId" clId="{CCD74A90-BB4E-4425-8D4B-45C924829DD8}" dt="2020-11-05T13:04:37.883" v="952"/>
          <ac:graphicFrameMkLst>
            <pc:docMk/>
            <pc:sldMk cId="2906828858" sldId="270"/>
            <ac:graphicFrameMk id="5" creationId="{7767B15C-D22B-40F4-A207-89352ED4388B}"/>
          </ac:graphicFrameMkLst>
        </pc:graphicFrameChg>
        <pc:graphicFrameChg chg="mod modGraphic">
          <ac:chgData name="Guo Jiaming" userId="ecd1809357dafeba" providerId="LiveId" clId="{CCD74A90-BB4E-4425-8D4B-45C924829DD8}" dt="2020-11-05T13:04:32.731" v="938"/>
          <ac:graphicFrameMkLst>
            <pc:docMk/>
            <pc:sldMk cId="2906828858" sldId="270"/>
            <ac:graphicFrameMk id="10" creationId="{7733E8A3-3A45-4786-93F6-275925EBFB56}"/>
          </ac:graphicFrameMkLst>
        </pc:graphicFrameChg>
      </pc:sldChg>
      <pc:sldChg chg="addSp modSp mod">
        <pc:chgData name="Guo Jiaming" userId="ecd1809357dafeba" providerId="LiveId" clId="{CCD74A90-BB4E-4425-8D4B-45C924829DD8}" dt="2020-11-05T13:03:33.857" v="922" actId="123"/>
        <pc:sldMkLst>
          <pc:docMk/>
          <pc:sldMk cId="3403979174" sldId="272"/>
        </pc:sldMkLst>
        <pc:spChg chg="add mod">
          <ac:chgData name="Guo Jiaming" userId="ecd1809357dafeba" providerId="LiveId" clId="{CCD74A90-BB4E-4425-8D4B-45C924829DD8}" dt="2020-11-05T13:03:33.857" v="922" actId="123"/>
          <ac:spMkLst>
            <pc:docMk/>
            <pc:sldMk cId="3403979174" sldId="272"/>
            <ac:spMk id="5" creationId="{19D0572C-D820-42F7-A68F-5365D629AD3D}"/>
          </ac:spMkLst>
        </pc:spChg>
        <pc:spChg chg="add mod">
          <ac:chgData name="Guo Jiaming" userId="ecd1809357dafeba" providerId="LiveId" clId="{CCD74A90-BB4E-4425-8D4B-45C924829DD8}" dt="2020-11-05T13:03:16.935" v="918" actId="1076"/>
          <ac:spMkLst>
            <pc:docMk/>
            <pc:sldMk cId="3403979174" sldId="272"/>
            <ac:spMk id="8" creationId="{EAD27AC7-6A8B-4CE5-915A-7071BB2D9A9A}"/>
          </ac:spMkLst>
        </pc:spChg>
        <pc:spChg chg="add mod">
          <ac:chgData name="Guo Jiaming" userId="ecd1809357dafeba" providerId="LiveId" clId="{CCD74A90-BB4E-4425-8D4B-45C924829DD8}" dt="2020-11-05T13:03:01.318" v="915" actId="255"/>
          <ac:spMkLst>
            <pc:docMk/>
            <pc:sldMk cId="3403979174" sldId="272"/>
            <ac:spMk id="9" creationId="{CE4584C8-C33A-4213-9BA7-36A09ABF4210}"/>
          </ac:spMkLst>
        </pc:spChg>
        <pc:spChg chg="add mod">
          <ac:chgData name="Guo Jiaming" userId="ecd1809357dafeba" providerId="LiveId" clId="{CCD74A90-BB4E-4425-8D4B-45C924829DD8}" dt="2020-11-05T13:03:12.632" v="917" actId="1076"/>
          <ac:spMkLst>
            <pc:docMk/>
            <pc:sldMk cId="3403979174" sldId="272"/>
            <ac:spMk id="11" creationId="{BD916BCB-732A-4E45-921D-070562028E0C}"/>
          </ac:spMkLst>
        </pc:spChg>
        <pc:spChg chg="add mod">
          <ac:chgData name="Guo Jiaming" userId="ecd1809357dafeba" providerId="LiveId" clId="{CCD74A90-BB4E-4425-8D4B-45C924829DD8}" dt="2020-11-05T13:03:20.272" v="920" actId="1076"/>
          <ac:spMkLst>
            <pc:docMk/>
            <pc:sldMk cId="3403979174" sldId="272"/>
            <ac:spMk id="13" creationId="{13F94FB8-CEF1-4D0F-88F4-64DD182F18AD}"/>
          </ac:spMkLst>
        </pc:spChg>
        <pc:grpChg chg="add mod">
          <ac:chgData name="Guo Jiaming" userId="ecd1809357dafeba" providerId="LiveId" clId="{CCD74A90-BB4E-4425-8D4B-45C924829DD8}" dt="2020-11-05T13:03:08.024" v="916" actId="1076"/>
          <ac:grpSpMkLst>
            <pc:docMk/>
            <pc:sldMk cId="3403979174" sldId="272"/>
            <ac:grpSpMk id="15" creationId="{19B5E67E-3805-4146-82ED-B0A8278B3428}"/>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8351125-25EA-457C-9E7F-8C514A1591BE}" type="datetimeFigureOut">
              <a:rPr lang="zh-CN" altLang="en-US" smtClean="0"/>
              <a:t>2020/12/1</a:t>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E202B48F-71F1-4785-BE70-15B64D3732C7}" type="slidenum">
              <a:rPr lang="zh-CN" altLang="en-US" smtClean="0"/>
              <a:t>‹#›</a:t>
            </a:fld>
            <a:endParaRPr lang="zh-CN" altLang="en-US"/>
          </a:p>
        </p:txBody>
      </p:sp>
    </p:spTree>
    <p:extLst>
      <p:ext uri="{BB962C8B-B14F-4D97-AF65-F5344CB8AC3E}">
        <p14:creationId xmlns:p14="http://schemas.microsoft.com/office/powerpoint/2010/main" val="1117589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1</a:t>
            </a:fld>
            <a:endParaRPr lang="zh-CN" altLang="en-US"/>
          </a:p>
        </p:txBody>
      </p:sp>
    </p:spTree>
    <p:extLst>
      <p:ext uri="{BB962C8B-B14F-4D97-AF65-F5344CB8AC3E}">
        <p14:creationId xmlns:p14="http://schemas.microsoft.com/office/powerpoint/2010/main" val="2591657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9</a:t>
            </a:fld>
            <a:endParaRPr lang="zh-CN" altLang="en-US"/>
          </a:p>
        </p:txBody>
      </p:sp>
    </p:spTree>
    <p:extLst>
      <p:ext uri="{BB962C8B-B14F-4D97-AF65-F5344CB8AC3E}">
        <p14:creationId xmlns:p14="http://schemas.microsoft.com/office/powerpoint/2010/main" val="1205775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10</a:t>
            </a:fld>
            <a:endParaRPr lang="zh-CN" altLang="en-US"/>
          </a:p>
        </p:txBody>
      </p:sp>
    </p:spTree>
    <p:extLst>
      <p:ext uri="{BB962C8B-B14F-4D97-AF65-F5344CB8AC3E}">
        <p14:creationId xmlns:p14="http://schemas.microsoft.com/office/powerpoint/2010/main" val="707324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11</a:t>
            </a:fld>
            <a:endParaRPr lang="zh-CN" altLang="en-US"/>
          </a:p>
        </p:txBody>
      </p:sp>
    </p:spTree>
    <p:extLst>
      <p:ext uri="{BB962C8B-B14F-4D97-AF65-F5344CB8AC3E}">
        <p14:creationId xmlns:p14="http://schemas.microsoft.com/office/powerpoint/2010/main" val="707324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12</a:t>
            </a:fld>
            <a:endParaRPr lang="zh-CN" altLang="en-US"/>
          </a:p>
        </p:txBody>
      </p:sp>
    </p:spTree>
    <p:extLst>
      <p:ext uri="{BB962C8B-B14F-4D97-AF65-F5344CB8AC3E}">
        <p14:creationId xmlns:p14="http://schemas.microsoft.com/office/powerpoint/2010/main" val="707324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202B48F-71F1-4785-BE70-15B64D3732C7}" type="slidenum">
              <a:rPr lang="zh-CN" altLang="en-US" smtClean="0"/>
              <a:t>15</a:t>
            </a:fld>
            <a:endParaRPr lang="zh-CN" altLang="en-US"/>
          </a:p>
        </p:txBody>
      </p:sp>
    </p:spTree>
    <p:extLst>
      <p:ext uri="{BB962C8B-B14F-4D97-AF65-F5344CB8AC3E}">
        <p14:creationId xmlns:p14="http://schemas.microsoft.com/office/powerpoint/2010/main" val="2410339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9BB2B35-312D-43AF-985A-2584D97C06B1}" type="datetimeFigureOut">
              <a:rPr lang="zh-CN" altLang="en-US" smtClean="0"/>
              <a:t>2020/12/1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309193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9BB2B35-312D-43AF-985A-2584D97C06B1}" type="datetimeFigureOut">
              <a:rPr lang="zh-CN" altLang="en-US" smtClean="0"/>
              <a:t>2020/12/1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237391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9BB2B35-312D-43AF-985A-2584D97C06B1}" type="datetimeFigureOut">
              <a:rPr lang="zh-CN" altLang="en-US" smtClean="0"/>
              <a:t>2020/12/1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2506752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9BB2B35-312D-43AF-985A-2584D97C06B1}" type="datetimeFigureOut">
              <a:rPr lang="zh-CN" altLang="en-US" smtClean="0"/>
              <a:t>2020/12/1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3129788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9BB2B35-312D-43AF-985A-2584D97C06B1}" type="datetimeFigureOut">
              <a:rPr lang="zh-CN" altLang="en-US" smtClean="0"/>
              <a:t>2020/12/1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80120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9BB2B35-312D-43AF-985A-2584D97C06B1}" type="datetimeFigureOut">
              <a:rPr lang="zh-CN" altLang="en-US" smtClean="0"/>
              <a:t>2020/12/1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1546791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9BB2B35-312D-43AF-985A-2584D97C06B1}" type="datetimeFigureOut">
              <a:rPr lang="zh-CN" altLang="en-US" smtClean="0"/>
              <a:t>2020/12/1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46832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9BB2B35-312D-43AF-985A-2584D97C06B1}" type="datetimeFigureOut">
              <a:rPr lang="zh-CN" altLang="en-US" smtClean="0"/>
              <a:t>2020/12/1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399486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B2B35-312D-43AF-985A-2584D97C06B1}" type="datetimeFigureOut">
              <a:rPr lang="zh-CN" altLang="en-US" smtClean="0"/>
              <a:t>2020/12/1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1328761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9BB2B35-312D-43AF-985A-2584D97C06B1}" type="datetimeFigureOut">
              <a:rPr lang="zh-CN" altLang="en-US" smtClean="0"/>
              <a:t>2020/12/1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385056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9BB2B35-312D-43AF-985A-2584D97C06B1}" type="datetimeFigureOut">
              <a:rPr lang="zh-CN" altLang="en-US" smtClean="0"/>
              <a:t>2020/12/1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276647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9BB2B35-312D-43AF-985A-2584D97C06B1}" type="datetimeFigureOut">
              <a:rPr lang="zh-CN" altLang="en-US" smtClean="0"/>
              <a:t>2020/12/1</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952282B-0304-444C-A059-51CA87631103}" type="slidenum">
              <a:rPr lang="zh-CN" altLang="en-US" smtClean="0"/>
              <a:t>‹#›</a:t>
            </a:fld>
            <a:endParaRPr lang="zh-CN" altLang="en-US"/>
          </a:p>
        </p:txBody>
      </p:sp>
    </p:spTree>
    <p:extLst>
      <p:ext uri="{BB962C8B-B14F-4D97-AF65-F5344CB8AC3E}">
        <p14:creationId xmlns:p14="http://schemas.microsoft.com/office/powerpoint/2010/main" val="19619860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192.168.130.6/gjm_silly/microeeg_m1_f446"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E0C44F02-8614-48A6-A0BF-AB3DDA42D58B}"/>
              </a:ext>
            </a:extLst>
          </p:cNvPr>
          <p:cNvSpPr/>
          <p:nvPr/>
        </p:nvSpPr>
        <p:spPr>
          <a:xfrm>
            <a:off x="628650" y="3033400"/>
            <a:ext cx="8515350" cy="514350"/>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95E89BDD-2F00-46D0-86E1-E56FC020D4C7}"/>
              </a:ext>
            </a:extLst>
          </p:cNvPr>
          <p:cNvSpPr>
            <a:spLocks noGrp="1"/>
          </p:cNvSpPr>
          <p:nvPr>
            <p:ph type="ctrTitle"/>
          </p:nvPr>
        </p:nvSpPr>
        <p:spPr>
          <a:xfrm>
            <a:off x="600075" y="1252225"/>
            <a:ext cx="6858000" cy="1790700"/>
          </a:xfrm>
        </p:spPr>
        <p:txBody>
          <a:bodyPr>
            <a:normAutofit/>
          </a:bodyPr>
          <a:lstStyle/>
          <a:p>
            <a:pPr algn="l">
              <a:lnSpc>
                <a:spcPct val="100000"/>
              </a:lnSpc>
            </a:pPr>
            <a:r>
              <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rPr>
              <a:t>Introduction to</a:t>
            </a:r>
            <a:br>
              <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rPr>
            </a:br>
            <a:r>
              <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rPr>
              <a:t>Micro EEG </a:t>
            </a:r>
            <a:r>
              <a:rPr lang="en-US" altLang="zh-CN" sz="2400" dirty="0">
                <a:solidFill>
                  <a:schemeClr val="tx1">
                    <a:lumMod val="95000"/>
                    <a:lumOff val="5000"/>
                  </a:schemeClr>
                </a:solidFill>
                <a:latin typeface="微软雅黑" panose="020B0503020204020204" pitchFamily="34" charset="-122"/>
                <a:ea typeface="微软雅黑" panose="020B0503020204020204" pitchFamily="34" charset="-122"/>
              </a:rPr>
              <a:t>v1.4</a:t>
            </a:r>
            <a:endParaRPr lang="zh-CN" altLang="en-US" sz="4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D1E857E7-A671-4DDB-B225-8B89E6C5A180}"/>
              </a:ext>
            </a:extLst>
          </p:cNvPr>
          <p:cNvSpPr txBox="1"/>
          <p:nvPr/>
        </p:nvSpPr>
        <p:spPr>
          <a:xfrm>
            <a:off x="657225" y="3105909"/>
            <a:ext cx="4572000" cy="369332"/>
          </a:xfrm>
          <a:prstGeom prst="rect">
            <a:avLst/>
          </a:prstGeom>
          <a:noFill/>
        </p:spPr>
        <p:txBody>
          <a:bodyPr wrap="square">
            <a:spAutoFit/>
          </a:bodyPr>
          <a:lstStyle/>
          <a:p>
            <a:r>
              <a:rPr lang="en-US" altLang="zh-CN" sz="1800" dirty="0">
                <a:solidFill>
                  <a:schemeClr val="bg1"/>
                </a:solidFill>
                <a:latin typeface="微软雅黑" panose="020B0503020204020204" pitchFamily="34" charset="-122"/>
                <a:ea typeface="微软雅黑" panose="020B0503020204020204" pitchFamily="34" charset="-122"/>
              </a:rPr>
              <a:t>Micro EEG </a:t>
            </a:r>
            <a:r>
              <a:rPr lang="zh-CN" altLang="en-US" spc="300" dirty="0">
                <a:solidFill>
                  <a:schemeClr val="bg1"/>
                </a:solidFill>
                <a:latin typeface="微软雅黑" panose="020B0503020204020204" pitchFamily="34" charset="-122"/>
                <a:ea typeface="微软雅黑" panose="020B0503020204020204" pitchFamily="34" charset="-122"/>
              </a:rPr>
              <a:t>以太网版本 </a:t>
            </a:r>
            <a:r>
              <a:rPr lang="zh-CN" altLang="en-US" sz="1800" spc="300" dirty="0">
                <a:solidFill>
                  <a:schemeClr val="bg1"/>
                </a:solidFill>
                <a:latin typeface="微软雅黑" panose="020B0503020204020204" pitchFamily="34" charset="-122"/>
                <a:ea typeface="微软雅黑" panose="020B0503020204020204" pitchFamily="34" charset="-122"/>
              </a:rPr>
              <a:t>开发说明</a:t>
            </a:r>
            <a:endParaRPr lang="zh-CN" altLang="en-US" spc="300" dirty="0">
              <a:solidFill>
                <a:schemeClr val="bg1"/>
              </a:solidFill>
            </a:endParaRPr>
          </a:p>
        </p:txBody>
      </p:sp>
      <p:sp>
        <p:nvSpPr>
          <p:cNvPr id="3" name="文本框 2">
            <a:extLst>
              <a:ext uri="{FF2B5EF4-FFF2-40B4-BE49-F238E27FC236}">
                <a16:creationId xmlns:a16="http://schemas.microsoft.com/office/drawing/2014/main" id="{69303528-5251-4116-8143-7EC4D68D89D7}"/>
              </a:ext>
            </a:extLst>
          </p:cNvPr>
          <p:cNvSpPr txBox="1"/>
          <p:nvPr/>
        </p:nvSpPr>
        <p:spPr>
          <a:xfrm>
            <a:off x="657225" y="3610734"/>
            <a:ext cx="1438275" cy="767774"/>
          </a:xfrm>
          <a:prstGeom prst="rect">
            <a:avLst/>
          </a:prstGeom>
          <a:noFill/>
        </p:spPr>
        <p:txBody>
          <a:bodyPr wrap="square">
            <a:spAutoFit/>
          </a:bodyPr>
          <a:lstStyle/>
          <a:p>
            <a:pPr>
              <a:lnSpc>
                <a:spcPct val="125000"/>
              </a:lnSpc>
            </a:pPr>
            <a:r>
              <a:rPr lang="en-US" altLang="zh-CN" sz="1200" dirty="0">
                <a:solidFill>
                  <a:srgbClr val="00498E"/>
                </a:solidFill>
              </a:rPr>
              <a:t>Author	 - </a:t>
            </a:r>
            <a:r>
              <a:rPr lang="en-US" altLang="zh-CN" sz="1200" dirty="0" err="1">
                <a:solidFill>
                  <a:srgbClr val="00498E"/>
                </a:solidFill>
              </a:rPr>
              <a:t>gjm_silly</a:t>
            </a:r>
            <a:endParaRPr lang="en-US" altLang="zh-CN" sz="1200" dirty="0">
              <a:solidFill>
                <a:srgbClr val="00498E"/>
              </a:solidFill>
            </a:endParaRPr>
          </a:p>
          <a:p>
            <a:pPr>
              <a:lnSpc>
                <a:spcPct val="125000"/>
              </a:lnSpc>
            </a:pPr>
            <a:r>
              <a:rPr lang="en-US" altLang="zh-CN" sz="1200" dirty="0">
                <a:solidFill>
                  <a:srgbClr val="00498E"/>
                </a:solidFill>
              </a:rPr>
              <a:t>version - 1.4</a:t>
            </a:r>
          </a:p>
          <a:p>
            <a:pPr>
              <a:lnSpc>
                <a:spcPct val="125000"/>
              </a:lnSpc>
            </a:pPr>
            <a:r>
              <a:rPr lang="en-US" altLang="zh-CN" sz="1200" dirty="0">
                <a:solidFill>
                  <a:srgbClr val="00498E"/>
                </a:solidFill>
              </a:rPr>
              <a:t>2020.12.01</a:t>
            </a:r>
            <a:endParaRPr lang="zh-CN" altLang="en-US" sz="1200" dirty="0">
              <a:solidFill>
                <a:srgbClr val="00498E"/>
              </a:solidFill>
            </a:endParaRPr>
          </a:p>
        </p:txBody>
      </p:sp>
    </p:spTree>
    <p:extLst>
      <p:ext uri="{BB962C8B-B14F-4D97-AF65-F5344CB8AC3E}">
        <p14:creationId xmlns:p14="http://schemas.microsoft.com/office/powerpoint/2010/main" val="727613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10FC0E1-5BBB-4D3C-B2A8-EB40A24AF21B}"/>
              </a:ext>
            </a:extLst>
          </p:cNvPr>
          <p:cNvSpPr txBox="1"/>
          <p:nvPr/>
        </p:nvSpPr>
        <p:spPr>
          <a:xfrm>
            <a:off x="144779" y="778756"/>
            <a:ext cx="8722995" cy="1791965"/>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a:t>
            </a:r>
            <a:r>
              <a:rPr lang="zh-CN" altLang="en-US" sz="1800" dirty="0">
                <a:solidFill>
                  <a:srgbClr val="00498E"/>
                </a:solidFill>
                <a:latin typeface="微软雅黑" panose="020B0503020204020204" pitchFamily="34" charset="-122"/>
                <a:ea typeface="微软雅黑" panose="020B0503020204020204" pitchFamily="34" charset="-122"/>
              </a:rPr>
              <a:t>的</a:t>
            </a:r>
            <a:r>
              <a:rPr lang="en-US" altLang="zh-CN" dirty="0">
                <a:solidFill>
                  <a:srgbClr val="00498E"/>
                </a:solidFill>
                <a:latin typeface="微软雅黑" panose="020B0503020204020204" pitchFamily="34" charset="-122"/>
                <a:ea typeface="微软雅黑" panose="020B0503020204020204" pitchFamily="34" charset="-122"/>
              </a:rPr>
              <a:t>UDP 2</a:t>
            </a:r>
            <a:r>
              <a:rPr lang="zh-CN" altLang="en-US" dirty="0">
                <a:solidFill>
                  <a:srgbClr val="00498E"/>
                </a:solidFill>
                <a:latin typeface="微软雅黑" panose="020B0503020204020204" pitchFamily="34" charset="-122"/>
                <a:ea typeface="微软雅黑" panose="020B0503020204020204" pitchFamily="34" charset="-122"/>
              </a:rPr>
              <a:t>端口支持上位机发送标签信息，标签信息通过该端口发送，设备接收到标签信息后会向上位机回复</a:t>
            </a:r>
            <a:r>
              <a:rPr lang="zh-CN" altLang="en-US" sz="1800" dirty="0">
                <a:solidFill>
                  <a:srgbClr val="00498E"/>
                </a:solidFill>
                <a:latin typeface="微软雅黑" panose="020B0503020204020204" pitchFamily="34" charset="-122"/>
                <a:ea typeface="微软雅黑" panose="020B0503020204020204" pitchFamily="34" charset="-122"/>
              </a:rPr>
              <a:t>带时间戳的同值标签信息，时间戳与数据通道的时间戳均是以设备自身时钟为基准，</a:t>
            </a:r>
            <a:r>
              <a:rPr lang="zh-CN" altLang="en-US" sz="1800" dirty="0">
                <a:solidFill>
                  <a:srgbClr val="00498E"/>
                </a:solidFill>
                <a:latin typeface="微软雅黑" panose="020B0503020204020204" pitchFamily="34" charset="-122"/>
                <a:ea typeface="微软雅黑" panose="020B0503020204020204" pitchFamily="34" charset="-122"/>
                <a:hlinkClick r:id="rId3" action="ppaction://hlinksldjump"/>
              </a:rPr>
              <a:t>以此时间戳可以整合</a:t>
            </a:r>
            <a:r>
              <a:rPr lang="en-US" altLang="zh-CN" sz="1800" dirty="0">
                <a:solidFill>
                  <a:srgbClr val="00498E"/>
                </a:solidFill>
                <a:latin typeface="微软雅黑" panose="020B0503020204020204" pitchFamily="34" charset="-122"/>
                <a:ea typeface="微软雅黑" panose="020B0503020204020204" pitchFamily="34" charset="-122"/>
                <a:hlinkClick r:id="rId3" action="ppaction://hlinksldjump"/>
              </a:rPr>
              <a:t>AD</a:t>
            </a:r>
            <a:r>
              <a:rPr lang="zh-CN" altLang="en-US" sz="1800" dirty="0">
                <a:solidFill>
                  <a:srgbClr val="00498E"/>
                </a:solidFill>
                <a:latin typeface="微软雅黑" panose="020B0503020204020204" pitchFamily="34" charset="-122"/>
                <a:ea typeface="微软雅黑" panose="020B0503020204020204" pitchFamily="34" charset="-122"/>
                <a:hlinkClick r:id="rId3" action="ppaction://hlinksldjump"/>
              </a:rPr>
              <a:t>采集数据与标签信息</a:t>
            </a:r>
            <a:r>
              <a:rPr lang="en-US" altLang="zh-CN" sz="1800" baseline="30000" dirty="0">
                <a:solidFill>
                  <a:srgbClr val="00498E"/>
                </a:solidFill>
                <a:latin typeface="微软雅黑" panose="020B0503020204020204" pitchFamily="34" charset="-122"/>
                <a:ea typeface="微软雅黑" panose="020B0503020204020204" pitchFamily="34" charset="-122"/>
              </a:rPr>
              <a:t>3</a:t>
            </a:r>
            <a:r>
              <a:rPr lang="zh-CN" altLang="en-US" sz="1800" dirty="0">
                <a:solidFill>
                  <a:srgbClr val="00498E"/>
                </a:solidFill>
                <a:latin typeface="微软雅黑" panose="020B0503020204020204" pitchFamily="34" charset="-122"/>
                <a:ea typeface="微软雅黑" panose="020B0503020204020204" pitchFamily="34" charset="-122"/>
              </a:rPr>
              <a:t>。标签帧协议如下：</a:t>
            </a:r>
            <a:endParaRPr lang="en-US" altLang="zh-CN" sz="1800" dirty="0">
              <a:solidFill>
                <a:srgbClr val="00498E"/>
              </a:solidFill>
              <a:latin typeface="微软雅黑" panose="020B0503020204020204" pitchFamily="34" charset="-122"/>
              <a:ea typeface="微软雅黑" panose="020B0503020204020204" pitchFamily="34" charset="-122"/>
            </a:endParaRPr>
          </a:p>
          <a:p>
            <a:pPr marL="285750" indent="-285750" algn="just">
              <a:lnSpc>
                <a:spcPct val="125000"/>
              </a:lnSpc>
              <a:buFont typeface="Wingdings" panose="05000000000000000000" pitchFamily="2" charset="2"/>
              <a:buChar char="n"/>
            </a:pPr>
            <a:endParaRPr lang="zh-CN" altLang="en-US" dirty="0">
              <a:solidFill>
                <a:srgbClr val="00498E"/>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6AE241F4-D49D-44E6-8532-E4C1FBF72EF2}"/>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5B23533-87E4-4B6C-BEA1-B34B23500B6D}"/>
              </a:ext>
            </a:extLst>
          </p:cNvPr>
          <p:cNvSpPr txBox="1"/>
          <p:nvPr/>
        </p:nvSpPr>
        <p:spPr>
          <a:xfrm>
            <a:off x="144780" y="184396"/>
            <a:ext cx="366522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UDP</a:t>
            </a:r>
            <a:r>
              <a:rPr lang="zh-CN" altLang="en-US" b="1" dirty="0">
                <a:solidFill>
                  <a:srgbClr val="00498E"/>
                </a:solidFill>
                <a:latin typeface="微软雅黑" panose="020B0503020204020204" pitchFamily="34" charset="-122"/>
                <a:ea typeface="微软雅黑" panose="020B0503020204020204" pitchFamily="34" charset="-122"/>
              </a:rPr>
              <a:t>端口（标签端口）</a:t>
            </a:r>
            <a:r>
              <a:rPr lang="en-US" altLang="zh-CN" b="1" dirty="0">
                <a:solidFill>
                  <a:srgbClr val="00498E"/>
                </a:solidFill>
                <a:latin typeface="微软雅黑" panose="020B0503020204020204" pitchFamily="34" charset="-122"/>
                <a:ea typeface="微软雅黑" panose="020B0503020204020204" pitchFamily="34" charset="-122"/>
              </a:rPr>
              <a:t> </a:t>
            </a:r>
            <a:r>
              <a:rPr lang="zh-CN" altLang="en-US" b="1" dirty="0">
                <a:solidFill>
                  <a:srgbClr val="00498E"/>
                </a:solidFill>
                <a:latin typeface="微软雅黑" panose="020B0503020204020204" pitchFamily="34" charset="-122"/>
                <a:ea typeface="微软雅黑" panose="020B0503020204020204" pitchFamily="34" charset="-122"/>
              </a:rPr>
              <a:t>交互方式 </a:t>
            </a:r>
            <a:endParaRPr lang="zh-CN" altLang="en-US" b="1" dirty="0">
              <a:solidFill>
                <a:srgbClr val="00498E"/>
              </a:solidFill>
            </a:endParaRPr>
          </a:p>
        </p:txBody>
      </p:sp>
      <p:graphicFrame>
        <p:nvGraphicFramePr>
          <p:cNvPr id="10" name="表格 16">
            <a:extLst>
              <a:ext uri="{FF2B5EF4-FFF2-40B4-BE49-F238E27FC236}">
                <a16:creationId xmlns:a16="http://schemas.microsoft.com/office/drawing/2014/main" id="{7733E8A3-3A45-4786-93F6-275925EBFB56}"/>
              </a:ext>
            </a:extLst>
          </p:cNvPr>
          <p:cNvGraphicFramePr>
            <a:graphicFrameLocks noGrp="1"/>
          </p:cNvGraphicFramePr>
          <p:nvPr>
            <p:extLst>
              <p:ext uri="{D42A27DB-BD31-4B8C-83A1-F6EECF244321}">
                <p14:modId xmlns:p14="http://schemas.microsoft.com/office/powerpoint/2010/main" val="892806955"/>
              </p:ext>
            </p:extLst>
          </p:nvPr>
        </p:nvGraphicFramePr>
        <p:xfrm>
          <a:off x="418907" y="2866747"/>
          <a:ext cx="3279026" cy="1358603"/>
        </p:xfrm>
        <a:graphic>
          <a:graphicData uri="http://schemas.openxmlformats.org/drawingml/2006/table">
            <a:tbl>
              <a:tblPr firstRow="1" bandRow="1">
                <a:tableStyleId>{5C22544A-7EE6-4342-B048-85BDC9FD1C3A}</a:tableStyleId>
              </a:tblPr>
              <a:tblGrid>
                <a:gridCol w="1025658">
                  <a:extLst>
                    <a:ext uri="{9D8B030D-6E8A-4147-A177-3AD203B41FA5}">
                      <a16:colId xmlns:a16="http://schemas.microsoft.com/office/drawing/2014/main" val="991327414"/>
                    </a:ext>
                  </a:extLst>
                </a:gridCol>
                <a:gridCol w="1359106">
                  <a:extLst>
                    <a:ext uri="{9D8B030D-6E8A-4147-A177-3AD203B41FA5}">
                      <a16:colId xmlns:a16="http://schemas.microsoft.com/office/drawing/2014/main" val="19326485"/>
                    </a:ext>
                  </a:extLst>
                </a:gridCol>
                <a:gridCol w="894262">
                  <a:extLst>
                    <a:ext uri="{9D8B030D-6E8A-4147-A177-3AD203B41FA5}">
                      <a16:colId xmlns:a16="http://schemas.microsoft.com/office/drawing/2014/main" val="3455966039"/>
                    </a:ext>
                  </a:extLst>
                </a:gridCol>
              </a:tblGrid>
              <a:tr h="295420">
                <a:tc>
                  <a:txBody>
                    <a:bodyPr/>
                    <a:lstStyle/>
                    <a:p>
                      <a:pPr algn="ctr"/>
                      <a:r>
                        <a:rPr lang="zh-CN" altLang="en-US" dirty="0"/>
                        <a:t>帧头</a:t>
                      </a: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CD568"/>
                    </a:solidFill>
                  </a:tcPr>
                </a:tc>
                <a:tc>
                  <a:txBody>
                    <a:bodyPr/>
                    <a:lstStyle/>
                    <a:p>
                      <a:pPr algn="ctr"/>
                      <a:r>
                        <a:rPr lang="zh-CN" altLang="en-US" dirty="0"/>
                        <a:t>标签</a:t>
                      </a: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6">
                        <a:lumMod val="60000"/>
                        <a:lumOff val="40000"/>
                      </a:schemeClr>
                    </a:solidFill>
                  </a:tcPr>
                </a:tc>
                <a:tc>
                  <a:txBody>
                    <a:bodyPr/>
                    <a:lstStyle/>
                    <a:p>
                      <a:pPr algn="ctr"/>
                      <a:r>
                        <a:rPr lang="zh-CN" altLang="en-US" dirty="0"/>
                        <a:t>帧尾</a:t>
                      </a: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86ED4"/>
                    </a:solidFill>
                  </a:tcPr>
                </a:tc>
                <a:extLst>
                  <a:ext uri="{0D108BD9-81ED-4DB2-BD59-A6C34878D82A}">
                    <a16:rowId xmlns:a16="http://schemas.microsoft.com/office/drawing/2014/main" val="1595980083"/>
                  </a:ext>
                </a:extLst>
              </a:tr>
              <a:tr h="801221">
                <a:tc>
                  <a:txBody>
                    <a:bodyPr/>
                    <a:lstStyle/>
                    <a:p>
                      <a:pPr algn="ctr"/>
                      <a:r>
                        <a:rPr lang="zh-CN" altLang="en-US" sz="1000" kern="1200" dirty="0">
                          <a:solidFill>
                            <a:schemeClr val="bg2">
                              <a:lumMod val="25000"/>
                            </a:schemeClr>
                          </a:solidFill>
                          <a:latin typeface="+mn-lt"/>
                          <a:ea typeface="+mn-ea"/>
                          <a:cs typeface="+mn-cs"/>
                        </a:rPr>
                        <a:t>待定</a:t>
                      </a: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自定义的</a:t>
                      </a:r>
                      <a:r>
                        <a:rPr lang="en-US" altLang="zh-CN" sz="1000" dirty="0">
                          <a:solidFill>
                            <a:schemeClr val="bg2">
                              <a:lumMod val="25000"/>
                            </a:schemeClr>
                          </a:solidFill>
                        </a:rPr>
                        <a:t>16</a:t>
                      </a:r>
                      <a:r>
                        <a:rPr lang="zh-CN" altLang="en-US" sz="1000" dirty="0">
                          <a:solidFill>
                            <a:schemeClr val="bg2">
                              <a:lumMod val="25000"/>
                            </a:schemeClr>
                          </a:solidFill>
                        </a:rPr>
                        <a:t>位标签</a:t>
                      </a:r>
                      <a:endParaRPr lang="en-US" altLang="zh-CN" sz="1000" dirty="0">
                        <a:solidFill>
                          <a:schemeClr val="bg2">
                            <a:lumMod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如</a:t>
                      </a:r>
                      <a:r>
                        <a:rPr lang="en-US" altLang="zh-CN" sz="1000" dirty="0">
                          <a:solidFill>
                            <a:schemeClr val="bg2">
                              <a:lumMod val="25000"/>
                            </a:schemeClr>
                          </a:solidFill>
                        </a:rPr>
                        <a:t>0x00 0x01</a:t>
                      </a: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表示事件</a:t>
                      </a:r>
                      <a:r>
                        <a:rPr lang="en-US" altLang="zh-CN" sz="1000" dirty="0">
                          <a:solidFill>
                            <a:schemeClr val="bg2">
                              <a:lumMod val="25000"/>
                            </a:schemeClr>
                          </a:solidFill>
                        </a:rPr>
                        <a:t>1</a:t>
                      </a:r>
                      <a:endParaRPr lang="zh-CN" altLang="en-US" sz="1000" dirty="0">
                        <a:solidFill>
                          <a:schemeClr val="bg2">
                            <a:lumMod val="25000"/>
                          </a:schemeClr>
                        </a:solidFill>
                      </a:endParaRP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待定</a:t>
                      </a: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D8F4"/>
                    </a:solidFill>
                  </a:tcPr>
                </a:tc>
                <a:extLst>
                  <a:ext uri="{0D108BD9-81ED-4DB2-BD59-A6C34878D82A}">
                    <a16:rowId xmlns:a16="http://schemas.microsoft.com/office/drawing/2014/main" val="2937905530"/>
                  </a:ext>
                </a:extLst>
              </a:tr>
              <a:tr h="260202">
                <a:tc>
                  <a:txBody>
                    <a:bodyPr/>
                    <a:lstStyle/>
                    <a:p>
                      <a:pPr algn="ct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dirty="0">
                          <a:solidFill>
                            <a:schemeClr val="bg2">
                              <a:lumMod val="25000"/>
                            </a:schemeClr>
                          </a:solidFill>
                        </a:rPr>
                        <a:t>uint16</a:t>
                      </a:r>
                      <a:endParaRPr lang="zh-CN" altLang="en-US" sz="1000" dirty="0">
                        <a:solidFill>
                          <a:schemeClr val="bg2">
                            <a:lumMod val="25000"/>
                          </a:schemeClr>
                        </a:solidFill>
                      </a:endParaRP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D8F4"/>
                    </a:solidFill>
                  </a:tcPr>
                </a:tc>
                <a:extLst>
                  <a:ext uri="{0D108BD9-81ED-4DB2-BD59-A6C34878D82A}">
                    <a16:rowId xmlns:a16="http://schemas.microsoft.com/office/drawing/2014/main" val="2674984923"/>
                  </a:ext>
                </a:extLst>
              </a:tr>
            </a:tbl>
          </a:graphicData>
        </a:graphic>
      </p:graphicFrame>
      <p:sp>
        <p:nvSpPr>
          <p:cNvPr id="12" name="文本框 11">
            <a:extLst>
              <a:ext uri="{FF2B5EF4-FFF2-40B4-BE49-F238E27FC236}">
                <a16:creationId xmlns:a16="http://schemas.microsoft.com/office/drawing/2014/main" id="{E6FF7160-9226-4EC2-BF0D-000473D91D4A}"/>
              </a:ext>
            </a:extLst>
          </p:cNvPr>
          <p:cNvSpPr txBox="1"/>
          <p:nvPr/>
        </p:nvSpPr>
        <p:spPr>
          <a:xfrm>
            <a:off x="418907" y="2458734"/>
            <a:ext cx="2838450" cy="337015"/>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上位机</a:t>
            </a:r>
            <a:r>
              <a:rPr lang="en-US" altLang="zh-CN" sz="1400" dirty="0">
                <a:solidFill>
                  <a:srgbClr val="00498E"/>
                </a:solidFill>
                <a:latin typeface="微软雅黑" panose="020B0503020204020204" pitchFamily="34" charset="-122"/>
                <a:ea typeface="微软雅黑" panose="020B0503020204020204" pitchFamily="34" charset="-122"/>
              </a:rPr>
              <a:t>-&gt;</a:t>
            </a:r>
            <a:r>
              <a:rPr lang="zh-CN" altLang="en-US" sz="1400" dirty="0">
                <a:solidFill>
                  <a:srgbClr val="00498E"/>
                </a:solidFill>
                <a:latin typeface="微软雅黑" panose="020B0503020204020204" pitchFamily="34" charset="-122"/>
                <a:ea typeface="微软雅黑" panose="020B0503020204020204" pitchFamily="34" charset="-122"/>
              </a:rPr>
              <a:t>设备 标签帧协议 </a:t>
            </a:r>
          </a:p>
        </p:txBody>
      </p:sp>
      <p:sp>
        <p:nvSpPr>
          <p:cNvPr id="16" name="文本框 15">
            <a:extLst>
              <a:ext uri="{FF2B5EF4-FFF2-40B4-BE49-F238E27FC236}">
                <a16:creationId xmlns:a16="http://schemas.microsoft.com/office/drawing/2014/main" id="{4AD20E85-2B6C-419B-8403-12442484FF85}"/>
              </a:ext>
            </a:extLst>
          </p:cNvPr>
          <p:cNvSpPr txBox="1"/>
          <p:nvPr/>
        </p:nvSpPr>
        <p:spPr>
          <a:xfrm>
            <a:off x="3767204" y="2458734"/>
            <a:ext cx="2838450" cy="337015"/>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设备</a:t>
            </a:r>
            <a:r>
              <a:rPr lang="en-US" altLang="zh-CN" sz="1400" dirty="0">
                <a:solidFill>
                  <a:srgbClr val="00498E"/>
                </a:solidFill>
                <a:latin typeface="微软雅黑" panose="020B0503020204020204" pitchFamily="34" charset="-122"/>
                <a:ea typeface="微软雅黑" panose="020B0503020204020204" pitchFamily="34" charset="-122"/>
              </a:rPr>
              <a:t>-&gt;</a:t>
            </a:r>
            <a:r>
              <a:rPr lang="zh-CN" altLang="en-US" sz="1400" dirty="0">
                <a:solidFill>
                  <a:srgbClr val="00498E"/>
                </a:solidFill>
                <a:latin typeface="微软雅黑" panose="020B0503020204020204" pitchFamily="34" charset="-122"/>
                <a:ea typeface="微软雅黑" panose="020B0503020204020204" pitchFamily="34" charset="-122"/>
              </a:rPr>
              <a:t>上位机 标签帧回复协议 </a:t>
            </a:r>
          </a:p>
        </p:txBody>
      </p:sp>
      <p:graphicFrame>
        <p:nvGraphicFramePr>
          <p:cNvPr id="5" name="表格 16">
            <a:extLst>
              <a:ext uri="{FF2B5EF4-FFF2-40B4-BE49-F238E27FC236}">
                <a16:creationId xmlns:a16="http://schemas.microsoft.com/office/drawing/2014/main" id="{7767B15C-D22B-40F4-A207-89352ED4388B}"/>
              </a:ext>
            </a:extLst>
          </p:cNvPr>
          <p:cNvGraphicFramePr>
            <a:graphicFrameLocks noGrp="1"/>
          </p:cNvGraphicFramePr>
          <p:nvPr>
            <p:extLst>
              <p:ext uri="{D42A27DB-BD31-4B8C-83A1-F6EECF244321}">
                <p14:modId xmlns:p14="http://schemas.microsoft.com/office/powerpoint/2010/main" val="1707860622"/>
              </p:ext>
            </p:extLst>
          </p:nvPr>
        </p:nvGraphicFramePr>
        <p:xfrm>
          <a:off x="3880550" y="2850510"/>
          <a:ext cx="5114925" cy="1373080"/>
        </p:xfrm>
        <a:graphic>
          <a:graphicData uri="http://schemas.openxmlformats.org/drawingml/2006/table">
            <a:tbl>
              <a:tblPr firstRow="1" bandRow="1">
                <a:tableStyleId>{5C22544A-7EE6-4342-B048-85BDC9FD1C3A}</a:tableStyleId>
              </a:tblPr>
              <a:tblGrid>
                <a:gridCol w="926400">
                  <a:extLst>
                    <a:ext uri="{9D8B030D-6E8A-4147-A177-3AD203B41FA5}">
                      <a16:colId xmlns:a16="http://schemas.microsoft.com/office/drawing/2014/main" val="991327414"/>
                    </a:ext>
                  </a:extLst>
                </a:gridCol>
                <a:gridCol w="1085850">
                  <a:extLst>
                    <a:ext uri="{9D8B030D-6E8A-4147-A177-3AD203B41FA5}">
                      <a16:colId xmlns:a16="http://schemas.microsoft.com/office/drawing/2014/main" val="19326485"/>
                    </a:ext>
                  </a:extLst>
                </a:gridCol>
                <a:gridCol w="1056705">
                  <a:extLst>
                    <a:ext uri="{9D8B030D-6E8A-4147-A177-3AD203B41FA5}">
                      <a16:colId xmlns:a16="http://schemas.microsoft.com/office/drawing/2014/main" val="486245971"/>
                    </a:ext>
                  </a:extLst>
                </a:gridCol>
                <a:gridCol w="1134045">
                  <a:extLst>
                    <a:ext uri="{9D8B030D-6E8A-4147-A177-3AD203B41FA5}">
                      <a16:colId xmlns:a16="http://schemas.microsoft.com/office/drawing/2014/main" val="1995408116"/>
                    </a:ext>
                  </a:extLst>
                </a:gridCol>
                <a:gridCol w="911925">
                  <a:extLst>
                    <a:ext uri="{9D8B030D-6E8A-4147-A177-3AD203B41FA5}">
                      <a16:colId xmlns:a16="http://schemas.microsoft.com/office/drawing/2014/main" val="3455966039"/>
                    </a:ext>
                  </a:extLst>
                </a:gridCol>
              </a:tblGrid>
              <a:tr h="268975">
                <a:tc>
                  <a:txBody>
                    <a:bodyPr/>
                    <a:lstStyle/>
                    <a:p>
                      <a:pPr marL="0" algn="ctr" defTabSz="685800" rtl="0" eaLnBrk="1" latinLnBrk="0" hangingPunct="1"/>
                      <a:r>
                        <a:rPr lang="zh-CN" altLang="en-US" sz="1350" b="1" kern="1200" dirty="0">
                          <a:solidFill>
                            <a:schemeClr val="lt1"/>
                          </a:solidFill>
                          <a:latin typeface="+mn-lt"/>
                          <a:ea typeface="+mn-ea"/>
                          <a:cs typeface="+mn-cs"/>
                        </a:rPr>
                        <a:t>帧头</a:t>
                      </a: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CD568"/>
                    </a:solidFill>
                  </a:tcPr>
                </a:tc>
                <a:tc>
                  <a:txBody>
                    <a:bodyPr/>
                    <a:lstStyle/>
                    <a:p>
                      <a:pPr algn="ctr"/>
                      <a:r>
                        <a:rPr lang="en-US" altLang="zh-CN" dirty="0"/>
                        <a:t>UNIX</a:t>
                      </a:r>
                      <a:r>
                        <a:rPr lang="zh-CN" altLang="en-US" dirty="0"/>
                        <a:t>时间戳</a:t>
                      </a:r>
                    </a:p>
                  </a:txBody>
                  <a:tcPr>
                    <a:lnL w="19050" cap="flat" cmpd="sng" algn="ctr">
                      <a:solidFill>
                        <a:srgbClr val="FFFFFF"/>
                      </a:solidFill>
                      <a:prstDash val="solid"/>
                      <a:round/>
                      <a:headEnd type="none" w="med" len="med"/>
                      <a:tailEnd type="none" w="med" len="med"/>
                    </a:lnL>
                    <a:lnR w="12700" cap="flat" cmpd="sng" algn="ctr">
                      <a:solidFill>
                        <a:srgbClr val="FCF0FE"/>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DC3E6"/>
                    </a:solidFill>
                  </a:tcPr>
                </a:tc>
                <a:tc>
                  <a:txBody>
                    <a:bodyPr/>
                    <a:lstStyle/>
                    <a:p>
                      <a:pPr algn="ctr"/>
                      <a:r>
                        <a:rPr lang="zh-CN" altLang="en-US" dirty="0"/>
                        <a:t>增量时间戳</a:t>
                      </a:r>
                    </a:p>
                  </a:txBody>
                  <a:tcPr>
                    <a:lnL w="12700" cap="flat" cmpd="sng" algn="ctr">
                      <a:solidFill>
                        <a:srgbClr val="FCF0FE"/>
                      </a:solidFill>
                      <a:prstDash val="solid"/>
                      <a:round/>
                      <a:headEnd type="none" w="med" len="med"/>
                      <a:tailEnd type="none" w="med" len="med"/>
                    </a:lnL>
                    <a:lnR w="12700" cap="flat" cmpd="sng" algn="ctr">
                      <a:solidFill>
                        <a:srgbClr val="FCF0FE"/>
                      </a:solidFill>
                      <a:prstDash val="solid"/>
                      <a:round/>
                      <a:headEnd type="none" w="med" len="med"/>
                      <a:tailEnd type="none" w="med" len="med"/>
                    </a:lnR>
                    <a:lnT w="12700" cap="flat" cmpd="sng" algn="ctr">
                      <a:solidFill>
                        <a:srgbClr val="FCF0FE"/>
                      </a:solidFill>
                      <a:prstDash val="solid"/>
                      <a:round/>
                      <a:headEnd type="none" w="med" len="med"/>
                      <a:tailEnd type="none" w="med" len="med"/>
                    </a:lnT>
                    <a:lnB w="12700" cap="flat" cmpd="sng" algn="ctr">
                      <a:solidFill>
                        <a:srgbClr val="FCF0FE"/>
                      </a:solidFill>
                      <a:prstDash val="solid"/>
                      <a:round/>
                      <a:headEnd type="none" w="med" len="med"/>
                      <a:tailEnd type="none" w="med" len="med"/>
                    </a:lnB>
                    <a:lnTlToBr w="12700" cmpd="sng">
                      <a:noFill/>
                      <a:prstDash val="solid"/>
                    </a:lnTlToBr>
                    <a:lnBlToTr w="12700" cmpd="sng">
                      <a:noFill/>
                      <a:prstDash val="solid"/>
                    </a:lnBlToTr>
                    <a:solidFill>
                      <a:srgbClr val="E890B6"/>
                    </a:solidFill>
                  </a:tcPr>
                </a:tc>
                <a:tc>
                  <a:txBody>
                    <a:bodyPr/>
                    <a:lstStyle/>
                    <a:p>
                      <a:pPr algn="ctr"/>
                      <a:r>
                        <a:rPr lang="zh-CN" altLang="en-US" dirty="0"/>
                        <a:t>标签</a:t>
                      </a:r>
                    </a:p>
                  </a:txBody>
                  <a:tcPr>
                    <a:lnL w="12700" cap="flat" cmpd="sng" algn="ctr">
                      <a:solidFill>
                        <a:srgbClr val="FCF0FE"/>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9D18E"/>
                    </a:solidFill>
                  </a:tcPr>
                </a:tc>
                <a:tc>
                  <a:txBody>
                    <a:bodyPr/>
                    <a:lstStyle/>
                    <a:p>
                      <a:pPr algn="ctr"/>
                      <a:r>
                        <a:rPr lang="zh-CN" altLang="en-US" dirty="0"/>
                        <a:t>帧尾</a:t>
                      </a:r>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86ED4"/>
                    </a:solidFill>
                  </a:tcPr>
                </a:tc>
                <a:extLst>
                  <a:ext uri="{0D108BD9-81ED-4DB2-BD59-A6C34878D82A}">
                    <a16:rowId xmlns:a16="http://schemas.microsoft.com/office/drawing/2014/main" val="1595980083"/>
                  </a:ext>
                </a:extLst>
              </a:tr>
              <a:tr h="806925">
                <a:tc>
                  <a:txBody>
                    <a:bodyPr/>
                    <a:lstStyle/>
                    <a:p>
                      <a:pPr algn="ctr"/>
                      <a:r>
                        <a:rPr lang="zh-CN" altLang="en-US" sz="1000" kern="1200" dirty="0">
                          <a:solidFill>
                            <a:schemeClr val="bg2">
                              <a:lumMod val="25000"/>
                            </a:schemeClr>
                          </a:solidFill>
                          <a:latin typeface="+mn-lt"/>
                          <a:ea typeface="+mn-ea"/>
                          <a:cs typeface="+mn-cs"/>
                        </a:rPr>
                        <a:t>待定</a:t>
                      </a: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本版本为</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标准</a:t>
                      </a:r>
                      <a:r>
                        <a:rPr lang="en-US" altLang="zh-CN" sz="1000" kern="1200" dirty="0">
                          <a:solidFill>
                            <a:schemeClr val="bg2">
                              <a:lumMod val="25000"/>
                            </a:schemeClr>
                          </a:solidFill>
                          <a:latin typeface="+mn-lt"/>
                          <a:ea typeface="+mn-ea"/>
                          <a:cs typeface="+mn-cs"/>
                        </a:rPr>
                        <a:t>UNIX 32</a:t>
                      </a:r>
                      <a:r>
                        <a:rPr lang="zh-CN" altLang="en-US" sz="1000" kern="1200" dirty="0">
                          <a:solidFill>
                            <a:schemeClr val="bg2">
                              <a:lumMod val="25000"/>
                            </a:schemeClr>
                          </a:solidFill>
                          <a:latin typeface="+mn-lt"/>
                          <a:ea typeface="+mn-ea"/>
                          <a:cs typeface="+mn-cs"/>
                        </a:rPr>
                        <a:t>位</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时间戳格式</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低</a:t>
                      </a:r>
                      <a:r>
                        <a:rPr lang="en-US" altLang="zh-CN" sz="1000" kern="1200" dirty="0">
                          <a:solidFill>
                            <a:schemeClr val="bg2">
                              <a:lumMod val="25000"/>
                            </a:schemeClr>
                          </a:solidFill>
                          <a:latin typeface="+mn-lt"/>
                          <a:ea typeface="+mn-ea"/>
                          <a:cs typeface="+mn-cs"/>
                        </a:rPr>
                        <a:t>32</a:t>
                      </a:r>
                      <a:r>
                        <a:rPr lang="zh-CN" altLang="en-US" sz="1000" kern="1200" dirty="0">
                          <a:solidFill>
                            <a:schemeClr val="bg2">
                              <a:lumMod val="25000"/>
                            </a:schemeClr>
                          </a:solidFill>
                          <a:latin typeface="+mn-lt"/>
                          <a:ea typeface="+mn-ea"/>
                          <a:cs typeface="+mn-cs"/>
                        </a:rPr>
                        <a:t>位</a:t>
                      </a:r>
                    </a:p>
                  </a:txBody>
                  <a:tcPr anchor="ctr">
                    <a:lnL w="19050" cap="flat" cmpd="sng" algn="ctr">
                      <a:solidFill>
                        <a:srgbClr val="FFFFFF"/>
                      </a:solidFill>
                      <a:prstDash val="solid"/>
                      <a:round/>
                      <a:headEnd type="none" w="med" len="med"/>
                      <a:tailEnd type="none" w="med" len="med"/>
                    </a:lnL>
                    <a:lnR w="12700" cap="flat" cmpd="sng" algn="ctr">
                      <a:solidFill>
                        <a:srgbClr val="FCF0FE"/>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5EBF7"/>
                    </a:solidFill>
                  </a:tcPr>
                </a:tc>
                <a:tc>
                  <a:txBody>
                    <a:bodyPr/>
                    <a:lstStyle/>
                    <a:p>
                      <a:pPr algn="ctr"/>
                      <a:r>
                        <a:rPr lang="zh-CN" altLang="en-US" sz="1000" kern="1200" dirty="0">
                          <a:solidFill>
                            <a:schemeClr val="bg2">
                              <a:lumMod val="25000"/>
                            </a:schemeClr>
                          </a:solidFill>
                          <a:latin typeface="+mn-lt"/>
                          <a:ea typeface="+mn-ea"/>
                          <a:cs typeface="+mn-cs"/>
                          <a:hlinkClick r:id="rId4" action="ppaction://hlinksldjump">
                            <a:extLst>
                              <a:ext uri="{A12FA001-AC4F-418D-AE19-62706E023703}">
                                <ahyp:hlinkClr xmlns:ahyp="http://schemas.microsoft.com/office/drawing/2018/hyperlinkcolor" val="tx"/>
                              </a:ext>
                            </a:extLst>
                          </a:hlinkClick>
                        </a:rPr>
                        <a:t>参考本样本时间戳</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FCF0FE"/>
                      </a:solidFill>
                      <a:prstDash val="solid"/>
                      <a:round/>
                      <a:headEnd type="none" w="med" len="med"/>
                      <a:tailEnd type="none" w="med" len="med"/>
                    </a:lnL>
                    <a:lnR w="12700" cap="flat" cmpd="sng" algn="ctr">
                      <a:solidFill>
                        <a:srgbClr val="FCF0FE"/>
                      </a:solidFill>
                      <a:prstDash val="solid"/>
                      <a:round/>
                      <a:headEnd type="none" w="med" len="med"/>
                      <a:tailEnd type="none" w="med" len="med"/>
                    </a:lnR>
                    <a:lnT w="12700" cap="flat" cmpd="sng" algn="ctr">
                      <a:solidFill>
                        <a:srgbClr val="FCF0FE"/>
                      </a:solidFill>
                      <a:prstDash val="solid"/>
                      <a:round/>
                      <a:headEnd type="none" w="med" len="med"/>
                      <a:tailEnd type="none" w="med" len="med"/>
                    </a:lnT>
                    <a:lnB w="12700" cap="flat" cmpd="sng" algn="ctr">
                      <a:solidFill>
                        <a:srgbClr val="FCF0FE"/>
                      </a:solidFill>
                      <a:prstDash val="solid"/>
                      <a:round/>
                      <a:headEnd type="none" w="med" len="med"/>
                      <a:tailEnd type="none" w="med" len="med"/>
                    </a:lnB>
                    <a:lnTlToBr w="12700" cmpd="sng">
                      <a:noFill/>
                      <a:prstDash val="solid"/>
                    </a:lnTlToBr>
                    <a:lnBlToTr w="12700" cmpd="sng">
                      <a:noFill/>
                      <a:prstDash val="solid"/>
                    </a:lnBlToTr>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与上位机发送的标签同值</a:t>
                      </a:r>
                    </a:p>
                  </a:txBody>
                  <a:tcPr anchor="ctr">
                    <a:lnL w="12700" cap="flat" cmpd="sng" algn="ctr">
                      <a:solidFill>
                        <a:srgbClr val="FCF0FE"/>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待定</a:t>
                      </a: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D8F4"/>
                    </a:solidFill>
                  </a:tcPr>
                </a:tc>
                <a:extLst>
                  <a:ext uri="{0D108BD9-81ED-4DB2-BD59-A6C34878D82A}">
                    <a16:rowId xmlns:a16="http://schemas.microsoft.com/office/drawing/2014/main" val="2937905530"/>
                  </a:ext>
                </a:extLst>
              </a:tr>
              <a:tr h="268975">
                <a:tc>
                  <a:txBody>
                    <a:bodyPr/>
                    <a:lstStyle/>
                    <a:p>
                      <a:pPr algn="ct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uint64</a:t>
                      </a:r>
                    </a:p>
                  </a:txBody>
                  <a:tcPr anchor="ctr">
                    <a:lnL w="19050" cap="flat" cmpd="sng" algn="ctr">
                      <a:solidFill>
                        <a:srgbClr val="FFFFFF"/>
                      </a:solidFill>
                      <a:prstDash val="solid"/>
                      <a:round/>
                      <a:headEnd type="none" w="med" len="med"/>
                      <a:tailEnd type="none" w="med" len="med"/>
                    </a:lnL>
                    <a:lnR w="12700" cap="flat" cmpd="sng" algn="ctr">
                      <a:solidFill>
                        <a:srgbClr val="FCF0FE"/>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5EBF7"/>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FCF0FE"/>
                      </a:solidFill>
                      <a:prstDash val="solid"/>
                      <a:round/>
                      <a:headEnd type="none" w="med" len="med"/>
                      <a:tailEnd type="none" w="med" len="med"/>
                    </a:lnL>
                    <a:lnR w="12700" cap="flat" cmpd="sng" algn="ctr">
                      <a:solidFill>
                        <a:srgbClr val="FCF0FE"/>
                      </a:solidFill>
                      <a:prstDash val="solid"/>
                      <a:round/>
                      <a:headEnd type="none" w="med" len="med"/>
                      <a:tailEnd type="none" w="med" len="med"/>
                    </a:lnR>
                    <a:lnT w="12700" cap="flat" cmpd="sng" algn="ctr">
                      <a:solidFill>
                        <a:srgbClr val="FCF0FE"/>
                      </a:solidFill>
                      <a:prstDash val="solid"/>
                      <a:round/>
                      <a:headEnd type="none" w="med" len="med"/>
                      <a:tailEnd type="none" w="med" len="med"/>
                    </a:lnT>
                    <a:lnB w="12700" cap="flat" cmpd="sng" algn="ctr">
                      <a:solidFill>
                        <a:srgbClr val="FCF0FE"/>
                      </a:solidFill>
                      <a:prstDash val="solid"/>
                      <a:round/>
                      <a:headEnd type="none" w="med" len="med"/>
                      <a:tailEnd type="none" w="med" len="med"/>
                    </a:lnB>
                    <a:lnTlToBr w="12700" cmpd="sng">
                      <a:noFill/>
                      <a:prstDash val="solid"/>
                    </a:lnTlToBr>
                    <a:lnBlToTr w="12700" cmpd="sng">
                      <a:noFill/>
                      <a:prstDash val="solid"/>
                    </a:lnBlToTr>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dirty="0">
                          <a:solidFill>
                            <a:schemeClr val="bg2">
                              <a:lumMod val="25000"/>
                            </a:schemeClr>
                          </a:solidFill>
                        </a:rPr>
                        <a:t>uint16</a:t>
                      </a:r>
                      <a:endParaRPr lang="zh-CN" altLang="en-US" sz="1000" dirty="0">
                        <a:solidFill>
                          <a:schemeClr val="bg2">
                            <a:lumMod val="25000"/>
                          </a:schemeClr>
                        </a:solidFill>
                      </a:endParaRPr>
                    </a:p>
                  </a:txBody>
                  <a:tcPr anchor="ctr">
                    <a:lnL w="12700" cap="flat" cmpd="sng" algn="ctr">
                      <a:solidFill>
                        <a:srgbClr val="FCF0FE"/>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D8F4"/>
                    </a:solidFill>
                  </a:tcPr>
                </a:tc>
                <a:extLst>
                  <a:ext uri="{0D108BD9-81ED-4DB2-BD59-A6C34878D82A}">
                    <a16:rowId xmlns:a16="http://schemas.microsoft.com/office/drawing/2014/main" val="4166157980"/>
                  </a:ext>
                </a:extLst>
              </a:tr>
            </a:tbl>
          </a:graphicData>
        </a:graphic>
      </p:graphicFrame>
    </p:spTree>
    <p:extLst>
      <p:ext uri="{BB962C8B-B14F-4D97-AF65-F5344CB8AC3E}">
        <p14:creationId xmlns:p14="http://schemas.microsoft.com/office/powerpoint/2010/main" val="2906828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AE241F4-D49D-44E6-8532-E4C1FBF72EF2}"/>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5B23533-87E4-4B6C-BEA1-B34B23500B6D}"/>
              </a:ext>
            </a:extLst>
          </p:cNvPr>
          <p:cNvSpPr txBox="1"/>
          <p:nvPr/>
        </p:nvSpPr>
        <p:spPr>
          <a:xfrm>
            <a:off x="144780" y="184396"/>
            <a:ext cx="3665220" cy="369332"/>
          </a:xfrm>
          <a:prstGeom prst="rect">
            <a:avLst/>
          </a:prstGeom>
          <a:noFill/>
        </p:spPr>
        <p:txBody>
          <a:bodyPr wrap="square">
            <a:spAutoFit/>
          </a:bodyPr>
          <a:lstStyle/>
          <a:p>
            <a:r>
              <a:rPr lang="zh-CN" altLang="en-US" b="1" dirty="0">
                <a:solidFill>
                  <a:srgbClr val="00498E"/>
                </a:solidFill>
                <a:latin typeface="微软雅黑" panose="020B0503020204020204" pitchFamily="34" charset="-122"/>
                <a:ea typeface="微软雅黑" panose="020B0503020204020204" pitchFamily="34" charset="-122"/>
              </a:rPr>
              <a:t>附</a:t>
            </a:r>
            <a:r>
              <a:rPr lang="en-US" altLang="zh-CN" b="1" dirty="0">
                <a:solidFill>
                  <a:srgbClr val="00498E"/>
                </a:solidFill>
                <a:latin typeface="微软雅黑" panose="020B0503020204020204" pitchFamily="34" charset="-122"/>
                <a:ea typeface="微软雅黑" panose="020B0503020204020204" pitchFamily="34" charset="-122"/>
              </a:rPr>
              <a:t>1 </a:t>
            </a:r>
            <a:r>
              <a:rPr lang="zh-CN" altLang="en-US" b="1" dirty="0">
                <a:solidFill>
                  <a:srgbClr val="00498E"/>
                </a:solidFill>
                <a:latin typeface="微软雅黑" panose="020B0503020204020204" pitchFamily="34" charset="-122"/>
                <a:ea typeface="微软雅黑" panose="020B0503020204020204" pitchFamily="34" charset="-122"/>
              </a:rPr>
              <a:t>数据大小端问题</a:t>
            </a:r>
            <a:endParaRPr lang="zh-CN" altLang="en-US" b="1" dirty="0">
              <a:solidFill>
                <a:srgbClr val="00498E"/>
              </a:solidFill>
            </a:endParaRPr>
          </a:p>
        </p:txBody>
      </p:sp>
      <p:sp>
        <p:nvSpPr>
          <p:cNvPr id="31" name="文本框 30">
            <a:extLst>
              <a:ext uri="{FF2B5EF4-FFF2-40B4-BE49-F238E27FC236}">
                <a16:creationId xmlns:a16="http://schemas.microsoft.com/office/drawing/2014/main" id="{BA4D4A7D-0DFA-4856-9254-DB7B54739E29}"/>
              </a:ext>
            </a:extLst>
          </p:cNvPr>
          <p:cNvSpPr txBox="1"/>
          <p:nvPr/>
        </p:nvSpPr>
        <p:spPr>
          <a:xfrm>
            <a:off x="144779" y="778756"/>
            <a:ext cx="8722995" cy="406971"/>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除通道量化值受硬件限制为大端对齐，其余均为小端对齐。</a:t>
            </a:r>
          </a:p>
        </p:txBody>
      </p:sp>
      <p:sp>
        <p:nvSpPr>
          <p:cNvPr id="3" name="矩形 2">
            <a:extLst>
              <a:ext uri="{FF2B5EF4-FFF2-40B4-BE49-F238E27FC236}">
                <a16:creationId xmlns:a16="http://schemas.microsoft.com/office/drawing/2014/main" id="{C7ACC12B-3C99-490D-A1AF-4A94373C413D}"/>
              </a:ext>
            </a:extLst>
          </p:cNvPr>
          <p:cNvSpPr/>
          <p:nvPr/>
        </p:nvSpPr>
        <p:spPr>
          <a:xfrm>
            <a:off x="-1" y="1410755"/>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F29E518C-BBDB-4B1C-BC95-DE4D0ADDAE65}"/>
              </a:ext>
            </a:extLst>
          </p:cNvPr>
          <p:cNvSpPr txBox="1"/>
          <p:nvPr/>
        </p:nvSpPr>
        <p:spPr>
          <a:xfrm>
            <a:off x="144779" y="1410755"/>
            <a:ext cx="5084446" cy="369332"/>
          </a:xfrm>
          <a:prstGeom prst="rect">
            <a:avLst/>
          </a:prstGeom>
          <a:noFill/>
        </p:spPr>
        <p:txBody>
          <a:bodyPr wrap="square">
            <a:spAutoFit/>
          </a:bodyPr>
          <a:lstStyle/>
          <a:p>
            <a:r>
              <a:rPr lang="zh-CN" altLang="en-US" b="1" dirty="0">
                <a:solidFill>
                  <a:srgbClr val="00498E"/>
                </a:solidFill>
                <a:latin typeface="微软雅黑" panose="020B0503020204020204" pitchFamily="34" charset="-122"/>
                <a:ea typeface="微软雅黑" panose="020B0503020204020204" pitchFamily="34" charset="-122"/>
              </a:rPr>
              <a:t>附</a:t>
            </a:r>
            <a:r>
              <a:rPr lang="en-US" altLang="zh-CN" b="1" dirty="0">
                <a:solidFill>
                  <a:srgbClr val="00498E"/>
                </a:solidFill>
                <a:latin typeface="微软雅黑" panose="020B0503020204020204" pitchFamily="34" charset="-122"/>
                <a:ea typeface="微软雅黑" panose="020B0503020204020204" pitchFamily="34" charset="-122"/>
              </a:rPr>
              <a:t>2 </a:t>
            </a:r>
            <a:r>
              <a:rPr lang="zh-CN" altLang="en-US" b="1" dirty="0">
                <a:solidFill>
                  <a:srgbClr val="00498E"/>
                </a:solidFill>
                <a:latin typeface="微软雅黑" panose="020B0503020204020204" pitchFamily="34" charset="-122"/>
                <a:ea typeface="微软雅黑" panose="020B0503020204020204" pitchFamily="34" charset="-122"/>
              </a:rPr>
              <a:t>通道量化值与实际电压值的转换关系</a:t>
            </a:r>
            <a:endParaRPr lang="zh-CN" altLang="en-US" b="1" dirty="0">
              <a:solidFill>
                <a:srgbClr val="00498E"/>
              </a:solidFill>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9D0572C-D820-42F7-A68F-5365D629AD3D}"/>
                  </a:ext>
                </a:extLst>
              </p:cNvPr>
              <p:cNvSpPr txBox="1"/>
              <p:nvPr/>
            </p:nvSpPr>
            <p:spPr>
              <a:xfrm>
                <a:off x="144779" y="1839268"/>
                <a:ext cx="8722995" cy="1130309"/>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根据</a:t>
                </a:r>
                <a:r>
                  <a:rPr lang="en-US" altLang="zh-CN" dirty="0">
                    <a:solidFill>
                      <a:srgbClr val="00498E"/>
                    </a:solidFill>
                    <a:latin typeface="微软雅黑" panose="020B0503020204020204" pitchFamily="34" charset="-122"/>
                    <a:ea typeface="微软雅黑" panose="020B0503020204020204" pitchFamily="34" charset="-122"/>
                  </a:rPr>
                  <a:t>AD</a:t>
                </a:r>
                <a:r>
                  <a:rPr lang="zh-CN" altLang="en-US" dirty="0">
                    <a:solidFill>
                      <a:srgbClr val="00498E"/>
                    </a:solidFill>
                    <a:latin typeface="微软雅黑" panose="020B0503020204020204" pitchFamily="34" charset="-122"/>
                    <a:ea typeface="微软雅黑" panose="020B0503020204020204" pitchFamily="34" charset="-122"/>
                  </a:rPr>
                  <a:t>芯片的设计，若通道开启，则通道采样量化值是以</a:t>
                </a:r>
                <a:r>
                  <a:rPr lang="en-US" altLang="zh-CN" dirty="0">
                    <a:solidFill>
                      <a:srgbClr val="00498E"/>
                    </a:solidFill>
                    <a:latin typeface="微软雅黑" panose="020B0503020204020204" pitchFamily="34" charset="-122"/>
                    <a:ea typeface="微软雅黑" panose="020B0503020204020204" pitchFamily="34" charset="-122"/>
                  </a:rPr>
                  <a:t>24</a:t>
                </a:r>
                <a:r>
                  <a:rPr lang="zh-CN" altLang="en-US" dirty="0">
                    <a:solidFill>
                      <a:srgbClr val="00498E"/>
                    </a:solidFill>
                    <a:latin typeface="微软雅黑" panose="020B0503020204020204" pitchFamily="34" charset="-122"/>
                    <a:ea typeface="微软雅黑" panose="020B0503020204020204" pitchFamily="34" charset="-122"/>
                  </a:rPr>
                  <a:t>位补码的形式输出，若通道被禁用，则输出值为</a:t>
                </a:r>
                <a:r>
                  <a:rPr lang="en-US" altLang="zh-CN" dirty="0">
                    <a:solidFill>
                      <a:srgbClr val="00498E"/>
                    </a:solidFill>
                    <a:latin typeface="微软雅黑" panose="020B0503020204020204" pitchFamily="34" charset="-122"/>
                    <a:ea typeface="微软雅黑" panose="020B0503020204020204" pitchFamily="34" charset="-122"/>
                  </a:rPr>
                  <a:t>0x000000</a:t>
                </a:r>
                <a:r>
                  <a:rPr lang="zh-CN" altLang="en-US" dirty="0">
                    <a:solidFill>
                      <a:srgbClr val="00498E"/>
                    </a:solidFill>
                    <a:latin typeface="微软雅黑" panose="020B0503020204020204" pitchFamily="34" charset="-122"/>
                    <a:ea typeface="微软雅黑" panose="020B0503020204020204" pitchFamily="34" charset="-122"/>
                  </a:rPr>
                  <a:t>。通道采样量化值</a:t>
                </a:r>
                <a14:m>
                  <m:oMath xmlns:m="http://schemas.openxmlformats.org/officeDocument/2006/math">
                    <m:r>
                      <a:rPr lang="en-US" altLang="zh-CN" b="0" i="1" smtClean="0">
                        <a:solidFill>
                          <a:srgbClr val="00498E"/>
                        </a:solidFill>
                        <a:latin typeface="Cambria Math" panose="02040503050406030204" pitchFamily="18" charset="0"/>
                        <a:ea typeface="Cambria Math" panose="02040503050406030204" pitchFamily="18" charset="0"/>
                      </a:rPr>
                      <m:t>𝑆</m:t>
                    </m:r>
                    <m:r>
                      <m:rPr>
                        <m:sty m:val="p"/>
                      </m:rPr>
                      <a:rPr lang="en-US" altLang="zh-CN" i="1">
                        <a:solidFill>
                          <a:srgbClr val="00498E"/>
                        </a:solidFill>
                        <a:latin typeface="Cambria Math" panose="02040503050406030204" pitchFamily="18" charset="0"/>
                        <a:ea typeface="Cambria Math" panose="02040503050406030204" pitchFamily="18" charset="0"/>
                      </a:rPr>
                      <m:t>amp</m:t>
                    </m:r>
                  </m:oMath>
                </a14:m>
                <a:r>
                  <a:rPr lang="zh-CN" altLang="en-US" dirty="0">
                    <a:solidFill>
                      <a:srgbClr val="00498E"/>
                    </a:solidFill>
                    <a:latin typeface="微软雅黑" panose="020B0503020204020204" pitchFamily="34" charset="-122"/>
                    <a:ea typeface="微软雅黑" panose="020B0503020204020204" pitchFamily="34" charset="-122"/>
                  </a:rPr>
                  <a:t>与实际电压</a:t>
                </a:r>
                <a14:m>
                  <m:oMath xmlns:m="http://schemas.openxmlformats.org/officeDocument/2006/math">
                    <m:sSub>
                      <m:sSubPr>
                        <m:ctrlPr>
                          <a:rPr lang="en-US" altLang="zh-CN" i="1">
                            <a:solidFill>
                              <a:srgbClr val="00498E"/>
                            </a:solidFill>
                            <a:latin typeface="Cambria Math" panose="02040503050406030204" pitchFamily="18" charset="0"/>
                          </a:rPr>
                        </m:ctrlPr>
                      </m:sSubPr>
                      <m:e>
                        <m:r>
                          <a:rPr lang="en-US" altLang="zh-CN" i="1">
                            <a:solidFill>
                              <a:srgbClr val="00498E"/>
                            </a:solidFill>
                            <a:latin typeface="Cambria Math" panose="02040503050406030204" pitchFamily="18" charset="0"/>
                          </a:rPr>
                          <m:t>𝑉</m:t>
                        </m:r>
                      </m:e>
                      <m:sub>
                        <m:r>
                          <m:rPr>
                            <m:sty m:val="p"/>
                          </m:rPr>
                          <a:rPr lang="en-US" altLang="zh-CN" i="1">
                            <a:solidFill>
                              <a:srgbClr val="00498E"/>
                            </a:solidFill>
                            <a:latin typeface="Cambria Math" panose="02040503050406030204" pitchFamily="18" charset="0"/>
                          </a:rPr>
                          <m:t>samp</m:t>
                        </m:r>
                      </m:sub>
                    </m:sSub>
                  </m:oMath>
                </a14:m>
                <a:r>
                  <a:rPr lang="zh-CN" altLang="en-US" dirty="0">
                    <a:solidFill>
                      <a:srgbClr val="00498E"/>
                    </a:solidFill>
                    <a:latin typeface="微软雅黑" panose="020B0503020204020204" pitchFamily="34" charset="-122"/>
                    <a:ea typeface="微软雅黑" panose="020B0503020204020204" pitchFamily="34" charset="-122"/>
                  </a:rPr>
                  <a:t>的转换关系如下：</a:t>
                </a:r>
              </a:p>
            </p:txBody>
          </p:sp>
        </mc:Choice>
        <mc:Fallback xmlns="">
          <p:sp>
            <p:nvSpPr>
              <p:cNvPr id="5" name="文本框 4">
                <a:extLst>
                  <a:ext uri="{FF2B5EF4-FFF2-40B4-BE49-F238E27FC236}">
                    <a16:creationId xmlns:a16="http://schemas.microsoft.com/office/drawing/2014/main" id="{19D0572C-D820-42F7-A68F-5365D629AD3D}"/>
                  </a:ext>
                </a:extLst>
              </p:cNvPr>
              <p:cNvSpPr txBox="1">
                <a:spLocks noRot="1" noChangeAspect="1" noMove="1" noResize="1" noEditPoints="1" noAdjustHandles="1" noChangeArrowheads="1" noChangeShapeType="1" noTextEdit="1"/>
              </p:cNvSpPr>
              <p:nvPr/>
            </p:nvSpPr>
            <p:spPr>
              <a:xfrm>
                <a:off x="144779" y="1839268"/>
                <a:ext cx="8722995" cy="1130309"/>
              </a:xfrm>
              <a:prstGeom prst="rect">
                <a:avLst/>
              </a:prstGeom>
              <a:blipFill>
                <a:blip r:embed="rId3"/>
                <a:stretch>
                  <a:fillRect l="-489" r="-559" b="-8108"/>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19B5E67E-3805-4146-82ED-B0A8278B3428}"/>
              </a:ext>
            </a:extLst>
          </p:cNvPr>
          <p:cNvGrpSpPr/>
          <p:nvPr/>
        </p:nvGrpSpPr>
        <p:grpSpPr>
          <a:xfrm>
            <a:off x="524844" y="3152179"/>
            <a:ext cx="3950354" cy="1317243"/>
            <a:chOff x="489917" y="2989147"/>
            <a:chExt cx="3950354" cy="1317243"/>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AD27AC7-6A8B-4CE5-915A-7071BB2D9A9A}"/>
                    </a:ext>
                  </a:extLst>
                </p:cNvPr>
                <p:cNvSpPr txBox="1"/>
                <p:nvPr/>
              </p:nvSpPr>
              <p:spPr>
                <a:xfrm>
                  <a:off x="564781" y="3692176"/>
                  <a:ext cx="2370905" cy="215444"/>
                </a:xfrm>
                <a:prstGeom prst="rect">
                  <a:avLst/>
                </a:prstGeom>
                <a:noFill/>
              </p:spPr>
              <p:txBody>
                <a:bodyPr wrap="none" lIns="0" tIns="0" rIns="0" bIns="0" rtlCol="0">
                  <a:spAutoFit/>
                </a:bodyPr>
                <a:lstStyle/>
                <a:p>
                  <a14:m>
                    <m:oMath xmlns:m="http://schemas.openxmlformats.org/officeDocument/2006/math">
                      <m:sSub>
                        <m:sSubPr>
                          <m:ctrlPr>
                            <a:rPr lang="en-US" altLang="zh-CN" sz="1400" i="1" smtClean="0">
                              <a:solidFill>
                                <a:srgbClr val="00498E"/>
                              </a:solidFill>
                              <a:latin typeface="Cambria Math" panose="02040503050406030204" pitchFamily="18" charset="0"/>
                            </a:rPr>
                          </m:ctrlPr>
                        </m:sSubPr>
                        <m:e>
                          <m:r>
                            <a:rPr lang="en-US" altLang="zh-CN" sz="1400" b="0" i="1" smtClean="0">
                              <a:solidFill>
                                <a:srgbClr val="00498E"/>
                              </a:solidFill>
                              <a:latin typeface="Cambria Math" panose="02040503050406030204" pitchFamily="18" charset="0"/>
                            </a:rPr>
                            <m:t>𝑉</m:t>
                          </m:r>
                        </m:e>
                        <m:sub>
                          <m:r>
                            <a:rPr lang="en-US" altLang="zh-CN" sz="1400" b="0" i="1" smtClean="0">
                              <a:solidFill>
                                <a:srgbClr val="00498E"/>
                              </a:solidFill>
                              <a:latin typeface="Cambria Math" panose="02040503050406030204" pitchFamily="18" charset="0"/>
                            </a:rPr>
                            <m:t>𝑅𝐸𝐹</m:t>
                          </m:r>
                        </m:sub>
                      </m:sSub>
                      <m:r>
                        <a:rPr lang="en-US" altLang="zh-CN" sz="1400" b="0" i="1" smtClean="0">
                          <a:solidFill>
                            <a:srgbClr val="00498E"/>
                          </a:solidFill>
                          <a:latin typeface="Cambria Math" panose="02040503050406030204" pitchFamily="18" charset="0"/>
                        </a:rPr>
                        <m:t>=</m:t>
                      </m:r>
                      <m:sSub>
                        <m:sSubPr>
                          <m:ctrlPr>
                            <a:rPr lang="en-US" altLang="zh-CN" sz="1400" b="0" i="1" smtClean="0">
                              <a:solidFill>
                                <a:srgbClr val="00498E"/>
                              </a:solidFill>
                              <a:latin typeface="Cambria Math" panose="02040503050406030204" pitchFamily="18" charset="0"/>
                            </a:rPr>
                          </m:ctrlPr>
                        </m:sSubPr>
                        <m:e>
                          <m:r>
                            <a:rPr lang="en-US" altLang="zh-CN" sz="1400" b="0" i="1" smtClean="0">
                              <a:solidFill>
                                <a:srgbClr val="00498E"/>
                              </a:solidFill>
                              <a:latin typeface="Cambria Math" panose="02040503050406030204" pitchFamily="18" charset="0"/>
                            </a:rPr>
                            <m:t>𝑉</m:t>
                          </m:r>
                        </m:e>
                        <m:sub>
                          <m:r>
                            <a:rPr lang="en-US" altLang="zh-CN" sz="1400" b="0" i="1" smtClean="0">
                              <a:solidFill>
                                <a:srgbClr val="00498E"/>
                              </a:solidFill>
                              <a:latin typeface="Cambria Math" panose="02040503050406030204" pitchFamily="18" charset="0"/>
                            </a:rPr>
                            <m:t>𝑉𝑅𝐸𝐹𝑃</m:t>
                          </m:r>
                        </m:sub>
                      </m:sSub>
                      <m:r>
                        <a:rPr lang="en-US" altLang="zh-CN" sz="1400" b="0" i="1" smtClean="0">
                          <a:solidFill>
                            <a:srgbClr val="00498E"/>
                          </a:solidFill>
                          <a:latin typeface="Cambria Math" panose="02040503050406030204" pitchFamily="18" charset="0"/>
                        </a:rPr>
                        <m:t>−</m:t>
                      </m:r>
                      <m:sSub>
                        <m:sSubPr>
                          <m:ctrlPr>
                            <a:rPr lang="en-US" altLang="zh-CN" sz="1400" i="1">
                              <a:solidFill>
                                <a:srgbClr val="00498E"/>
                              </a:solidFill>
                              <a:latin typeface="Cambria Math" panose="02040503050406030204" pitchFamily="18" charset="0"/>
                            </a:rPr>
                          </m:ctrlPr>
                        </m:sSubPr>
                        <m:e>
                          <m:r>
                            <a:rPr lang="en-US" altLang="zh-CN" sz="1400" i="1">
                              <a:solidFill>
                                <a:srgbClr val="00498E"/>
                              </a:solidFill>
                              <a:latin typeface="Cambria Math" panose="02040503050406030204" pitchFamily="18" charset="0"/>
                            </a:rPr>
                            <m:t>𝑉</m:t>
                          </m:r>
                        </m:e>
                        <m:sub>
                          <m:r>
                            <a:rPr lang="en-US" altLang="zh-CN" sz="1400" i="1">
                              <a:solidFill>
                                <a:srgbClr val="00498E"/>
                              </a:solidFill>
                              <a:latin typeface="Cambria Math" panose="02040503050406030204" pitchFamily="18" charset="0"/>
                            </a:rPr>
                            <m:t>𝑉𝑅𝐸𝐹</m:t>
                          </m:r>
                          <m:r>
                            <a:rPr lang="en-US" altLang="zh-CN" sz="1400" b="0" i="1" smtClean="0">
                              <a:solidFill>
                                <a:srgbClr val="00498E"/>
                              </a:solidFill>
                              <a:latin typeface="Cambria Math" panose="02040503050406030204" pitchFamily="18" charset="0"/>
                            </a:rPr>
                            <m:t>𝑁</m:t>
                          </m:r>
                        </m:sub>
                      </m:sSub>
                      <m:r>
                        <a:rPr lang="en-US" altLang="zh-CN" sz="1400" i="1" smtClean="0">
                          <a:solidFill>
                            <a:srgbClr val="00498E"/>
                          </a:solidFill>
                          <a:latin typeface="Cambria Math" panose="02040503050406030204" pitchFamily="18" charset="0"/>
                        </a:rPr>
                        <m:t>=</m:t>
                      </m:r>
                    </m:oMath>
                  </a14:m>
                  <a:r>
                    <a:rPr lang="en-US" altLang="zh-CN" sz="1400" dirty="0">
                      <a:solidFill>
                        <a:srgbClr val="00498E"/>
                      </a:solidFill>
                    </a:rPr>
                    <a:t>4.5V</a:t>
                  </a:r>
                  <a:endParaRPr lang="zh-CN" altLang="en-US" sz="1400" dirty="0">
                    <a:solidFill>
                      <a:srgbClr val="00498E"/>
                    </a:solidFill>
                  </a:endParaRPr>
                </a:p>
              </p:txBody>
            </p:sp>
          </mc:Choice>
          <mc:Fallback xmlns="">
            <p:sp>
              <p:nvSpPr>
                <p:cNvPr id="8" name="文本框 7">
                  <a:extLst>
                    <a:ext uri="{FF2B5EF4-FFF2-40B4-BE49-F238E27FC236}">
                      <a16:creationId xmlns:a16="http://schemas.microsoft.com/office/drawing/2014/main" id="{EAD27AC7-6A8B-4CE5-915A-7071BB2D9A9A}"/>
                    </a:ext>
                  </a:extLst>
                </p:cNvPr>
                <p:cNvSpPr txBox="1">
                  <a:spLocks noRot="1" noChangeAspect="1" noMove="1" noResize="1" noEditPoints="1" noAdjustHandles="1" noChangeArrowheads="1" noChangeShapeType="1" noTextEdit="1"/>
                </p:cNvSpPr>
                <p:nvPr/>
              </p:nvSpPr>
              <p:spPr>
                <a:xfrm>
                  <a:off x="564781" y="3692176"/>
                  <a:ext cx="2370905" cy="215444"/>
                </a:xfrm>
                <a:prstGeom prst="rect">
                  <a:avLst/>
                </a:prstGeom>
                <a:blipFill>
                  <a:blip r:embed="rId4"/>
                  <a:stretch>
                    <a:fillRect l="-2571" t="-25000" r="-3599" b="-47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E4584C8-C33A-4213-9BA7-36A09ABF4210}"/>
                    </a:ext>
                  </a:extLst>
                </p:cNvPr>
                <p:cNvSpPr txBox="1"/>
                <p:nvPr/>
              </p:nvSpPr>
              <p:spPr>
                <a:xfrm>
                  <a:off x="520995" y="2989147"/>
                  <a:ext cx="3051669" cy="238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solidFill>
                                  <a:srgbClr val="00498E"/>
                                </a:solidFill>
                                <a:latin typeface="Cambria Math" panose="02040503050406030204" pitchFamily="18" charset="0"/>
                              </a:rPr>
                            </m:ctrlPr>
                          </m:sSubPr>
                          <m:e>
                            <m:r>
                              <a:rPr lang="en-US" altLang="zh-CN" sz="1400" b="0" i="1" smtClean="0">
                                <a:solidFill>
                                  <a:srgbClr val="00498E"/>
                                </a:solidFill>
                                <a:latin typeface="Cambria Math" panose="02040503050406030204" pitchFamily="18" charset="0"/>
                              </a:rPr>
                              <m:t>𝑉</m:t>
                            </m:r>
                          </m:e>
                          <m:sub>
                            <m:r>
                              <m:rPr>
                                <m:sty m:val="p"/>
                              </m:rPr>
                              <a:rPr lang="en-US" altLang="zh-CN" sz="1400" i="1">
                                <a:solidFill>
                                  <a:srgbClr val="00498E"/>
                                </a:solidFill>
                                <a:latin typeface="Cambria Math" panose="02040503050406030204" pitchFamily="18" charset="0"/>
                              </a:rPr>
                              <m:t>samp</m:t>
                            </m:r>
                          </m:sub>
                        </m:sSub>
                        <m:r>
                          <a:rPr lang="en-US" altLang="zh-CN" sz="1400" i="1" smtClean="0">
                            <a:solidFill>
                              <a:srgbClr val="00498E"/>
                            </a:solidFill>
                            <a:latin typeface="Cambria Math" panose="02040503050406030204" pitchFamily="18" charset="0"/>
                          </a:rPr>
                          <m:t>=</m:t>
                        </m:r>
                        <m:d>
                          <m:dPr>
                            <m:begChr m:val="["/>
                            <m:endChr m:val="]"/>
                            <m:ctrlPr>
                              <a:rPr lang="en-US" altLang="zh-CN" sz="1400" i="1" smtClean="0">
                                <a:solidFill>
                                  <a:srgbClr val="00498E"/>
                                </a:solidFill>
                                <a:latin typeface="Cambria Math" panose="02040503050406030204" pitchFamily="18" charset="0"/>
                              </a:rPr>
                            </m:ctrlPr>
                          </m:dPr>
                          <m:e>
                            <m:d>
                              <m:dPr>
                                <m:ctrlPr>
                                  <a:rPr lang="en-US" altLang="zh-CN" sz="1400" i="1" smtClean="0">
                                    <a:solidFill>
                                      <a:srgbClr val="00498E"/>
                                    </a:solidFill>
                                    <a:latin typeface="Cambria Math" panose="02040503050406030204" pitchFamily="18" charset="0"/>
                                  </a:rPr>
                                </m:ctrlPr>
                              </m:dPr>
                              <m:e>
                                <m:r>
                                  <a:rPr lang="en-US" altLang="zh-CN" sz="1400" i="1">
                                    <a:solidFill>
                                      <a:srgbClr val="00498E"/>
                                    </a:solidFill>
                                    <a:latin typeface="Cambria Math" panose="02040503050406030204" pitchFamily="18" charset="0"/>
                                  </a:rPr>
                                  <m:t>2</m:t>
                                </m:r>
                                <m:r>
                                  <a:rPr lang="en-US" altLang="zh-CN" sz="1400" i="1" smtClean="0">
                                    <a:solidFill>
                                      <a:srgbClr val="00498E"/>
                                    </a:solidFill>
                                    <a:latin typeface="Cambria Math" panose="02040503050406030204" pitchFamily="18" charset="0"/>
                                    <a:ea typeface="Cambria Math" panose="02040503050406030204" pitchFamily="18" charset="0"/>
                                  </a:rPr>
                                  <m:t>×</m:t>
                                </m:r>
                                <m:sSub>
                                  <m:sSubPr>
                                    <m:ctrlPr>
                                      <a:rPr lang="en-US" altLang="zh-CN" sz="1400" i="1" smtClean="0">
                                        <a:solidFill>
                                          <a:srgbClr val="00498E"/>
                                        </a:solidFill>
                                        <a:latin typeface="Cambria Math" panose="02040503050406030204" pitchFamily="18" charset="0"/>
                                        <a:ea typeface="Cambria Math" panose="02040503050406030204" pitchFamily="18" charset="0"/>
                                      </a:rPr>
                                    </m:ctrlPr>
                                  </m:sSubPr>
                                  <m:e>
                                    <m:r>
                                      <a:rPr lang="en-US" altLang="zh-CN" sz="1400" b="0" i="1" smtClean="0">
                                        <a:solidFill>
                                          <a:srgbClr val="00498E"/>
                                        </a:solidFill>
                                        <a:latin typeface="Cambria Math" panose="02040503050406030204" pitchFamily="18" charset="0"/>
                                        <a:ea typeface="Cambria Math" panose="02040503050406030204" pitchFamily="18" charset="0"/>
                                      </a:rPr>
                                      <m:t>𝑉</m:t>
                                    </m:r>
                                  </m:e>
                                  <m:sub>
                                    <m:r>
                                      <a:rPr lang="en-US" altLang="zh-CN" sz="1400" b="0" i="1" smtClean="0">
                                        <a:solidFill>
                                          <a:srgbClr val="00498E"/>
                                        </a:solidFill>
                                        <a:latin typeface="Cambria Math" panose="02040503050406030204" pitchFamily="18" charset="0"/>
                                        <a:ea typeface="Cambria Math" panose="02040503050406030204" pitchFamily="18" charset="0"/>
                                      </a:rPr>
                                      <m:t>𝑅𝐸𝐹</m:t>
                                    </m:r>
                                  </m:sub>
                                </m:sSub>
                                <m:r>
                                  <a:rPr lang="en-US" altLang="zh-CN" sz="1400" b="0" i="1" smtClean="0">
                                    <a:solidFill>
                                      <a:srgbClr val="00498E"/>
                                    </a:solidFill>
                                    <a:latin typeface="Cambria Math" panose="02040503050406030204" pitchFamily="18" charset="0"/>
                                    <a:ea typeface="Cambria Math" panose="02040503050406030204" pitchFamily="18" charset="0"/>
                                  </a:rPr>
                                  <m:t>/</m:t>
                                </m:r>
                                <m:r>
                                  <a:rPr lang="en-US" altLang="zh-CN" sz="1400" b="0" i="1" smtClean="0">
                                    <a:solidFill>
                                      <a:srgbClr val="00498E"/>
                                    </a:solidFill>
                                    <a:latin typeface="Cambria Math" panose="02040503050406030204" pitchFamily="18" charset="0"/>
                                    <a:ea typeface="Cambria Math" panose="02040503050406030204" pitchFamily="18" charset="0"/>
                                  </a:rPr>
                                  <m:t>𝐺</m:t>
                                </m:r>
                                <m:r>
                                  <m:rPr>
                                    <m:sty m:val="p"/>
                                  </m:rPr>
                                  <a:rPr lang="en-US" altLang="zh-CN" sz="1400" i="1">
                                    <a:solidFill>
                                      <a:srgbClr val="00498E"/>
                                    </a:solidFill>
                                    <a:latin typeface="Cambria Math" panose="02040503050406030204" pitchFamily="18" charset="0"/>
                                    <a:ea typeface="Cambria Math" panose="02040503050406030204" pitchFamily="18" charset="0"/>
                                  </a:rPr>
                                  <m:t>ain</m:t>
                                </m:r>
                              </m:e>
                            </m:d>
                            <m:r>
                              <a:rPr lang="en-US" altLang="zh-CN" sz="1400" i="1">
                                <a:solidFill>
                                  <a:srgbClr val="00498E"/>
                                </a:solidFill>
                                <a:latin typeface="Cambria Math" panose="02040503050406030204" pitchFamily="18" charset="0"/>
                              </a:rPr>
                              <m:t>/</m:t>
                            </m:r>
                            <m:sSup>
                              <m:sSupPr>
                                <m:ctrlPr>
                                  <a:rPr lang="en-US" altLang="zh-CN" sz="1400" i="1" smtClean="0">
                                    <a:solidFill>
                                      <a:srgbClr val="00498E"/>
                                    </a:solidFill>
                                    <a:latin typeface="Cambria Math" panose="02040503050406030204" pitchFamily="18" charset="0"/>
                                  </a:rPr>
                                </m:ctrlPr>
                              </m:sSupPr>
                              <m:e>
                                <m:r>
                                  <a:rPr lang="en-US" altLang="zh-CN" sz="1400" i="1">
                                    <a:solidFill>
                                      <a:srgbClr val="00498E"/>
                                    </a:solidFill>
                                    <a:latin typeface="Cambria Math" panose="02040503050406030204" pitchFamily="18" charset="0"/>
                                  </a:rPr>
                                  <m:t>2</m:t>
                                </m:r>
                              </m:e>
                              <m:sup>
                                <m:r>
                                  <a:rPr lang="en-US" altLang="zh-CN" sz="1400" i="1">
                                    <a:solidFill>
                                      <a:srgbClr val="00498E"/>
                                    </a:solidFill>
                                    <a:latin typeface="Cambria Math" panose="02040503050406030204" pitchFamily="18" charset="0"/>
                                  </a:rPr>
                                  <m:t>2</m:t>
                                </m:r>
                                <m:r>
                                  <a:rPr lang="en-US" altLang="zh-CN" sz="1400" i="1" smtClean="0">
                                    <a:solidFill>
                                      <a:srgbClr val="00498E"/>
                                    </a:solidFill>
                                    <a:latin typeface="Cambria Math" panose="02040503050406030204" pitchFamily="18" charset="0"/>
                                  </a:rPr>
                                  <m:t>4</m:t>
                                </m:r>
                              </m:sup>
                            </m:sSup>
                          </m:e>
                        </m:d>
                        <m:r>
                          <a:rPr lang="en-US" altLang="zh-CN" sz="1400" i="1" smtClean="0">
                            <a:solidFill>
                              <a:srgbClr val="00498E"/>
                            </a:solidFill>
                            <a:latin typeface="Cambria Math" panose="02040503050406030204" pitchFamily="18" charset="0"/>
                            <a:ea typeface="Cambria Math" panose="02040503050406030204" pitchFamily="18" charset="0"/>
                          </a:rPr>
                          <m:t>×</m:t>
                        </m:r>
                        <m:r>
                          <a:rPr lang="en-US" altLang="zh-CN" sz="1400" b="0" i="1" smtClean="0">
                            <a:solidFill>
                              <a:srgbClr val="00498E"/>
                            </a:solidFill>
                            <a:latin typeface="Cambria Math" panose="02040503050406030204" pitchFamily="18" charset="0"/>
                            <a:ea typeface="Cambria Math" panose="02040503050406030204" pitchFamily="18" charset="0"/>
                          </a:rPr>
                          <m:t>𝑆</m:t>
                        </m:r>
                        <m:r>
                          <m:rPr>
                            <m:sty m:val="p"/>
                          </m:rPr>
                          <a:rPr lang="en-US" altLang="zh-CN" sz="1400" i="1">
                            <a:solidFill>
                              <a:srgbClr val="00498E"/>
                            </a:solidFill>
                            <a:latin typeface="Cambria Math" panose="02040503050406030204" pitchFamily="18" charset="0"/>
                            <a:ea typeface="Cambria Math" panose="02040503050406030204" pitchFamily="18" charset="0"/>
                          </a:rPr>
                          <m:t>amp</m:t>
                        </m:r>
                      </m:oMath>
                    </m:oMathPara>
                  </a14:m>
                  <a:endParaRPr lang="zh-CN" altLang="en-US" sz="1400" dirty="0">
                    <a:solidFill>
                      <a:srgbClr val="00498E"/>
                    </a:solidFill>
                  </a:endParaRPr>
                </a:p>
              </p:txBody>
            </p:sp>
          </mc:Choice>
          <mc:Fallback xmlns="">
            <p:sp>
              <p:nvSpPr>
                <p:cNvPr id="9" name="文本框 8">
                  <a:extLst>
                    <a:ext uri="{FF2B5EF4-FFF2-40B4-BE49-F238E27FC236}">
                      <a16:creationId xmlns:a16="http://schemas.microsoft.com/office/drawing/2014/main" id="{CE4584C8-C33A-4213-9BA7-36A09ABF4210}"/>
                    </a:ext>
                  </a:extLst>
                </p:cNvPr>
                <p:cNvSpPr txBox="1">
                  <a:spLocks noRot="1" noChangeAspect="1" noMove="1" noResize="1" noEditPoints="1" noAdjustHandles="1" noChangeArrowheads="1" noChangeShapeType="1" noTextEdit="1"/>
                </p:cNvSpPr>
                <p:nvPr/>
              </p:nvSpPr>
              <p:spPr>
                <a:xfrm>
                  <a:off x="520995" y="2989147"/>
                  <a:ext cx="3051669" cy="238848"/>
                </a:xfrm>
                <a:prstGeom prst="rect">
                  <a:avLst/>
                </a:prstGeom>
                <a:blipFill>
                  <a:blip r:embed="rId5"/>
                  <a:stretch>
                    <a:fillRect l="-798" r="-798" b="-2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D916BCB-732A-4E45-921D-070562028E0C}"/>
                    </a:ext>
                  </a:extLst>
                </p:cNvPr>
                <p:cNvSpPr txBox="1"/>
                <p:nvPr/>
              </p:nvSpPr>
              <p:spPr>
                <a:xfrm>
                  <a:off x="489917" y="3289750"/>
                  <a:ext cx="3950354" cy="340671"/>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其中，</a:t>
                  </a:r>
                  <a:r>
                    <a:rPr lang="en-US" altLang="zh-CN" sz="1400" dirty="0">
                      <a:solidFill>
                        <a:srgbClr val="00498E"/>
                      </a:solidFill>
                    </a:rPr>
                    <a:t> </a:t>
                  </a:r>
                  <a14:m>
                    <m:oMath xmlns:m="http://schemas.openxmlformats.org/officeDocument/2006/math">
                      <m:sSub>
                        <m:sSubPr>
                          <m:ctrlPr>
                            <a:rPr lang="en-US" altLang="zh-CN" sz="1400" i="1" smtClean="0">
                              <a:solidFill>
                                <a:srgbClr val="00498E"/>
                              </a:solidFill>
                              <a:latin typeface="Cambria Math" panose="02040503050406030204" pitchFamily="18" charset="0"/>
                            </a:rPr>
                          </m:ctrlPr>
                        </m:sSubPr>
                        <m:e>
                          <m:r>
                            <a:rPr lang="en-US" altLang="zh-CN" sz="1400" b="0" i="1" smtClean="0">
                              <a:solidFill>
                                <a:srgbClr val="00498E"/>
                              </a:solidFill>
                              <a:latin typeface="Cambria Math" panose="02040503050406030204" pitchFamily="18" charset="0"/>
                            </a:rPr>
                            <m:t>𝑉</m:t>
                          </m:r>
                        </m:e>
                        <m:sub>
                          <m:r>
                            <a:rPr lang="en-US" altLang="zh-CN" sz="1400" b="0" i="1" smtClean="0">
                              <a:solidFill>
                                <a:srgbClr val="00498E"/>
                              </a:solidFill>
                              <a:latin typeface="Cambria Math" panose="02040503050406030204" pitchFamily="18" charset="0"/>
                            </a:rPr>
                            <m:t>𝑅𝐸𝐹</m:t>
                          </m:r>
                        </m:sub>
                      </m:sSub>
                    </m:oMath>
                  </a14:m>
                  <a:r>
                    <a:rPr lang="zh-CN" altLang="en-US" sz="1400" dirty="0">
                      <a:solidFill>
                        <a:srgbClr val="00498E"/>
                      </a:solidFill>
                      <a:latin typeface="微软雅黑" panose="020B0503020204020204" pitchFamily="34" charset="-122"/>
                      <a:ea typeface="微软雅黑" panose="020B0503020204020204" pitchFamily="34" charset="-122"/>
                    </a:rPr>
                    <a:t>为</a:t>
                  </a:r>
                  <a:r>
                    <a:rPr lang="en-US" altLang="zh-CN" sz="1400" dirty="0">
                      <a:solidFill>
                        <a:srgbClr val="00498E"/>
                      </a:solidFill>
                      <a:latin typeface="微软雅黑" panose="020B0503020204020204" pitchFamily="34" charset="-122"/>
                      <a:ea typeface="微软雅黑" panose="020B0503020204020204" pitchFamily="34" charset="-122"/>
                    </a:rPr>
                    <a:t>AD</a:t>
                  </a:r>
                  <a:r>
                    <a:rPr lang="zh-CN" altLang="en-US" sz="1400" dirty="0">
                      <a:solidFill>
                        <a:srgbClr val="00498E"/>
                      </a:solidFill>
                      <a:latin typeface="微软雅黑" panose="020B0503020204020204" pitchFamily="34" charset="-122"/>
                      <a:ea typeface="微软雅黑" panose="020B0503020204020204" pitchFamily="34" charset="-122"/>
                    </a:rPr>
                    <a:t>芯片的参考电压，其值为</a:t>
                  </a:r>
                </a:p>
              </p:txBody>
            </p:sp>
          </mc:Choice>
          <mc:Fallback xmlns="">
            <p:sp>
              <p:nvSpPr>
                <p:cNvPr id="11" name="文本框 10">
                  <a:extLst>
                    <a:ext uri="{FF2B5EF4-FFF2-40B4-BE49-F238E27FC236}">
                      <a16:creationId xmlns:a16="http://schemas.microsoft.com/office/drawing/2014/main" id="{BD916BCB-732A-4E45-921D-070562028E0C}"/>
                    </a:ext>
                  </a:extLst>
                </p:cNvPr>
                <p:cNvSpPr txBox="1">
                  <a:spLocks noRot="1" noChangeAspect="1" noMove="1" noResize="1" noEditPoints="1" noAdjustHandles="1" noChangeArrowheads="1" noChangeShapeType="1" noTextEdit="1"/>
                </p:cNvSpPr>
                <p:nvPr/>
              </p:nvSpPr>
              <p:spPr>
                <a:xfrm>
                  <a:off x="489917" y="3289750"/>
                  <a:ext cx="3950354" cy="340671"/>
                </a:xfrm>
                <a:prstGeom prst="rect">
                  <a:avLst/>
                </a:prstGeom>
                <a:blipFill>
                  <a:blip r:embed="rId6"/>
                  <a:stretch>
                    <a:fillRect l="-463" b="-17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3F94FB8-CEF1-4D0F-88F4-64DD182F18AD}"/>
                    </a:ext>
                  </a:extLst>
                </p:cNvPr>
                <p:cNvSpPr txBox="1"/>
                <p:nvPr/>
              </p:nvSpPr>
              <p:spPr>
                <a:xfrm>
                  <a:off x="489917" y="3969375"/>
                  <a:ext cx="3950354" cy="337015"/>
                </a:xfrm>
                <a:prstGeom prst="rect">
                  <a:avLst/>
                </a:prstGeom>
                <a:noFill/>
              </p:spPr>
              <p:txBody>
                <a:bodyPr wrap="square">
                  <a:spAutoFit/>
                </a:bodyPr>
                <a:lstStyle/>
                <a:p>
                  <a:pPr>
                    <a:lnSpc>
                      <a:spcPct val="125000"/>
                    </a:lnSpc>
                  </a:pPr>
                  <a14:m>
                    <m:oMath xmlns:m="http://schemas.openxmlformats.org/officeDocument/2006/math">
                      <m:r>
                        <a:rPr lang="en-US" altLang="zh-CN" sz="1400" i="1" smtClean="0">
                          <a:solidFill>
                            <a:srgbClr val="00498E"/>
                          </a:solidFill>
                          <a:latin typeface="Cambria Math" panose="02040503050406030204" pitchFamily="18" charset="0"/>
                          <a:ea typeface="Cambria Math" panose="02040503050406030204" pitchFamily="18" charset="0"/>
                        </a:rPr>
                        <m:t>𝐺</m:t>
                      </m:r>
                      <m:r>
                        <m:rPr>
                          <m:sty m:val="p"/>
                        </m:rPr>
                        <a:rPr lang="en-US" altLang="zh-CN" sz="1400" i="1">
                          <a:solidFill>
                            <a:srgbClr val="00498E"/>
                          </a:solidFill>
                          <a:latin typeface="Cambria Math" panose="02040503050406030204" pitchFamily="18" charset="0"/>
                          <a:ea typeface="Cambria Math" panose="02040503050406030204" pitchFamily="18" charset="0"/>
                        </a:rPr>
                        <m:t>ain</m:t>
                      </m:r>
                    </m:oMath>
                  </a14:m>
                  <a:r>
                    <a:rPr lang="zh-CN" altLang="en-US" sz="1400" dirty="0">
                      <a:solidFill>
                        <a:srgbClr val="00498E"/>
                      </a:solidFill>
                      <a:latin typeface="微软雅黑" panose="020B0503020204020204" pitchFamily="34" charset="-122"/>
                      <a:ea typeface="微软雅黑" panose="020B0503020204020204" pitchFamily="34" charset="-122"/>
                    </a:rPr>
                    <a:t>为全局增益设置。</a:t>
                  </a:r>
                </a:p>
              </p:txBody>
            </p:sp>
          </mc:Choice>
          <mc:Fallback xmlns="">
            <p:sp>
              <p:nvSpPr>
                <p:cNvPr id="13" name="文本框 12">
                  <a:extLst>
                    <a:ext uri="{FF2B5EF4-FFF2-40B4-BE49-F238E27FC236}">
                      <a16:creationId xmlns:a16="http://schemas.microsoft.com/office/drawing/2014/main" id="{13F94FB8-CEF1-4D0F-88F4-64DD182F18AD}"/>
                    </a:ext>
                  </a:extLst>
                </p:cNvPr>
                <p:cNvSpPr txBox="1">
                  <a:spLocks noRot="1" noChangeAspect="1" noMove="1" noResize="1" noEditPoints="1" noAdjustHandles="1" noChangeArrowheads="1" noChangeShapeType="1" noTextEdit="1"/>
                </p:cNvSpPr>
                <p:nvPr/>
              </p:nvSpPr>
              <p:spPr>
                <a:xfrm>
                  <a:off x="489917" y="3969375"/>
                  <a:ext cx="3950354" cy="337015"/>
                </a:xfrm>
                <a:prstGeom prst="rect">
                  <a:avLst/>
                </a:prstGeom>
                <a:blipFill>
                  <a:blip r:embed="rId7"/>
                  <a:stretch>
                    <a:fillRect b="-18182"/>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403979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ADD0BC25-EBD9-4DAB-9C17-FF16EFABF976}"/>
              </a:ext>
            </a:extLst>
          </p:cNvPr>
          <p:cNvSpPr/>
          <p:nvPr/>
        </p:nvSpPr>
        <p:spPr>
          <a:xfrm>
            <a:off x="1415129" y="2826260"/>
            <a:ext cx="354418" cy="1371597"/>
          </a:xfrm>
          <a:prstGeom prst="rect">
            <a:avLst/>
          </a:prstGeom>
          <a:solidFill>
            <a:srgbClr val="FF6D6D"/>
          </a:solidFill>
          <a:ln w="19050">
            <a:solidFill>
              <a:srgbClr val="FFCDC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bg1"/>
                </a:solidFill>
                <a:latin typeface="微软雅黑" panose="020B0503020204020204" pitchFamily="34" charset="-122"/>
                <a:ea typeface="微软雅黑" panose="020B0503020204020204" pitchFamily="34" charset="-122"/>
              </a:rPr>
              <a:t>初始时间差</a:t>
            </a:r>
          </a:p>
        </p:txBody>
      </p:sp>
      <p:sp>
        <p:nvSpPr>
          <p:cNvPr id="2" name="矩形 1">
            <a:extLst>
              <a:ext uri="{FF2B5EF4-FFF2-40B4-BE49-F238E27FC236}">
                <a16:creationId xmlns:a16="http://schemas.microsoft.com/office/drawing/2014/main" id="{6AE241F4-D49D-44E6-8532-E4C1FBF72EF2}"/>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5B23533-87E4-4B6C-BEA1-B34B23500B6D}"/>
              </a:ext>
            </a:extLst>
          </p:cNvPr>
          <p:cNvSpPr txBox="1"/>
          <p:nvPr/>
        </p:nvSpPr>
        <p:spPr>
          <a:xfrm>
            <a:off x="144780" y="184396"/>
            <a:ext cx="3665220" cy="369332"/>
          </a:xfrm>
          <a:prstGeom prst="rect">
            <a:avLst/>
          </a:prstGeom>
          <a:noFill/>
        </p:spPr>
        <p:txBody>
          <a:bodyPr wrap="square">
            <a:spAutoFit/>
          </a:bodyPr>
          <a:lstStyle/>
          <a:p>
            <a:r>
              <a:rPr lang="zh-CN" altLang="en-US" b="1" dirty="0">
                <a:solidFill>
                  <a:srgbClr val="00498E"/>
                </a:solidFill>
                <a:latin typeface="微软雅黑" panose="020B0503020204020204" pitchFamily="34" charset="-122"/>
                <a:ea typeface="微软雅黑" panose="020B0503020204020204" pitchFamily="34" charset="-122"/>
              </a:rPr>
              <a:t>附</a:t>
            </a:r>
            <a:r>
              <a:rPr lang="en-US" altLang="zh-CN" b="1" dirty="0">
                <a:solidFill>
                  <a:srgbClr val="00498E"/>
                </a:solidFill>
                <a:latin typeface="微软雅黑" panose="020B0503020204020204" pitchFamily="34" charset="-122"/>
                <a:ea typeface="微软雅黑" panose="020B0503020204020204" pitchFamily="34" charset="-122"/>
              </a:rPr>
              <a:t>3 </a:t>
            </a:r>
            <a:r>
              <a:rPr lang="zh-CN" altLang="en-US" b="1" dirty="0">
                <a:solidFill>
                  <a:srgbClr val="00498E"/>
                </a:solidFill>
                <a:latin typeface="微软雅黑" panose="020B0503020204020204" pitchFamily="34" charset="-122"/>
                <a:ea typeface="微软雅黑" panose="020B0503020204020204" pitchFamily="34" charset="-122"/>
              </a:rPr>
              <a:t>时间戳同步示意图</a:t>
            </a:r>
            <a:endParaRPr lang="zh-CN" altLang="en-US" b="1" dirty="0">
              <a:solidFill>
                <a:srgbClr val="00498E"/>
              </a:solidFill>
            </a:endParaRPr>
          </a:p>
        </p:txBody>
      </p:sp>
      <p:grpSp>
        <p:nvGrpSpPr>
          <p:cNvPr id="108" name="组合 107">
            <a:extLst>
              <a:ext uri="{FF2B5EF4-FFF2-40B4-BE49-F238E27FC236}">
                <a16:creationId xmlns:a16="http://schemas.microsoft.com/office/drawing/2014/main" id="{629FF3CE-568D-4555-B540-A640CC26D6DE}"/>
              </a:ext>
            </a:extLst>
          </p:cNvPr>
          <p:cNvGrpSpPr/>
          <p:nvPr/>
        </p:nvGrpSpPr>
        <p:grpSpPr>
          <a:xfrm>
            <a:off x="177137" y="3539596"/>
            <a:ext cx="1407573" cy="1109377"/>
            <a:chOff x="86566" y="3345718"/>
            <a:chExt cx="1407573" cy="1109377"/>
          </a:xfrm>
        </p:grpSpPr>
        <p:pic>
          <p:nvPicPr>
            <p:cNvPr id="9" name="图片 8">
              <a:extLst>
                <a:ext uri="{FF2B5EF4-FFF2-40B4-BE49-F238E27FC236}">
                  <a16:creationId xmlns:a16="http://schemas.microsoft.com/office/drawing/2014/main" id="{FE8EFE91-1E54-4548-870F-5BB65E6CCE13}"/>
                </a:ext>
              </a:extLst>
            </p:cNvPr>
            <p:cNvPicPr>
              <a:picLocks noChangeAspect="1"/>
            </p:cNvPicPr>
            <p:nvPr/>
          </p:nvPicPr>
          <p:blipFill rotWithShape="1">
            <a:blip r:embed="rId3"/>
            <a:srcRect l="25758" t="13175" r="28576" b="24379"/>
            <a:stretch/>
          </p:blipFill>
          <p:spPr>
            <a:xfrm>
              <a:off x="367125" y="3345718"/>
              <a:ext cx="818101" cy="779715"/>
            </a:xfrm>
            <a:prstGeom prst="rect">
              <a:avLst/>
            </a:prstGeom>
          </p:spPr>
        </p:pic>
        <p:sp>
          <p:nvSpPr>
            <p:cNvPr id="11" name="文本框 10">
              <a:extLst>
                <a:ext uri="{FF2B5EF4-FFF2-40B4-BE49-F238E27FC236}">
                  <a16:creationId xmlns:a16="http://schemas.microsoft.com/office/drawing/2014/main" id="{9BF15EAA-8098-4470-AE89-154B1557E2DD}"/>
                </a:ext>
              </a:extLst>
            </p:cNvPr>
            <p:cNvSpPr txBox="1"/>
            <p:nvPr/>
          </p:nvSpPr>
          <p:spPr>
            <a:xfrm>
              <a:off x="86566" y="4032351"/>
              <a:ext cx="1407573" cy="422744"/>
            </a:xfrm>
            <a:prstGeom prst="rect">
              <a:avLst/>
            </a:prstGeom>
            <a:noFill/>
          </p:spPr>
          <p:txBody>
            <a:bodyPr wrap="square">
              <a:spAutoFit/>
            </a:bodyPr>
            <a:lstStyle/>
            <a:p>
              <a:pPr algn="ctr">
                <a:lnSpc>
                  <a:spcPct val="125000"/>
                </a:lnSpc>
              </a:pPr>
              <a:r>
                <a:rPr lang="en-US" altLang="zh-CN" sz="900" b="1" dirty="0" err="1">
                  <a:solidFill>
                    <a:srgbClr val="00498E"/>
                  </a:solidFill>
                  <a:latin typeface="微软雅黑" panose="020B0503020204020204" pitchFamily="34" charset="-122"/>
                  <a:ea typeface="微软雅黑" panose="020B0503020204020204" pitchFamily="34" charset="-122"/>
                </a:rPr>
                <a:t>MicroEEG</a:t>
              </a:r>
              <a:r>
                <a:rPr lang="en-US" altLang="zh-CN" sz="900" b="1" dirty="0">
                  <a:solidFill>
                    <a:srgbClr val="00498E"/>
                  </a:solidFill>
                  <a:latin typeface="微软雅黑" panose="020B0503020204020204" pitchFamily="34" charset="-122"/>
                  <a:ea typeface="微软雅黑" panose="020B0503020204020204" pitchFamily="34" charset="-122"/>
                </a:rPr>
                <a:t> M1</a:t>
              </a:r>
            </a:p>
            <a:p>
              <a:pPr algn="ctr">
                <a:lnSpc>
                  <a:spcPct val="125000"/>
                </a:lnSpc>
              </a:pPr>
              <a:r>
                <a:rPr lang="zh-CN" altLang="en-US" sz="900" b="1" dirty="0">
                  <a:solidFill>
                    <a:srgbClr val="00498E"/>
                  </a:solidFill>
                  <a:latin typeface="微软雅黑" panose="020B0503020204020204" pitchFamily="34" charset="-122"/>
                  <a:ea typeface="微软雅黑" panose="020B0503020204020204" pitchFamily="34" charset="-122"/>
                </a:rPr>
                <a:t>主控芯片</a:t>
              </a:r>
            </a:p>
          </p:txBody>
        </p:sp>
      </p:grpSp>
      <p:cxnSp>
        <p:nvCxnSpPr>
          <p:cNvPr id="15" name="直接箭头连接符 14">
            <a:extLst>
              <a:ext uri="{FF2B5EF4-FFF2-40B4-BE49-F238E27FC236}">
                <a16:creationId xmlns:a16="http://schemas.microsoft.com/office/drawing/2014/main" id="{11EE41A1-3BC6-48DF-8B09-893A616A452E}"/>
              </a:ext>
            </a:extLst>
          </p:cNvPr>
          <p:cNvCxnSpPr>
            <a:cxnSpLocks/>
          </p:cNvCxnSpPr>
          <p:nvPr/>
        </p:nvCxnSpPr>
        <p:spPr>
          <a:xfrm>
            <a:off x="1415129" y="2816734"/>
            <a:ext cx="7304029" cy="0"/>
          </a:xfrm>
          <a:prstGeom prst="straightConnector1">
            <a:avLst/>
          </a:prstGeom>
          <a:ln w="28575">
            <a:solidFill>
              <a:srgbClr val="00498E"/>
            </a:solidFill>
            <a:tailEnd type="triangle"/>
          </a:ln>
        </p:spPr>
        <p:style>
          <a:lnRef idx="1">
            <a:schemeClr val="accent1"/>
          </a:lnRef>
          <a:fillRef idx="0">
            <a:schemeClr val="accent1"/>
          </a:fillRef>
          <a:effectRef idx="0">
            <a:schemeClr val="accent1"/>
          </a:effectRef>
          <a:fontRef idx="minor">
            <a:schemeClr val="tx1"/>
          </a:fontRef>
        </p:style>
      </p:cxnSp>
      <p:grpSp>
        <p:nvGrpSpPr>
          <p:cNvPr id="107" name="组合 106">
            <a:extLst>
              <a:ext uri="{FF2B5EF4-FFF2-40B4-BE49-F238E27FC236}">
                <a16:creationId xmlns:a16="http://schemas.microsoft.com/office/drawing/2014/main" id="{6FCF5150-7085-4C80-820A-59A890F9EE04}"/>
              </a:ext>
            </a:extLst>
          </p:cNvPr>
          <p:cNvGrpSpPr/>
          <p:nvPr/>
        </p:nvGrpSpPr>
        <p:grpSpPr>
          <a:xfrm>
            <a:off x="144779" y="2412718"/>
            <a:ext cx="1407573" cy="789189"/>
            <a:chOff x="72388" y="2083287"/>
            <a:chExt cx="1407573" cy="789189"/>
          </a:xfrm>
        </p:grpSpPr>
        <p:pic>
          <p:nvPicPr>
            <p:cNvPr id="27" name="图片 26">
              <a:extLst>
                <a:ext uri="{FF2B5EF4-FFF2-40B4-BE49-F238E27FC236}">
                  <a16:creationId xmlns:a16="http://schemas.microsoft.com/office/drawing/2014/main" id="{EF0823C7-B5E7-4687-B1A7-98DA3311E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446" y="2083287"/>
              <a:ext cx="941811" cy="558516"/>
            </a:xfrm>
            <a:prstGeom prst="rect">
              <a:avLst/>
            </a:prstGeom>
          </p:spPr>
        </p:pic>
        <p:sp>
          <p:nvSpPr>
            <p:cNvPr id="29" name="文本框 28">
              <a:extLst>
                <a:ext uri="{FF2B5EF4-FFF2-40B4-BE49-F238E27FC236}">
                  <a16:creationId xmlns:a16="http://schemas.microsoft.com/office/drawing/2014/main" id="{CCFB2DA9-1B04-48BB-A4A9-E8BB3E1F73EA}"/>
                </a:ext>
              </a:extLst>
            </p:cNvPr>
            <p:cNvSpPr txBox="1"/>
            <p:nvPr/>
          </p:nvSpPr>
          <p:spPr>
            <a:xfrm>
              <a:off x="72388" y="2622856"/>
              <a:ext cx="1407573" cy="249620"/>
            </a:xfrm>
            <a:prstGeom prst="rect">
              <a:avLst/>
            </a:prstGeom>
            <a:noFill/>
          </p:spPr>
          <p:txBody>
            <a:bodyPr wrap="square">
              <a:spAutoFit/>
            </a:bodyPr>
            <a:lstStyle/>
            <a:p>
              <a:pPr algn="ctr">
                <a:lnSpc>
                  <a:spcPct val="125000"/>
                </a:lnSpc>
              </a:pPr>
              <a:r>
                <a:rPr lang="zh-CN" altLang="en-US" sz="900" b="1" dirty="0">
                  <a:solidFill>
                    <a:srgbClr val="00498E"/>
                  </a:solidFill>
                  <a:latin typeface="微软雅黑" panose="020B0503020204020204" pitchFamily="34" charset="-122"/>
                  <a:ea typeface="微软雅黑" panose="020B0503020204020204" pitchFamily="34" charset="-122"/>
                </a:rPr>
                <a:t>上位机</a:t>
              </a:r>
            </a:p>
          </p:txBody>
        </p:sp>
      </p:grpSp>
      <p:sp>
        <p:nvSpPr>
          <p:cNvPr id="31" name="文本框 30">
            <a:extLst>
              <a:ext uri="{FF2B5EF4-FFF2-40B4-BE49-F238E27FC236}">
                <a16:creationId xmlns:a16="http://schemas.microsoft.com/office/drawing/2014/main" id="{BA4D4A7D-0DFA-4856-9254-DB7B54739E29}"/>
              </a:ext>
            </a:extLst>
          </p:cNvPr>
          <p:cNvSpPr txBox="1"/>
          <p:nvPr/>
        </p:nvSpPr>
        <p:spPr>
          <a:xfrm>
            <a:off x="144779" y="778756"/>
            <a:ext cx="8722995" cy="1445717"/>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a:t>
            </a:r>
            <a:r>
              <a:rPr lang="zh-CN" altLang="en-US" sz="1800" dirty="0">
                <a:solidFill>
                  <a:srgbClr val="00498E"/>
                </a:solidFill>
                <a:latin typeface="微软雅黑" panose="020B0503020204020204" pitchFamily="34" charset="-122"/>
                <a:ea typeface="微软雅黑" panose="020B0503020204020204" pitchFamily="34" charset="-122"/>
              </a:rPr>
              <a:t>只完成了对</a:t>
            </a:r>
            <a:r>
              <a:rPr lang="en-US" altLang="zh-CN" sz="1800" dirty="0">
                <a:solidFill>
                  <a:srgbClr val="00498E"/>
                </a:solidFill>
                <a:latin typeface="微软雅黑" panose="020B0503020204020204" pitchFamily="34" charset="-122"/>
                <a:ea typeface="微软雅黑" panose="020B0503020204020204" pitchFamily="34" charset="-122"/>
              </a:rPr>
              <a:t>UTC-8</a:t>
            </a:r>
            <a:r>
              <a:rPr lang="zh-CN" altLang="en-US" sz="1800" dirty="0">
                <a:solidFill>
                  <a:srgbClr val="00498E"/>
                </a:solidFill>
                <a:latin typeface="微软雅黑" panose="020B0503020204020204" pitchFamily="34" charset="-122"/>
                <a:ea typeface="微软雅黑" panose="020B0503020204020204" pitchFamily="34" charset="-122"/>
              </a:rPr>
              <a:t>时间的粗校准，也即该设备主控芯片的时间与上位机时间存在不小的差距。此版本采取了以设备时间为基准的方案，</a:t>
            </a:r>
            <a:r>
              <a:rPr lang="zh-CN" altLang="en-US" dirty="0">
                <a:solidFill>
                  <a:srgbClr val="00498E"/>
                </a:solidFill>
                <a:latin typeface="微软雅黑" panose="020B0503020204020204" pitchFamily="34" charset="-122"/>
                <a:ea typeface="微软雅黑" panose="020B0503020204020204" pitchFamily="34" charset="-122"/>
              </a:rPr>
              <a:t>数据端口和标签端口的数据均带有设备的时间戳供上位机做后续的时间戳同步。以标签端口为例，示意图如下：</a:t>
            </a:r>
          </a:p>
        </p:txBody>
      </p:sp>
      <p:cxnSp>
        <p:nvCxnSpPr>
          <p:cNvPr id="7" name="直接箭头连接符 6">
            <a:extLst>
              <a:ext uri="{FF2B5EF4-FFF2-40B4-BE49-F238E27FC236}">
                <a16:creationId xmlns:a16="http://schemas.microsoft.com/office/drawing/2014/main" id="{25E1DF6B-A91A-4858-964C-7933E18F3298}"/>
              </a:ext>
            </a:extLst>
          </p:cNvPr>
          <p:cNvCxnSpPr>
            <a:cxnSpLocks/>
          </p:cNvCxnSpPr>
          <p:nvPr/>
        </p:nvCxnSpPr>
        <p:spPr>
          <a:xfrm>
            <a:off x="1755292" y="4207281"/>
            <a:ext cx="7010184" cy="0"/>
          </a:xfrm>
          <a:prstGeom prst="straightConnector1">
            <a:avLst/>
          </a:prstGeom>
          <a:ln w="28575">
            <a:solidFill>
              <a:srgbClr val="00498E"/>
            </a:solidFill>
            <a:tailEnd type="triangle"/>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9DE3821F-BB13-4C73-8EDE-FFDC01F977CD}"/>
              </a:ext>
            </a:extLst>
          </p:cNvPr>
          <p:cNvSpPr/>
          <p:nvPr/>
        </p:nvSpPr>
        <p:spPr>
          <a:xfrm>
            <a:off x="3497131" y="2765628"/>
            <a:ext cx="95249" cy="95249"/>
          </a:xfrm>
          <a:prstGeom prst="ellipse">
            <a:avLst/>
          </a:prstGeom>
          <a:solidFill>
            <a:schemeClr val="bg1"/>
          </a:solidFill>
          <a:ln>
            <a:solidFill>
              <a:srgbClr val="0049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箭头连接符 48">
            <a:extLst>
              <a:ext uri="{FF2B5EF4-FFF2-40B4-BE49-F238E27FC236}">
                <a16:creationId xmlns:a16="http://schemas.microsoft.com/office/drawing/2014/main" id="{A1EEB37A-AE37-4FD6-959A-2244E08F50B5}"/>
              </a:ext>
            </a:extLst>
          </p:cNvPr>
          <p:cNvCxnSpPr>
            <a:cxnSpLocks/>
            <a:stCxn id="45" idx="4"/>
            <a:endCxn id="52" idx="0"/>
          </p:cNvCxnSpPr>
          <p:nvPr/>
        </p:nvCxnSpPr>
        <p:spPr>
          <a:xfrm>
            <a:off x="3544756" y="2860877"/>
            <a:ext cx="169870" cy="1314275"/>
          </a:xfrm>
          <a:prstGeom prst="straightConnector1">
            <a:avLst/>
          </a:prstGeom>
          <a:ln>
            <a:solidFill>
              <a:srgbClr val="00498E"/>
            </a:solidFill>
            <a:tailEnd type="triangle"/>
          </a:ln>
        </p:spPr>
        <p:style>
          <a:lnRef idx="1">
            <a:schemeClr val="accent1"/>
          </a:lnRef>
          <a:fillRef idx="0">
            <a:schemeClr val="accent1"/>
          </a:fillRef>
          <a:effectRef idx="0">
            <a:schemeClr val="accent1"/>
          </a:effectRef>
          <a:fontRef idx="minor">
            <a:schemeClr val="tx1"/>
          </a:fontRef>
        </p:style>
      </p:cxnSp>
      <p:sp>
        <p:nvSpPr>
          <p:cNvPr id="52" name="椭圆 51">
            <a:extLst>
              <a:ext uri="{FF2B5EF4-FFF2-40B4-BE49-F238E27FC236}">
                <a16:creationId xmlns:a16="http://schemas.microsoft.com/office/drawing/2014/main" id="{22FC10E2-3CDE-4CA9-8F98-4D6019E0E5AF}"/>
              </a:ext>
            </a:extLst>
          </p:cNvPr>
          <p:cNvSpPr/>
          <p:nvPr/>
        </p:nvSpPr>
        <p:spPr>
          <a:xfrm>
            <a:off x="3667001" y="4175152"/>
            <a:ext cx="95249" cy="95249"/>
          </a:xfrm>
          <a:prstGeom prst="ellipse">
            <a:avLst/>
          </a:prstGeom>
          <a:solidFill>
            <a:schemeClr val="bg1"/>
          </a:solidFill>
          <a:ln>
            <a:solidFill>
              <a:srgbClr val="0049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A4261859-8094-4569-B1B1-83FC2D1C2B19}"/>
              </a:ext>
            </a:extLst>
          </p:cNvPr>
          <p:cNvSpPr/>
          <p:nvPr/>
        </p:nvSpPr>
        <p:spPr>
          <a:xfrm>
            <a:off x="3911106" y="4159656"/>
            <a:ext cx="95249" cy="95249"/>
          </a:xfrm>
          <a:prstGeom prst="ellipse">
            <a:avLst/>
          </a:prstGeom>
          <a:solidFill>
            <a:schemeClr val="bg1"/>
          </a:solidFill>
          <a:ln>
            <a:solidFill>
              <a:srgbClr val="0049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6" name="直接箭头连接符 85">
            <a:extLst>
              <a:ext uri="{FF2B5EF4-FFF2-40B4-BE49-F238E27FC236}">
                <a16:creationId xmlns:a16="http://schemas.microsoft.com/office/drawing/2014/main" id="{4544EBAE-355F-4293-BBEE-74E4844E7701}"/>
              </a:ext>
            </a:extLst>
          </p:cNvPr>
          <p:cNvCxnSpPr>
            <a:cxnSpLocks/>
            <a:stCxn id="82" idx="0"/>
            <a:endCxn id="90" idx="4"/>
          </p:cNvCxnSpPr>
          <p:nvPr/>
        </p:nvCxnSpPr>
        <p:spPr>
          <a:xfrm flipV="1">
            <a:off x="3958731" y="2868559"/>
            <a:ext cx="215465" cy="1291097"/>
          </a:xfrm>
          <a:prstGeom prst="straightConnector1">
            <a:avLst/>
          </a:prstGeom>
          <a:ln>
            <a:solidFill>
              <a:srgbClr val="00498E"/>
            </a:solidFill>
            <a:tailEnd type="triangle"/>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5D33FBEF-5FF1-464B-8A08-0548779AD767}"/>
              </a:ext>
            </a:extLst>
          </p:cNvPr>
          <p:cNvSpPr/>
          <p:nvPr/>
        </p:nvSpPr>
        <p:spPr>
          <a:xfrm>
            <a:off x="4126571" y="2773310"/>
            <a:ext cx="95249" cy="95249"/>
          </a:xfrm>
          <a:prstGeom prst="ellipse">
            <a:avLst/>
          </a:prstGeom>
          <a:solidFill>
            <a:schemeClr val="bg1"/>
          </a:solidFill>
          <a:ln>
            <a:solidFill>
              <a:srgbClr val="0049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 name="组合 98">
            <a:extLst>
              <a:ext uri="{FF2B5EF4-FFF2-40B4-BE49-F238E27FC236}">
                <a16:creationId xmlns:a16="http://schemas.microsoft.com/office/drawing/2014/main" id="{9AE72A92-1B74-4872-894B-BA31DA97CB49}"/>
              </a:ext>
            </a:extLst>
          </p:cNvPr>
          <p:cNvGrpSpPr/>
          <p:nvPr/>
        </p:nvGrpSpPr>
        <p:grpSpPr>
          <a:xfrm>
            <a:off x="2382343" y="4308929"/>
            <a:ext cx="1407574" cy="637039"/>
            <a:chOff x="975725" y="4271015"/>
            <a:chExt cx="1229482" cy="463572"/>
          </a:xfrm>
        </p:grpSpPr>
        <p:sp>
          <p:nvSpPr>
            <p:cNvPr id="98" name="对话气泡: 矩形 97">
              <a:extLst>
                <a:ext uri="{FF2B5EF4-FFF2-40B4-BE49-F238E27FC236}">
                  <a16:creationId xmlns:a16="http://schemas.microsoft.com/office/drawing/2014/main" id="{26CE5D86-DCB5-4F1A-A5FB-1E09AE9C2ABE}"/>
                </a:ext>
              </a:extLst>
            </p:cNvPr>
            <p:cNvSpPr/>
            <p:nvPr/>
          </p:nvSpPr>
          <p:spPr>
            <a:xfrm flipV="1">
              <a:off x="975725" y="4286961"/>
              <a:ext cx="1229482" cy="447626"/>
            </a:xfrm>
            <a:prstGeom prst="wedgeRectCallout">
              <a:avLst>
                <a:gd name="adj1" fmla="val 37833"/>
                <a:gd name="adj2" fmla="val 61508"/>
              </a:avLst>
            </a:prstGeom>
            <a:solidFill>
              <a:srgbClr val="00498E"/>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a:extLst>
                <a:ext uri="{FF2B5EF4-FFF2-40B4-BE49-F238E27FC236}">
                  <a16:creationId xmlns:a16="http://schemas.microsoft.com/office/drawing/2014/main" id="{80DE7715-9014-49C1-9219-1F5C69C21AD8}"/>
                </a:ext>
              </a:extLst>
            </p:cNvPr>
            <p:cNvSpPr txBox="1"/>
            <p:nvPr/>
          </p:nvSpPr>
          <p:spPr>
            <a:xfrm>
              <a:off x="1016001" y="4271015"/>
              <a:ext cx="1140703" cy="439538"/>
            </a:xfrm>
            <a:prstGeom prst="rect">
              <a:avLst/>
            </a:prstGeom>
            <a:noFill/>
          </p:spPr>
          <p:txBody>
            <a:bodyPr wrap="none" rtlCol="0">
              <a:spAutoFit/>
            </a:bodyPr>
            <a:lstStyle/>
            <a:p>
              <a:pPr algn="ctr">
                <a:lnSpc>
                  <a:spcPct val="150000"/>
                </a:lnSpc>
              </a:pPr>
              <a:r>
                <a:rPr lang="zh-CN" altLang="en-US" sz="1050" b="1" dirty="0">
                  <a:solidFill>
                    <a:schemeClr val="bg1"/>
                  </a:solidFill>
                  <a:latin typeface="微软雅黑" panose="020B0503020204020204" pitchFamily="34" charset="-122"/>
                  <a:ea typeface="微软雅黑" panose="020B0503020204020204" pitchFamily="34" charset="-122"/>
                </a:rPr>
                <a:t>接收标签</a:t>
              </a:r>
              <a:r>
                <a:rPr lang="en-US" altLang="zh-CN" sz="1050" b="1" dirty="0">
                  <a:solidFill>
                    <a:schemeClr val="bg1"/>
                  </a:solidFill>
                  <a:latin typeface="微软雅黑" panose="020B0503020204020204" pitchFamily="34" charset="-122"/>
                  <a:ea typeface="微软雅黑" panose="020B0503020204020204" pitchFamily="34" charset="-122"/>
                </a:rPr>
                <a:t>,</a:t>
              </a:r>
              <a:r>
                <a:rPr lang="zh-CN" altLang="en-US" sz="1050" b="1" dirty="0">
                  <a:solidFill>
                    <a:schemeClr val="bg1"/>
                  </a:solidFill>
                  <a:latin typeface="微软雅黑" panose="020B0503020204020204" pitchFamily="34" charset="-122"/>
                  <a:ea typeface="微软雅黑" panose="020B0503020204020204" pitchFamily="34" charset="-122"/>
                </a:rPr>
                <a:t>记录时点</a:t>
              </a:r>
              <a:endParaRPr lang="en-US" altLang="zh-CN" sz="105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500" b="1" dirty="0">
                  <a:solidFill>
                    <a:schemeClr val="bg1"/>
                  </a:solidFill>
                  <a:latin typeface="微软雅黑" panose="020B0503020204020204" pitchFamily="34" charset="-122"/>
                  <a:ea typeface="微软雅黑" panose="020B0503020204020204" pitchFamily="34" charset="-122"/>
                </a:rPr>
                <a:t>标签：</a:t>
              </a:r>
              <a:r>
                <a:rPr lang="en-US" altLang="zh-CN" sz="500" b="1" dirty="0">
                  <a:solidFill>
                    <a:schemeClr val="bg1"/>
                  </a:solidFill>
                  <a:latin typeface="微软雅黑" panose="020B0503020204020204" pitchFamily="34" charset="-122"/>
                  <a:ea typeface="微软雅黑" panose="020B0503020204020204" pitchFamily="34" charset="-122"/>
                </a:rPr>
                <a:t>0x0001 </a:t>
              </a:r>
            </a:p>
            <a:p>
              <a:r>
                <a:rPr lang="zh-CN" altLang="en-US" sz="500" b="1" dirty="0">
                  <a:solidFill>
                    <a:schemeClr val="bg1"/>
                  </a:solidFill>
                  <a:latin typeface="微软雅黑" panose="020B0503020204020204" pitchFamily="34" charset="-122"/>
                  <a:ea typeface="微软雅黑" panose="020B0503020204020204" pitchFamily="34" charset="-122"/>
                </a:rPr>
                <a:t>首样时间戳：</a:t>
              </a:r>
              <a:r>
                <a:rPr lang="en-US" altLang="zh-CN" sz="500" b="1" dirty="0">
                  <a:solidFill>
                    <a:schemeClr val="bg1"/>
                  </a:solidFill>
                  <a:latin typeface="微软雅黑" panose="020B0503020204020204" pitchFamily="34" charset="-122"/>
                  <a:ea typeface="微软雅黑" panose="020B0503020204020204" pitchFamily="34" charset="-122"/>
                </a:rPr>
                <a:t>2020/10/22 22:13:10 </a:t>
              </a:r>
            </a:p>
            <a:p>
              <a:r>
                <a:rPr lang="zh-CN" altLang="en-US" sz="500" b="1" dirty="0">
                  <a:solidFill>
                    <a:schemeClr val="bg1"/>
                  </a:solidFill>
                  <a:latin typeface="微软雅黑" panose="020B0503020204020204" pitchFamily="34" charset="-122"/>
                  <a:ea typeface="微软雅黑" panose="020B0503020204020204" pitchFamily="34" charset="-122"/>
                </a:rPr>
                <a:t>增量时间戳：</a:t>
              </a:r>
              <a:r>
                <a:rPr lang="en-US" altLang="zh-CN" sz="500" b="1" dirty="0">
                  <a:solidFill>
                    <a:schemeClr val="bg1"/>
                  </a:solidFill>
                  <a:latin typeface="微软雅黑" panose="020B0503020204020204" pitchFamily="34" charset="-122"/>
                  <a:ea typeface="微软雅黑" panose="020B0503020204020204" pitchFamily="34" charset="-122"/>
                </a:rPr>
                <a:t>190,003,030 us</a:t>
              </a:r>
              <a:endParaRPr lang="zh-CN" altLang="en-US" sz="500" b="1" dirty="0">
                <a:solidFill>
                  <a:schemeClr val="bg1"/>
                </a:solidFill>
                <a:latin typeface="微软雅黑" panose="020B0503020204020204" pitchFamily="34" charset="-122"/>
                <a:ea typeface="微软雅黑" panose="020B0503020204020204" pitchFamily="34" charset="-122"/>
              </a:endParaRPr>
            </a:p>
          </p:txBody>
        </p:sp>
      </p:grpSp>
      <p:grpSp>
        <p:nvGrpSpPr>
          <p:cNvPr id="106" name="组合 105">
            <a:extLst>
              <a:ext uri="{FF2B5EF4-FFF2-40B4-BE49-F238E27FC236}">
                <a16:creationId xmlns:a16="http://schemas.microsoft.com/office/drawing/2014/main" id="{2F720792-4742-40B8-B389-CDC849F4AE17}"/>
              </a:ext>
            </a:extLst>
          </p:cNvPr>
          <p:cNvGrpSpPr/>
          <p:nvPr/>
        </p:nvGrpSpPr>
        <p:grpSpPr>
          <a:xfrm>
            <a:off x="2916674" y="2077516"/>
            <a:ext cx="994431" cy="577896"/>
            <a:chOff x="2186089" y="2156197"/>
            <a:chExt cx="805334" cy="334707"/>
          </a:xfrm>
        </p:grpSpPr>
        <p:sp>
          <p:nvSpPr>
            <p:cNvPr id="101" name="对话气泡: 矩形 100">
              <a:extLst>
                <a:ext uri="{FF2B5EF4-FFF2-40B4-BE49-F238E27FC236}">
                  <a16:creationId xmlns:a16="http://schemas.microsoft.com/office/drawing/2014/main" id="{F3978508-D9FA-42BF-8592-5A4AE55F070D}"/>
                </a:ext>
              </a:extLst>
            </p:cNvPr>
            <p:cNvSpPr/>
            <p:nvPr/>
          </p:nvSpPr>
          <p:spPr>
            <a:xfrm>
              <a:off x="2186089" y="2156197"/>
              <a:ext cx="805334" cy="334707"/>
            </a:xfrm>
            <a:prstGeom prst="wedgeRectCallout">
              <a:avLst>
                <a:gd name="adj1" fmla="val -3806"/>
                <a:gd name="adj2" fmla="val 67232"/>
              </a:avLst>
            </a:prstGeom>
            <a:solidFill>
              <a:srgbClr val="00498E"/>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id="{88CBE7E9-6801-4E07-8214-145FA2B2D3B1}"/>
                </a:ext>
              </a:extLst>
            </p:cNvPr>
            <p:cNvSpPr txBox="1"/>
            <p:nvPr/>
          </p:nvSpPr>
          <p:spPr>
            <a:xfrm>
              <a:off x="2238302" y="2188221"/>
              <a:ext cx="698406" cy="300478"/>
            </a:xfrm>
            <a:prstGeom prst="rect">
              <a:avLst/>
            </a:prstGeom>
            <a:noFill/>
          </p:spPr>
          <p:txBody>
            <a:bodyPr wrap="none" rtlCol="0">
              <a:spAutoFit/>
            </a:bodyPr>
            <a:lstStyle/>
            <a:p>
              <a:pPr algn="ctr"/>
              <a:r>
                <a:rPr lang="zh-CN" altLang="en-US" sz="1050" b="1" dirty="0">
                  <a:solidFill>
                    <a:schemeClr val="bg1"/>
                  </a:solidFill>
                  <a:latin typeface="微软雅黑" panose="020B0503020204020204" pitchFamily="34" charset="-122"/>
                  <a:ea typeface="微软雅黑" panose="020B0503020204020204" pitchFamily="34" charset="-122"/>
                </a:rPr>
                <a:t>发送标签</a:t>
              </a:r>
              <a:endParaRPr lang="en-US" altLang="zh-CN" sz="1050" b="1" dirty="0">
                <a:solidFill>
                  <a:schemeClr val="bg1"/>
                </a:solidFill>
                <a:latin typeface="微软雅黑" panose="020B0503020204020204" pitchFamily="34" charset="-122"/>
                <a:ea typeface="微软雅黑" panose="020B0503020204020204" pitchFamily="34" charset="-122"/>
              </a:endParaRPr>
            </a:p>
            <a:p>
              <a:pPr algn="ctr"/>
              <a:r>
                <a:rPr lang="zh-CN" altLang="en-US" sz="600" b="1" dirty="0">
                  <a:solidFill>
                    <a:schemeClr val="bg1"/>
                  </a:solidFill>
                  <a:latin typeface="微软雅黑" panose="020B0503020204020204" pitchFamily="34" charset="-122"/>
                  <a:ea typeface="微软雅黑" panose="020B0503020204020204" pitchFamily="34" charset="-122"/>
                </a:rPr>
                <a:t> </a:t>
              </a:r>
              <a:r>
                <a:rPr lang="en-US" altLang="zh-CN" sz="500" b="1" dirty="0">
                  <a:solidFill>
                    <a:schemeClr val="bg1"/>
                  </a:solidFill>
                  <a:latin typeface="微软雅黑" panose="020B0503020204020204" pitchFamily="34" charset="-122"/>
                  <a:ea typeface="微软雅黑" panose="020B0503020204020204" pitchFamily="34" charset="-122"/>
                </a:rPr>
                <a:t>0x0001</a:t>
              </a:r>
            </a:p>
          </p:txBody>
        </p:sp>
      </p:grpSp>
      <p:grpSp>
        <p:nvGrpSpPr>
          <p:cNvPr id="103" name="组合 102">
            <a:extLst>
              <a:ext uri="{FF2B5EF4-FFF2-40B4-BE49-F238E27FC236}">
                <a16:creationId xmlns:a16="http://schemas.microsoft.com/office/drawing/2014/main" id="{75C00375-FEB2-4919-8EF6-BDECF12F33FC}"/>
              </a:ext>
            </a:extLst>
          </p:cNvPr>
          <p:cNvGrpSpPr/>
          <p:nvPr/>
        </p:nvGrpSpPr>
        <p:grpSpPr>
          <a:xfrm>
            <a:off x="3911105" y="4308926"/>
            <a:ext cx="1265090" cy="635844"/>
            <a:chOff x="1537819" y="4270312"/>
            <a:chExt cx="1105028" cy="510792"/>
          </a:xfrm>
        </p:grpSpPr>
        <p:sp>
          <p:nvSpPr>
            <p:cNvPr id="104" name="对话气泡: 矩形 103">
              <a:extLst>
                <a:ext uri="{FF2B5EF4-FFF2-40B4-BE49-F238E27FC236}">
                  <a16:creationId xmlns:a16="http://schemas.microsoft.com/office/drawing/2014/main" id="{C2CF8484-22C8-4D24-AF3A-772C890F6FBC}"/>
                </a:ext>
              </a:extLst>
            </p:cNvPr>
            <p:cNvSpPr/>
            <p:nvPr/>
          </p:nvSpPr>
          <p:spPr>
            <a:xfrm flipV="1">
              <a:off x="1537819" y="4286959"/>
              <a:ext cx="1093512" cy="494145"/>
            </a:xfrm>
            <a:prstGeom prst="wedgeRectCallout">
              <a:avLst>
                <a:gd name="adj1" fmla="val -38034"/>
                <a:gd name="adj2" fmla="val 63459"/>
              </a:avLst>
            </a:prstGeom>
            <a:solidFill>
              <a:srgbClr val="00498E"/>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文本框 104">
              <a:extLst>
                <a:ext uri="{FF2B5EF4-FFF2-40B4-BE49-F238E27FC236}">
                  <a16:creationId xmlns:a16="http://schemas.microsoft.com/office/drawing/2014/main" id="{C033B187-6111-4E13-9E15-ABA266E91001}"/>
                </a:ext>
              </a:extLst>
            </p:cNvPr>
            <p:cNvSpPr txBox="1"/>
            <p:nvPr/>
          </p:nvSpPr>
          <p:spPr>
            <a:xfrm>
              <a:off x="1537819" y="4270312"/>
              <a:ext cx="1105028" cy="485220"/>
            </a:xfrm>
            <a:prstGeom prst="rect">
              <a:avLst/>
            </a:prstGeom>
            <a:noFill/>
          </p:spPr>
          <p:txBody>
            <a:bodyPr wrap="none" rtlCol="0">
              <a:spAutoFit/>
            </a:bodyPr>
            <a:lstStyle/>
            <a:p>
              <a:pPr algn="ctr">
                <a:lnSpc>
                  <a:spcPct val="150000"/>
                </a:lnSpc>
              </a:pPr>
              <a:r>
                <a:rPr lang="zh-CN" altLang="en-US" sz="1050" b="1" dirty="0">
                  <a:solidFill>
                    <a:schemeClr val="bg1"/>
                  </a:solidFill>
                  <a:latin typeface="微软雅黑" panose="020B0503020204020204" pitchFamily="34" charset="-122"/>
                  <a:ea typeface="微软雅黑" panose="020B0503020204020204" pitchFamily="34" charset="-122"/>
                </a:rPr>
                <a:t>回复标签</a:t>
              </a:r>
              <a:r>
                <a:rPr lang="en-US" altLang="zh-CN" sz="1050" b="1" dirty="0">
                  <a:solidFill>
                    <a:schemeClr val="bg1"/>
                  </a:solidFill>
                  <a:latin typeface="微软雅黑" panose="020B0503020204020204" pitchFamily="34" charset="-122"/>
                  <a:ea typeface="微软雅黑" panose="020B0503020204020204" pitchFamily="34" charset="-122"/>
                </a:rPr>
                <a:t>+</a:t>
              </a:r>
              <a:r>
                <a:rPr lang="zh-CN" altLang="en-US" sz="1050" b="1" dirty="0">
                  <a:solidFill>
                    <a:schemeClr val="bg1"/>
                  </a:solidFill>
                  <a:latin typeface="微软雅黑" panose="020B0503020204020204" pitchFamily="34" charset="-122"/>
                  <a:ea typeface="微软雅黑" panose="020B0503020204020204" pitchFamily="34" charset="-122"/>
                </a:rPr>
                <a:t>时点</a:t>
              </a:r>
              <a:endParaRPr lang="en-US" altLang="zh-CN" sz="105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500" b="1" dirty="0">
                  <a:solidFill>
                    <a:schemeClr val="bg1"/>
                  </a:solidFill>
                  <a:latin typeface="微软雅黑" panose="020B0503020204020204" pitchFamily="34" charset="-122"/>
                  <a:ea typeface="微软雅黑" panose="020B0503020204020204" pitchFamily="34" charset="-122"/>
                </a:rPr>
                <a:t>标签：</a:t>
              </a:r>
              <a:r>
                <a:rPr lang="en-US" altLang="zh-CN" sz="500" b="1" dirty="0">
                  <a:solidFill>
                    <a:schemeClr val="bg1"/>
                  </a:solidFill>
                  <a:latin typeface="微软雅黑" panose="020B0503020204020204" pitchFamily="34" charset="-122"/>
                  <a:ea typeface="微软雅黑" panose="020B0503020204020204" pitchFamily="34" charset="-122"/>
                </a:rPr>
                <a:t>0x0001 </a:t>
              </a:r>
            </a:p>
            <a:p>
              <a:r>
                <a:rPr lang="zh-CN" altLang="en-US" sz="500" b="1" dirty="0">
                  <a:solidFill>
                    <a:schemeClr val="bg1"/>
                  </a:solidFill>
                  <a:latin typeface="微软雅黑" panose="020B0503020204020204" pitchFamily="34" charset="-122"/>
                  <a:ea typeface="微软雅黑" panose="020B0503020204020204" pitchFamily="34" charset="-122"/>
                </a:rPr>
                <a:t>首样时间戳：</a:t>
              </a:r>
              <a:r>
                <a:rPr lang="en-US" altLang="zh-CN" sz="500" b="1" dirty="0">
                  <a:solidFill>
                    <a:schemeClr val="bg1"/>
                  </a:solidFill>
                  <a:latin typeface="微软雅黑" panose="020B0503020204020204" pitchFamily="34" charset="-122"/>
                  <a:ea typeface="微软雅黑" panose="020B0503020204020204" pitchFamily="34" charset="-122"/>
                </a:rPr>
                <a:t>2020/10/22 22:13:10 </a:t>
              </a:r>
            </a:p>
            <a:p>
              <a:r>
                <a:rPr lang="zh-CN" altLang="en-US" sz="500" b="1" dirty="0">
                  <a:solidFill>
                    <a:schemeClr val="bg1"/>
                  </a:solidFill>
                  <a:latin typeface="微软雅黑" panose="020B0503020204020204" pitchFamily="34" charset="-122"/>
                  <a:ea typeface="微软雅黑" panose="020B0503020204020204" pitchFamily="34" charset="-122"/>
                </a:rPr>
                <a:t>增量时间戳：</a:t>
              </a:r>
              <a:r>
                <a:rPr lang="en-US" altLang="zh-CN" sz="500" b="1" dirty="0">
                  <a:solidFill>
                    <a:schemeClr val="bg1"/>
                  </a:solidFill>
                  <a:latin typeface="微软雅黑" panose="020B0503020204020204" pitchFamily="34" charset="-122"/>
                  <a:ea typeface="微软雅黑" panose="020B0503020204020204" pitchFamily="34" charset="-122"/>
                </a:rPr>
                <a:t>190,003,030 us</a:t>
              </a:r>
            </a:p>
          </p:txBody>
        </p:sp>
      </p:grpSp>
      <p:grpSp>
        <p:nvGrpSpPr>
          <p:cNvPr id="109" name="组合 108">
            <a:extLst>
              <a:ext uri="{FF2B5EF4-FFF2-40B4-BE49-F238E27FC236}">
                <a16:creationId xmlns:a16="http://schemas.microsoft.com/office/drawing/2014/main" id="{5E50CD58-3268-42FE-8DEE-18839A431461}"/>
              </a:ext>
            </a:extLst>
          </p:cNvPr>
          <p:cNvGrpSpPr/>
          <p:nvPr/>
        </p:nvGrpSpPr>
        <p:grpSpPr>
          <a:xfrm>
            <a:off x="4053438" y="2047884"/>
            <a:ext cx="1490112" cy="692497"/>
            <a:chOff x="2298922" y="2074031"/>
            <a:chExt cx="1217538" cy="480160"/>
          </a:xfrm>
        </p:grpSpPr>
        <p:sp>
          <p:nvSpPr>
            <p:cNvPr id="110" name="对话气泡: 矩形 109">
              <a:extLst>
                <a:ext uri="{FF2B5EF4-FFF2-40B4-BE49-F238E27FC236}">
                  <a16:creationId xmlns:a16="http://schemas.microsoft.com/office/drawing/2014/main" id="{E23986FD-E676-43BE-8E66-D4F668394EA2}"/>
                </a:ext>
              </a:extLst>
            </p:cNvPr>
            <p:cNvSpPr/>
            <p:nvPr/>
          </p:nvSpPr>
          <p:spPr>
            <a:xfrm>
              <a:off x="2298922" y="2094578"/>
              <a:ext cx="1157420" cy="400699"/>
            </a:xfrm>
            <a:prstGeom prst="wedgeRectCallout">
              <a:avLst>
                <a:gd name="adj1" fmla="val -34970"/>
                <a:gd name="adj2" fmla="val 68979"/>
              </a:avLst>
            </a:prstGeom>
            <a:solidFill>
              <a:srgbClr val="00498E"/>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文本框 110">
              <a:extLst>
                <a:ext uri="{FF2B5EF4-FFF2-40B4-BE49-F238E27FC236}">
                  <a16:creationId xmlns:a16="http://schemas.microsoft.com/office/drawing/2014/main" id="{1FBEC189-8474-46FE-ADC0-D3E9C8476CDF}"/>
                </a:ext>
              </a:extLst>
            </p:cNvPr>
            <p:cNvSpPr txBox="1"/>
            <p:nvPr/>
          </p:nvSpPr>
          <p:spPr>
            <a:xfrm>
              <a:off x="2298922" y="2074031"/>
              <a:ext cx="1217538" cy="480160"/>
            </a:xfrm>
            <a:prstGeom prst="rect">
              <a:avLst/>
            </a:prstGeom>
            <a:noFill/>
          </p:spPr>
          <p:txBody>
            <a:bodyPr wrap="square" rtlCol="0">
              <a:spAutoFit/>
            </a:bodyPr>
            <a:lstStyle/>
            <a:p>
              <a:pPr algn="ctr">
                <a:lnSpc>
                  <a:spcPct val="150000"/>
                </a:lnSpc>
              </a:pPr>
              <a:r>
                <a:rPr lang="zh-CN" altLang="en-US" sz="1050" b="1" dirty="0">
                  <a:solidFill>
                    <a:schemeClr val="bg1"/>
                  </a:solidFill>
                  <a:latin typeface="微软雅黑" panose="020B0503020204020204" pitchFamily="34" charset="-122"/>
                  <a:ea typeface="微软雅黑" panose="020B0503020204020204" pitchFamily="34" charset="-122"/>
                </a:rPr>
                <a:t>接收标签</a:t>
              </a:r>
              <a:r>
                <a:rPr lang="en-US" altLang="zh-CN" sz="1050" b="1" dirty="0">
                  <a:solidFill>
                    <a:schemeClr val="bg1"/>
                  </a:solidFill>
                  <a:latin typeface="微软雅黑" panose="020B0503020204020204" pitchFamily="34" charset="-122"/>
                  <a:ea typeface="微软雅黑" panose="020B0503020204020204" pitchFamily="34" charset="-122"/>
                </a:rPr>
                <a:t>+</a:t>
              </a:r>
              <a:r>
                <a:rPr lang="zh-CN" altLang="en-US" sz="1050" b="1" dirty="0">
                  <a:solidFill>
                    <a:schemeClr val="bg1"/>
                  </a:solidFill>
                  <a:latin typeface="微软雅黑" panose="020B0503020204020204" pitchFamily="34" charset="-122"/>
                  <a:ea typeface="微软雅黑" panose="020B0503020204020204" pitchFamily="34" charset="-122"/>
                </a:rPr>
                <a:t>时点</a:t>
              </a:r>
              <a:endParaRPr lang="en-US" altLang="zh-CN" sz="105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500" b="1" dirty="0">
                  <a:solidFill>
                    <a:schemeClr val="bg1"/>
                  </a:solidFill>
                  <a:latin typeface="微软雅黑" panose="020B0503020204020204" pitchFamily="34" charset="-122"/>
                  <a:ea typeface="微软雅黑" panose="020B0503020204020204" pitchFamily="34" charset="-122"/>
                </a:rPr>
                <a:t>标签：</a:t>
              </a:r>
              <a:r>
                <a:rPr lang="en-US" altLang="zh-CN" sz="500" b="1" dirty="0">
                  <a:solidFill>
                    <a:schemeClr val="bg1"/>
                  </a:solidFill>
                  <a:latin typeface="微软雅黑" panose="020B0503020204020204" pitchFamily="34" charset="-122"/>
                  <a:ea typeface="微软雅黑" panose="020B0503020204020204" pitchFamily="34" charset="-122"/>
                </a:rPr>
                <a:t>0x0001 </a:t>
              </a:r>
            </a:p>
            <a:p>
              <a:r>
                <a:rPr lang="zh-CN" altLang="en-US" sz="500" b="1" dirty="0">
                  <a:solidFill>
                    <a:schemeClr val="bg1"/>
                  </a:solidFill>
                  <a:latin typeface="微软雅黑" panose="020B0503020204020204" pitchFamily="34" charset="-122"/>
                  <a:ea typeface="微软雅黑" panose="020B0503020204020204" pitchFamily="34" charset="-122"/>
                </a:rPr>
                <a:t>首样时间戳：</a:t>
              </a:r>
              <a:r>
                <a:rPr lang="en-US" altLang="zh-CN" sz="500" b="1" dirty="0">
                  <a:solidFill>
                    <a:schemeClr val="bg1"/>
                  </a:solidFill>
                  <a:latin typeface="微软雅黑" panose="020B0503020204020204" pitchFamily="34" charset="-122"/>
                  <a:ea typeface="微软雅黑" panose="020B0503020204020204" pitchFamily="34" charset="-122"/>
                </a:rPr>
                <a:t>2020/10/22 22:13:10 </a:t>
              </a:r>
            </a:p>
            <a:p>
              <a:r>
                <a:rPr lang="zh-CN" altLang="en-US" sz="500" b="1" dirty="0">
                  <a:solidFill>
                    <a:schemeClr val="bg1"/>
                  </a:solidFill>
                  <a:latin typeface="微软雅黑" panose="020B0503020204020204" pitchFamily="34" charset="-122"/>
                  <a:ea typeface="微软雅黑" panose="020B0503020204020204" pitchFamily="34" charset="-122"/>
                </a:rPr>
                <a:t>增量时间戳：</a:t>
              </a:r>
              <a:r>
                <a:rPr lang="en-US" altLang="zh-CN" sz="500" b="1" dirty="0">
                  <a:solidFill>
                    <a:schemeClr val="bg1"/>
                  </a:solidFill>
                  <a:latin typeface="微软雅黑" panose="020B0503020204020204" pitchFamily="34" charset="-122"/>
                  <a:ea typeface="微软雅黑" panose="020B0503020204020204" pitchFamily="34" charset="-122"/>
                </a:rPr>
                <a:t>190,003,030 us</a:t>
              </a:r>
            </a:p>
            <a:p>
              <a:pPr algn="ctr"/>
              <a:endParaRPr lang="zh-CN" altLang="en-US" sz="500" b="1" dirty="0">
                <a:solidFill>
                  <a:schemeClr val="bg1"/>
                </a:solidFill>
                <a:latin typeface="微软雅黑" panose="020B0503020204020204" pitchFamily="34" charset="-122"/>
                <a:ea typeface="微软雅黑" panose="020B0503020204020204" pitchFamily="34" charset="-122"/>
              </a:endParaRPr>
            </a:p>
          </p:txBody>
        </p:sp>
      </p:grpSp>
      <p:grpSp>
        <p:nvGrpSpPr>
          <p:cNvPr id="119" name="组合 118">
            <a:extLst>
              <a:ext uri="{FF2B5EF4-FFF2-40B4-BE49-F238E27FC236}">
                <a16:creationId xmlns:a16="http://schemas.microsoft.com/office/drawing/2014/main" id="{45795D69-3950-4403-922F-F94EC0C91821}"/>
              </a:ext>
            </a:extLst>
          </p:cNvPr>
          <p:cNvGrpSpPr/>
          <p:nvPr/>
        </p:nvGrpSpPr>
        <p:grpSpPr>
          <a:xfrm>
            <a:off x="1374899" y="2435987"/>
            <a:ext cx="635110" cy="380746"/>
            <a:chOff x="1627831" y="2228852"/>
            <a:chExt cx="635110" cy="380746"/>
          </a:xfrm>
        </p:grpSpPr>
        <p:sp>
          <p:nvSpPr>
            <p:cNvPr id="114" name="文本框 113">
              <a:extLst>
                <a:ext uri="{FF2B5EF4-FFF2-40B4-BE49-F238E27FC236}">
                  <a16:creationId xmlns:a16="http://schemas.microsoft.com/office/drawing/2014/main" id="{65CD1989-E019-46B3-936F-9F75158F156F}"/>
                </a:ext>
              </a:extLst>
            </p:cNvPr>
            <p:cNvSpPr txBox="1"/>
            <p:nvPr/>
          </p:nvSpPr>
          <p:spPr>
            <a:xfrm>
              <a:off x="1627831" y="2228852"/>
              <a:ext cx="635110" cy="307777"/>
            </a:xfrm>
            <a:prstGeom prst="rect">
              <a:avLst/>
            </a:prstGeom>
            <a:noFill/>
          </p:spPr>
          <p:txBody>
            <a:bodyPr wrap="none" rtlCol="0">
              <a:spAutoFit/>
            </a:bodyPr>
            <a:lstStyle/>
            <a:p>
              <a:r>
                <a:rPr lang="en-US" altLang="zh-CN" sz="700" dirty="0">
                  <a:solidFill>
                    <a:srgbClr val="00498E"/>
                  </a:solidFill>
                </a:rPr>
                <a:t>2020/10/22 </a:t>
              </a:r>
            </a:p>
            <a:p>
              <a:r>
                <a:rPr lang="en-US" altLang="zh-CN" sz="700" dirty="0">
                  <a:solidFill>
                    <a:srgbClr val="00498E"/>
                  </a:solidFill>
                </a:rPr>
                <a:t>22:10:10</a:t>
              </a:r>
              <a:endParaRPr lang="zh-CN" altLang="en-US" sz="700" dirty="0">
                <a:solidFill>
                  <a:srgbClr val="00498E"/>
                </a:solidFill>
              </a:endParaRPr>
            </a:p>
          </p:txBody>
        </p:sp>
        <p:cxnSp>
          <p:nvCxnSpPr>
            <p:cNvPr id="116" name="直接箭头连接符 115">
              <a:extLst>
                <a:ext uri="{FF2B5EF4-FFF2-40B4-BE49-F238E27FC236}">
                  <a16:creationId xmlns:a16="http://schemas.microsoft.com/office/drawing/2014/main" id="{1839D81C-0225-41E7-8415-34A3B8D25085}"/>
                </a:ext>
              </a:extLst>
            </p:cNvPr>
            <p:cNvCxnSpPr>
              <a:cxnSpLocks/>
            </p:cNvCxnSpPr>
            <p:nvPr/>
          </p:nvCxnSpPr>
          <p:spPr>
            <a:xfrm>
              <a:off x="1688500" y="2276475"/>
              <a:ext cx="0" cy="333123"/>
            </a:xfrm>
            <a:prstGeom prst="straightConnector1">
              <a:avLst/>
            </a:prstGeom>
            <a:ln>
              <a:solidFill>
                <a:srgbClr val="00498E"/>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2" name="组合 121">
            <a:extLst>
              <a:ext uri="{FF2B5EF4-FFF2-40B4-BE49-F238E27FC236}">
                <a16:creationId xmlns:a16="http://schemas.microsoft.com/office/drawing/2014/main" id="{F8A75B7A-86E9-4D9A-B56D-E7BA2843588F}"/>
              </a:ext>
            </a:extLst>
          </p:cNvPr>
          <p:cNvGrpSpPr/>
          <p:nvPr/>
        </p:nvGrpSpPr>
        <p:grpSpPr>
          <a:xfrm>
            <a:off x="1692454" y="4226230"/>
            <a:ext cx="635110" cy="492425"/>
            <a:chOff x="1271244" y="4032352"/>
            <a:chExt cx="635110" cy="492425"/>
          </a:xfrm>
        </p:grpSpPr>
        <p:sp>
          <p:nvSpPr>
            <p:cNvPr id="112" name="文本框 111">
              <a:extLst>
                <a:ext uri="{FF2B5EF4-FFF2-40B4-BE49-F238E27FC236}">
                  <a16:creationId xmlns:a16="http://schemas.microsoft.com/office/drawing/2014/main" id="{BE8362E1-34D7-4D5D-B1A6-A757EE9C391E}"/>
                </a:ext>
              </a:extLst>
            </p:cNvPr>
            <p:cNvSpPr txBox="1"/>
            <p:nvPr/>
          </p:nvSpPr>
          <p:spPr>
            <a:xfrm>
              <a:off x="1271244" y="4109279"/>
              <a:ext cx="635110" cy="415498"/>
            </a:xfrm>
            <a:prstGeom prst="rect">
              <a:avLst/>
            </a:prstGeom>
            <a:noFill/>
          </p:spPr>
          <p:txBody>
            <a:bodyPr wrap="none" rtlCol="0">
              <a:spAutoFit/>
            </a:bodyPr>
            <a:lstStyle/>
            <a:p>
              <a:r>
                <a:rPr lang="en-US" altLang="zh-CN" sz="700" dirty="0">
                  <a:solidFill>
                    <a:srgbClr val="00498E"/>
                  </a:solidFill>
                </a:rPr>
                <a:t>2020/10/22 </a:t>
              </a:r>
            </a:p>
            <a:p>
              <a:r>
                <a:rPr lang="en-US" altLang="zh-CN" sz="700" dirty="0">
                  <a:solidFill>
                    <a:srgbClr val="00498E"/>
                  </a:solidFill>
                </a:rPr>
                <a:t>22:10:10</a:t>
              </a:r>
            </a:p>
            <a:p>
              <a:r>
                <a:rPr lang="zh-CN" altLang="en-US" sz="700" b="1" dirty="0">
                  <a:solidFill>
                    <a:srgbClr val="00498E"/>
                  </a:solidFill>
                </a:rPr>
                <a:t>开始采集</a:t>
              </a:r>
            </a:p>
          </p:txBody>
        </p:sp>
        <p:cxnSp>
          <p:nvCxnSpPr>
            <p:cNvPr id="121" name="直接箭头连接符 120">
              <a:extLst>
                <a:ext uri="{FF2B5EF4-FFF2-40B4-BE49-F238E27FC236}">
                  <a16:creationId xmlns:a16="http://schemas.microsoft.com/office/drawing/2014/main" id="{4CC829B6-1A91-4D9D-877C-33FC0C8764BB}"/>
                </a:ext>
              </a:extLst>
            </p:cNvPr>
            <p:cNvCxnSpPr>
              <a:cxnSpLocks/>
            </p:cNvCxnSpPr>
            <p:nvPr/>
          </p:nvCxnSpPr>
          <p:spPr>
            <a:xfrm flipV="1">
              <a:off x="1334082" y="4032352"/>
              <a:ext cx="0" cy="422743"/>
            </a:xfrm>
            <a:prstGeom prst="straightConnector1">
              <a:avLst/>
            </a:prstGeom>
            <a:ln>
              <a:solidFill>
                <a:srgbClr val="00498E"/>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组合 19">
            <a:extLst>
              <a:ext uri="{FF2B5EF4-FFF2-40B4-BE49-F238E27FC236}">
                <a16:creationId xmlns:a16="http://schemas.microsoft.com/office/drawing/2014/main" id="{FCC07367-A652-4DD5-B222-24267B0DCFA5}"/>
              </a:ext>
            </a:extLst>
          </p:cNvPr>
          <p:cNvGrpSpPr/>
          <p:nvPr/>
        </p:nvGrpSpPr>
        <p:grpSpPr>
          <a:xfrm>
            <a:off x="5163012" y="2999916"/>
            <a:ext cx="3556146" cy="1111489"/>
            <a:chOff x="5130654" y="3102210"/>
            <a:chExt cx="3556146" cy="1111489"/>
          </a:xfrm>
        </p:grpSpPr>
        <p:sp>
          <p:nvSpPr>
            <p:cNvPr id="8" name="矩形 7">
              <a:extLst>
                <a:ext uri="{FF2B5EF4-FFF2-40B4-BE49-F238E27FC236}">
                  <a16:creationId xmlns:a16="http://schemas.microsoft.com/office/drawing/2014/main" id="{2E61574E-D0F1-4560-8247-07D928AE8132}"/>
                </a:ext>
              </a:extLst>
            </p:cNvPr>
            <p:cNvSpPr/>
            <p:nvPr/>
          </p:nvSpPr>
          <p:spPr>
            <a:xfrm>
              <a:off x="5130654" y="3102210"/>
              <a:ext cx="3488540" cy="1111489"/>
            </a:xfrm>
            <a:prstGeom prst="rect">
              <a:avLst/>
            </a:prstGeom>
            <a:solidFill>
              <a:srgbClr val="0049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61D5C207-22A8-4940-9DBB-92E55C3DF057}"/>
                </a:ext>
              </a:extLst>
            </p:cNvPr>
            <p:cNvSpPr txBox="1"/>
            <p:nvPr/>
          </p:nvSpPr>
          <p:spPr>
            <a:xfrm>
              <a:off x="5198260" y="3121156"/>
              <a:ext cx="3488540" cy="1092543"/>
            </a:xfrm>
            <a:prstGeom prst="rect">
              <a:avLst/>
            </a:prstGeom>
            <a:noFill/>
          </p:spPr>
          <p:txBody>
            <a:bodyPr wrap="square">
              <a:spAutoFit/>
            </a:bodyPr>
            <a:lstStyle/>
            <a:p>
              <a:pPr>
                <a:lnSpc>
                  <a:spcPct val="125000"/>
                </a:lnSpc>
              </a:pPr>
              <a:r>
                <a:rPr lang="zh-CN" altLang="en-US" sz="1400" b="1" dirty="0">
                  <a:solidFill>
                    <a:schemeClr val="bg1"/>
                  </a:solidFill>
                  <a:latin typeface="微软雅黑" panose="020B0503020204020204" pitchFamily="34" charset="-122"/>
                  <a:ea typeface="微软雅黑" panose="020B0503020204020204" pitchFamily="34" charset="-122"/>
                </a:rPr>
                <a:t>标签信息：</a:t>
              </a:r>
              <a:endParaRPr lang="en-US" altLang="zh-CN" sz="1400" b="1" dirty="0">
                <a:solidFill>
                  <a:schemeClr val="bg1"/>
                </a:solidFill>
                <a:latin typeface="微软雅黑" panose="020B0503020204020204" pitchFamily="34" charset="-122"/>
                <a:ea typeface="微软雅黑" panose="020B0503020204020204" pitchFamily="34" charset="-122"/>
              </a:endParaRPr>
            </a:p>
            <a:p>
              <a:pPr>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标签种类：</a:t>
              </a:r>
              <a:r>
                <a:rPr lang="en-US" altLang="zh-CN" sz="1400" dirty="0">
                  <a:solidFill>
                    <a:schemeClr val="bg1"/>
                  </a:solidFill>
                  <a:latin typeface="微软雅黑" panose="020B0503020204020204" pitchFamily="34" charset="-122"/>
                  <a:ea typeface="微软雅黑" panose="020B0503020204020204" pitchFamily="34" charset="-122"/>
                </a:rPr>
                <a:t>0x0001</a:t>
              </a:r>
            </a:p>
            <a:p>
              <a:pPr>
                <a:lnSpc>
                  <a:spcPct val="125000"/>
                </a:lnSpc>
              </a:pPr>
              <a:r>
                <a:rPr lang="zh-CN" altLang="en-US" sz="1400" dirty="0">
                  <a:solidFill>
                    <a:schemeClr val="bg1"/>
                  </a:solidFill>
                  <a:latin typeface="微软雅黑" panose="020B0503020204020204" pitchFamily="34" charset="-122"/>
                  <a:ea typeface="微软雅黑" panose="020B0503020204020204" pitchFamily="34" charset="-122"/>
                </a:rPr>
                <a:t>标签时点：</a:t>
              </a:r>
              <a:r>
                <a:rPr lang="en-US" altLang="zh-CN" sz="1400" dirty="0">
                  <a:solidFill>
                    <a:schemeClr val="bg1"/>
                  </a:solidFill>
                  <a:latin typeface="微软雅黑" panose="020B0503020204020204" pitchFamily="34" charset="-122"/>
                  <a:ea typeface="微软雅黑" panose="020B0503020204020204" pitchFamily="34" charset="-122"/>
                </a:rPr>
                <a:t>2020/10/22 22:13:10:03:30</a:t>
              </a:r>
            </a:p>
            <a:p>
              <a:pPr>
                <a:lnSpc>
                  <a:spcPct val="125000"/>
                </a:lnSpc>
              </a:pPr>
              <a:r>
                <a:rPr lang="en-US" altLang="zh-CN" sz="1000" dirty="0">
                  <a:solidFill>
                    <a:schemeClr val="bg1"/>
                  </a:solidFill>
                  <a:latin typeface="微软雅黑" panose="020B0503020204020204" pitchFamily="34" charset="-122"/>
                  <a:ea typeface="微软雅黑" panose="020B0503020204020204" pitchFamily="34" charset="-122"/>
                </a:rPr>
                <a:t>		</a:t>
              </a:r>
              <a:r>
                <a:rPr lang="zh-CN" altLang="en-US" sz="1000" dirty="0">
                  <a:solidFill>
                    <a:schemeClr val="bg1"/>
                  </a:solidFill>
                  <a:latin typeface="微软雅黑" panose="020B0503020204020204" pitchFamily="34" charset="-122"/>
                  <a:ea typeface="微软雅黑" panose="020B0503020204020204" pitchFamily="34" charset="-122"/>
                </a:rPr>
                <a:t>该时点为</a:t>
              </a:r>
              <a:r>
                <a:rPr lang="en-US" altLang="zh-CN" sz="1000" dirty="0" err="1">
                  <a:solidFill>
                    <a:schemeClr val="bg1"/>
                  </a:solidFill>
                  <a:latin typeface="微软雅黑" panose="020B0503020204020204" pitchFamily="34" charset="-122"/>
                  <a:ea typeface="微软雅黑" panose="020B0503020204020204" pitchFamily="34" charset="-122"/>
                </a:rPr>
                <a:t>MicroEEG</a:t>
              </a:r>
              <a:r>
                <a:rPr lang="en-US" altLang="zh-CN" sz="1000" dirty="0">
                  <a:solidFill>
                    <a:schemeClr val="bg1"/>
                  </a:solidFill>
                  <a:latin typeface="微软雅黑" panose="020B0503020204020204" pitchFamily="34" charset="-122"/>
                  <a:ea typeface="微软雅黑" panose="020B0503020204020204" pitchFamily="34" charset="-122"/>
                </a:rPr>
                <a:t> M1</a:t>
              </a:r>
              <a:r>
                <a:rPr lang="zh-CN" altLang="en-US" sz="1000" dirty="0">
                  <a:solidFill>
                    <a:schemeClr val="bg1"/>
                  </a:solidFill>
                  <a:latin typeface="微软雅黑" panose="020B0503020204020204" pitchFamily="34" charset="-122"/>
                  <a:ea typeface="微软雅黑" panose="020B0503020204020204" pitchFamily="34" charset="-122"/>
                </a:rPr>
                <a:t>时间</a:t>
              </a:r>
            </a:p>
          </p:txBody>
        </p:sp>
      </p:grpSp>
    </p:spTree>
    <p:extLst>
      <p:ext uri="{BB962C8B-B14F-4D97-AF65-F5344CB8AC3E}">
        <p14:creationId xmlns:p14="http://schemas.microsoft.com/office/powerpoint/2010/main" val="1223651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1B72E3C-292C-4A2F-8D07-F616B3E07ECD}"/>
              </a:ext>
            </a:extLst>
          </p:cNvPr>
          <p:cNvSpPr txBox="1"/>
          <p:nvPr/>
        </p:nvSpPr>
        <p:spPr>
          <a:xfrm>
            <a:off x="144780" y="738124"/>
            <a:ext cx="3250550" cy="1691104"/>
          </a:xfrm>
          <a:prstGeom prst="rect">
            <a:avLst/>
          </a:prstGeom>
          <a:noFill/>
        </p:spPr>
        <p:txBody>
          <a:bodyPr wrap="square">
            <a:spAutoFit/>
          </a:bodyPr>
          <a:lstStyle/>
          <a:p>
            <a:pPr marL="171450" indent="-171450">
              <a:lnSpc>
                <a:spcPct val="125000"/>
              </a:lnSpc>
              <a:buFont typeface="Arial" panose="020B0604020202020204" pitchFamily="34" charset="0"/>
              <a:buChar char="•"/>
            </a:pPr>
            <a:r>
              <a:rPr lang="en-US" altLang="zh-CN" sz="1200" b="1" dirty="0">
                <a:solidFill>
                  <a:srgbClr val="00498E"/>
                </a:solidFill>
              </a:rPr>
              <a:t>2020.09.22	</a:t>
            </a:r>
            <a:r>
              <a:rPr lang="en-US" altLang="zh-CN" sz="1200" dirty="0">
                <a:solidFill>
                  <a:srgbClr val="00498E"/>
                </a:solidFill>
              </a:rPr>
              <a:t>version - 1.0	</a:t>
            </a:r>
            <a:r>
              <a:rPr lang="en-US" altLang="zh-CN" sz="1200" dirty="0" err="1">
                <a:solidFill>
                  <a:srgbClr val="00498E"/>
                </a:solidFill>
              </a:rPr>
              <a:t>gjm_silly</a:t>
            </a:r>
            <a:endParaRPr lang="en-US" altLang="zh-CN" sz="1200" dirty="0">
              <a:solidFill>
                <a:srgbClr val="00498E"/>
              </a:solidFill>
            </a:endParaRPr>
          </a:p>
          <a:p>
            <a:pPr marL="171450" indent="-171450">
              <a:lnSpc>
                <a:spcPct val="125000"/>
              </a:lnSpc>
              <a:buFont typeface="Arial" panose="020B0604020202020204" pitchFamily="34" charset="0"/>
              <a:buChar char="•"/>
            </a:pPr>
            <a:r>
              <a:rPr lang="en-US" altLang="zh-CN" sz="1200" b="1" dirty="0">
                <a:solidFill>
                  <a:srgbClr val="00498E"/>
                </a:solidFill>
              </a:rPr>
              <a:t>2020.10.12	</a:t>
            </a:r>
            <a:r>
              <a:rPr lang="en-US" altLang="zh-CN" sz="1200" dirty="0">
                <a:solidFill>
                  <a:srgbClr val="00498E"/>
                </a:solidFill>
              </a:rPr>
              <a:t>version - 1.1	</a:t>
            </a:r>
            <a:r>
              <a:rPr lang="en-US" altLang="zh-CN" sz="1200" dirty="0" err="1">
                <a:solidFill>
                  <a:srgbClr val="00498E"/>
                </a:solidFill>
              </a:rPr>
              <a:t>gjm_silly</a:t>
            </a:r>
            <a:endParaRPr lang="en-US" altLang="zh-CN" sz="1200" dirty="0">
              <a:solidFill>
                <a:srgbClr val="00498E"/>
              </a:solidFill>
            </a:endParaRPr>
          </a:p>
          <a:p>
            <a:pPr marL="171450" indent="-171450">
              <a:lnSpc>
                <a:spcPct val="125000"/>
              </a:lnSpc>
              <a:buFont typeface="Arial" panose="020B0604020202020204" pitchFamily="34" charset="0"/>
              <a:buChar char="•"/>
            </a:pPr>
            <a:r>
              <a:rPr lang="en-US" altLang="zh-CN" sz="1200" b="1" dirty="0">
                <a:solidFill>
                  <a:srgbClr val="00498E"/>
                </a:solidFill>
              </a:rPr>
              <a:t>2020.10.22	</a:t>
            </a:r>
            <a:r>
              <a:rPr lang="en-US" altLang="zh-CN" sz="1200" dirty="0">
                <a:solidFill>
                  <a:srgbClr val="00498E"/>
                </a:solidFill>
              </a:rPr>
              <a:t>version - 1.2	</a:t>
            </a:r>
            <a:r>
              <a:rPr lang="en-US" altLang="zh-CN" sz="1200" dirty="0" err="1">
                <a:solidFill>
                  <a:srgbClr val="00498E"/>
                </a:solidFill>
              </a:rPr>
              <a:t>gjm_silly</a:t>
            </a:r>
            <a:endParaRPr lang="en-US" altLang="zh-CN" sz="1200" dirty="0">
              <a:solidFill>
                <a:srgbClr val="00498E"/>
              </a:solidFill>
            </a:endParaRPr>
          </a:p>
          <a:p>
            <a:pPr marL="171450" indent="-171450">
              <a:lnSpc>
                <a:spcPct val="125000"/>
              </a:lnSpc>
              <a:buFont typeface="Arial" panose="020B0604020202020204" pitchFamily="34" charset="0"/>
              <a:buChar char="•"/>
            </a:pPr>
            <a:r>
              <a:rPr lang="en-US" altLang="zh-CN" sz="1200" b="1" dirty="0">
                <a:solidFill>
                  <a:srgbClr val="00498E"/>
                </a:solidFill>
              </a:rPr>
              <a:t>2020.11.05	</a:t>
            </a:r>
            <a:r>
              <a:rPr lang="en-US" altLang="zh-CN" sz="1200" dirty="0">
                <a:solidFill>
                  <a:srgbClr val="00498E"/>
                </a:solidFill>
              </a:rPr>
              <a:t>version - 1.3	</a:t>
            </a:r>
            <a:r>
              <a:rPr lang="en-US" altLang="zh-CN" sz="1200" dirty="0" err="1">
                <a:solidFill>
                  <a:srgbClr val="00498E"/>
                </a:solidFill>
              </a:rPr>
              <a:t>gjm_silly</a:t>
            </a:r>
            <a:endParaRPr lang="en-US" altLang="zh-CN" sz="1200" dirty="0">
              <a:solidFill>
                <a:srgbClr val="00498E"/>
              </a:solidFill>
            </a:endParaRPr>
          </a:p>
          <a:p>
            <a:pPr marL="171450" indent="-171450">
              <a:lnSpc>
                <a:spcPct val="125000"/>
              </a:lnSpc>
              <a:buFont typeface="Arial" panose="020B0604020202020204" pitchFamily="34" charset="0"/>
              <a:buChar char="•"/>
            </a:pPr>
            <a:r>
              <a:rPr lang="en-US" altLang="zh-CN" sz="1200" b="1" dirty="0">
                <a:solidFill>
                  <a:srgbClr val="00498E"/>
                </a:solidFill>
              </a:rPr>
              <a:t>2020.12.01	</a:t>
            </a:r>
            <a:r>
              <a:rPr lang="en-US" altLang="zh-CN" sz="1200" dirty="0">
                <a:solidFill>
                  <a:srgbClr val="00498E"/>
                </a:solidFill>
              </a:rPr>
              <a:t>version - 1.4	</a:t>
            </a:r>
            <a:r>
              <a:rPr lang="en-US" altLang="zh-CN" sz="1200" dirty="0" err="1">
                <a:solidFill>
                  <a:srgbClr val="00498E"/>
                </a:solidFill>
              </a:rPr>
              <a:t>gjm_silly</a:t>
            </a:r>
            <a:endParaRPr lang="en-US" altLang="zh-CN" sz="1200" dirty="0">
              <a:solidFill>
                <a:srgbClr val="00498E"/>
              </a:solidFill>
            </a:endParaRPr>
          </a:p>
          <a:p>
            <a:pPr>
              <a:lnSpc>
                <a:spcPct val="125000"/>
              </a:lnSpc>
            </a:pPr>
            <a:endParaRPr lang="zh-CN" altLang="en-US" sz="1200" dirty="0">
              <a:solidFill>
                <a:srgbClr val="00498E"/>
              </a:solidFill>
            </a:endParaRPr>
          </a:p>
          <a:p>
            <a:pPr>
              <a:lnSpc>
                <a:spcPct val="125000"/>
              </a:lnSpc>
            </a:pPr>
            <a:endParaRPr lang="zh-CN" altLang="en-US" sz="1200" dirty="0">
              <a:solidFill>
                <a:srgbClr val="00498E"/>
              </a:solidFill>
            </a:endParaRPr>
          </a:p>
        </p:txBody>
      </p:sp>
      <p:sp>
        <p:nvSpPr>
          <p:cNvPr id="15" name="矩形 14">
            <a:extLst>
              <a:ext uri="{FF2B5EF4-FFF2-40B4-BE49-F238E27FC236}">
                <a16:creationId xmlns:a16="http://schemas.microsoft.com/office/drawing/2014/main" id="{D6D094E8-7E81-4E8C-8366-A131605BD494}"/>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732FB6FA-DD3E-49D1-8F31-D75598D0A247}"/>
              </a:ext>
            </a:extLst>
          </p:cNvPr>
          <p:cNvSpPr txBox="1"/>
          <p:nvPr/>
        </p:nvSpPr>
        <p:spPr>
          <a:xfrm>
            <a:off x="144780" y="184396"/>
            <a:ext cx="2455169" cy="369332"/>
          </a:xfrm>
          <a:prstGeom prst="rect">
            <a:avLst/>
          </a:prstGeom>
          <a:noFill/>
        </p:spPr>
        <p:txBody>
          <a:bodyPr wrap="square">
            <a:spAutoFit/>
          </a:bodyPr>
          <a:lstStyle/>
          <a:p>
            <a:r>
              <a:rPr lang="zh-CN" altLang="en-US" b="1" dirty="0">
                <a:solidFill>
                  <a:srgbClr val="00498E"/>
                </a:solidFill>
                <a:latin typeface="微软雅黑" panose="020B0503020204020204" pitchFamily="34" charset="-122"/>
                <a:ea typeface="微软雅黑" panose="020B0503020204020204" pitchFamily="34" charset="-122"/>
              </a:rPr>
              <a:t>版本修订者</a:t>
            </a:r>
            <a:endParaRPr lang="zh-CN" altLang="en-US" b="1" dirty="0">
              <a:solidFill>
                <a:srgbClr val="00498E"/>
              </a:solidFill>
            </a:endParaRPr>
          </a:p>
        </p:txBody>
      </p:sp>
    </p:spTree>
    <p:extLst>
      <p:ext uri="{BB962C8B-B14F-4D97-AF65-F5344CB8AC3E}">
        <p14:creationId xmlns:p14="http://schemas.microsoft.com/office/powerpoint/2010/main" val="3898881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0" name="组合 49">
            <a:extLst>
              <a:ext uri="{FF2B5EF4-FFF2-40B4-BE49-F238E27FC236}">
                <a16:creationId xmlns:a16="http://schemas.microsoft.com/office/drawing/2014/main" id="{8668DFFA-6994-46E2-BB16-04A8D1ED908A}"/>
              </a:ext>
            </a:extLst>
          </p:cNvPr>
          <p:cNvGrpSpPr/>
          <p:nvPr/>
        </p:nvGrpSpPr>
        <p:grpSpPr>
          <a:xfrm>
            <a:off x="901412" y="-9749"/>
            <a:ext cx="7341176" cy="5421247"/>
            <a:chOff x="901412" y="-9749"/>
            <a:chExt cx="7341176" cy="5421247"/>
          </a:xfrm>
        </p:grpSpPr>
        <p:grpSp>
          <p:nvGrpSpPr>
            <p:cNvPr id="41" name="组合 40">
              <a:extLst>
                <a:ext uri="{FF2B5EF4-FFF2-40B4-BE49-F238E27FC236}">
                  <a16:creationId xmlns:a16="http://schemas.microsoft.com/office/drawing/2014/main" id="{4803E1BC-5737-4FE5-A1D6-13D9FE015E56}"/>
                </a:ext>
              </a:extLst>
            </p:cNvPr>
            <p:cNvGrpSpPr/>
            <p:nvPr/>
          </p:nvGrpSpPr>
          <p:grpSpPr>
            <a:xfrm>
              <a:off x="901412" y="-9749"/>
              <a:ext cx="7341176" cy="5421247"/>
              <a:chOff x="901412" y="-9749"/>
              <a:chExt cx="7341176" cy="5421247"/>
            </a:xfrm>
          </p:grpSpPr>
          <p:grpSp>
            <p:nvGrpSpPr>
              <p:cNvPr id="22" name="组合 21">
                <a:extLst>
                  <a:ext uri="{FF2B5EF4-FFF2-40B4-BE49-F238E27FC236}">
                    <a16:creationId xmlns:a16="http://schemas.microsoft.com/office/drawing/2014/main" id="{5C68DBFE-3FAD-490D-AEFD-1B02FD3F7B3B}"/>
                  </a:ext>
                </a:extLst>
              </p:cNvPr>
              <p:cNvGrpSpPr/>
              <p:nvPr/>
            </p:nvGrpSpPr>
            <p:grpSpPr>
              <a:xfrm>
                <a:off x="901412" y="-9749"/>
                <a:ext cx="7341176" cy="5421247"/>
                <a:chOff x="901412" y="-9749"/>
                <a:chExt cx="7341176" cy="5421247"/>
              </a:xfrm>
            </p:grpSpPr>
            <p:grpSp>
              <p:nvGrpSpPr>
                <p:cNvPr id="18" name="组合 17">
                  <a:extLst>
                    <a:ext uri="{FF2B5EF4-FFF2-40B4-BE49-F238E27FC236}">
                      <a16:creationId xmlns:a16="http://schemas.microsoft.com/office/drawing/2014/main" id="{7A729139-9831-431A-ADE0-8EFFF70CFBF1}"/>
                    </a:ext>
                  </a:extLst>
                </p:cNvPr>
                <p:cNvGrpSpPr/>
                <p:nvPr/>
              </p:nvGrpSpPr>
              <p:grpSpPr>
                <a:xfrm>
                  <a:off x="901412" y="-9749"/>
                  <a:ext cx="7341176" cy="5421247"/>
                  <a:chOff x="901412" y="-9749"/>
                  <a:chExt cx="7341176" cy="5421247"/>
                </a:xfrm>
              </p:grpSpPr>
              <p:grpSp>
                <p:nvGrpSpPr>
                  <p:cNvPr id="8" name="组合 7">
                    <a:extLst>
                      <a:ext uri="{FF2B5EF4-FFF2-40B4-BE49-F238E27FC236}">
                        <a16:creationId xmlns:a16="http://schemas.microsoft.com/office/drawing/2014/main" id="{1C0C86B7-4FAC-4463-BB70-377E185773D6}"/>
                      </a:ext>
                    </a:extLst>
                  </p:cNvPr>
                  <p:cNvGrpSpPr/>
                  <p:nvPr/>
                </p:nvGrpSpPr>
                <p:grpSpPr>
                  <a:xfrm>
                    <a:off x="901412" y="-9749"/>
                    <a:ext cx="7341176" cy="5421247"/>
                    <a:chOff x="901412" y="-9749"/>
                    <a:chExt cx="7341176" cy="5421247"/>
                  </a:xfrm>
                </p:grpSpPr>
                <p:grpSp>
                  <p:nvGrpSpPr>
                    <p:cNvPr id="1032" name="组合 1031">
                      <a:extLst>
                        <a:ext uri="{FF2B5EF4-FFF2-40B4-BE49-F238E27FC236}">
                          <a16:creationId xmlns:a16="http://schemas.microsoft.com/office/drawing/2014/main" id="{F76CDC3A-A07A-46D7-BEB6-C625B10F65FF}"/>
                        </a:ext>
                      </a:extLst>
                    </p:cNvPr>
                    <p:cNvGrpSpPr/>
                    <p:nvPr/>
                  </p:nvGrpSpPr>
                  <p:grpSpPr>
                    <a:xfrm>
                      <a:off x="901412" y="-9749"/>
                      <a:ext cx="7341176" cy="5421247"/>
                      <a:chOff x="1128752" y="-933170"/>
                      <a:chExt cx="9788235" cy="7228329"/>
                    </a:xfrm>
                  </p:grpSpPr>
                  <p:grpSp>
                    <p:nvGrpSpPr>
                      <p:cNvPr id="1024" name="组合 1023">
                        <a:extLst>
                          <a:ext uri="{FF2B5EF4-FFF2-40B4-BE49-F238E27FC236}">
                            <a16:creationId xmlns:a16="http://schemas.microsoft.com/office/drawing/2014/main" id="{C8019626-0F99-435C-B7C2-84106F1E3B3B}"/>
                          </a:ext>
                        </a:extLst>
                      </p:cNvPr>
                      <p:cNvGrpSpPr/>
                      <p:nvPr/>
                    </p:nvGrpSpPr>
                    <p:grpSpPr>
                      <a:xfrm>
                        <a:off x="1128752" y="-933170"/>
                        <a:ext cx="9788235" cy="7228329"/>
                        <a:chOff x="222354" y="-872801"/>
                        <a:chExt cx="9788235" cy="7228329"/>
                      </a:xfrm>
                    </p:grpSpPr>
                    <p:sp>
                      <p:nvSpPr>
                        <p:cNvPr id="9" name="矩形 8">
                          <a:extLst>
                            <a:ext uri="{FF2B5EF4-FFF2-40B4-BE49-F238E27FC236}">
                              <a16:creationId xmlns:a16="http://schemas.microsoft.com/office/drawing/2014/main" id="{5CB90A4C-3678-4DB6-B128-723D373C5E8B}"/>
                            </a:ext>
                          </a:extLst>
                        </p:cNvPr>
                        <p:cNvSpPr/>
                        <p:nvPr/>
                      </p:nvSpPr>
                      <p:spPr>
                        <a:xfrm>
                          <a:off x="8596419" y="-872801"/>
                          <a:ext cx="1414170" cy="7228329"/>
                        </a:xfrm>
                        <a:prstGeom prst="rect">
                          <a:avLst/>
                        </a:prstGeom>
                        <a:solidFill>
                          <a:schemeClr val="accent3">
                            <a:lumMod val="7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013" b="1" dirty="0">
                              <a:solidFill>
                                <a:schemeClr val="bg1"/>
                              </a:solidFill>
                            </a:rPr>
                            <a:t>（事件机制）</a:t>
                          </a:r>
                        </a:p>
                        <a:p>
                          <a:pPr algn="ctr"/>
                          <a:r>
                            <a:rPr lang="zh-CN" altLang="en-US" sz="2100" b="1" dirty="0">
                              <a:solidFill>
                                <a:schemeClr val="bg1"/>
                              </a:solidFill>
                            </a:rPr>
                            <a:t>系统控制器</a:t>
                          </a:r>
                          <a:endParaRPr lang="en-US" altLang="zh-CN" sz="2100" b="1" dirty="0">
                            <a:solidFill>
                              <a:schemeClr val="bg1"/>
                            </a:solidFill>
                          </a:endParaRPr>
                        </a:p>
                      </p:txBody>
                    </p:sp>
                    <p:grpSp>
                      <p:nvGrpSpPr>
                        <p:cNvPr id="43" name="组合 42">
                          <a:extLst>
                            <a:ext uri="{FF2B5EF4-FFF2-40B4-BE49-F238E27FC236}">
                              <a16:creationId xmlns:a16="http://schemas.microsoft.com/office/drawing/2014/main" id="{B56191B3-DC1A-4BBF-843D-0010FC41D1C4}"/>
                            </a:ext>
                          </a:extLst>
                        </p:cNvPr>
                        <p:cNvGrpSpPr/>
                        <p:nvPr/>
                      </p:nvGrpSpPr>
                      <p:grpSpPr>
                        <a:xfrm>
                          <a:off x="222354" y="3526936"/>
                          <a:ext cx="3816765" cy="1268656"/>
                          <a:chOff x="272426" y="4419175"/>
                          <a:chExt cx="3816765" cy="1268656"/>
                        </a:xfrm>
                      </p:grpSpPr>
                      <p:grpSp>
                        <p:nvGrpSpPr>
                          <p:cNvPr id="16" name="组合 15">
                            <a:extLst>
                              <a:ext uri="{FF2B5EF4-FFF2-40B4-BE49-F238E27FC236}">
                                <a16:creationId xmlns:a16="http://schemas.microsoft.com/office/drawing/2014/main" id="{531C388B-AD17-4426-BC2E-DE6B03C90B78}"/>
                              </a:ext>
                            </a:extLst>
                          </p:cNvPr>
                          <p:cNvGrpSpPr/>
                          <p:nvPr/>
                        </p:nvGrpSpPr>
                        <p:grpSpPr>
                          <a:xfrm>
                            <a:off x="272426" y="4521739"/>
                            <a:ext cx="2018686" cy="1166092"/>
                            <a:chOff x="458990" y="1285164"/>
                            <a:chExt cx="2526953" cy="1422837"/>
                          </a:xfrm>
                        </p:grpSpPr>
                        <p:grpSp>
                          <p:nvGrpSpPr>
                            <p:cNvPr id="12" name="组合 11">
                              <a:extLst>
                                <a:ext uri="{FF2B5EF4-FFF2-40B4-BE49-F238E27FC236}">
                                  <a16:creationId xmlns:a16="http://schemas.microsoft.com/office/drawing/2014/main" id="{373557DC-05D6-444C-9A5F-54EDCFB73FC0}"/>
                                </a:ext>
                              </a:extLst>
                            </p:cNvPr>
                            <p:cNvGrpSpPr/>
                            <p:nvPr/>
                          </p:nvGrpSpPr>
                          <p:grpSpPr>
                            <a:xfrm>
                              <a:off x="458990" y="1285164"/>
                              <a:ext cx="2526953" cy="1422837"/>
                              <a:chOff x="458990" y="1285164"/>
                              <a:chExt cx="2526953" cy="1422837"/>
                            </a:xfrm>
                          </p:grpSpPr>
                          <p:sp>
                            <p:nvSpPr>
                              <p:cNvPr id="10" name="矩形: 圆角 9">
                                <a:extLst>
                                  <a:ext uri="{FF2B5EF4-FFF2-40B4-BE49-F238E27FC236}">
                                    <a16:creationId xmlns:a16="http://schemas.microsoft.com/office/drawing/2014/main" id="{40369DEF-A2F1-406F-8E48-133BA97B1715}"/>
                                  </a:ext>
                                </a:extLst>
                              </p:cNvPr>
                              <p:cNvSpPr/>
                              <p:nvPr/>
                            </p:nvSpPr>
                            <p:spPr>
                              <a:xfrm>
                                <a:off x="671015" y="1285164"/>
                                <a:ext cx="2075883" cy="1226024"/>
                              </a:xfrm>
                              <a:prstGeom prst="roundRect">
                                <a:avLst>
                                  <a:gd name="adj" fmla="val 6277"/>
                                </a:avLst>
                              </a:prstGeom>
                              <a:no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 name="矩形: 圆角 10">
                                <a:extLst>
                                  <a:ext uri="{FF2B5EF4-FFF2-40B4-BE49-F238E27FC236}">
                                    <a16:creationId xmlns:a16="http://schemas.microsoft.com/office/drawing/2014/main" id="{073CA517-A117-4912-88D6-A118EF29D597}"/>
                                  </a:ext>
                                </a:extLst>
                              </p:cNvPr>
                              <p:cNvSpPr/>
                              <p:nvPr/>
                            </p:nvSpPr>
                            <p:spPr>
                              <a:xfrm>
                                <a:off x="458990" y="2652216"/>
                                <a:ext cx="2526953" cy="55785"/>
                              </a:xfrm>
                              <a:prstGeom prst="roundRect">
                                <a:avLst>
                                  <a:gd name="adj" fmla="val 6277"/>
                                </a:avLst>
                              </a:prstGeom>
                              <a:solidFill>
                                <a:schemeClr val="tx1">
                                  <a:lumMod val="85000"/>
                                  <a:lumOff val="15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
                          <p:nvSpPr>
                            <p:cNvPr id="14" name="矩形: 圆角 13">
                              <a:extLst>
                                <a:ext uri="{FF2B5EF4-FFF2-40B4-BE49-F238E27FC236}">
                                  <a16:creationId xmlns:a16="http://schemas.microsoft.com/office/drawing/2014/main" id="{FD79B6F9-80A3-404A-B739-8330A86C8642}"/>
                                </a:ext>
                              </a:extLst>
                            </p:cNvPr>
                            <p:cNvSpPr/>
                            <p:nvPr/>
                          </p:nvSpPr>
                          <p:spPr>
                            <a:xfrm>
                              <a:off x="1554143" y="2599898"/>
                              <a:ext cx="336647" cy="52317"/>
                            </a:xfrm>
                            <a:prstGeom prst="roundRect">
                              <a:avLst>
                                <a:gd name="adj" fmla="val 6277"/>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25" name="组合 24">
                            <a:extLst>
                              <a:ext uri="{FF2B5EF4-FFF2-40B4-BE49-F238E27FC236}">
                                <a16:creationId xmlns:a16="http://schemas.microsoft.com/office/drawing/2014/main" id="{E0BECF64-B592-4564-8B1B-EB7079D3215E}"/>
                              </a:ext>
                            </a:extLst>
                          </p:cNvPr>
                          <p:cNvGrpSpPr/>
                          <p:nvPr/>
                        </p:nvGrpSpPr>
                        <p:grpSpPr>
                          <a:xfrm>
                            <a:off x="2430850" y="4419175"/>
                            <a:ext cx="1658341" cy="495143"/>
                            <a:chOff x="2967879" y="4375632"/>
                            <a:chExt cx="1658341" cy="495143"/>
                          </a:xfrm>
                        </p:grpSpPr>
                        <p:sp>
                          <p:nvSpPr>
                            <p:cNvPr id="23" name="箭头: 上下 22">
                              <a:extLst>
                                <a:ext uri="{FF2B5EF4-FFF2-40B4-BE49-F238E27FC236}">
                                  <a16:creationId xmlns:a16="http://schemas.microsoft.com/office/drawing/2014/main" id="{CE327FDC-5D17-4C00-BCBC-731CB3900B90}"/>
                                </a:ext>
                              </a:extLst>
                            </p:cNvPr>
                            <p:cNvSpPr/>
                            <p:nvPr/>
                          </p:nvSpPr>
                          <p:spPr>
                            <a:xfrm rot="16200000">
                              <a:off x="3653545" y="3898100"/>
                              <a:ext cx="287009" cy="1658341"/>
                            </a:xfrm>
                            <a:prstGeom prst="upDownArrow">
                              <a:avLst/>
                            </a:prstGeom>
                            <a:solidFill>
                              <a:schemeClr val="accent3">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 name="文本框 16">
                              <a:extLst>
                                <a:ext uri="{FF2B5EF4-FFF2-40B4-BE49-F238E27FC236}">
                                  <a16:creationId xmlns:a16="http://schemas.microsoft.com/office/drawing/2014/main" id="{9720AB28-D013-4239-8BD4-B7EDA6A63A05}"/>
                                </a:ext>
                              </a:extLst>
                            </p:cNvPr>
                            <p:cNvSpPr txBox="1"/>
                            <p:nvPr/>
                          </p:nvSpPr>
                          <p:spPr>
                            <a:xfrm>
                              <a:off x="3200024" y="4375632"/>
                              <a:ext cx="1231534" cy="330946"/>
                            </a:xfrm>
                            <a:prstGeom prst="rect">
                              <a:avLst/>
                            </a:prstGeom>
                            <a:noFill/>
                          </p:spPr>
                          <p:txBody>
                            <a:bodyPr wrap="none" rtlCol="0">
                              <a:spAutoFit/>
                            </a:bodyPr>
                            <a:lstStyle/>
                            <a:p>
                              <a:r>
                                <a:rPr lang="en-US" altLang="zh-CN" sz="1013" dirty="0"/>
                                <a:t>TCP</a:t>
                              </a:r>
                              <a:r>
                                <a:rPr lang="zh-CN" altLang="en-US" sz="1013" dirty="0"/>
                                <a:t>控制端口</a:t>
                              </a:r>
                            </a:p>
                          </p:txBody>
                        </p:sp>
                      </p:grpSp>
                      <p:sp>
                        <p:nvSpPr>
                          <p:cNvPr id="19" name="文本框 18">
                            <a:extLst>
                              <a:ext uri="{FF2B5EF4-FFF2-40B4-BE49-F238E27FC236}">
                                <a16:creationId xmlns:a16="http://schemas.microsoft.com/office/drawing/2014/main" id="{4A7E2BA8-DDAD-4E7B-83D2-BFB9BEFC2E19}"/>
                              </a:ext>
                            </a:extLst>
                          </p:cNvPr>
                          <p:cNvSpPr txBox="1"/>
                          <p:nvPr/>
                        </p:nvSpPr>
                        <p:spPr>
                          <a:xfrm>
                            <a:off x="2645647" y="4831834"/>
                            <a:ext cx="1270007" cy="330946"/>
                          </a:xfrm>
                          <a:prstGeom prst="rect">
                            <a:avLst/>
                          </a:prstGeom>
                          <a:noFill/>
                        </p:spPr>
                        <p:txBody>
                          <a:bodyPr wrap="none" rtlCol="0">
                            <a:spAutoFit/>
                          </a:bodyPr>
                          <a:lstStyle/>
                          <a:p>
                            <a:r>
                              <a:rPr lang="en-US" altLang="zh-CN" sz="1013" dirty="0"/>
                              <a:t>UDP</a:t>
                            </a:r>
                            <a:r>
                              <a:rPr lang="zh-CN" altLang="en-US" sz="1013" dirty="0"/>
                              <a:t>数据端口</a:t>
                            </a:r>
                          </a:p>
                        </p:txBody>
                      </p:sp>
                    </p:grpSp>
                    <p:grpSp>
                      <p:nvGrpSpPr>
                        <p:cNvPr id="42" name="组合 41">
                          <a:extLst>
                            <a:ext uri="{FF2B5EF4-FFF2-40B4-BE49-F238E27FC236}">
                              <a16:creationId xmlns:a16="http://schemas.microsoft.com/office/drawing/2014/main" id="{0865D6DC-18DF-42C6-B0CC-A56EEF1AD820}"/>
                            </a:ext>
                          </a:extLst>
                        </p:cNvPr>
                        <p:cNvGrpSpPr/>
                        <p:nvPr/>
                      </p:nvGrpSpPr>
                      <p:grpSpPr>
                        <a:xfrm>
                          <a:off x="4225464" y="623210"/>
                          <a:ext cx="2075886" cy="5732318"/>
                          <a:chOff x="4210966" y="1498641"/>
                          <a:chExt cx="2075886" cy="5732318"/>
                        </a:xfrm>
                      </p:grpSpPr>
                      <p:sp>
                        <p:nvSpPr>
                          <p:cNvPr id="2" name="矩形 1">
                            <a:extLst>
                              <a:ext uri="{FF2B5EF4-FFF2-40B4-BE49-F238E27FC236}">
                                <a16:creationId xmlns:a16="http://schemas.microsoft.com/office/drawing/2014/main" id="{FBC4947B-BFED-466A-AD4F-E7845B81AAB8}"/>
                              </a:ext>
                            </a:extLst>
                          </p:cNvPr>
                          <p:cNvSpPr/>
                          <p:nvPr/>
                        </p:nvSpPr>
                        <p:spPr>
                          <a:xfrm>
                            <a:off x="4210969" y="4528245"/>
                            <a:ext cx="2075883" cy="1206703"/>
                          </a:xfrm>
                          <a:prstGeom prst="rect">
                            <a:avLst/>
                          </a:prstGeom>
                          <a:solidFill>
                            <a:srgbClr val="8FAADC"/>
                          </a:solidFill>
                          <a:ln w="571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通讯层</a:t>
                            </a:r>
                            <a:endParaRPr lang="en-US" altLang="zh-CN" sz="2100" b="1" dirty="0">
                              <a:solidFill>
                                <a:schemeClr val="bg1"/>
                              </a:solidFill>
                            </a:endParaRPr>
                          </a:p>
                          <a:p>
                            <a:pPr algn="ctr"/>
                            <a:r>
                              <a:rPr lang="zh-CN" altLang="en-US" sz="1013" b="1" dirty="0">
                                <a:solidFill>
                                  <a:schemeClr val="bg1"/>
                                </a:solidFill>
                              </a:rPr>
                              <a:t>（通讯接口）</a:t>
                            </a:r>
                            <a:endParaRPr lang="en-US" altLang="zh-CN" sz="1013" b="1" dirty="0">
                              <a:solidFill>
                                <a:schemeClr val="bg1"/>
                              </a:solidFill>
                            </a:endParaRPr>
                          </a:p>
                        </p:txBody>
                      </p:sp>
                      <p:sp>
                        <p:nvSpPr>
                          <p:cNvPr id="3" name="矩形 2">
                            <a:extLst>
                              <a:ext uri="{FF2B5EF4-FFF2-40B4-BE49-F238E27FC236}">
                                <a16:creationId xmlns:a16="http://schemas.microsoft.com/office/drawing/2014/main" id="{4440C213-2250-4478-A1DB-2608B90CE232}"/>
                              </a:ext>
                            </a:extLst>
                          </p:cNvPr>
                          <p:cNvSpPr/>
                          <p:nvPr/>
                        </p:nvSpPr>
                        <p:spPr>
                          <a:xfrm>
                            <a:off x="4210968" y="3013443"/>
                            <a:ext cx="2075883" cy="1206703"/>
                          </a:xfrm>
                          <a:prstGeom prst="rect">
                            <a:avLst/>
                          </a:prstGeom>
                          <a:solidFill>
                            <a:schemeClr val="accent6">
                              <a:lumMod val="60000"/>
                              <a:lumOff val="40000"/>
                            </a:schemeClr>
                          </a:solidFill>
                          <a:ln w="571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协议层</a:t>
                            </a:r>
                            <a:endParaRPr lang="en-US" altLang="zh-CN" sz="2100" b="1" dirty="0">
                              <a:solidFill>
                                <a:schemeClr val="bg1"/>
                              </a:solidFill>
                            </a:endParaRPr>
                          </a:p>
                          <a:p>
                            <a:pPr algn="ctr"/>
                            <a:r>
                              <a:rPr lang="zh-CN" altLang="en-US" sz="1013" b="1" dirty="0">
                                <a:solidFill>
                                  <a:schemeClr val="bg1"/>
                                </a:solidFill>
                              </a:rPr>
                              <a:t>（帧协议处理）</a:t>
                            </a:r>
                            <a:endParaRPr lang="en-US" altLang="zh-CN" sz="1013" b="1" dirty="0">
                              <a:solidFill>
                                <a:schemeClr val="bg1"/>
                              </a:solidFill>
                            </a:endParaRPr>
                          </a:p>
                        </p:txBody>
                      </p:sp>
                      <p:sp>
                        <p:nvSpPr>
                          <p:cNvPr id="5" name="矩形 4">
                            <a:extLst>
                              <a:ext uri="{FF2B5EF4-FFF2-40B4-BE49-F238E27FC236}">
                                <a16:creationId xmlns:a16="http://schemas.microsoft.com/office/drawing/2014/main" id="{0DBB0D8E-CD66-426D-9F42-2BADAED5F325}"/>
                              </a:ext>
                            </a:extLst>
                          </p:cNvPr>
                          <p:cNvSpPr/>
                          <p:nvPr/>
                        </p:nvSpPr>
                        <p:spPr>
                          <a:xfrm>
                            <a:off x="4210967" y="1498641"/>
                            <a:ext cx="2075883" cy="1206703"/>
                          </a:xfrm>
                          <a:prstGeom prst="rect">
                            <a:avLst/>
                          </a:prstGeom>
                          <a:solidFill>
                            <a:schemeClr val="accent2">
                              <a:lumMod val="60000"/>
                              <a:lumOff val="40000"/>
                            </a:schemeClr>
                          </a:solid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功能属性层</a:t>
                            </a:r>
                            <a:endParaRPr lang="en-US" altLang="zh-CN" sz="2100" b="1" dirty="0">
                              <a:solidFill>
                                <a:schemeClr val="bg1"/>
                              </a:solidFill>
                            </a:endParaRPr>
                          </a:p>
                          <a:p>
                            <a:pPr algn="ctr"/>
                            <a:r>
                              <a:rPr lang="zh-CN" altLang="en-US" sz="1013" b="1" dirty="0">
                                <a:solidFill>
                                  <a:schemeClr val="bg1"/>
                                </a:solidFill>
                              </a:rPr>
                              <a:t>（功能属性抽象）</a:t>
                            </a:r>
                            <a:endParaRPr lang="en-US" altLang="zh-CN" sz="1013" b="1" dirty="0">
                              <a:solidFill>
                                <a:schemeClr val="bg1"/>
                              </a:solidFill>
                            </a:endParaRPr>
                          </a:p>
                        </p:txBody>
                      </p:sp>
                      <p:sp>
                        <p:nvSpPr>
                          <p:cNvPr id="37" name="矩形 36">
                            <a:extLst>
                              <a:ext uri="{FF2B5EF4-FFF2-40B4-BE49-F238E27FC236}">
                                <a16:creationId xmlns:a16="http://schemas.microsoft.com/office/drawing/2014/main" id="{B56C33C7-D47D-438F-9568-34AE7B7018C1}"/>
                              </a:ext>
                            </a:extLst>
                          </p:cNvPr>
                          <p:cNvSpPr/>
                          <p:nvPr/>
                        </p:nvSpPr>
                        <p:spPr>
                          <a:xfrm>
                            <a:off x="4210966" y="6024256"/>
                            <a:ext cx="2075883" cy="1206703"/>
                          </a:xfrm>
                          <a:prstGeom prst="rect">
                            <a:avLst/>
                          </a:prstGeom>
                          <a:solidFill>
                            <a:srgbClr val="F6B45C"/>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驱动层</a:t>
                            </a:r>
                            <a:endParaRPr lang="en-US" altLang="zh-CN" sz="2100" b="1" dirty="0">
                              <a:solidFill>
                                <a:schemeClr val="bg1"/>
                              </a:solidFill>
                            </a:endParaRPr>
                          </a:p>
                          <a:p>
                            <a:pPr algn="ctr"/>
                            <a:r>
                              <a:rPr lang="zh-CN" altLang="en-US" sz="1013" b="1" dirty="0">
                                <a:solidFill>
                                  <a:schemeClr val="bg1"/>
                                </a:solidFill>
                              </a:rPr>
                              <a:t>（硬件实现）</a:t>
                            </a:r>
                            <a:endParaRPr lang="en-US" altLang="zh-CN" sz="1013" b="1" dirty="0">
                              <a:solidFill>
                                <a:schemeClr val="bg1"/>
                              </a:solidFill>
                            </a:endParaRPr>
                          </a:p>
                        </p:txBody>
                      </p:sp>
                    </p:grpSp>
                    <p:grpSp>
                      <p:nvGrpSpPr>
                        <p:cNvPr id="63" name="组合 62">
                          <a:extLst>
                            <a:ext uri="{FF2B5EF4-FFF2-40B4-BE49-F238E27FC236}">
                              <a16:creationId xmlns:a16="http://schemas.microsoft.com/office/drawing/2014/main" id="{77DA7E18-6D86-46C7-91D7-C2A577C3C3D2}"/>
                            </a:ext>
                          </a:extLst>
                        </p:cNvPr>
                        <p:cNvGrpSpPr/>
                        <p:nvPr/>
                      </p:nvGrpSpPr>
                      <p:grpSpPr>
                        <a:xfrm>
                          <a:off x="6399571" y="877390"/>
                          <a:ext cx="2154084" cy="5024840"/>
                          <a:chOff x="6399571" y="877390"/>
                          <a:chExt cx="2154084" cy="5024840"/>
                        </a:xfrm>
                      </p:grpSpPr>
                      <p:grpSp>
                        <p:nvGrpSpPr>
                          <p:cNvPr id="30" name="组合 29">
                            <a:extLst>
                              <a:ext uri="{FF2B5EF4-FFF2-40B4-BE49-F238E27FC236}">
                                <a16:creationId xmlns:a16="http://schemas.microsoft.com/office/drawing/2014/main" id="{71D0F9BB-A53E-41A6-96EC-EFD0805DFEC3}"/>
                              </a:ext>
                            </a:extLst>
                          </p:cNvPr>
                          <p:cNvGrpSpPr/>
                          <p:nvPr/>
                        </p:nvGrpSpPr>
                        <p:grpSpPr>
                          <a:xfrm>
                            <a:off x="6488115" y="3389622"/>
                            <a:ext cx="2019602" cy="492310"/>
                            <a:chOff x="6830328" y="4248173"/>
                            <a:chExt cx="2019602" cy="492310"/>
                          </a:xfrm>
                        </p:grpSpPr>
                        <p:sp>
                          <p:nvSpPr>
                            <p:cNvPr id="24" name="箭头: 右 23">
                              <a:extLst>
                                <a:ext uri="{FF2B5EF4-FFF2-40B4-BE49-F238E27FC236}">
                                  <a16:creationId xmlns:a16="http://schemas.microsoft.com/office/drawing/2014/main" id="{6EB57102-7826-4826-B8FE-4C75B5D119DC}"/>
                                </a:ext>
                              </a:extLst>
                            </p:cNvPr>
                            <p:cNvSpPr/>
                            <p:nvPr/>
                          </p:nvSpPr>
                          <p:spPr>
                            <a:xfrm>
                              <a:off x="6830328" y="4460183"/>
                              <a:ext cx="2019602" cy="280300"/>
                            </a:xfrm>
                            <a:prstGeom prst="rightArrow">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8" name="文本框 27">
                              <a:extLst>
                                <a:ext uri="{FF2B5EF4-FFF2-40B4-BE49-F238E27FC236}">
                                  <a16:creationId xmlns:a16="http://schemas.microsoft.com/office/drawing/2014/main" id="{3A69B75C-D129-4AB5-AFE2-76855B847B47}"/>
                                </a:ext>
                              </a:extLst>
                            </p:cNvPr>
                            <p:cNvSpPr txBox="1"/>
                            <p:nvPr/>
                          </p:nvSpPr>
                          <p:spPr>
                            <a:xfrm>
                              <a:off x="7206411" y="4248173"/>
                              <a:ext cx="1231534" cy="330947"/>
                            </a:xfrm>
                            <a:prstGeom prst="rect">
                              <a:avLst/>
                            </a:prstGeom>
                            <a:noFill/>
                          </p:spPr>
                          <p:txBody>
                            <a:bodyPr wrap="none" rtlCol="0">
                              <a:spAutoFit/>
                            </a:bodyPr>
                            <a:lstStyle/>
                            <a:p>
                              <a:r>
                                <a:rPr lang="en-US" altLang="zh-CN" sz="1013" dirty="0"/>
                                <a:t>TCP</a:t>
                              </a:r>
                              <a:r>
                                <a:rPr lang="zh-CN" altLang="en-US" sz="1013" dirty="0"/>
                                <a:t>接收一帧</a:t>
                              </a:r>
                            </a:p>
                          </p:txBody>
                        </p:sp>
                      </p:grpSp>
                      <p:grpSp>
                        <p:nvGrpSpPr>
                          <p:cNvPr id="32" name="组合 31">
                            <a:extLst>
                              <a:ext uri="{FF2B5EF4-FFF2-40B4-BE49-F238E27FC236}">
                                <a16:creationId xmlns:a16="http://schemas.microsoft.com/office/drawing/2014/main" id="{074C262E-12B8-4EDB-9D5E-E6FCA04C9840}"/>
                              </a:ext>
                            </a:extLst>
                          </p:cNvPr>
                          <p:cNvGrpSpPr/>
                          <p:nvPr/>
                        </p:nvGrpSpPr>
                        <p:grpSpPr>
                          <a:xfrm flipH="1">
                            <a:off x="6499260" y="2024004"/>
                            <a:ext cx="2016660" cy="502486"/>
                            <a:chOff x="6590971" y="4465032"/>
                            <a:chExt cx="2016660" cy="502486"/>
                          </a:xfrm>
                        </p:grpSpPr>
                        <p:sp>
                          <p:nvSpPr>
                            <p:cNvPr id="33" name="箭头: 右 32">
                              <a:extLst>
                                <a:ext uri="{FF2B5EF4-FFF2-40B4-BE49-F238E27FC236}">
                                  <a16:creationId xmlns:a16="http://schemas.microsoft.com/office/drawing/2014/main" id="{4FFDCF3C-7F8F-460F-B262-206143A6E984}"/>
                                </a:ext>
                              </a:extLst>
                            </p:cNvPr>
                            <p:cNvSpPr/>
                            <p:nvPr/>
                          </p:nvSpPr>
                          <p:spPr>
                            <a:xfrm flipH="1">
                              <a:off x="6590971" y="4687221"/>
                              <a:ext cx="2016660" cy="280297"/>
                            </a:xfrm>
                            <a:prstGeom prst="rightArrow">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34" name="文本框 33">
                              <a:extLst>
                                <a:ext uri="{FF2B5EF4-FFF2-40B4-BE49-F238E27FC236}">
                                  <a16:creationId xmlns:a16="http://schemas.microsoft.com/office/drawing/2014/main" id="{2EC921E3-20DE-486C-97DB-DFEA4765195D}"/>
                                </a:ext>
                              </a:extLst>
                            </p:cNvPr>
                            <p:cNvSpPr txBox="1"/>
                            <p:nvPr/>
                          </p:nvSpPr>
                          <p:spPr>
                            <a:xfrm>
                              <a:off x="6723778" y="4465032"/>
                              <a:ext cx="1723121" cy="330945"/>
                            </a:xfrm>
                            <a:prstGeom prst="rect">
                              <a:avLst/>
                            </a:prstGeom>
                            <a:noFill/>
                          </p:spPr>
                          <p:txBody>
                            <a:bodyPr wrap="none" rtlCol="0">
                              <a:spAutoFit/>
                            </a:bodyPr>
                            <a:lstStyle/>
                            <a:p>
                              <a:r>
                                <a:rPr lang="en-US" altLang="zh-CN" sz="1013" dirty="0"/>
                                <a:t>TCP</a:t>
                              </a:r>
                              <a:r>
                                <a:rPr lang="zh-CN" altLang="en-US" sz="1013" dirty="0"/>
                                <a:t>帧协议处理完毕</a:t>
                              </a:r>
                            </a:p>
                          </p:txBody>
                        </p:sp>
                      </p:grpSp>
                      <p:grpSp>
                        <p:nvGrpSpPr>
                          <p:cNvPr id="38" name="组合 37">
                            <a:extLst>
                              <a:ext uri="{FF2B5EF4-FFF2-40B4-BE49-F238E27FC236}">
                                <a16:creationId xmlns:a16="http://schemas.microsoft.com/office/drawing/2014/main" id="{F775301E-1C4D-41B5-B780-19795955FE25}"/>
                              </a:ext>
                            </a:extLst>
                          </p:cNvPr>
                          <p:cNvGrpSpPr/>
                          <p:nvPr/>
                        </p:nvGrpSpPr>
                        <p:grpSpPr>
                          <a:xfrm flipH="1">
                            <a:off x="6399571" y="877390"/>
                            <a:ext cx="2103566" cy="594373"/>
                            <a:chOff x="6603755" y="4448074"/>
                            <a:chExt cx="2103566" cy="594373"/>
                          </a:xfrm>
                        </p:grpSpPr>
                        <p:sp>
                          <p:nvSpPr>
                            <p:cNvPr id="39" name="箭头: 右 38">
                              <a:extLst>
                                <a:ext uri="{FF2B5EF4-FFF2-40B4-BE49-F238E27FC236}">
                                  <a16:creationId xmlns:a16="http://schemas.microsoft.com/office/drawing/2014/main" id="{41DA94BB-D796-4DF8-BCCB-777E862FE61D}"/>
                                </a:ext>
                              </a:extLst>
                            </p:cNvPr>
                            <p:cNvSpPr/>
                            <p:nvPr/>
                          </p:nvSpPr>
                          <p:spPr>
                            <a:xfrm flipH="1">
                              <a:off x="6603755" y="4762148"/>
                              <a:ext cx="2103566" cy="280299"/>
                            </a:xfrm>
                            <a:prstGeom prst="rightArrow">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40" name="文本框 39">
                              <a:extLst>
                                <a:ext uri="{FF2B5EF4-FFF2-40B4-BE49-F238E27FC236}">
                                  <a16:creationId xmlns:a16="http://schemas.microsoft.com/office/drawing/2014/main" id="{3406D570-57E7-4767-8D84-54E221FE1784}"/>
                                </a:ext>
                              </a:extLst>
                            </p:cNvPr>
                            <p:cNvSpPr txBox="1"/>
                            <p:nvPr/>
                          </p:nvSpPr>
                          <p:spPr>
                            <a:xfrm>
                              <a:off x="7102092" y="4448074"/>
                              <a:ext cx="1111844" cy="330946"/>
                            </a:xfrm>
                            <a:prstGeom prst="rect">
                              <a:avLst/>
                            </a:prstGeom>
                            <a:noFill/>
                          </p:spPr>
                          <p:txBody>
                            <a:bodyPr wrap="none" rtlCol="0">
                              <a:spAutoFit/>
                            </a:bodyPr>
                            <a:lstStyle/>
                            <a:p>
                              <a:r>
                                <a:rPr lang="zh-CN" altLang="en-US" sz="1013" dirty="0"/>
                                <a:t>属性值变化</a:t>
                              </a:r>
                            </a:p>
                          </p:txBody>
                        </p:sp>
                      </p:grpSp>
                      <p:grpSp>
                        <p:nvGrpSpPr>
                          <p:cNvPr id="45" name="组合 44">
                            <a:extLst>
                              <a:ext uri="{FF2B5EF4-FFF2-40B4-BE49-F238E27FC236}">
                                <a16:creationId xmlns:a16="http://schemas.microsoft.com/office/drawing/2014/main" id="{8F5AC925-C7A7-4A58-AEAF-0AFAEEFD6229}"/>
                              </a:ext>
                            </a:extLst>
                          </p:cNvPr>
                          <p:cNvGrpSpPr/>
                          <p:nvPr/>
                        </p:nvGrpSpPr>
                        <p:grpSpPr>
                          <a:xfrm flipH="1">
                            <a:off x="6441537" y="2433476"/>
                            <a:ext cx="2112118" cy="506542"/>
                            <a:chOff x="6553235" y="4167445"/>
                            <a:chExt cx="2112118" cy="506542"/>
                          </a:xfrm>
                        </p:grpSpPr>
                        <p:sp>
                          <p:nvSpPr>
                            <p:cNvPr id="46" name="箭头: 右 45">
                              <a:extLst>
                                <a:ext uri="{FF2B5EF4-FFF2-40B4-BE49-F238E27FC236}">
                                  <a16:creationId xmlns:a16="http://schemas.microsoft.com/office/drawing/2014/main" id="{1C2BB6AA-7D6F-4364-A6F3-813BB5A373E0}"/>
                                </a:ext>
                              </a:extLst>
                            </p:cNvPr>
                            <p:cNvSpPr/>
                            <p:nvPr/>
                          </p:nvSpPr>
                          <p:spPr>
                            <a:xfrm flipH="1">
                              <a:off x="6603752" y="4393687"/>
                              <a:ext cx="2016661" cy="280300"/>
                            </a:xfrm>
                            <a:prstGeom prst="rightArrow">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47" name="文本框 46">
                              <a:extLst>
                                <a:ext uri="{FF2B5EF4-FFF2-40B4-BE49-F238E27FC236}">
                                  <a16:creationId xmlns:a16="http://schemas.microsoft.com/office/drawing/2014/main" id="{AF8664FC-2FC1-4BFD-BD9A-13B58384F2A5}"/>
                                </a:ext>
                              </a:extLst>
                            </p:cNvPr>
                            <p:cNvSpPr txBox="1"/>
                            <p:nvPr/>
                          </p:nvSpPr>
                          <p:spPr>
                            <a:xfrm>
                              <a:off x="6553235" y="4167445"/>
                              <a:ext cx="2112118" cy="330945"/>
                            </a:xfrm>
                            <a:prstGeom prst="rect">
                              <a:avLst/>
                            </a:prstGeom>
                            <a:noFill/>
                          </p:spPr>
                          <p:txBody>
                            <a:bodyPr wrap="none" rtlCol="0">
                              <a:spAutoFit/>
                            </a:bodyPr>
                            <a:lstStyle/>
                            <a:p>
                              <a:r>
                                <a:rPr lang="en-US" altLang="zh-CN" sz="1013" dirty="0"/>
                                <a:t>UDP</a:t>
                              </a:r>
                              <a:r>
                                <a:rPr lang="zh-CN" altLang="en-US" sz="1013" dirty="0"/>
                                <a:t>数据帧协议处理完毕</a:t>
                              </a:r>
                            </a:p>
                          </p:txBody>
                        </p:sp>
                      </p:grpSp>
                      <p:grpSp>
                        <p:nvGrpSpPr>
                          <p:cNvPr id="51" name="组合 50">
                            <a:extLst>
                              <a:ext uri="{FF2B5EF4-FFF2-40B4-BE49-F238E27FC236}">
                                <a16:creationId xmlns:a16="http://schemas.microsoft.com/office/drawing/2014/main" id="{DAC9EC42-D4A9-4F20-8FB2-EDAF108E7574}"/>
                              </a:ext>
                            </a:extLst>
                          </p:cNvPr>
                          <p:cNvGrpSpPr/>
                          <p:nvPr/>
                        </p:nvGrpSpPr>
                        <p:grpSpPr>
                          <a:xfrm>
                            <a:off x="6486299" y="3742114"/>
                            <a:ext cx="2019600" cy="477723"/>
                            <a:chOff x="6834715" y="3999105"/>
                            <a:chExt cx="2019600" cy="477723"/>
                          </a:xfrm>
                        </p:grpSpPr>
                        <p:sp>
                          <p:nvSpPr>
                            <p:cNvPr id="52" name="箭头: 右 51">
                              <a:extLst>
                                <a:ext uri="{FF2B5EF4-FFF2-40B4-BE49-F238E27FC236}">
                                  <a16:creationId xmlns:a16="http://schemas.microsoft.com/office/drawing/2014/main" id="{AC171187-E9FF-475F-A1EF-74037007FCEB}"/>
                                </a:ext>
                              </a:extLst>
                            </p:cNvPr>
                            <p:cNvSpPr/>
                            <p:nvPr/>
                          </p:nvSpPr>
                          <p:spPr>
                            <a:xfrm>
                              <a:off x="6834715" y="4196528"/>
                              <a:ext cx="2019600" cy="280300"/>
                            </a:xfrm>
                            <a:prstGeom prst="rightArrow">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3" name="文本框 52">
                              <a:extLst>
                                <a:ext uri="{FF2B5EF4-FFF2-40B4-BE49-F238E27FC236}">
                                  <a16:creationId xmlns:a16="http://schemas.microsoft.com/office/drawing/2014/main" id="{5D7D238E-A53F-4F21-8588-E2995420712A}"/>
                                </a:ext>
                              </a:extLst>
                            </p:cNvPr>
                            <p:cNvSpPr txBox="1"/>
                            <p:nvPr/>
                          </p:nvSpPr>
                          <p:spPr>
                            <a:xfrm>
                              <a:off x="7212614" y="3999105"/>
                              <a:ext cx="1231535" cy="330946"/>
                            </a:xfrm>
                            <a:prstGeom prst="rect">
                              <a:avLst/>
                            </a:prstGeom>
                            <a:noFill/>
                          </p:spPr>
                          <p:txBody>
                            <a:bodyPr wrap="none" rtlCol="0">
                              <a:spAutoFit/>
                            </a:bodyPr>
                            <a:lstStyle/>
                            <a:p>
                              <a:r>
                                <a:rPr lang="en-US" altLang="zh-CN" sz="1013" dirty="0"/>
                                <a:t>TCP</a:t>
                              </a:r>
                              <a:r>
                                <a:rPr lang="zh-CN" altLang="en-US" sz="1013" dirty="0"/>
                                <a:t>回复完毕</a:t>
                              </a:r>
                            </a:p>
                          </p:txBody>
                        </p:sp>
                      </p:grpSp>
                      <p:grpSp>
                        <p:nvGrpSpPr>
                          <p:cNvPr id="54" name="组合 53">
                            <a:extLst>
                              <a:ext uri="{FF2B5EF4-FFF2-40B4-BE49-F238E27FC236}">
                                <a16:creationId xmlns:a16="http://schemas.microsoft.com/office/drawing/2014/main" id="{FA7FDD7C-2E33-44B6-8997-4E90B96E6E66}"/>
                              </a:ext>
                            </a:extLst>
                          </p:cNvPr>
                          <p:cNvGrpSpPr/>
                          <p:nvPr/>
                        </p:nvGrpSpPr>
                        <p:grpSpPr>
                          <a:xfrm>
                            <a:off x="6499950" y="5426524"/>
                            <a:ext cx="2019600" cy="475706"/>
                            <a:chOff x="6839904" y="4540267"/>
                            <a:chExt cx="2019600" cy="475706"/>
                          </a:xfrm>
                        </p:grpSpPr>
                        <p:sp>
                          <p:nvSpPr>
                            <p:cNvPr id="55" name="箭头: 右 54">
                              <a:extLst>
                                <a:ext uri="{FF2B5EF4-FFF2-40B4-BE49-F238E27FC236}">
                                  <a16:creationId xmlns:a16="http://schemas.microsoft.com/office/drawing/2014/main" id="{25C42436-3404-4C82-BD55-6E80B24A933E}"/>
                                </a:ext>
                              </a:extLst>
                            </p:cNvPr>
                            <p:cNvSpPr/>
                            <p:nvPr/>
                          </p:nvSpPr>
                          <p:spPr>
                            <a:xfrm>
                              <a:off x="6839904" y="4735674"/>
                              <a:ext cx="2019600" cy="280299"/>
                            </a:xfrm>
                            <a:prstGeom prst="rightArrow">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6" name="文本框 55">
                              <a:extLst>
                                <a:ext uri="{FF2B5EF4-FFF2-40B4-BE49-F238E27FC236}">
                                  <a16:creationId xmlns:a16="http://schemas.microsoft.com/office/drawing/2014/main" id="{03D6B190-74A3-4891-97F6-E6A0EBE5A0B0}"/>
                                </a:ext>
                              </a:extLst>
                            </p:cNvPr>
                            <p:cNvSpPr txBox="1"/>
                            <p:nvPr/>
                          </p:nvSpPr>
                          <p:spPr>
                            <a:xfrm>
                              <a:off x="7192140" y="4540267"/>
                              <a:ext cx="1169551" cy="330947"/>
                            </a:xfrm>
                            <a:prstGeom prst="rect">
                              <a:avLst/>
                            </a:prstGeom>
                            <a:noFill/>
                          </p:spPr>
                          <p:txBody>
                            <a:bodyPr wrap="none" rtlCol="0">
                              <a:spAutoFit/>
                            </a:bodyPr>
                            <a:lstStyle/>
                            <a:p>
                              <a:r>
                                <a:rPr lang="en-US" altLang="zh-CN" sz="1013" dirty="0"/>
                                <a:t>AD</a:t>
                              </a:r>
                              <a:r>
                                <a:rPr lang="zh-CN" altLang="en-US" sz="1013" dirty="0"/>
                                <a:t>采集完毕</a:t>
                              </a:r>
                            </a:p>
                          </p:txBody>
                        </p:sp>
                      </p:grpSp>
                    </p:grpSp>
                  </p:grpSp>
                  <p:sp>
                    <p:nvSpPr>
                      <p:cNvPr id="1031" name="矩形 1030">
                        <a:extLst>
                          <a:ext uri="{FF2B5EF4-FFF2-40B4-BE49-F238E27FC236}">
                            <a16:creationId xmlns:a16="http://schemas.microsoft.com/office/drawing/2014/main" id="{7E81BC86-76EE-4F6B-8486-9FF4CBB63EA9}"/>
                          </a:ext>
                        </a:extLst>
                      </p:cNvPr>
                      <p:cNvSpPr/>
                      <p:nvPr/>
                    </p:nvSpPr>
                    <p:spPr>
                      <a:xfrm>
                        <a:off x="5131862" y="-933170"/>
                        <a:ext cx="4175987" cy="1206703"/>
                      </a:xfrm>
                      <a:prstGeom prst="rect">
                        <a:avLst/>
                      </a:prstGeom>
                      <a:solidFill>
                        <a:schemeClr val="accent5">
                          <a:lumMod val="75000"/>
                        </a:schemeClr>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应用层</a:t>
                        </a:r>
                        <a:endParaRPr lang="en-US" altLang="zh-CN" sz="1013" b="1" dirty="0">
                          <a:solidFill>
                            <a:schemeClr val="bg1"/>
                          </a:solidFill>
                        </a:endParaRPr>
                      </a:p>
                    </p:txBody>
                  </p:sp>
                </p:grpSp>
                <p:grpSp>
                  <p:nvGrpSpPr>
                    <p:cNvPr id="7" name="组合 6">
                      <a:extLst>
                        <a:ext uri="{FF2B5EF4-FFF2-40B4-BE49-F238E27FC236}">
                          <a16:creationId xmlns:a16="http://schemas.microsoft.com/office/drawing/2014/main" id="{DF487CFC-D19D-4CC5-A369-F8076B72C999}"/>
                        </a:ext>
                      </a:extLst>
                    </p:cNvPr>
                    <p:cNvGrpSpPr/>
                    <p:nvPr/>
                  </p:nvGrpSpPr>
                  <p:grpSpPr>
                    <a:xfrm>
                      <a:off x="5606885" y="4438462"/>
                      <a:ext cx="1514702" cy="367358"/>
                      <a:chOff x="8475608" y="3669644"/>
                      <a:chExt cx="1514702" cy="367358"/>
                    </a:xfrm>
                  </p:grpSpPr>
                  <p:sp>
                    <p:nvSpPr>
                      <p:cNvPr id="4" name="箭头: 右 3">
                        <a:extLst>
                          <a:ext uri="{FF2B5EF4-FFF2-40B4-BE49-F238E27FC236}">
                            <a16:creationId xmlns:a16="http://schemas.microsoft.com/office/drawing/2014/main" id="{E878BC0B-57C3-4FDE-8F40-77789412311B}"/>
                          </a:ext>
                        </a:extLst>
                      </p:cNvPr>
                      <p:cNvSpPr/>
                      <p:nvPr/>
                    </p:nvSpPr>
                    <p:spPr>
                      <a:xfrm>
                        <a:off x="8475608" y="3826779"/>
                        <a:ext cx="1514702" cy="210223"/>
                      </a:xfrm>
                      <a:prstGeom prst="rightArrow">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 name="文本框 5">
                        <a:extLst>
                          <a:ext uri="{FF2B5EF4-FFF2-40B4-BE49-F238E27FC236}">
                            <a16:creationId xmlns:a16="http://schemas.microsoft.com/office/drawing/2014/main" id="{447B27BF-E5ED-4B0A-912A-4164F2598565}"/>
                          </a:ext>
                        </a:extLst>
                      </p:cNvPr>
                      <p:cNvSpPr txBox="1"/>
                      <p:nvPr/>
                    </p:nvSpPr>
                    <p:spPr>
                      <a:xfrm>
                        <a:off x="8742509" y="3669644"/>
                        <a:ext cx="859531" cy="248209"/>
                      </a:xfrm>
                      <a:prstGeom prst="rect">
                        <a:avLst/>
                      </a:prstGeom>
                      <a:noFill/>
                    </p:spPr>
                    <p:txBody>
                      <a:bodyPr wrap="none" rtlCol="0">
                        <a:spAutoFit/>
                      </a:bodyPr>
                      <a:lstStyle/>
                      <a:p>
                        <a:r>
                          <a:rPr lang="en-US" altLang="zh-CN" sz="1013" dirty="0"/>
                          <a:t>AD</a:t>
                        </a:r>
                        <a:r>
                          <a:rPr lang="zh-CN" altLang="en-US" sz="1013" dirty="0"/>
                          <a:t>开始采集</a:t>
                        </a:r>
                      </a:p>
                    </p:txBody>
                  </p:sp>
                </p:grpSp>
              </p:grpSp>
              <p:sp>
                <p:nvSpPr>
                  <p:cNvPr id="13" name="箭头: 右 12">
                    <a:extLst>
                      <a:ext uri="{FF2B5EF4-FFF2-40B4-BE49-F238E27FC236}">
                        <a16:creationId xmlns:a16="http://schemas.microsoft.com/office/drawing/2014/main" id="{AA3C0FC0-26F6-4342-83E0-0F57131DBE80}"/>
                      </a:ext>
                    </a:extLst>
                  </p:cNvPr>
                  <p:cNvSpPr/>
                  <p:nvPr/>
                </p:nvSpPr>
                <p:spPr>
                  <a:xfrm>
                    <a:off x="5597298" y="5135742"/>
                    <a:ext cx="1514702" cy="210224"/>
                  </a:xfrm>
                  <a:prstGeom prst="rightArrow">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5" name="文本框 14">
                    <a:extLst>
                      <a:ext uri="{FF2B5EF4-FFF2-40B4-BE49-F238E27FC236}">
                        <a16:creationId xmlns:a16="http://schemas.microsoft.com/office/drawing/2014/main" id="{56A972C3-9F79-48A3-B868-B60B0D1BA207}"/>
                      </a:ext>
                    </a:extLst>
                  </p:cNvPr>
                  <p:cNvSpPr txBox="1"/>
                  <p:nvPr/>
                </p:nvSpPr>
                <p:spPr>
                  <a:xfrm>
                    <a:off x="5864197" y="4969851"/>
                    <a:ext cx="854721" cy="248209"/>
                  </a:xfrm>
                  <a:prstGeom prst="rect">
                    <a:avLst/>
                  </a:prstGeom>
                  <a:noFill/>
                </p:spPr>
                <p:txBody>
                  <a:bodyPr wrap="none" rtlCol="0">
                    <a:spAutoFit/>
                  </a:bodyPr>
                  <a:lstStyle/>
                  <a:p>
                    <a:r>
                      <a:rPr lang="en-US" altLang="zh-CN" sz="1013" dirty="0"/>
                      <a:t>AD</a:t>
                    </a:r>
                    <a:r>
                      <a:rPr lang="zh-CN" altLang="en-US" sz="1013" dirty="0"/>
                      <a:t>采集暂停</a:t>
                    </a:r>
                  </a:p>
                </p:txBody>
              </p:sp>
            </p:grpSp>
            <p:sp>
              <p:nvSpPr>
                <p:cNvPr id="20" name="箭头: 右 19">
                  <a:extLst>
                    <a:ext uri="{FF2B5EF4-FFF2-40B4-BE49-F238E27FC236}">
                      <a16:creationId xmlns:a16="http://schemas.microsoft.com/office/drawing/2014/main" id="{23E164F0-6CF4-4790-8539-78164D0F8CF8}"/>
                    </a:ext>
                  </a:extLst>
                </p:cNvPr>
                <p:cNvSpPr/>
                <p:nvPr/>
              </p:nvSpPr>
              <p:spPr>
                <a:xfrm>
                  <a:off x="5600733" y="4128504"/>
                  <a:ext cx="1514702" cy="210225"/>
                </a:xfrm>
                <a:prstGeom prst="rightArrow">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1" name="文本框 20">
                  <a:extLst>
                    <a:ext uri="{FF2B5EF4-FFF2-40B4-BE49-F238E27FC236}">
                      <a16:creationId xmlns:a16="http://schemas.microsoft.com/office/drawing/2014/main" id="{F85AC2F9-FBF6-4CC6-A035-7BEDE469CA7D}"/>
                    </a:ext>
                  </a:extLst>
                </p:cNvPr>
                <p:cNvSpPr txBox="1"/>
                <p:nvPr/>
              </p:nvSpPr>
              <p:spPr>
                <a:xfrm>
                  <a:off x="5888947" y="3985408"/>
                  <a:ext cx="934871" cy="248209"/>
                </a:xfrm>
                <a:prstGeom prst="rect">
                  <a:avLst/>
                </a:prstGeom>
                <a:noFill/>
              </p:spPr>
              <p:txBody>
                <a:bodyPr wrap="none" rtlCol="0">
                  <a:spAutoFit/>
                </a:bodyPr>
                <a:lstStyle/>
                <a:p>
                  <a:r>
                    <a:rPr lang="en-US" altLang="zh-CN" sz="1013" dirty="0"/>
                    <a:t>UDP</a:t>
                  </a:r>
                  <a:r>
                    <a:rPr lang="zh-CN" altLang="en-US" sz="1013" dirty="0"/>
                    <a:t>标签事件</a:t>
                  </a:r>
                </a:p>
              </p:txBody>
            </p:sp>
          </p:grpSp>
          <p:sp>
            <p:nvSpPr>
              <p:cNvPr id="29" name="箭头: 右 28">
                <a:extLst>
                  <a:ext uri="{FF2B5EF4-FFF2-40B4-BE49-F238E27FC236}">
                    <a16:creationId xmlns:a16="http://schemas.microsoft.com/office/drawing/2014/main" id="{50BAF9AE-1D5B-4DFA-836C-D9F0D1C636D0}"/>
                  </a:ext>
                </a:extLst>
              </p:cNvPr>
              <p:cNvSpPr/>
              <p:nvPr/>
            </p:nvSpPr>
            <p:spPr>
              <a:xfrm>
                <a:off x="5599505" y="2951591"/>
                <a:ext cx="1512496" cy="210225"/>
              </a:xfrm>
              <a:prstGeom prst="rightArrow">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31" name="文本框 30">
                <a:extLst>
                  <a:ext uri="{FF2B5EF4-FFF2-40B4-BE49-F238E27FC236}">
                    <a16:creationId xmlns:a16="http://schemas.microsoft.com/office/drawing/2014/main" id="{544A4B89-3D03-4C3C-B8EE-922FD8C81C8D}"/>
                  </a:ext>
                </a:extLst>
              </p:cNvPr>
              <p:cNvSpPr txBox="1"/>
              <p:nvPr/>
            </p:nvSpPr>
            <p:spPr>
              <a:xfrm flipH="1">
                <a:off x="5565800" y="2781909"/>
                <a:ext cx="1584088" cy="248209"/>
              </a:xfrm>
              <a:prstGeom prst="rect">
                <a:avLst/>
              </a:prstGeom>
              <a:noFill/>
            </p:spPr>
            <p:txBody>
              <a:bodyPr wrap="none" rtlCol="0">
                <a:spAutoFit/>
              </a:bodyPr>
              <a:lstStyle/>
              <a:p>
                <a:r>
                  <a:rPr lang="en-US" altLang="zh-CN" sz="1013" dirty="0"/>
                  <a:t>UDP</a:t>
                </a:r>
                <a:r>
                  <a:rPr lang="zh-CN" altLang="en-US" sz="1013" dirty="0"/>
                  <a:t>标签帧协议处理完毕</a:t>
                </a:r>
              </a:p>
            </p:txBody>
          </p:sp>
          <p:sp>
            <p:nvSpPr>
              <p:cNvPr id="35" name="箭头: 右 34">
                <a:extLst>
                  <a:ext uri="{FF2B5EF4-FFF2-40B4-BE49-F238E27FC236}">
                    <a16:creationId xmlns:a16="http://schemas.microsoft.com/office/drawing/2014/main" id="{99C6C8F8-2C48-4502-96CB-0AA8E5A930DE}"/>
                  </a:ext>
                </a:extLst>
              </p:cNvPr>
              <p:cNvSpPr/>
              <p:nvPr/>
            </p:nvSpPr>
            <p:spPr>
              <a:xfrm>
                <a:off x="5597298" y="3862996"/>
                <a:ext cx="1514702" cy="210225"/>
              </a:xfrm>
              <a:prstGeom prst="rightArrow">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 name="文本框 35">
                <a:extLst>
                  <a:ext uri="{FF2B5EF4-FFF2-40B4-BE49-F238E27FC236}">
                    <a16:creationId xmlns:a16="http://schemas.microsoft.com/office/drawing/2014/main" id="{56176988-9A9C-4922-9339-912054B8C829}"/>
                  </a:ext>
                </a:extLst>
              </p:cNvPr>
              <p:cNvSpPr txBox="1"/>
              <p:nvPr/>
            </p:nvSpPr>
            <p:spPr>
              <a:xfrm>
                <a:off x="5877184" y="3709773"/>
                <a:ext cx="934871" cy="248209"/>
              </a:xfrm>
              <a:prstGeom prst="rect">
                <a:avLst/>
              </a:prstGeom>
              <a:noFill/>
            </p:spPr>
            <p:txBody>
              <a:bodyPr wrap="none" rtlCol="0">
                <a:spAutoFit/>
              </a:bodyPr>
              <a:lstStyle/>
              <a:p>
                <a:r>
                  <a:rPr lang="en-US" altLang="zh-CN" sz="1013" dirty="0"/>
                  <a:t>UDP</a:t>
                </a:r>
                <a:r>
                  <a:rPr lang="zh-CN" altLang="en-US" sz="1013" dirty="0"/>
                  <a:t>接收一帧</a:t>
                </a:r>
              </a:p>
            </p:txBody>
          </p:sp>
        </p:grpSp>
        <p:sp>
          <p:nvSpPr>
            <p:cNvPr id="44" name="箭头: 上下 43">
              <a:extLst>
                <a:ext uri="{FF2B5EF4-FFF2-40B4-BE49-F238E27FC236}">
                  <a16:creationId xmlns:a16="http://schemas.microsoft.com/office/drawing/2014/main" id="{3A552D94-878C-4ED2-A31F-CB665880FF22}"/>
                </a:ext>
              </a:extLst>
            </p:cNvPr>
            <p:cNvSpPr/>
            <p:nvPr/>
          </p:nvSpPr>
          <p:spPr>
            <a:xfrm rot="16200000">
              <a:off x="3024857" y="3259525"/>
              <a:ext cx="215257" cy="1243756"/>
            </a:xfrm>
            <a:prstGeom prst="upDownArrow">
              <a:avLst/>
            </a:prstGeom>
            <a:solidFill>
              <a:schemeClr val="accent3">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8" name="箭头: 上下 47">
              <a:extLst>
                <a:ext uri="{FF2B5EF4-FFF2-40B4-BE49-F238E27FC236}">
                  <a16:creationId xmlns:a16="http://schemas.microsoft.com/office/drawing/2014/main" id="{F3FD6C7A-9974-4B95-BC32-A53333A44EE6}"/>
                </a:ext>
              </a:extLst>
            </p:cNvPr>
            <p:cNvSpPr/>
            <p:nvPr/>
          </p:nvSpPr>
          <p:spPr>
            <a:xfrm rot="16200000">
              <a:off x="3034480" y="3585377"/>
              <a:ext cx="215257" cy="1243756"/>
            </a:xfrm>
            <a:prstGeom prst="upDownArrow">
              <a:avLst/>
            </a:prstGeom>
            <a:solidFill>
              <a:schemeClr val="accent3">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9" name="文本框 48">
              <a:extLst>
                <a:ext uri="{FF2B5EF4-FFF2-40B4-BE49-F238E27FC236}">
                  <a16:creationId xmlns:a16="http://schemas.microsoft.com/office/drawing/2014/main" id="{776B1835-C925-431A-845F-AD4B8A2C8105}"/>
                </a:ext>
              </a:extLst>
            </p:cNvPr>
            <p:cNvSpPr txBox="1"/>
            <p:nvPr/>
          </p:nvSpPr>
          <p:spPr>
            <a:xfrm>
              <a:off x="2688730" y="3938032"/>
              <a:ext cx="934871" cy="248209"/>
            </a:xfrm>
            <a:prstGeom prst="rect">
              <a:avLst/>
            </a:prstGeom>
            <a:noFill/>
          </p:spPr>
          <p:txBody>
            <a:bodyPr wrap="none" rtlCol="0">
              <a:spAutoFit/>
            </a:bodyPr>
            <a:lstStyle/>
            <a:p>
              <a:r>
                <a:rPr lang="en-US" altLang="zh-CN" sz="1013" dirty="0"/>
                <a:t>UDP</a:t>
              </a:r>
              <a:r>
                <a:rPr lang="zh-CN" altLang="en-US" sz="1013" dirty="0"/>
                <a:t>标签端口</a:t>
              </a:r>
            </a:p>
          </p:txBody>
        </p:sp>
      </p:grpSp>
    </p:spTree>
    <p:extLst>
      <p:ext uri="{BB962C8B-B14F-4D97-AF65-F5344CB8AC3E}">
        <p14:creationId xmlns:p14="http://schemas.microsoft.com/office/powerpoint/2010/main" val="683043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 name="矩形: 圆角 105">
            <a:extLst>
              <a:ext uri="{FF2B5EF4-FFF2-40B4-BE49-F238E27FC236}">
                <a16:creationId xmlns:a16="http://schemas.microsoft.com/office/drawing/2014/main" id="{E48DE829-154B-492F-B616-DDEF58836E9D}"/>
              </a:ext>
            </a:extLst>
          </p:cNvPr>
          <p:cNvSpPr/>
          <p:nvPr/>
        </p:nvSpPr>
        <p:spPr>
          <a:xfrm>
            <a:off x="4332513" y="-535623"/>
            <a:ext cx="2828185" cy="741569"/>
          </a:xfrm>
          <a:prstGeom prst="roundRect">
            <a:avLst>
              <a:gd name="adj" fmla="val 7557"/>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dirty="0">
              <a:solidFill>
                <a:schemeClr val="tx1">
                  <a:lumMod val="95000"/>
                  <a:lumOff val="5000"/>
                </a:schemeClr>
              </a:solidFill>
            </a:endParaRPr>
          </a:p>
        </p:txBody>
      </p:sp>
      <p:grpSp>
        <p:nvGrpSpPr>
          <p:cNvPr id="47" name="组合 46">
            <a:extLst>
              <a:ext uri="{FF2B5EF4-FFF2-40B4-BE49-F238E27FC236}">
                <a16:creationId xmlns:a16="http://schemas.microsoft.com/office/drawing/2014/main" id="{02109654-93C1-435B-8E50-1D76174642DA}"/>
              </a:ext>
            </a:extLst>
          </p:cNvPr>
          <p:cNvGrpSpPr/>
          <p:nvPr/>
        </p:nvGrpSpPr>
        <p:grpSpPr>
          <a:xfrm>
            <a:off x="4332513" y="2656964"/>
            <a:ext cx="4623525" cy="731912"/>
            <a:chOff x="5776684" y="3542620"/>
            <a:chExt cx="4961918" cy="975883"/>
          </a:xfrm>
        </p:grpSpPr>
        <p:sp>
          <p:nvSpPr>
            <p:cNvPr id="44" name="矩形: 圆角 43">
              <a:extLst>
                <a:ext uri="{FF2B5EF4-FFF2-40B4-BE49-F238E27FC236}">
                  <a16:creationId xmlns:a16="http://schemas.microsoft.com/office/drawing/2014/main" id="{F0DDB1CC-B42D-4E2B-8AB5-D587EFCA34AB}"/>
                </a:ext>
              </a:extLst>
            </p:cNvPr>
            <p:cNvSpPr/>
            <p:nvPr/>
          </p:nvSpPr>
          <p:spPr>
            <a:xfrm>
              <a:off x="5776684" y="3542620"/>
              <a:ext cx="4954815" cy="953180"/>
            </a:xfrm>
            <a:prstGeom prst="roundRect">
              <a:avLst>
                <a:gd name="adj" fmla="val 7557"/>
              </a:avLst>
            </a:prstGeom>
            <a:solidFill>
              <a:srgbClr val="8FAADC"/>
            </a:solidFill>
            <a:ln>
              <a:solidFill>
                <a:srgbClr val="8FAA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tx1">
                    <a:lumMod val="95000"/>
                    <a:lumOff val="5000"/>
                  </a:schemeClr>
                </a:solidFill>
              </a:endParaRPr>
            </a:p>
          </p:txBody>
        </p:sp>
        <p:sp>
          <p:nvSpPr>
            <p:cNvPr id="46" name="文本框 45">
              <a:extLst>
                <a:ext uri="{FF2B5EF4-FFF2-40B4-BE49-F238E27FC236}">
                  <a16:creationId xmlns:a16="http://schemas.microsoft.com/office/drawing/2014/main" id="{5D09892D-6824-4BC0-97E8-9C7992F246AD}"/>
                </a:ext>
              </a:extLst>
            </p:cNvPr>
            <p:cNvSpPr txBox="1"/>
            <p:nvPr/>
          </p:nvSpPr>
          <p:spPr>
            <a:xfrm>
              <a:off x="9049050" y="4210727"/>
              <a:ext cx="1689552" cy="307776"/>
            </a:xfrm>
            <a:prstGeom prst="rect">
              <a:avLst/>
            </a:prstGeom>
            <a:noFill/>
          </p:spPr>
          <p:txBody>
            <a:bodyPr wrap="square">
              <a:spAutoFit/>
            </a:bodyPr>
            <a:lstStyle/>
            <a:p>
              <a:pPr algn="ctr"/>
              <a:r>
                <a:rPr lang="en-US" altLang="zh-CN" sz="900" b="1" dirty="0">
                  <a:solidFill>
                    <a:schemeClr val="tx1">
                      <a:lumMod val="95000"/>
                      <a:lumOff val="5000"/>
                    </a:schemeClr>
                  </a:solidFill>
                </a:rPr>
                <a:t>| w5500_service.c |</a:t>
              </a:r>
              <a:endParaRPr lang="zh-CN" altLang="en-US" sz="900" b="1" dirty="0">
                <a:solidFill>
                  <a:schemeClr val="tx1">
                    <a:lumMod val="95000"/>
                    <a:lumOff val="5000"/>
                  </a:schemeClr>
                </a:solidFill>
              </a:endParaRPr>
            </a:p>
          </p:txBody>
        </p:sp>
      </p:grpSp>
      <p:sp>
        <p:nvSpPr>
          <p:cNvPr id="23" name="矩形: 圆角 22">
            <a:extLst>
              <a:ext uri="{FF2B5EF4-FFF2-40B4-BE49-F238E27FC236}">
                <a16:creationId xmlns:a16="http://schemas.microsoft.com/office/drawing/2014/main" id="{6BFE8F04-1BD0-452F-B695-5B14C36DD970}"/>
              </a:ext>
            </a:extLst>
          </p:cNvPr>
          <p:cNvSpPr/>
          <p:nvPr/>
        </p:nvSpPr>
        <p:spPr>
          <a:xfrm>
            <a:off x="4234543" y="449108"/>
            <a:ext cx="4811486" cy="882430"/>
          </a:xfrm>
          <a:prstGeom prst="roundRect">
            <a:avLst>
              <a:gd name="adj" fmla="val 7045"/>
            </a:avLst>
          </a:prstGeom>
          <a:noFill/>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 name="矩形: 圆角 24">
            <a:extLst>
              <a:ext uri="{FF2B5EF4-FFF2-40B4-BE49-F238E27FC236}">
                <a16:creationId xmlns:a16="http://schemas.microsoft.com/office/drawing/2014/main" id="{304790F6-A2B8-4AA9-A8CA-61C17E2BF5EC}"/>
              </a:ext>
            </a:extLst>
          </p:cNvPr>
          <p:cNvSpPr/>
          <p:nvPr/>
        </p:nvSpPr>
        <p:spPr>
          <a:xfrm>
            <a:off x="4234543" y="1473698"/>
            <a:ext cx="4811486" cy="946918"/>
          </a:xfrm>
          <a:prstGeom prst="roundRect">
            <a:avLst>
              <a:gd name="adj" fmla="val 7045"/>
            </a:avLst>
          </a:prstGeom>
          <a:noFill/>
          <a:ln w="28575">
            <a:solidFill>
              <a:srgbClr val="A9D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7" name="矩形: 圆角 26">
            <a:extLst>
              <a:ext uri="{FF2B5EF4-FFF2-40B4-BE49-F238E27FC236}">
                <a16:creationId xmlns:a16="http://schemas.microsoft.com/office/drawing/2014/main" id="{88A32E72-4A3E-436F-8DE1-6316D62A13C8}"/>
              </a:ext>
            </a:extLst>
          </p:cNvPr>
          <p:cNvSpPr/>
          <p:nvPr/>
        </p:nvSpPr>
        <p:spPr>
          <a:xfrm>
            <a:off x="4234543" y="2555117"/>
            <a:ext cx="4811486" cy="905027"/>
          </a:xfrm>
          <a:prstGeom prst="roundRect">
            <a:avLst>
              <a:gd name="adj" fmla="val 7045"/>
            </a:avLst>
          </a:prstGeom>
          <a:noFill/>
          <a:ln w="28575">
            <a:solidFill>
              <a:srgbClr val="8FAA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9" name="矩形: 圆角 28">
            <a:extLst>
              <a:ext uri="{FF2B5EF4-FFF2-40B4-BE49-F238E27FC236}">
                <a16:creationId xmlns:a16="http://schemas.microsoft.com/office/drawing/2014/main" id="{F77E80B1-C365-472F-813F-2BAC9F81E46D}"/>
              </a:ext>
            </a:extLst>
          </p:cNvPr>
          <p:cNvSpPr/>
          <p:nvPr/>
        </p:nvSpPr>
        <p:spPr>
          <a:xfrm>
            <a:off x="4234543" y="3594645"/>
            <a:ext cx="4811486" cy="905027"/>
          </a:xfrm>
          <a:prstGeom prst="roundRect">
            <a:avLst>
              <a:gd name="adj" fmla="val 7045"/>
            </a:avLst>
          </a:prstGeom>
          <a:noFill/>
          <a:ln w="28575">
            <a:solidFill>
              <a:srgbClr val="F6B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2" name="矩形: 圆角 31">
            <a:extLst>
              <a:ext uri="{FF2B5EF4-FFF2-40B4-BE49-F238E27FC236}">
                <a16:creationId xmlns:a16="http://schemas.microsoft.com/office/drawing/2014/main" id="{EF41E9F9-27EA-4208-8CBA-1797B1F3B5BE}"/>
              </a:ext>
            </a:extLst>
          </p:cNvPr>
          <p:cNvSpPr/>
          <p:nvPr/>
        </p:nvSpPr>
        <p:spPr>
          <a:xfrm>
            <a:off x="4394276" y="2746804"/>
            <a:ext cx="1480457" cy="447180"/>
          </a:xfrm>
          <a:prstGeom prst="roundRect">
            <a:avLst>
              <a:gd name="adj" fmla="val 7557"/>
            </a:avLst>
          </a:prstGeom>
          <a:solidFill>
            <a:schemeClr val="bg1"/>
          </a:solidFill>
          <a:ln>
            <a:solidFill>
              <a:srgbClr val="8FAA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TCP</a:t>
            </a:r>
            <a:r>
              <a:rPr lang="zh-CN" altLang="en-US" sz="1013" b="1" dirty="0">
                <a:solidFill>
                  <a:schemeClr val="tx1">
                    <a:lumMod val="95000"/>
                    <a:lumOff val="5000"/>
                  </a:schemeClr>
                </a:solidFill>
              </a:rPr>
              <a:t>收发服务</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TCPServer_Service</a:t>
            </a:r>
            <a:endParaRPr lang="zh-CN" altLang="en-US" sz="900" dirty="0">
              <a:solidFill>
                <a:schemeClr val="tx1">
                  <a:lumMod val="95000"/>
                  <a:lumOff val="5000"/>
                </a:schemeClr>
              </a:solidFill>
            </a:endParaRPr>
          </a:p>
        </p:txBody>
      </p:sp>
      <p:sp>
        <p:nvSpPr>
          <p:cNvPr id="36" name="矩形: 圆角 35">
            <a:extLst>
              <a:ext uri="{FF2B5EF4-FFF2-40B4-BE49-F238E27FC236}">
                <a16:creationId xmlns:a16="http://schemas.microsoft.com/office/drawing/2014/main" id="{3786C240-5A51-4FDB-9A88-36A65EE12BE1}"/>
              </a:ext>
            </a:extLst>
          </p:cNvPr>
          <p:cNvSpPr/>
          <p:nvPr/>
        </p:nvSpPr>
        <p:spPr>
          <a:xfrm>
            <a:off x="5908472" y="2746804"/>
            <a:ext cx="1480457" cy="449320"/>
          </a:xfrm>
          <a:prstGeom prst="roundRect">
            <a:avLst>
              <a:gd name="adj" fmla="val 7557"/>
            </a:avLst>
          </a:prstGeom>
          <a:solidFill>
            <a:schemeClr val="bg1"/>
          </a:solidFill>
          <a:ln>
            <a:solidFill>
              <a:srgbClr val="8FAA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UDP</a:t>
            </a:r>
            <a:r>
              <a:rPr lang="zh-CN" altLang="en-US" sz="1013" b="1" dirty="0">
                <a:solidFill>
                  <a:schemeClr val="tx1">
                    <a:lumMod val="95000"/>
                    <a:lumOff val="5000"/>
                  </a:schemeClr>
                </a:solidFill>
              </a:rPr>
              <a:t>收发服务</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UDP_Service</a:t>
            </a:r>
            <a:endParaRPr lang="zh-CN" altLang="en-US" sz="900" dirty="0">
              <a:solidFill>
                <a:schemeClr val="tx1">
                  <a:lumMod val="95000"/>
                  <a:lumOff val="5000"/>
                </a:schemeClr>
              </a:solidFill>
            </a:endParaRPr>
          </a:p>
        </p:txBody>
      </p:sp>
      <p:sp>
        <p:nvSpPr>
          <p:cNvPr id="38" name="矩形: 圆角 37">
            <a:extLst>
              <a:ext uri="{FF2B5EF4-FFF2-40B4-BE49-F238E27FC236}">
                <a16:creationId xmlns:a16="http://schemas.microsoft.com/office/drawing/2014/main" id="{230FCA0A-18C4-422B-AE8F-F76C1123F198}"/>
              </a:ext>
            </a:extLst>
          </p:cNvPr>
          <p:cNvSpPr/>
          <p:nvPr/>
        </p:nvSpPr>
        <p:spPr>
          <a:xfrm>
            <a:off x="4341244" y="3690563"/>
            <a:ext cx="1582840" cy="737430"/>
          </a:xfrm>
          <a:prstGeom prst="roundRect">
            <a:avLst>
              <a:gd name="adj" fmla="val 7557"/>
            </a:avLst>
          </a:prstGeom>
          <a:solidFill>
            <a:srgbClr val="FFEE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W5500</a:t>
            </a:r>
            <a:r>
              <a:rPr lang="zh-CN" altLang="en-US" sz="1013" b="1" dirty="0">
                <a:solidFill>
                  <a:schemeClr val="tx1">
                    <a:lumMod val="95000"/>
                    <a:lumOff val="5000"/>
                  </a:schemeClr>
                </a:solidFill>
              </a:rPr>
              <a:t>驱动</a:t>
            </a:r>
            <a:endParaRPr lang="en-US" altLang="zh-CN" sz="1013" b="1" dirty="0">
              <a:solidFill>
                <a:schemeClr val="tx1">
                  <a:lumMod val="95000"/>
                  <a:lumOff val="5000"/>
                </a:schemeClr>
              </a:solidFill>
            </a:endParaRPr>
          </a:p>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qspi_conf.c</a:t>
            </a:r>
            <a:r>
              <a:rPr lang="en-US" altLang="zh-CN" sz="900" b="1" dirty="0">
                <a:solidFill>
                  <a:schemeClr val="tx1">
                    <a:lumMod val="95000"/>
                    <a:lumOff val="5000"/>
                  </a:schemeClr>
                </a:solidFill>
              </a:rPr>
              <a:t>   | w5500.c |</a:t>
            </a:r>
          </a:p>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wizchip_conf.c</a:t>
            </a:r>
            <a:r>
              <a:rPr lang="en-US" altLang="zh-CN" sz="900" b="1" dirty="0">
                <a:solidFill>
                  <a:schemeClr val="tx1">
                    <a:lumMod val="95000"/>
                    <a:lumOff val="5000"/>
                  </a:schemeClr>
                </a:solidFill>
              </a:rPr>
              <a:t> | </a:t>
            </a:r>
            <a:r>
              <a:rPr lang="en-US" altLang="zh-CN" sz="900" b="1" dirty="0" err="1">
                <a:solidFill>
                  <a:schemeClr val="tx1">
                    <a:lumMod val="95000"/>
                    <a:lumOff val="5000"/>
                  </a:schemeClr>
                </a:solidFill>
              </a:rPr>
              <a:t>socket.c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sp>
        <p:nvSpPr>
          <p:cNvPr id="40" name="矩形: 圆角 39">
            <a:extLst>
              <a:ext uri="{FF2B5EF4-FFF2-40B4-BE49-F238E27FC236}">
                <a16:creationId xmlns:a16="http://schemas.microsoft.com/office/drawing/2014/main" id="{D8118D73-AE97-4E29-A0FB-DF5DAC18CD50}"/>
              </a:ext>
            </a:extLst>
          </p:cNvPr>
          <p:cNvSpPr/>
          <p:nvPr/>
        </p:nvSpPr>
        <p:spPr>
          <a:xfrm>
            <a:off x="5963948" y="3695600"/>
            <a:ext cx="1628173" cy="728663"/>
          </a:xfrm>
          <a:prstGeom prst="roundRect">
            <a:avLst>
              <a:gd name="adj" fmla="val 7557"/>
            </a:avLst>
          </a:prstGeom>
          <a:solidFill>
            <a:srgbClr val="FFEE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ADS1299</a:t>
            </a:r>
            <a:r>
              <a:rPr lang="zh-CN" altLang="en-US" sz="1013" b="1" dirty="0">
                <a:solidFill>
                  <a:schemeClr val="tx1">
                    <a:lumMod val="95000"/>
                    <a:lumOff val="5000"/>
                  </a:schemeClr>
                </a:solidFill>
              </a:rPr>
              <a:t>服务</a:t>
            </a:r>
            <a:endParaRPr lang="en-US" altLang="zh-CN" sz="1013" b="1" dirty="0">
              <a:solidFill>
                <a:schemeClr val="tx1">
                  <a:lumMod val="95000"/>
                  <a:lumOff val="5000"/>
                </a:schemeClr>
              </a:solidFill>
            </a:endParaRPr>
          </a:p>
          <a:p>
            <a:pPr algn="ctr"/>
            <a:r>
              <a:rPr lang="en-US" altLang="zh-CN" sz="900" b="1" dirty="0">
                <a:solidFill>
                  <a:schemeClr val="tx1">
                    <a:lumMod val="95000"/>
                    <a:lumOff val="5000"/>
                  </a:schemeClr>
                </a:solidFill>
              </a:rPr>
              <a:t>| ads1299.c |</a:t>
            </a:r>
            <a:endParaRPr lang="zh-CN" altLang="en-US" sz="900" b="1" dirty="0">
              <a:solidFill>
                <a:schemeClr val="tx1">
                  <a:lumMod val="95000"/>
                  <a:lumOff val="5000"/>
                </a:schemeClr>
              </a:solidFill>
            </a:endParaRPr>
          </a:p>
        </p:txBody>
      </p:sp>
      <p:sp>
        <p:nvSpPr>
          <p:cNvPr id="42" name="矩形: 圆角 41">
            <a:extLst>
              <a:ext uri="{FF2B5EF4-FFF2-40B4-BE49-F238E27FC236}">
                <a16:creationId xmlns:a16="http://schemas.microsoft.com/office/drawing/2014/main" id="{99A6357C-3742-4B74-85A6-455C2A972555}"/>
              </a:ext>
            </a:extLst>
          </p:cNvPr>
          <p:cNvSpPr/>
          <p:nvPr/>
        </p:nvSpPr>
        <p:spPr>
          <a:xfrm>
            <a:off x="7631189" y="3690563"/>
            <a:ext cx="1317433" cy="356595"/>
          </a:xfrm>
          <a:prstGeom prst="roundRect">
            <a:avLst>
              <a:gd name="adj" fmla="val 7557"/>
            </a:avLst>
          </a:prstGeom>
          <a:solidFill>
            <a:srgbClr val="FFEE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时间戳服务</a:t>
            </a:r>
            <a:endParaRPr lang="en-US" altLang="zh-CN" sz="1013" b="1" dirty="0">
              <a:solidFill>
                <a:schemeClr val="tx1">
                  <a:lumMod val="95000"/>
                  <a:lumOff val="5000"/>
                </a:schemeClr>
              </a:solidFill>
            </a:endParaRPr>
          </a:p>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microEEG_misc.c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sp>
        <p:nvSpPr>
          <p:cNvPr id="49" name="矩形: 圆角 48">
            <a:extLst>
              <a:ext uri="{FF2B5EF4-FFF2-40B4-BE49-F238E27FC236}">
                <a16:creationId xmlns:a16="http://schemas.microsoft.com/office/drawing/2014/main" id="{C8915996-898A-4731-9BE1-8DE55392741B}"/>
              </a:ext>
            </a:extLst>
          </p:cNvPr>
          <p:cNvSpPr/>
          <p:nvPr/>
        </p:nvSpPr>
        <p:spPr>
          <a:xfrm>
            <a:off x="4332513" y="1558949"/>
            <a:ext cx="4616906" cy="799461"/>
          </a:xfrm>
          <a:prstGeom prst="roundRect">
            <a:avLst>
              <a:gd name="adj" fmla="val 7557"/>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tx1">
                  <a:lumMod val="95000"/>
                  <a:lumOff val="5000"/>
                </a:schemeClr>
              </a:solidFill>
            </a:endParaRPr>
          </a:p>
        </p:txBody>
      </p:sp>
      <p:sp>
        <p:nvSpPr>
          <p:cNvPr id="51" name="矩形: 圆角 50">
            <a:extLst>
              <a:ext uri="{FF2B5EF4-FFF2-40B4-BE49-F238E27FC236}">
                <a16:creationId xmlns:a16="http://schemas.microsoft.com/office/drawing/2014/main" id="{B36026FA-7A6C-44F3-9E78-CFEAD555A2CE}"/>
              </a:ext>
            </a:extLst>
          </p:cNvPr>
          <p:cNvSpPr/>
          <p:nvPr/>
        </p:nvSpPr>
        <p:spPr>
          <a:xfrm>
            <a:off x="4406134" y="1633375"/>
            <a:ext cx="1466072" cy="599874"/>
          </a:xfrm>
          <a:prstGeom prst="roundRect">
            <a:avLst>
              <a:gd name="adj" fmla="val 7557"/>
            </a:avLst>
          </a:prstGeom>
          <a:solidFill>
            <a:schemeClr val="bg1"/>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TCP</a:t>
            </a:r>
            <a:r>
              <a:rPr lang="zh-CN" altLang="en-US" sz="1013" b="1" dirty="0">
                <a:solidFill>
                  <a:schemeClr val="tx1">
                    <a:lumMod val="95000"/>
                    <a:lumOff val="5000"/>
                  </a:schemeClr>
                </a:solidFill>
              </a:rPr>
              <a:t>帧协议处理</a:t>
            </a:r>
            <a:endParaRPr lang="en-US" altLang="zh-CN" sz="1013" b="1" dirty="0">
              <a:solidFill>
                <a:schemeClr val="tx1">
                  <a:lumMod val="95000"/>
                  <a:lumOff val="5000"/>
                </a:schemeClr>
              </a:solidFill>
            </a:endParaRPr>
          </a:p>
          <a:p>
            <a:pPr algn="ctr"/>
            <a:r>
              <a:rPr lang="en-US" altLang="zh-CN" sz="900" b="1" dirty="0">
                <a:solidFill>
                  <a:schemeClr val="tx1">
                    <a:lumMod val="95000"/>
                    <a:lumOff val="5000"/>
                  </a:schemeClr>
                </a:solidFill>
              </a:rPr>
              <a:t>(</a:t>
            </a:r>
            <a:r>
              <a:rPr lang="zh-CN" altLang="en-US" sz="900" b="1" dirty="0">
                <a:solidFill>
                  <a:schemeClr val="tx1">
                    <a:lumMod val="95000"/>
                    <a:lumOff val="5000"/>
                  </a:schemeClr>
                </a:solidFill>
              </a:rPr>
              <a:t>状态机实现</a:t>
            </a:r>
            <a:r>
              <a:rPr lang="en-US" altLang="zh-CN" sz="900" b="1" dirty="0">
                <a:solidFill>
                  <a:schemeClr val="tx1">
                    <a:lumMod val="95000"/>
                    <a:lumOff val="5000"/>
                  </a:schemeClr>
                </a:solidFill>
              </a:rPr>
              <a:t>)</a:t>
            </a:r>
          </a:p>
          <a:p>
            <a:pPr algn="ctr"/>
            <a:r>
              <a:rPr lang="en-US" altLang="zh-CN" sz="900" dirty="0" err="1">
                <a:solidFill>
                  <a:schemeClr val="tx1">
                    <a:lumMod val="95000"/>
                    <a:lumOff val="5000"/>
                  </a:schemeClr>
                </a:solidFill>
              </a:rPr>
              <a:t>TCP_ProcessFSM</a:t>
            </a:r>
            <a:endParaRPr lang="zh-CN" altLang="en-US" sz="900" dirty="0">
              <a:solidFill>
                <a:schemeClr val="tx1">
                  <a:lumMod val="95000"/>
                  <a:lumOff val="5000"/>
                </a:schemeClr>
              </a:solidFill>
            </a:endParaRPr>
          </a:p>
        </p:txBody>
      </p:sp>
      <p:sp>
        <p:nvSpPr>
          <p:cNvPr id="53" name="矩形: 圆角 52">
            <a:extLst>
              <a:ext uri="{FF2B5EF4-FFF2-40B4-BE49-F238E27FC236}">
                <a16:creationId xmlns:a16="http://schemas.microsoft.com/office/drawing/2014/main" id="{1AB113ED-9330-47D5-9C7E-E69D4A8A24CC}"/>
              </a:ext>
            </a:extLst>
          </p:cNvPr>
          <p:cNvSpPr/>
          <p:nvPr/>
        </p:nvSpPr>
        <p:spPr>
          <a:xfrm>
            <a:off x="5903812" y="1632198"/>
            <a:ext cx="1455400" cy="590408"/>
          </a:xfrm>
          <a:prstGeom prst="roundRect">
            <a:avLst>
              <a:gd name="adj" fmla="val 7557"/>
            </a:avLst>
          </a:prstGeom>
          <a:solidFill>
            <a:schemeClr val="bg1"/>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UDP</a:t>
            </a:r>
            <a:r>
              <a:rPr lang="zh-CN" altLang="en-US" sz="1013" b="1" dirty="0">
                <a:solidFill>
                  <a:schemeClr val="tx1">
                    <a:lumMod val="95000"/>
                    <a:lumOff val="5000"/>
                  </a:schemeClr>
                </a:solidFill>
              </a:rPr>
              <a:t>帧协议处理</a:t>
            </a:r>
            <a:endParaRPr lang="en-US" altLang="zh-CN" sz="1013" b="1" dirty="0">
              <a:solidFill>
                <a:schemeClr val="tx1">
                  <a:lumMod val="95000"/>
                  <a:lumOff val="5000"/>
                </a:schemeClr>
              </a:solidFill>
            </a:endParaRPr>
          </a:p>
          <a:p>
            <a:pPr algn="ctr"/>
            <a:r>
              <a:rPr lang="zh-CN" altLang="en-US" sz="1013" b="1" dirty="0">
                <a:solidFill>
                  <a:schemeClr val="tx1">
                    <a:lumMod val="95000"/>
                    <a:lumOff val="5000"/>
                  </a:schemeClr>
                </a:solidFill>
              </a:rPr>
              <a:t>（数据帧</a:t>
            </a:r>
            <a:r>
              <a:rPr lang="en-US" altLang="zh-CN" sz="1013" b="1" dirty="0">
                <a:solidFill>
                  <a:schemeClr val="tx1">
                    <a:lumMod val="95000"/>
                    <a:lumOff val="5000"/>
                  </a:schemeClr>
                </a:solidFill>
              </a:rPr>
              <a:t>/</a:t>
            </a:r>
            <a:r>
              <a:rPr lang="zh-CN" altLang="en-US" sz="1013" b="1" dirty="0">
                <a:solidFill>
                  <a:schemeClr val="tx1">
                    <a:lumMod val="95000"/>
                    <a:lumOff val="5000"/>
                  </a:schemeClr>
                </a:solidFill>
              </a:rPr>
              <a:t>标签帧）</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UDP_DataProcess</a:t>
            </a:r>
            <a:endParaRPr lang="zh-CN" altLang="en-US" sz="900" dirty="0">
              <a:solidFill>
                <a:schemeClr val="tx1">
                  <a:lumMod val="95000"/>
                  <a:lumOff val="5000"/>
                </a:schemeClr>
              </a:solidFill>
            </a:endParaRPr>
          </a:p>
        </p:txBody>
      </p:sp>
      <p:sp>
        <p:nvSpPr>
          <p:cNvPr id="55" name="矩形: 圆角 54">
            <a:extLst>
              <a:ext uri="{FF2B5EF4-FFF2-40B4-BE49-F238E27FC236}">
                <a16:creationId xmlns:a16="http://schemas.microsoft.com/office/drawing/2014/main" id="{4B2FB59D-D21E-495D-A587-7F4F77C435B4}"/>
              </a:ext>
            </a:extLst>
          </p:cNvPr>
          <p:cNvSpPr/>
          <p:nvPr/>
        </p:nvSpPr>
        <p:spPr>
          <a:xfrm>
            <a:off x="7395478" y="1632198"/>
            <a:ext cx="1497767" cy="590408"/>
          </a:xfrm>
          <a:prstGeom prst="roundRect">
            <a:avLst>
              <a:gd name="adj" fmla="val 7557"/>
            </a:avLst>
          </a:prstGeom>
          <a:solidFill>
            <a:schemeClr val="bg1"/>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回调函数注册接口</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protocol_RegisterAttrCBs</a:t>
            </a:r>
            <a:endParaRPr lang="zh-CN" altLang="en-US" sz="900" dirty="0">
              <a:solidFill>
                <a:schemeClr val="tx1">
                  <a:lumMod val="95000"/>
                  <a:lumOff val="5000"/>
                </a:schemeClr>
              </a:solidFill>
            </a:endParaRPr>
          </a:p>
        </p:txBody>
      </p:sp>
      <p:sp>
        <p:nvSpPr>
          <p:cNvPr id="57" name="文本框 56">
            <a:extLst>
              <a:ext uri="{FF2B5EF4-FFF2-40B4-BE49-F238E27FC236}">
                <a16:creationId xmlns:a16="http://schemas.microsoft.com/office/drawing/2014/main" id="{2A9E4298-C4CB-40B4-AA2C-2CAA3D87B363}"/>
              </a:ext>
            </a:extLst>
          </p:cNvPr>
          <p:cNvSpPr txBox="1"/>
          <p:nvPr/>
        </p:nvSpPr>
        <p:spPr>
          <a:xfrm>
            <a:off x="7357197" y="2163949"/>
            <a:ext cx="1574327" cy="230832"/>
          </a:xfrm>
          <a:prstGeom prst="rect">
            <a:avLst/>
          </a:prstGeom>
          <a:noFill/>
        </p:spPr>
        <p:txBody>
          <a:bodyPr wrap="square">
            <a:spAutoFit/>
          </a:bodyPr>
          <a:lstStyle/>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protocol_ethernet.c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sp>
        <p:nvSpPr>
          <p:cNvPr id="59" name="矩形: 圆角 58">
            <a:extLst>
              <a:ext uri="{FF2B5EF4-FFF2-40B4-BE49-F238E27FC236}">
                <a16:creationId xmlns:a16="http://schemas.microsoft.com/office/drawing/2014/main" id="{512A8C78-F15A-4EA8-8D46-CE5953D18BF3}"/>
              </a:ext>
            </a:extLst>
          </p:cNvPr>
          <p:cNvSpPr/>
          <p:nvPr/>
        </p:nvSpPr>
        <p:spPr>
          <a:xfrm>
            <a:off x="4332513" y="521748"/>
            <a:ext cx="4616906" cy="756497"/>
          </a:xfrm>
          <a:prstGeom prst="roundRect">
            <a:avLst>
              <a:gd name="adj" fmla="val 7557"/>
            </a:avLst>
          </a:prstGeom>
          <a:solidFill>
            <a:srgbClr val="F4B1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tx1">
                  <a:lumMod val="95000"/>
                  <a:lumOff val="5000"/>
                </a:schemeClr>
              </a:solidFill>
            </a:endParaRPr>
          </a:p>
        </p:txBody>
      </p:sp>
      <p:sp>
        <p:nvSpPr>
          <p:cNvPr id="61" name="矩形: 圆角 60">
            <a:extLst>
              <a:ext uri="{FF2B5EF4-FFF2-40B4-BE49-F238E27FC236}">
                <a16:creationId xmlns:a16="http://schemas.microsoft.com/office/drawing/2014/main" id="{F7F30BC1-A7BE-4BA2-B48A-D68FC9214E1A}"/>
              </a:ext>
            </a:extLst>
          </p:cNvPr>
          <p:cNvSpPr/>
          <p:nvPr/>
        </p:nvSpPr>
        <p:spPr>
          <a:xfrm>
            <a:off x="4406135" y="616258"/>
            <a:ext cx="1466072" cy="496883"/>
          </a:xfrm>
          <a:prstGeom prst="roundRect">
            <a:avLst>
              <a:gd name="adj" fmla="val 7557"/>
            </a:avLst>
          </a:prstGeom>
          <a:solidFill>
            <a:schemeClr val="bg1"/>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属性读写回调</a:t>
            </a:r>
            <a:r>
              <a:rPr lang="en-US" altLang="zh-CN" sz="900" dirty="0" err="1">
                <a:solidFill>
                  <a:schemeClr val="tx1">
                    <a:lumMod val="95000"/>
                    <a:lumOff val="5000"/>
                  </a:schemeClr>
                </a:solidFill>
              </a:rPr>
              <a:t>App_GetAttr</a:t>
            </a:r>
            <a:endParaRPr lang="zh-CN" altLang="en-US" sz="900" dirty="0">
              <a:solidFill>
                <a:schemeClr val="tx1">
                  <a:lumMod val="95000"/>
                  <a:lumOff val="5000"/>
                </a:schemeClr>
              </a:solidFill>
            </a:endParaRPr>
          </a:p>
        </p:txBody>
      </p:sp>
      <p:sp>
        <p:nvSpPr>
          <p:cNvPr id="63" name="矩形: 圆角 62">
            <a:extLst>
              <a:ext uri="{FF2B5EF4-FFF2-40B4-BE49-F238E27FC236}">
                <a16:creationId xmlns:a16="http://schemas.microsoft.com/office/drawing/2014/main" id="{611235A4-4948-44E6-993F-A94743C28D8E}"/>
              </a:ext>
            </a:extLst>
          </p:cNvPr>
          <p:cNvSpPr/>
          <p:nvPr/>
        </p:nvSpPr>
        <p:spPr>
          <a:xfrm>
            <a:off x="5903352" y="607806"/>
            <a:ext cx="1455859" cy="496883"/>
          </a:xfrm>
          <a:prstGeom prst="roundRect">
            <a:avLst>
              <a:gd name="adj" fmla="val 7557"/>
            </a:avLst>
          </a:prstGeom>
          <a:solidFill>
            <a:schemeClr val="bg1"/>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回调函数注册接口</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Attr_Tbl_RegisterAppCBs</a:t>
            </a:r>
            <a:endParaRPr lang="zh-CN" altLang="en-US" sz="900" dirty="0">
              <a:solidFill>
                <a:schemeClr val="tx1">
                  <a:lumMod val="95000"/>
                  <a:lumOff val="5000"/>
                </a:schemeClr>
              </a:solidFill>
            </a:endParaRPr>
          </a:p>
        </p:txBody>
      </p:sp>
      <p:sp>
        <p:nvSpPr>
          <p:cNvPr id="65" name="文本框 64">
            <a:extLst>
              <a:ext uri="{FF2B5EF4-FFF2-40B4-BE49-F238E27FC236}">
                <a16:creationId xmlns:a16="http://schemas.microsoft.com/office/drawing/2014/main" id="{61BF00E4-FB8E-41EF-939E-118ED5803490}"/>
              </a:ext>
            </a:extLst>
          </p:cNvPr>
          <p:cNvSpPr txBox="1"/>
          <p:nvPr/>
        </p:nvSpPr>
        <p:spPr>
          <a:xfrm>
            <a:off x="7318919" y="1057090"/>
            <a:ext cx="1574327" cy="230832"/>
          </a:xfrm>
          <a:prstGeom prst="rect">
            <a:avLst/>
          </a:prstGeom>
          <a:noFill/>
        </p:spPr>
        <p:txBody>
          <a:bodyPr wrap="square">
            <a:spAutoFit/>
          </a:bodyPr>
          <a:lstStyle/>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AttritubeTable.c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grpSp>
        <p:nvGrpSpPr>
          <p:cNvPr id="79" name="组合 78">
            <a:extLst>
              <a:ext uri="{FF2B5EF4-FFF2-40B4-BE49-F238E27FC236}">
                <a16:creationId xmlns:a16="http://schemas.microsoft.com/office/drawing/2014/main" id="{944BEF34-7EFD-439A-8D83-3DE4E4B92D8C}"/>
              </a:ext>
            </a:extLst>
          </p:cNvPr>
          <p:cNvGrpSpPr/>
          <p:nvPr/>
        </p:nvGrpSpPr>
        <p:grpSpPr>
          <a:xfrm>
            <a:off x="4410918" y="2105157"/>
            <a:ext cx="335376" cy="738251"/>
            <a:chOff x="5963821" y="1163494"/>
            <a:chExt cx="450201" cy="984335"/>
          </a:xfrm>
        </p:grpSpPr>
        <p:sp>
          <p:nvSpPr>
            <p:cNvPr id="70" name="箭头: 右 69">
              <a:extLst>
                <a:ext uri="{FF2B5EF4-FFF2-40B4-BE49-F238E27FC236}">
                  <a16:creationId xmlns:a16="http://schemas.microsoft.com/office/drawing/2014/main" id="{92C7DF18-BFFF-49BD-A93E-3F2B4EB10B28}"/>
                </a:ext>
              </a:extLst>
            </p:cNvPr>
            <p:cNvSpPr/>
            <p:nvPr/>
          </p:nvSpPr>
          <p:spPr>
            <a:xfrm rot="16200000">
              <a:off x="5696754" y="1430561"/>
              <a:ext cx="984335" cy="450201"/>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78" name="文本框 77">
              <a:extLst>
                <a:ext uri="{FF2B5EF4-FFF2-40B4-BE49-F238E27FC236}">
                  <a16:creationId xmlns:a16="http://schemas.microsoft.com/office/drawing/2014/main" id="{CC391D2A-3272-41FB-86EE-C16F0076F572}"/>
                </a:ext>
              </a:extLst>
            </p:cNvPr>
            <p:cNvSpPr txBox="1"/>
            <p:nvPr/>
          </p:nvSpPr>
          <p:spPr>
            <a:xfrm>
              <a:off x="6003247" y="1356657"/>
              <a:ext cx="371347" cy="738664"/>
            </a:xfrm>
            <a:prstGeom prst="rect">
              <a:avLst/>
            </a:prstGeom>
            <a:noFill/>
          </p:spPr>
          <p:txBody>
            <a:bodyPr vert="horz" wrap="square">
              <a:spAutoFit/>
            </a:bodyPr>
            <a:lstStyle>
              <a:defPPr>
                <a:defRPr lang="en-US"/>
              </a:defPPr>
              <a:lvl1pPr algn="ctr">
                <a:defRPr sz="650">
                  <a:solidFill>
                    <a:schemeClr val="bg1"/>
                  </a:solidFill>
                </a:defRPr>
              </a:lvl1pPr>
            </a:lstStyle>
            <a:p>
              <a:r>
                <a:rPr lang="zh-CN" altLang="en-US" dirty="0"/>
                <a:t>接收一帧</a:t>
              </a:r>
            </a:p>
          </p:txBody>
        </p:sp>
      </p:grpSp>
      <p:grpSp>
        <p:nvGrpSpPr>
          <p:cNvPr id="82" name="组合 81">
            <a:extLst>
              <a:ext uri="{FF2B5EF4-FFF2-40B4-BE49-F238E27FC236}">
                <a16:creationId xmlns:a16="http://schemas.microsoft.com/office/drawing/2014/main" id="{4B58C213-4A37-4DFD-B321-9D3EBF31DDAF}"/>
              </a:ext>
            </a:extLst>
          </p:cNvPr>
          <p:cNvGrpSpPr/>
          <p:nvPr/>
        </p:nvGrpSpPr>
        <p:grpSpPr>
          <a:xfrm>
            <a:off x="8594107" y="1062759"/>
            <a:ext cx="278509" cy="704595"/>
            <a:chOff x="11251770" y="1370345"/>
            <a:chExt cx="371345" cy="939460"/>
          </a:xfrm>
        </p:grpSpPr>
        <p:sp>
          <p:nvSpPr>
            <p:cNvPr id="66" name="箭头: 右 65">
              <a:extLst>
                <a:ext uri="{FF2B5EF4-FFF2-40B4-BE49-F238E27FC236}">
                  <a16:creationId xmlns:a16="http://schemas.microsoft.com/office/drawing/2014/main" id="{45306BC5-075B-4628-A90F-45DC1B6276BB}"/>
                </a:ext>
              </a:extLst>
            </p:cNvPr>
            <p:cNvSpPr/>
            <p:nvPr/>
          </p:nvSpPr>
          <p:spPr>
            <a:xfrm rot="5400000" flipV="1">
              <a:off x="10967715" y="1654404"/>
              <a:ext cx="939460" cy="371341"/>
            </a:xfrm>
            <a:prstGeom prst="rightArrow">
              <a:avLst>
                <a:gd name="adj1" fmla="val 50000"/>
                <a:gd name="adj2" fmla="val 44954"/>
              </a:avLst>
            </a:prstGeom>
            <a:solidFill>
              <a:srgbClr val="F4B1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1" name="文本框 80">
              <a:extLst>
                <a:ext uri="{FF2B5EF4-FFF2-40B4-BE49-F238E27FC236}">
                  <a16:creationId xmlns:a16="http://schemas.microsoft.com/office/drawing/2014/main" id="{3110A35B-35C8-433E-A7C5-80496F4B6009}"/>
                </a:ext>
              </a:extLst>
            </p:cNvPr>
            <p:cNvSpPr txBox="1"/>
            <p:nvPr/>
          </p:nvSpPr>
          <p:spPr>
            <a:xfrm>
              <a:off x="11251770" y="1424458"/>
              <a:ext cx="371345" cy="769784"/>
            </a:xfrm>
            <a:prstGeom prst="rect">
              <a:avLst/>
            </a:prstGeom>
            <a:noFill/>
          </p:spPr>
          <p:txBody>
            <a:bodyPr vert="horz" wrap="square">
              <a:spAutoFit/>
            </a:bodyPr>
            <a:lstStyle>
              <a:defPPr>
                <a:defRPr lang="en-US"/>
              </a:defPPr>
              <a:lvl1pPr algn="ctr">
                <a:defRPr sz="650">
                  <a:solidFill>
                    <a:schemeClr val="bg1"/>
                  </a:solidFill>
                </a:defRPr>
              </a:lvl1pPr>
            </a:lstStyle>
            <a:p>
              <a:r>
                <a:rPr lang="zh-CN" altLang="en-US" dirty="0"/>
                <a:t>注册回调</a:t>
              </a:r>
            </a:p>
          </p:txBody>
        </p:sp>
      </p:grpSp>
      <p:grpSp>
        <p:nvGrpSpPr>
          <p:cNvPr id="86" name="组合 85">
            <a:extLst>
              <a:ext uri="{FF2B5EF4-FFF2-40B4-BE49-F238E27FC236}">
                <a16:creationId xmlns:a16="http://schemas.microsoft.com/office/drawing/2014/main" id="{D1AA2346-4B7C-4D7D-AD7C-1141C3DDB39E}"/>
              </a:ext>
            </a:extLst>
          </p:cNvPr>
          <p:cNvGrpSpPr/>
          <p:nvPr/>
        </p:nvGrpSpPr>
        <p:grpSpPr>
          <a:xfrm>
            <a:off x="4422978" y="1022930"/>
            <a:ext cx="337651" cy="675555"/>
            <a:chOff x="6001151" y="1174750"/>
            <a:chExt cx="450201" cy="943764"/>
          </a:xfrm>
        </p:grpSpPr>
        <p:sp>
          <p:nvSpPr>
            <p:cNvPr id="87" name="箭头: 右 86">
              <a:extLst>
                <a:ext uri="{FF2B5EF4-FFF2-40B4-BE49-F238E27FC236}">
                  <a16:creationId xmlns:a16="http://schemas.microsoft.com/office/drawing/2014/main" id="{241AD84F-F02E-4BE8-8400-7C4063B21F50}"/>
                </a:ext>
              </a:extLst>
            </p:cNvPr>
            <p:cNvSpPr/>
            <p:nvPr/>
          </p:nvSpPr>
          <p:spPr>
            <a:xfrm rot="16200000">
              <a:off x="5754370" y="1421531"/>
              <a:ext cx="943764" cy="450201"/>
            </a:xfrm>
            <a:prstGeom prst="rightArrow">
              <a:avLst>
                <a:gd name="adj1" fmla="val 50000"/>
                <a:gd name="adj2" fmla="val 45063"/>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accent6">
                    <a:lumMod val="75000"/>
                  </a:schemeClr>
                </a:solidFill>
              </a:endParaRPr>
            </a:p>
          </p:txBody>
        </p:sp>
        <p:sp>
          <p:nvSpPr>
            <p:cNvPr id="88" name="文本框 87">
              <a:extLst>
                <a:ext uri="{FF2B5EF4-FFF2-40B4-BE49-F238E27FC236}">
                  <a16:creationId xmlns:a16="http://schemas.microsoft.com/office/drawing/2014/main" id="{C9132034-D34A-4004-A884-0B788DF90247}"/>
                </a:ext>
              </a:extLst>
            </p:cNvPr>
            <p:cNvSpPr txBox="1"/>
            <p:nvPr/>
          </p:nvSpPr>
          <p:spPr>
            <a:xfrm>
              <a:off x="6040578" y="1348588"/>
              <a:ext cx="371346" cy="773946"/>
            </a:xfrm>
            <a:prstGeom prst="rect">
              <a:avLst/>
            </a:prstGeom>
            <a:noFill/>
          </p:spPr>
          <p:txBody>
            <a:bodyPr vert="horz" wrap="square">
              <a:spAutoFit/>
            </a:bodyPr>
            <a:lstStyle>
              <a:defPPr>
                <a:defRPr lang="en-US"/>
              </a:defPPr>
              <a:lvl1pPr algn="ctr">
                <a:defRPr sz="650">
                  <a:solidFill>
                    <a:schemeClr val="bg1"/>
                  </a:solidFill>
                </a:defRPr>
              </a:lvl1pPr>
            </a:lstStyle>
            <a:p>
              <a:r>
                <a:rPr lang="zh-CN" altLang="en-US" dirty="0"/>
                <a:t>读写属性</a:t>
              </a:r>
            </a:p>
          </p:txBody>
        </p:sp>
      </p:grpSp>
      <p:grpSp>
        <p:nvGrpSpPr>
          <p:cNvPr id="89" name="组合 88">
            <a:extLst>
              <a:ext uri="{FF2B5EF4-FFF2-40B4-BE49-F238E27FC236}">
                <a16:creationId xmlns:a16="http://schemas.microsoft.com/office/drawing/2014/main" id="{6A32707A-ACC6-499E-BBE3-F70EEC22278E}"/>
              </a:ext>
            </a:extLst>
          </p:cNvPr>
          <p:cNvGrpSpPr/>
          <p:nvPr/>
        </p:nvGrpSpPr>
        <p:grpSpPr>
          <a:xfrm flipV="1">
            <a:off x="5485162" y="2042487"/>
            <a:ext cx="337651" cy="784637"/>
            <a:chOff x="5963821" y="1163494"/>
            <a:chExt cx="450201" cy="984335"/>
          </a:xfrm>
        </p:grpSpPr>
        <p:sp>
          <p:nvSpPr>
            <p:cNvPr id="90" name="箭头: 右 89">
              <a:extLst>
                <a:ext uri="{FF2B5EF4-FFF2-40B4-BE49-F238E27FC236}">
                  <a16:creationId xmlns:a16="http://schemas.microsoft.com/office/drawing/2014/main" id="{94E6BA3C-B0CA-4C88-B8A5-96D6C1369712}"/>
                </a:ext>
              </a:extLst>
            </p:cNvPr>
            <p:cNvSpPr/>
            <p:nvPr/>
          </p:nvSpPr>
          <p:spPr>
            <a:xfrm rot="16200000">
              <a:off x="5696754" y="1430561"/>
              <a:ext cx="984335" cy="450201"/>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91" name="文本框 90">
              <a:extLst>
                <a:ext uri="{FF2B5EF4-FFF2-40B4-BE49-F238E27FC236}">
                  <a16:creationId xmlns:a16="http://schemas.microsoft.com/office/drawing/2014/main" id="{6CCE4C3D-C1C3-44B9-ACB8-FE45C352541D}"/>
                </a:ext>
              </a:extLst>
            </p:cNvPr>
            <p:cNvSpPr txBox="1"/>
            <p:nvPr/>
          </p:nvSpPr>
          <p:spPr>
            <a:xfrm flipV="1">
              <a:off x="5999197" y="1238265"/>
              <a:ext cx="371346" cy="868745"/>
            </a:xfrm>
            <a:prstGeom prst="rect">
              <a:avLst/>
            </a:prstGeom>
            <a:noFill/>
          </p:spPr>
          <p:txBody>
            <a:bodyPr vert="horz" wrap="square">
              <a:spAutoFit/>
            </a:bodyPr>
            <a:lstStyle/>
            <a:p>
              <a:pPr algn="ctr"/>
              <a:r>
                <a:rPr lang="zh-CN" altLang="en-US" sz="650" dirty="0">
                  <a:solidFill>
                    <a:schemeClr val="bg1"/>
                  </a:solidFill>
                </a:rPr>
                <a:t>协议处理完毕</a:t>
              </a:r>
            </a:p>
          </p:txBody>
        </p:sp>
      </p:grpSp>
      <p:grpSp>
        <p:nvGrpSpPr>
          <p:cNvPr id="92" name="组合 91">
            <a:extLst>
              <a:ext uri="{FF2B5EF4-FFF2-40B4-BE49-F238E27FC236}">
                <a16:creationId xmlns:a16="http://schemas.microsoft.com/office/drawing/2014/main" id="{CFAF75E6-C232-407D-A5BD-F8E3F5104831}"/>
              </a:ext>
            </a:extLst>
          </p:cNvPr>
          <p:cNvGrpSpPr/>
          <p:nvPr/>
        </p:nvGrpSpPr>
        <p:grpSpPr>
          <a:xfrm flipV="1">
            <a:off x="7004143" y="2094844"/>
            <a:ext cx="329285" cy="744774"/>
            <a:chOff x="5963823" y="1163494"/>
            <a:chExt cx="450201" cy="984335"/>
          </a:xfrm>
        </p:grpSpPr>
        <p:sp>
          <p:nvSpPr>
            <p:cNvPr id="93" name="箭头: 右 92">
              <a:extLst>
                <a:ext uri="{FF2B5EF4-FFF2-40B4-BE49-F238E27FC236}">
                  <a16:creationId xmlns:a16="http://schemas.microsoft.com/office/drawing/2014/main" id="{B59ACEF8-C778-46A9-A504-342EF650B86C}"/>
                </a:ext>
              </a:extLst>
            </p:cNvPr>
            <p:cNvSpPr/>
            <p:nvPr/>
          </p:nvSpPr>
          <p:spPr>
            <a:xfrm rot="16200000">
              <a:off x="5696756" y="1430561"/>
              <a:ext cx="984335" cy="450201"/>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94" name="文本框 93">
              <a:extLst>
                <a:ext uri="{FF2B5EF4-FFF2-40B4-BE49-F238E27FC236}">
                  <a16:creationId xmlns:a16="http://schemas.microsoft.com/office/drawing/2014/main" id="{43EC4FB2-4A4A-41E8-BB5D-7403466E8E5B}"/>
                </a:ext>
              </a:extLst>
            </p:cNvPr>
            <p:cNvSpPr txBox="1"/>
            <p:nvPr/>
          </p:nvSpPr>
          <p:spPr>
            <a:xfrm flipV="1">
              <a:off x="6003249" y="1210856"/>
              <a:ext cx="371346" cy="915243"/>
            </a:xfrm>
            <a:prstGeom prst="rect">
              <a:avLst/>
            </a:prstGeom>
            <a:noFill/>
          </p:spPr>
          <p:txBody>
            <a:bodyPr vert="horz" wrap="square">
              <a:spAutoFit/>
            </a:bodyPr>
            <a:lstStyle/>
            <a:p>
              <a:pPr algn="ctr"/>
              <a:r>
                <a:rPr lang="zh-CN" altLang="en-US" sz="650" dirty="0">
                  <a:solidFill>
                    <a:schemeClr val="bg1"/>
                  </a:solidFill>
                </a:rPr>
                <a:t>协议处理完毕</a:t>
              </a:r>
            </a:p>
          </p:txBody>
        </p:sp>
      </p:grpSp>
      <p:sp>
        <p:nvSpPr>
          <p:cNvPr id="96" name="矩形: 圆角 95">
            <a:extLst>
              <a:ext uri="{FF2B5EF4-FFF2-40B4-BE49-F238E27FC236}">
                <a16:creationId xmlns:a16="http://schemas.microsoft.com/office/drawing/2014/main" id="{3E999F2C-A4A9-48AC-BFD8-DE8853D3F5AC}"/>
              </a:ext>
            </a:extLst>
          </p:cNvPr>
          <p:cNvSpPr/>
          <p:nvPr/>
        </p:nvSpPr>
        <p:spPr>
          <a:xfrm>
            <a:off x="4234543" y="-611904"/>
            <a:ext cx="4811486" cy="883148"/>
          </a:xfrm>
          <a:prstGeom prst="roundRect">
            <a:avLst>
              <a:gd name="adj" fmla="val 7045"/>
            </a:avLst>
          </a:prstGeom>
          <a:noFill/>
          <a:ln w="28575">
            <a:solidFill>
              <a:srgbClr val="3660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1F4E79"/>
              </a:solidFill>
            </a:endParaRPr>
          </a:p>
        </p:txBody>
      </p:sp>
      <p:sp>
        <p:nvSpPr>
          <p:cNvPr id="98" name="矩形: 圆角 97">
            <a:extLst>
              <a:ext uri="{FF2B5EF4-FFF2-40B4-BE49-F238E27FC236}">
                <a16:creationId xmlns:a16="http://schemas.microsoft.com/office/drawing/2014/main" id="{906FADF0-8D6C-4A1E-8E0D-874C3BBD475B}"/>
              </a:ext>
            </a:extLst>
          </p:cNvPr>
          <p:cNvSpPr/>
          <p:nvPr/>
        </p:nvSpPr>
        <p:spPr>
          <a:xfrm>
            <a:off x="5466563" y="-467006"/>
            <a:ext cx="1630206" cy="458030"/>
          </a:xfrm>
          <a:prstGeom prst="roundRect">
            <a:avLst>
              <a:gd name="adj" fmla="val 7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属性值变化回调</a:t>
            </a:r>
            <a:r>
              <a:rPr lang="en-US" altLang="zh-CN" sz="900" dirty="0" err="1">
                <a:solidFill>
                  <a:schemeClr val="tx1">
                    <a:lumMod val="95000"/>
                    <a:lumOff val="5000"/>
                  </a:schemeClr>
                </a:solidFill>
              </a:rPr>
              <a:t>AttrChangeProcess</a:t>
            </a:r>
            <a:endParaRPr lang="en-US" altLang="zh-CN" sz="900" dirty="0">
              <a:solidFill>
                <a:schemeClr val="tx1">
                  <a:lumMod val="95000"/>
                  <a:lumOff val="5000"/>
                </a:schemeClr>
              </a:solidFill>
            </a:endParaRPr>
          </a:p>
        </p:txBody>
      </p:sp>
      <p:sp>
        <p:nvSpPr>
          <p:cNvPr id="102" name="矩形: 圆角 101">
            <a:extLst>
              <a:ext uri="{FF2B5EF4-FFF2-40B4-BE49-F238E27FC236}">
                <a16:creationId xmlns:a16="http://schemas.microsoft.com/office/drawing/2014/main" id="{D7C95B53-BB90-4ED2-9EF0-6AD9F07DAA17}"/>
              </a:ext>
            </a:extLst>
          </p:cNvPr>
          <p:cNvSpPr/>
          <p:nvPr/>
        </p:nvSpPr>
        <p:spPr>
          <a:xfrm>
            <a:off x="7242449" y="-535623"/>
            <a:ext cx="1721829" cy="741569"/>
          </a:xfrm>
          <a:prstGeom prst="roundRect">
            <a:avLst>
              <a:gd name="adj" fmla="val 7557"/>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solidFill>
                  <a:schemeClr val="tx1">
                    <a:lumMod val="95000"/>
                    <a:lumOff val="5000"/>
                  </a:schemeClr>
                </a:solidFill>
              </a:rPr>
              <a:t>属性值变化处理服务</a:t>
            </a:r>
            <a:endParaRPr lang="en-US" altLang="zh-CN" sz="1013" b="1" dirty="0">
              <a:solidFill>
                <a:schemeClr val="tx1">
                  <a:lumMod val="95000"/>
                  <a:lumOff val="5000"/>
                </a:schemeClr>
              </a:solidFill>
            </a:endParaRPr>
          </a:p>
          <a:p>
            <a:pPr algn="ctr"/>
            <a:r>
              <a:rPr lang="en-US" altLang="zh-CN" sz="900" dirty="0" err="1">
                <a:solidFill>
                  <a:schemeClr val="tx1">
                    <a:lumMod val="95000"/>
                    <a:lumOff val="5000"/>
                  </a:schemeClr>
                </a:solidFill>
              </a:rPr>
              <a:t>AttrChangeProcess</a:t>
            </a:r>
            <a:endParaRPr lang="en-US" altLang="zh-CN" sz="900" dirty="0">
              <a:solidFill>
                <a:schemeClr val="tx1">
                  <a:lumMod val="95000"/>
                  <a:lumOff val="5000"/>
                </a:schemeClr>
              </a:solidFill>
            </a:endParaRPr>
          </a:p>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microEEG_misc.c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sp>
        <p:nvSpPr>
          <p:cNvPr id="108" name="矩形: 圆角 107">
            <a:extLst>
              <a:ext uri="{FF2B5EF4-FFF2-40B4-BE49-F238E27FC236}">
                <a16:creationId xmlns:a16="http://schemas.microsoft.com/office/drawing/2014/main" id="{5EF6C575-7EE3-4945-B286-DBD39AB9C768}"/>
              </a:ext>
            </a:extLst>
          </p:cNvPr>
          <p:cNvSpPr/>
          <p:nvPr/>
        </p:nvSpPr>
        <p:spPr>
          <a:xfrm>
            <a:off x="4393419" y="-467008"/>
            <a:ext cx="1022987" cy="467008"/>
          </a:xfrm>
          <a:prstGeom prst="roundRect">
            <a:avLst>
              <a:gd name="adj" fmla="val 7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Shell </a:t>
            </a:r>
            <a:r>
              <a:rPr lang="zh-CN" altLang="en-US" sz="1013" b="1" dirty="0">
                <a:solidFill>
                  <a:schemeClr val="tx1">
                    <a:lumMod val="95000"/>
                    <a:lumOff val="5000"/>
                  </a:schemeClr>
                </a:solidFill>
              </a:rPr>
              <a:t>服务</a:t>
            </a:r>
            <a:endParaRPr lang="en-US" altLang="zh-CN" sz="900" dirty="0">
              <a:solidFill>
                <a:schemeClr val="tx1">
                  <a:lumMod val="95000"/>
                  <a:lumOff val="5000"/>
                </a:schemeClr>
              </a:solidFill>
            </a:endParaRPr>
          </a:p>
        </p:txBody>
      </p:sp>
      <p:sp>
        <p:nvSpPr>
          <p:cNvPr id="110" name="文本框 109">
            <a:extLst>
              <a:ext uri="{FF2B5EF4-FFF2-40B4-BE49-F238E27FC236}">
                <a16:creationId xmlns:a16="http://schemas.microsoft.com/office/drawing/2014/main" id="{4EF84EDB-682D-4FED-B421-ACD1B273D942}"/>
              </a:ext>
            </a:extLst>
          </p:cNvPr>
          <p:cNvSpPr txBox="1"/>
          <p:nvPr/>
        </p:nvSpPr>
        <p:spPr>
          <a:xfrm>
            <a:off x="5759783" y="-8977"/>
            <a:ext cx="1574327" cy="230832"/>
          </a:xfrm>
          <a:prstGeom prst="rect">
            <a:avLst/>
          </a:prstGeom>
          <a:noFill/>
        </p:spPr>
        <p:txBody>
          <a:bodyPr wrap="square">
            <a:spAutoFit/>
          </a:bodyPr>
          <a:lstStyle/>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main.c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grpSp>
        <p:nvGrpSpPr>
          <p:cNvPr id="111" name="组合 110">
            <a:extLst>
              <a:ext uri="{FF2B5EF4-FFF2-40B4-BE49-F238E27FC236}">
                <a16:creationId xmlns:a16="http://schemas.microsoft.com/office/drawing/2014/main" id="{C981C24C-EA58-4707-9D4D-89912B96D79D}"/>
              </a:ext>
            </a:extLst>
          </p:cNvPr>
          <p:cNvGrpSpPr/>
          <p:nvPr/>
        </p:nvGrpSpPr>
        <p:grpSpPr>
          <a:xfrm>
            <a:off x="6742667" y="-37803"/>
            <a:ext cx="278509" cy="756497"/>
            <a:chOff x="11251770" y="1370345"/>
            <a:chExt cx="371345" cy="939460"/>
          </a:xfrm>
        </p:grpSpPr>
        <p:sp>
          <p:nvSpPr>
            <p:cNvPr id="112" name="箭头: 右 111">
              <a:extLst>
                <a:ext uri="{FF2B5EF4-FFF2-40B4-BE49-F238E27FC236}">
                  <a16:creationId xmlns:a16="http://schemas.microsoft.com/office/drawing/2014/main" id="{1061095E-1ED5-4CEA-BFD0-2890357C8E2D}"/>
                </a:ext>
              </a:extLst>
            </p:cNvPr>
            <p:cNvSpPr/>
            <p:nvPr/>
          </p:nvSpPr>
          <p:spPr>
            <a:xfrm rot="5400000" flipV="1">
              <a:off x="10967715" y="1654404"/>
              <a:ext cx="939460" cy="371341"/>
            </a:xfrm>
            <a:prstGeom prst="rightArrow">
              <a:avLst>
                <a:gd name="adj1" fmla="val 50000"/>
                <a:gd name="adj2" fmla="val 44954"/>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3" name="文本框 112">
              <a:extLst>
                <a:ext uri="{FF2B5EF4-FFF2-40B4-BE49-F238E27FC236}">
                  <a16:creationId xmlns:a16="http://schemas.microsoft.com/office/drawing/2014/main" id="{A6C8A605-8812-4BD3-B9C7-FB3FD07178F8}"/>
                </a:ext>
              </a:extLst>
            </p:cNvPr>
            <p:cNvSpPr txBox="1"/>
            <p:nvPr/>
          </p:nvSpPr>
          <p:spPr>
            <a:xfrm>
              <a:off x="11251770" y="1424458"/>
              <a:ext cx="371345" cy="687985"/>
            </a:xfrm>
            <a:prstGeom prst="rect">
              <a:avLst/>
            </a:prstGeom>
            <a:noFill/>
          </p:spPr>
          <p:txBody>
            <a:bodyPr vert="horz" wrap="square">
              <a:spAutoFit/>
            </a:bodyPr>
            <a:lstStyle>
              <a:defPPr>
                <a:defRPr lang="en-US"/>
              </a:defPPr>
              <a:lvl1pPr algn="ctr">
                <a:defRPr sz="650">
                  <a:solidFill>
                    <a:schemeClr val="bg1"/>
                  </a:solidFill>
                </a:defRPr>
              </a:lvl1pPr>
            </a:lstStyle>
            <a:p>
              <a:r>
                <a:rPr lang="zh-CN" altLang="en-US" dirty="0"/>
                <a:t>注册回调</a:t>
              </a:r>
            </a:p>
          </p:txBody>
        </p:sp>
      </p:grpSp>
      <p:grpSp>
        <p:nvGrpSpPr>
          <p:cNvPr id="114" name="组合 113">
            <a:extLst>
              <a:ext uri="{FF2B5EF4-FFF2-40B4-BE49-F238E27FC236}">
                <a16:creationId xmlns:a16="http://schemas.microsoft.com/office/drawing/2014/main" id="{60D4A519-F9F2-4506-9C14-0F759CE3E64B}"/>
              </a:ext>
            </a:extLst>
          </p:cNvPr>
          <p:cNvGrpSpPr/>
          <p:nvPr/>
        </p:nvGrpSpPr>
        <p:grpSpPr>
          <a:xfrm rot="16200000">
            <a:off x="7013158" y="-588732"/>
            <a:ext cx="242261" cy="987177"/>
            <a:chOff x="11285691" y="1174720"/>
            <a:chExt cx="312368" cy="1204243"/>
          </a:xfrm>
        </p:grpSpPr>
        <p:sp>
          <p:nvSpPr>
            <p:cNvPr id="115" name="箭头: 右 114">
              <a:extLst>
                <a:ext uri="{FF2B5EF4-FFF2-40B4-BE49-F238E27FC236}">
                  <a16:creationId xmlns:a16="http://schemas.microsoft.com/office/drawing/2014/main" id="{E524421D-217D-45E6-B933-1F4484659FD7}"/>
                </a:ext>
              </a:extLst>
            </p:cNvPr>
            <p:cNvSpPr/>
            <p:nvPr/>
          </p:nvSpPr>
          <p:spPr>
            <a:xfrm rot="5400000" flipV="1">
              <a:off x="10995649" y="1664363"/>
              <a:ext cx="892451" cy="312368"/>
            </a:xfrm>
            <a:prstGeom prst="rightArrow">
              <a:avLst>
                <a:gd name="adj1" fmla="val 50000"/>
                <a:gd name="adj2" fmla="val 44954"/>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chemeClr val="bg2">
                    <a:lumMod val="50000"/>
                  </a:schemeClr>
                </a:solidFill>
              </a:endParaRPr>
            </a:p>
          </p:txBody>
        </p:sp>
        <p:sp>
          <p:nvSpPr>
            <p:cNvPr id="116" name="文本框 115">
              <a:extLst>
                <a:ext uri="{FF2B5EF4-FFF2-40B4-BE49-F238E27FC236}">
                  <a16:creationId xmlns:a16="http://schemas.microsoft.com/office/drawing/2014/main" id="{3E3EF340-2426-47B1-AAA4-BDDAB3A10305}"/>
                </a:ext>
              </a:extLst>
            </p:cNvPr>
            <p:cNvSpPr txBox="1"/>
            <p:nvPr/>
          </p:nvSpPr>
          <p:spPr>
            <a:xfrm rot="5400000">
              <a:off x="10836112" y="1652829"/>
              <a:ext cx="1204243" cy="248026"/>
            </a:xfrm>
            <a:prstGeom prst="rect">
              <a:avLst/>
            </a:prstGeom>
            <a:noFill/>
          </p:spPr>
          <p:txBody>
            <a:bodyPr vert="horz" wrap="square">
              <a:spAutoFit/>
            </a:bodyPr>
            <a:lstStyle>
              <a:defPPr>
                <a:defRPr lang="en-US"/>
              </a:defPPr>
              <a:lvl1pPr algn="ctr">
                <a:defRPr sz="650">
                  <a:solidFill>
                    <a:schemeClr val="bg1"/>
                  </a:solidFill>
                </a:defRPr>
              </a:lvl1pPr>
            </a:lstStyle>
            <a:p>
              <a:r>
                <a:rPr lang="zh-CN" altLang="en-US" dirty="0"/>
                <a:t>属性值变化</a:t>
              </a:r>
            </a:p>
          </p:txBody>
        </p:sp>
      </p:grpSp>
      <p:sp>
        <p:nvSpPr>
          <p:cNvPr id="2" name="文本框 1">
            <a:extLst>
              <a:ext uri="{FF2B5EF4-FFF2-40B4-BE49-F238E27FC236}">
                <a16:creationId xmlns:a16="http://schemas.microsoft.com/office/drawing/2014/main" id="{DB241988-2C8A-4FE0-A52A-2D1796C9ACC7}"/>
              </a:ext>
            </a:extLst>
          </p:cNvPr>
          <p:cNvSpPr txBox="1"/>
          <p:nvPr/>
        </p:nvSpPr>
        <p:spPr>
          <a:xfrm>
            <a:off x="6388332" y="-350010"/>
            <a:ext cx="987177" cy="213586"/>
          </a:xfrm>
          <a:prstGeom prst="rect">
            <a:avLst/>
          </a:prstGeom>
          <a:noFill/>
        </p:spPr>
        <p:txBody>
          <a:bodyPr vert="horz" wrap="square">
            <a:spAutoFit/>
          </a:bodyPr>
          <a:lstStyle/>
          <a:p>
            <a:pPr algn="ctr"/>
            <a:r>
              <a:rPr lang="en-US" altLang="zh-CN" sz="788" dirty="0">
                <a:solidFill>
                  <a:schemeClr val="bg2">
                    <a:lumMod val="50000"/>
                  </a:schemeClr>
                </a:solidFill>
              </a:rPr>
              <a:t>&amp;&amp;</a:t>
            </a:r>
            <a:endParaRPr lang="zh-CN" altLang="en-US" sz="788" dirty="0">
              <a:solidFill>
                <a:schemeClr val="bg2">
                  <a:lumMod val="50000"/>
                </a:schemeClr>
              </a:solidFill>
            </a:endParaRPr>
          </a:p>
        </p:txBody>
      </p:sp>
      <p:grpSp>
        <p:nvGrpSpPr>
          <p:cNvPr id="80" name="组合 79">
            <a:extLst>
              <a:ext uri="{FF2B5EF4-FFF2-40B4-BE49-F238E27FC236}">
                <a16:creationId xmlns:a16="http://schemas.microsoft.com/office/drawing/2014/main" id="{1168EA89-6421-4F8A-BE74-9949D7161E04}"/>
              </a:ext>
            </a:extLst>
          </p:cNvPr>
          <p:cNvGrpSpPr/>
          <p:nvPr/>
        </p:nvGrpSpPr>
        <p:grpSpPr>
          <a:xfrm>
            <a:off x="5490264" y="-47808"/>
            <a:ext cx="337651" cy="738251"/>
            <a:chOff x="6001150" y="1174748"/>
            <a:chExt cx="450201" cy="984335"/>
          </a:xfrm>
        </p:grpSpPr>
        <p:sp>
          <p:nvSpPr>
            <p:cNvPr id="83" name="箭头: 右 82">
              <a:extLst>
                <a:ext uri="{FF2B5EF4-FFF2-40B4-BE49-F238E27FC236}">
                  <a16:creationId xmlns:a16="http://schemas.microsoft.com/office/drawing/2014/main" id="{2B10DECD-D0D2-43FB-B710-89362A9958E2}"/>
                </a:ext>
              </a:extLst>
            </p:cNvPr>
            <p:cNvSpPr/>
            <p:nvPr/>
          </p:nvSpPr>
          <p:spPr>
            <a:xfrm rot="16200000">
              <a:off x="5734083" y="1441815"/>
              <a:ext cx="984335" cy="450201"/>
            </a:xfrm>
            <a:prstGeom prst="rightArrow">
              <a:avLst>
                <a:gd name="adj1" fmla="val 50000"/>
                <a:gd name="adj2" fmla="val 33779"/>
              </a:avLst>
            </a:prstGeom>
            <a:solidFill>
              <a:srgbClr val="F4B1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accent6">
                    <a:lumMod val="75000"/>
                  </a:schemeClr>
                </a:solidFill>
              </a:endParaRPr>
            </a:p>
          </p:txBody>
        </p:sp>
        <p:sp>
          <p:nvSpPr>
            <p:cNvPr id="84" name="文本框 83">
              <a:extLst>
                <a:ext uri="{FF2B5EF4-FFF2-40B4-BE49-F238E27FC236}">
                  <a16:creationId xmlns:a16="http://schemas.microsoft.com/office/drawing/2014/main" id="{E38E537F-CB0A-4A9F-A159-27D5590523C2}"/>
                </a:ext>
              </a:extLst>
            </p:cNvPr>
            <p:cNvSpPr txBox="1"/>
            <p:nvPr/>
          </p:nvSpPr>
          <p:spPr>
            <a:xfrm>
              <a:off x="6040577" y="1364243"/>
              <a:ext cx="371346" cy="584776"/>
            </a:xfrm>
            <a:prstGeom prst="rect">
              <a:avLst/>
            </a:prstGeom>
            <a:noFill/>
          </p:spPr>
          <p:txBody>
            <a:bodyPr vert="horz" wrap="square">
              <a:spAutoFit/>
            </a:bodyPr>
            <a:lstStyle>
              <a:defPPr>
                <a:defRPr lang="en-US"/>
              </a:defPPr>
              <a:lvl1pPr algn="ctr">
                <a:defRPr sz="650">
                  <a:solidFill>
                    <a:schemeClr val="bg1"/>
                  </a:solidFill>
                </a:defRPr>
              </a:lvl1pPr>
            </a:lstStyle>
            <a:p>
              <a:r>
                <a:rPr lang="zh-CN" altLang="en-US" dirty="0"/>
                <a:t>写属性</a:t>
              </a:r>
            </a:p>
          </p:txBody>
        </p:sp>
      </p:grpSp>
      <p:grpSp>
        <p:nvGrpSpPr>
          <p:cNvPr id="12" name="组合 11">
            <a:extLst>
              <a:ext uri="{FF2B5EF4-FFF2-40B4-BE49-F238E27FC236}">
                <a16:creationId xmlns:a16="http://schemas.microsoft.com/office/drawing/2014/main" id="{95E780F5-57D3-498C-B4CE-334E2D158A55}"/>
              </a:ext>
            </a:extLst>
          </p:cNvPr>
          <p:cNvGrpSpPr/>
          <p:nvPr/>
        </p:nvGrpSpPr>
        <p:grpSpPr>
          <a:xfrm>
            <a:off x="4101267" y="4703504"/>
            <a:ext cx="5042733" cy="249337"/>
            <a:chOff x="0" y="4728645"/>
            <a:chExt cx="5042733" cy="249337"/>
          </a:xfrm>
        </p:grpSpPr>
        <p:sp>
          <p:nvSpPr>
            <p:cNvPr id="4" name="文本框 3">
              <a:extLst>
                <a:ext uri="{FF2B5EF4-FFF2-40B4-BE49-F238E27FC236}">
                  <a16:creationId xmlns:a16="http://schemas.microsoft.com/office/drawing/2014/main" id="{D4305C83-817E-422A-A374-790D8FEC1FED}"/>
                </a:ext>
              </a:extLst>
            </p:cNvPr>
            <p:cNvSpPr txBox="1"/>
            <p:nvPr/>
          </p:nvSpPr>
          <p:spPr>
            <a:xfrm>
              <a:off x="866590" y="4747150"/>
              <a:ext cx="4176143" cy="230832"/>
            </a:xfrm>
            <a:prstGeom prst="rect">
              <a:avLst/>
            </a:prstGeom>
            <a:noFill/>
          </p:spPr>
          <p:txBody>
            <a:bodyPr wrap="none" rtlCol="0">
              <a:spAutoFit/>
            </a:bodyPr>
            <a:lstStyle/>
            <a:p>
              <a:r>
                <a:rPr lang="zh-CN" altLang="en-US" sz="900" dirty="0"/>
                <a:t>事件</a:t>
              </a:r>
              <a:r>
                <a:rPr lang="en-US" altLang="zh-CN" sz="900" dirty="0"/>
                <a:t>A</a:t>
              </a:r>
              <a:r>
                <a:rPr lang="zh-CN" altLang="en-US" sz="900" dirty="0"/>
                <a:t>发生，箭头左侧为事件产生方，右侧为处理方，该事件由系统控制器控制</a:t>
              </a:r>
            </a:p>
          </p:txBody>
        </p:sp>
        <p:grpSp>
          <p:nvGrpSpPr>
            <p:cNvPr id="68" name="组合 67">
              <a:extLst>
                <a:ext uri="{FF2B5EF4-FFF2-40B4-BE49-F238E27FC236}">
                  <a16:creationId xmlns:a16="http://schemas.microsoft.com/office/drawing/2014/main" id="{B80FDDF4-A42D-4943-994D-17ED00C775B7}"/>
                </a:ext>
              </a:extLst>
            </p:cNvPr>
            <p:cNvGrpSpPr/>
            <p:nvPr/>
          </p:nvGrpSpPr>
          <p:grpSpPr>
            <a:xfrm rot="16200000">
              <a:off x="372458" y="4356187"/>
              <a:ext cx="242261" cy="987177"/>
              <a:chOff x="11285691" y="1174216"/>
              <a:chExt cx="312368" cy="1204243"/>
            </a:xfrm>
          </p:grpSpPr>
          <p:sp>
            <p:nvSpPr>
              <p:cNvPr id="69" name="箭头: 右 68">
                <a:extLst>
                  <a:ext uri="{FF2B5EF4-FFF2-40B4-BE49-F238E27FC236}">
                    <a16:creationId xmlns:a16="http://schemas.microsoft.com/office/drawing/2014/main" id="{DE1AA881-78C3-4BEB-A39A-E27070980DBA}"/>
                  </a:ext>
                </a:extLst>
              </p:cNvPr>
              <p:cNvSpPr/>
              <p:nvPr/>
            </p:nvSpPr>
            <p:spPr>
              <a:xfrm rot="5400000" flipV="1">
                <a:off x="10995649" y="1664363"/>
                <a:ext cx="892451" cy="312368"/>
              </a:xfrm>
              <a:prstGeom prst="rightArrow">
                <a:avLst>
                  <a:gd name="adj1" fmla="val 50000"/>
                  <a:gd name="adj2" fmla="val 44954"/>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chemeClr val="bg2">
                      <a:lumMod val="50000"/>
                    </a:schemeClr>
                  </a:solidFill>
                </a:endParaRPr>
              </a:p>
            </p:txBody>
          </p:sp>
          <p:sp>
            <p:nvSpPr>
              <p:cNvPr id="71" name="文本框 70">
                <a:extLst>
                  <a:ext uri="{FF2B5EF4-FFF2-40B4-BE49-F238E27FC236}">
                    <a16:creationId xmlns:a16="http://schemas.microsoft.com/office/drawing/2014/main" id="{352ED0B2-CF55-4EAB-8670-0CC7DA341DED}"/>
                  </a:ext>
                </a:extLst>
              </p:cNvPr>
              <p:cNvSpPr txBox="1"/>
              <p:nvPr/>
            </p:nvSpPr>
            <p:spPr>
              <a:xfrm rot="5400000">
                <a:off x="10829000" y="1638640"/>
                <a:ext cx="1204243" cy="275395"/>
              </a:xfrm>
              <a:prstGeom prst="rect">
                <a:avLst/>
              </a:prstGeom>
              <a:noFill/>
            </p:spPr>
            <p:txBody>
              <a:bodyPr vert="horz" wrap="square">
                <a:spAutoFit/>
              </a:bodyPr>
              <a:lstStyle/>
              <a:p>
                <a:pPr algn="ctr"/>
                <a:r>
                  <a:rPr lang="en-US" altLang="zh-CN" sz="788" dirty="0">
                    <a:solidFill>
                      <a:schemeClr val="bg1"/>
                    </a:solidFill>
                  </a:rPr>
                  <a:t>Event A</a:t>
                </a:r>
                <a:endParaRPr lang="zh-CN" altLang="en-US" sz="788" dirty="0">
                  <a:solidFill>
                    <a:schemeClr val="bg1"/>
                  </a:solidFill>
                </a:endParaRPr>
              </a:p>
            </p:txBody>
          </p:sp>
        </p:grpSp>
      </p:grpSp>
      <p:grpSp>
        <p:nvGrpSpPr>
          <p:cNvPr id="11" name="组合 10">
            <a:extLst>
              <a:ext uri="{FF2B5EF4-FFF2-40B4-BE49-F238E27FC236}">
                <a16:creationId xmlns:a16="http://schemas.microsoft.com/office/drawing/2014/main" id="{4C87734D-9C70-413E-95AF-26980C98CF50}"/>
              </a:ext>
            </a:extLst>
          </p:cNvPr>
          <p:cNvGrpSpPr/>
          <p:nvPr/>
        </p:nvGrpSpPr>
        <p:grpSpPr>
          <a:xfrm>
            <a:off x="4265302" y="4964928"/>
            <a:ext cx="4862668" cy="271650"/>
            <a:chOff x="164035" y="4990069"/>
            <a:chExt cx="4862668" cy="271650"/>
          </a:xfrm>
        </p:grpSpPr>
        <p:sp>
          <p:nvSpPr>
            <p:cNvPr id="7" name="文本框 6">
              <a:extLst>
                <a:ext uri="{FF2B5EF4-FFF2-40B4-BE49-F238E27FC236}">
                  <a16:creationId xmlns:a16="http://schemas.microsoft.com/office/drawing/2014/main" id="{B3925694-E2EC-4B22-B5C0-55904ABAB6D3}"/>
                </a:ext>
              </a:extLst>
            </p:cNvPr>
            <p:cNvSpPr txBox="1"/>
            <p:nvPr/>
          </p:nvSpPr>
          <p:spPr>
            <a:xfrm>
              <a:off x="866590" y="5024597"/>
              <a:ext cx="4160113" cy="230832"/>
            </a:xfrm>
            <a:prstGeom prst="rect">
              <a:avLst/>
            </a:prstGeom>
            <a:noFill/>
          </p:spPr>
          <p:txBody>
            <a:bodyPr wrap="none" rtlCol="0">
              <a:spAutoFit/>
            </a:bodyPr>
            <a:lstStyle/>
            <a:p>
              <a:r>
                <a:rPr lang="zh-CN" altLang="en-US" sz="900" dirty="0"/>
                <a:t>上箭头代表回调，下箭头代表普通函数调用，箭头颜色表示函数调用的发起方</a:t>
              </a:r>
            </a:p>
          </p:txBody>
        </p:sp>
        <p:grpSp>
          <p:nvGrpSpPr>
            <p:cNvPr id="10" name="组合 9">
              <a:extLst>
                <a:ext uri="{FF2B5EF4-FFF2-40B4-BE49-F238E27FC236}">
                  <a16:creationId xmlns:a16="http://schemas.microsoft.com/office/drawing/2014/main" id="{C3C7F9F4-46B7-4447-B90E-AE401BC097B8}"/>
                </a:ext>
              </a:extLst>
            </p:cNvPr>
            <p:cNvGrpSpPr/>
            <p:nvPr/>
          </p:nvGrpSpPr>
          <p:grpSpPr>
            <a:xfrm>
              <a:off x="164035" y="4990069"/>
              <a:ext cx="537746" cy="271650"/>
              <a:chOff x="164035" y="4990069"/>
              <a:chExt cx="537746" cy="271650"/>
            </a:xfrm>
          </p:grpSpPr>
          <p:sp>
            <p:nvSpPr>
              <p:cNvPr id="73" name="箭头: 右 72">
                <a:extLst>
                  <a:ext uri="{FF2B5EF4-FFF2-40B4-BE49-F238E27FC236}">
                    <a16:creationId xmlns:a16="http://schemas.microsoft.com/office/drawing/2014/main" id="{DC0B6477-7045-405A-AD42-B051201C61F7}"/>
                  </a:ext>
                </a:extLst>
              </p:cNvPr>
              <p:cNvSpPr/>
              <p:nvPr/>
            </p:nvSpPr>
            <p:spPr>
              <a:xfrm rot="5400000">
                <a:off x="132307" y="5021797"/>
                <a:ext cx="271650" cy="208193"/>
              </a:xfrm>
              <a:prstGeom prst="rightArrow">
                <a:avLst>
                  <a:gd name="adj1" fmla="val 50000"/>
                  <a:gd name="adj2" fmla="val 33779"/>
                </a:avLst>
              </a:prstGeom>
              <a:solidFill>
                <a:srgbClr val="F4B1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accent6">
                      <a:lumMod val="75000"/>
                    </a:schemeClr>
                  </a:solidFill>
                </a:endParaRPr>
              </a:p>
            </p:txBody>
          </p:sp>
          <p:sp>
            <p:nvSpPr>
              <p:cNvPr id="9" name="箭头: 右 8">
                <a:extLst>
                  <a:ext uri="{FF2B5EF4-FFF2-40B4-BE49-F238E27FC236}">
                    <a16:creationId xmlns:a16="http://schemas.microsoft.com/office/drawing/2014/main" id="{68C28859-15B3-4B7D-AFBE-1C29B2A6CFF0}"/>
                  </a:ext>
                </a:extLst>
              </p:cNvPr>
              <p:cNvSpPr/>
              <p:nvPr/>
            </p:nvSpPr>
            <p:spPr>
              <a:xfrm rot="16200000" flipV="1">
                <a:off x="461860" y="5021797"/>
                <a:ext cx="271650" cy="208193"/>
              </a:xfrm>
              <a:prstGeom prst="rightArrow">
                <a:avLst>
                  <a:gd name="adj1" fmla="val 50000"/>
                  <a:gd name="adj2" fmla="val 33779"/>
                </a:avLst>
              </a:prstGeom>
              <a:solidFill>
                <a:srgbClr val="F4B1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accent6">
                      <a:lumMod val="75000"/>
                    </a:schemeClr>
                  </a:solidFill>
                </a:endParaRPr>
              </a:p>
            </p:txBody>
          </p:sp>
        </p:grpSp>
      </p:grpSp>
      <p:sp>
        <p:nvSpPr>
          <p:cNvPr id="13" name="文本框 12">
            <a:extLst>
              <a:ext uri="{FF2B5EF4-FFF2-40B4-BE49-F238E27FC236}">
                <a16:creationId xmlns:a16="http://schemas.microsoft.com/office/drawing/2014/main" id="{B10814D5-463D-4328-940B-B54F967D0F5B}"/>
              </a:ext>
            </a:extLst>
          </p:cNvPr>
          <p:cNvSpPr txBox="1"/>
          <p:nvPr/>
        </p:nvSpPr>
        <p:spPr>
          <a:xfrm>
            <a:off x="3948508" y="4715671"/>
            <a:ext cx="415498" cy="230832"/>
          </a:xfrm>
          <a:prstGeom prst="rect">
            <a:avLst/>
          </a:prstGeom>
          <a:noFill/>
        </p:spPr>
        <p:txBody>
          <a:bodyPr wrap="none" rtlCol="0">
            <a:spAutoFit/>
          </a:bodyPr>
          <a:lstStyle/>
          <a:p>
            <a:r>
              <a:rPr lang="zh-CN" altLang="en-US" sz="900" b="1" dirty="0"/>
              <a:t>注：</a:t>
            </a:r>
          </a:p>
        </p:txBody>
      </p:sp>
      <p:sp>
        <p:nvSpPr>
          <p:cNvPr id="16" name="文本框 15">
            <a:extLst>
              <a:ext uri="{FF2B5EF4-FFF2-40B4-BE49-F238E27FC236}">
                <a16:creationId xmlns:a16="http://schemas.microsoft.com/office/drawing/2014/main" id="{3F4F0800-E3B0-4925-A194-E19EBF5A8130}"/>
              </a:ext>
            </a:extLst>
          </p:cNvPr>
          <p:cNvSpPr txBox="1"/>
          <p:nvPr/>
        </p:nvSpPr>
        <p:spPr>
          <a:xfrm>
            <a:off x="962061" y="-1123591"/>
            <a:ext cx="1210588" cy="307777"/>
          </a:xfrm>
          <a:prstGeom prst="rect">
            <a:avLst/>
          </a:prstGeom>
          <a:noFill/>
        </p:spPr>
        <p:txBody>
          <a:bodyPr wrap="none" rtlCol="0">
            <a:spAutoFit/>
          </a:bodyPr>
          <a:lstStyle/>
          <a:p>
            <a:r>
              <a:rPr lang="zh-CN" altLang="en-US" sz="1400" b="1" spc="600" dirty="0"/>
              <a:t>层级抽象</a:t>
            </a:r>
          </a:p>
        </p:txBody>
      </p:sp>
      <p:sp>
        <p:nvSpPr>
          <p:cNvPr id="17" name="文本框 16">
            <a:extLst>
              <a:ext uri="{FF2B5EF4-FFF2-40B4-BE49-F238E27FC236}">
                <a16:creationId xmlns:a16="http://schemas.microsoft.com/office/drawing/2014/main" id="{ED65A93B-C82E-49DE-8BFA-0B1A886FA41B}"/>
              </a:ext>
            </a:extLst>
          </p:cNvPr>
          <p:cNvSpPr txBox="1"/>
          <p:nvPr/>
        </p:nvSpPr>
        <p:spPr>
          <a:xfrm>
            <a:off x="5746927" y="-1115550"/>
            <a:ext cx="1210588" cy="307777"/>
          </a:xfrm>
          <a:prstGeom prst="rect">
            <a:avLst/>
          </a:prstGeom>
          <a:noFill/>
        </p:spPr>
        <p:txBody>
          <a:bodyPr wrap="none" rtlCol="0">
            <a:spAutoFit/>
          </a:bodyPr>
          <a:lstStyle/>
          <a:p>
            <a:r>
              <a:rPr lang="zh-CN" altLang="en-US" sz="1400" b="1" spc="600" dirty="0"/>
              <a:t>具体实现</a:t>
            </a:r>
          </a:p>
        </p:txBody>
      </p:sp>
      <p:grpSp>
        <p:nvGrpSpPr>
          <p:cNvPr id="5" name="组合 4">
            <a:extLst>
              <a:ext uri="{FF2B5EF4-FFF2-40B4-BE49-F238E27FC236}">
                <a16:creationId xmlns:a16="http://schemas.microsoft.com/office/drawing/2014/main" id="{9C3F0148-DD91-40CE-A777-7E99238B31FD}"/>
              </a:ext>
            </a:extLst>
          </p:cNvPr>
          <p:cNvGrpSpPr/>
          <p:nvPr/>
        </p:nvGrpSpPr>
        <p:grpSpPr>
          <a:xfrm>
            <a:off x="6712466" y="-475147"/>
            <a:ext cx="879655" cy="219920"/>
            <a:chOff x="6712466" y="-475147"/>
            <a:chExt cx="879655" cy="219920"/>
          </a:xfrm>
        </p:grpSpPr>
        <p:sp>
          <p:nvSpPr>
            <p:cNvPr id="3" name="箭头: 虚尾 2">
              <a:extLst>
                <a:ext uri="{FF2B5EF4-FFF2-40B4-BE49-F238E27FC236}">
                  <a16:creationId xmlns:a16="http://schemas.microsoft.com/office/drawing/2014/main" id="{47151738-F5D5-4BCC-9FA1-DEF0C2D3738B}"/>
                </a:ext>
              </a:extLst>
            </p:cNvPr>
            <p:cNvSpPr/>
            <p:nvPr/>
          </p:nvSpPr>
          <p:spPr>
            <a:xfrm>
              <a:off x="6799940" y="-475147"/>
              <a:ext cx="731585" cy="219920"/>
            </a:xfrm>
            <a:prstGeom prst="stripedRightArrow">
              <a:avLst>
                <a:gd name="adj1" fmla="val 62321"/>
                <a:gd name="adj2" fmla="val 50000"/>
              </a:avLst>
            </a:prstGeom>
            <a:solidFill>
              <a:srgbClr val="AFABAB"/>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3E021738-9C06-4812-B388-103DD3D57157}"/>
                </a:ext>
              </a:extLst>
            </p:cNvPr>
            <p:cNvSpPr txBox="1"/>
            <p:nvPr/>
          </p:nvSpPr>
          <p:spPr>
            <a:xfrm>
              <a:off x="6712466" y="-468333"/>
              <a:ext cx="879655" cy="213586"/>
            </a:xfrm>
            <a:prstGeom prst="rect">
              <a:avLst/>
            </a:prstGeom>
            <a:noFill/>
          </p:spPr>
          <p:txBody>
            <a:bodyPr vert="horz" wrap="square">
              <a:spAutoFit/>
            </a:bodyPr>
            <a:lstStyle>
              <a:defPPr>
                <a:defRPr lang="en-US"/>
              </a:defPPr>
              <a:lvl1pPr algn="ctr">
                <a:defRPr sz="650">
                  <a:solidFill>
                    <a:schemeClr val="bg1"/>
                  </a:solidFill>
                </a:defRPr>
              </a:lvl1pPr>
            </a:lstStyle>
            <a:p>
              <a:r>
                <a:rPr lang="en-US" altLang="zh-CN" dirty="0"/>
                <a:t>TCP</a:t>
              </a:r>
              <a:r>
                <a:rPr lang="zh-CN" altLang="en-US" dirty="0"/>
                <a:t>回复完毕</a:t>
              </a:r>
              <a:r>
                <a:rPr lang="en-US" altLang="zh-CN" dirty="0"/>
                <a:t>1</a:t>
              </a:r>
              <a:endParaRPr lang="zh-CN" altLang="en-US" dirty="0"/>
            </a:p>
          </p:txBody>
        </p:sp>
      </p:grpSp>
      <p:sp>
        <p:nvSpPr>
          <p:cNvPr id="6" name="箭头: 虚尾 5">
            <a:extLst>
              <a:ext uri="{FF2B5EF4-FFF2-40B4-BE49-F238E27FC236}">
                <a16:creationId xmlns:a16="http://schemas.microsoft.com/office/drawing/2014/main" id="{38FC5375-B71A-46B7-8AAB-6B118024907A}"/>
              </a:ext>
            </a:extLst>
          </p:cNvPr>
          <p:cNvSpPr/>
          <p:nvPr/>
        </p:nvSpPr>
        <p:spPr>
          <a:xfrm rot="16200000">
            <a:off x="4931510" y="2516572"/>
            <a:ext cx="313867" cy="266546"/>
          </a:xfrm>
          <a:prstGeom prst="stripedRightArrow">
            <a:avLst>
              <a:gd name="adj1" fmla="val 50000"/>
              <a:gd name="adj2" fmla="val 53574"/>
            </a:avLst>
          </a:prstGeom>
          <a:solidFill>
            <a:srgbClr val="AFABA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600" dirty="0"/>
              <a:t>1</a:t>
            </a:r>
            <a:endParaRPr lang="zh-CN" altLang="en-US" sz="600" dirty="0"/>
          </a:p>
        </p:txBody>
      </p:sp>
      <p:sp>
        <p:nvSpPr>
          <p:cNvPr id="19" name="矩形: 圆角 18">
            <a:extLst>
              <a:ext uri="{FF2B5EF4-FFF2-40B4-BE49-F238E27FC236}">
                <a16:creationId xmlns:a16="http://schemas.microsoft.com/office/drawing/2014/main" id="{90047238-6A05-477F-9FFC-477B3EA80722}"/>
              </a:ext>
            </a:extLst>
          </p:cNvPr>
          <p:cNvSpPr/>
          <p:nvPr/>
        </p:nvSpPr>
        <p:spPr>
          <a:xfrm>
            <a:off x="7631986" y="4066594"/>
            <a:ext cx="1317433" cy="356596"/>
          </a:xfrm>
          <a:prstGeom prst="roundRect">
            <a:avLst>
              <a:gd name="adj" fmla="val 7557"/>
            </a:avLst>
          </a:prstGeom>
          <a:solidFill>
            <a:srgbClr val="FFEE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lumMod val="95000"/>
                    <a:lumOff val="5000"/>
                  </a:schemeClr>
                </a:solidFill>
              </a:rPr>
              <a:t>LED</a:t>
            </a:r>
            <a:r>
              <a:rPr lang="zh-CN" altLang="en-US" sz="1013" b="1" dirty="0">
                <a:solidFill>
                  <a:schemeClr val="tx1">
                    <a:lumMod val="95000"/>
                    <a:lumOff val="5000"/>
                  </a:schemeClr>
                </a:solidFill>
              </a:rPr>
              <a:t>服务</a:t>
            </a:r>
            <a:endParaRPr lang="en-US" altLang="zh-CN" sz="1013" b="1" dirty="0">
              <a:solidFill>
                <a:schemeClr val="tx1">
                  <a:lumMod val="95000"/>
                  <a:lumOff val="5000"/>
                </a:schemeClr>
              </a:solidFill>
            </a:endParaRPr>
          </a:p>
          <a:p>
            <a:pPr algn="ctr"/>
            <a:r>
              <a:rPr lang="en-US" altLang="zh-CN" sz="900" b="1" dirty="0">
                <a:solidFill>
                  <a:schemeClr val="tx1">
                    <a:lumMod val="95000"/>
                    <a:lumOff val="5000"/>
                  </a:schemeClr>
                </a:solidFill>
              </a:rPr>
              <a:t>| </a:t>
            </a:r>
            <a:r>
              <a:rPr lang="en-US" altLang="zh-CN" sz="900" b="1" dirty="0" err="1">
                <a:solidFill>
                  <a:schemeClr val="tx1">
                    <a:lumMod val="95000"/>
                    <a:lumOff val="5000"/>
                  </a:schemeClr>
                </a:solidFill>
              </a:rPr>
              <a:t>microEEG_misc.c</a:t>
            </a:r>
            <a:r>
              <a:rPr lang="en-US" altLang="zh-CN" sz="900" b="1" dirty="0">
                <a:solidFill>
                  <a:schemeClr val="tx1">
                    <a:lumMod val="95000"/>
                    <a:lumOff val="5000"/>
                  </a:schemeClr>
                </a:solidFill>
              </a:rPr>
              <a:t> |</a:t>
            </a:r>
            <a:endParaRPr lang="zh-CN" altLang="en-US" sz="900" b="1" dirty="0">
              <a:solidFill>
                <a:schemeClr val="tx1">
                  <a:lumMod val="95000"/>
                  <a:lumOff val="5000"/>
                </a:schemeClr>
              </a:solidFill>
            </a:endParaRPr>
          </a:p>
        </p:txBody>
      </p:sp>
      <p:pic>
        <p:nvPicPr>
          <p:cNvPr id="22" name="图片 21">
            <a:extLst>
              <a:ext uri="{FF2B5EF4-FFF2-40B4-BE49-F238E27FC236}">
                <a16:creationId xmlns:a16="http://schemas.microsoft.com/office/drawing/2014/main" id="{32ACB3C2-463D-47A7-86C8-B0F76F0C1FB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27883" y="-611905"/>
            <a:ext cx="6928563" cy="5143499"/>
          </a:xfrm>
          <a:prstGeom prst="rect">
            <a:avLst/>
          </a:prstGeom>
        </p:spPr>
      </p:pic>
      <p:sp>
        <p:nvSpPr>
          <p:cNvPr id="24" name="箭头: 虚尾 23">
            <a:extLst>
              <a:ext uri="{FF2B5EF4-FFF2-40B4-BE49-F238E27FC236}">
                <a16:creationId xmlns:a16="http://schemas.microsoft.com/office/drawing/2014/main" id="{915CB3F7-1C4C-4C52-BDD1-6CE6D3F9447B}"/>
              </a:ext>
            </a:extLst>
          </p:cNvPr>
          <p:cNvSpPr/>
          <p:nvPr/>
        </p:nvSpPr>
        <p:spPr>
          <a:xfrm rot="5400000" flipV="1">
            <a:off x="8516032" y="92173"/>
            <a:ext cx="313867" cy="266546"/>
          </a:xfrm>
          <a:prstGeom prst="stripedRightArrow">
            <a:avLst>
              <a:gd name="adj1" fmla="val 50000"/>
              <a:gd name="adj2" fmla="val 53574"/>
            </a:avLst>
          </a:prstGeom>
          <a:solidFill>
            <a:srgbClr val="AFABA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600" dirty="0"/>
              <a:t>2</a:t>
            </a:r>
            <a:endParaRPr lang="zh-CN" altLang="en-US" sz="600" dirty="0"/>
          </a:p>
        </p:txBody>
      </p:sp>
      <p:sp>
        <p:nvSpPr>
          <p:cNvPr id="26" name="箭头: 虚尾 25">
            <a:extLst>
              <a:ext uri="{FF2B5EF4-FFF2-40B4-BE49-F238E27FC236}">
                <a16:creationId xmlns:a16="http://schemas.microsoft.com/office/drawing/2014/main" id="{EA404A8C-5157-4A96-9849-F4225BAFBD90}"/>
              </a:ext>
            </a:extLst>
          </p:cNvPr>
          <p:cNvSpPr/>
          <p:nvPr/>
        </p:nvSpPr>
        <p:spPr>
          <a:xfrm rot="5400000" flipV="1">
            <a:off x="7022373" y="3323804"/>
            <a:ext cx="579790" cy="335376"/>
          </a:xfrm>
          <a:prstGeom prst="stripedRightArrow">
            <a:avLst>
              <a:gd name="adj1" fmla="val 50000"/>
              <a:gd name="adj2" fmla="val 32574"/>
            </a:avLst>
          </a:prstGeom>
          <a:solidFill>
            <a:srgbClr val="AFABAB"/>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lnSpc>
                <a:spcPct val="90000"/>
              </a:lnSpc>
            </a:pPr>
            <a:r>
              <a:rPr lang="en-US" altLang="zh-CN" sz="650" spc="-150" baseline="30000" dirty="0"/>
              <a:t>2</a:t>
            </a:r>
            <a:r>
              <a:rPr lang="zh-CN" altLang="en-US" sz="650" spc="-150" dirty="0"/>
              <a:t>采集</a:t>
            </a:r>
            <a:r>
              <a:rPr lang="zh-CN" altLang="en-US" sz="650" dirty="0"/>
              <a:t>暂停</a:t>
            </a:r>
          </a:p>
        </p:txBody>
      </p:sp>
      <p:grpSp>
        <p:nvGrpSpPr>
          <p:cNvPr id="85" name="组合 84">
            <a:extLst>
              <a:ext uri="{FF2B5EF4-FFF2-40B4-BE49-F238E27FC236}">
                <a16:creationId xmlns:a16="http://schemas.microsoft.com/office/drawing/2014/main" id="{8BFA2169-EF55-4730-AF8F-76F8232A3C8C}"/>
              </a:ext>
            </a:extLst>
          </p:cNvPr>
          <p:cNvGrpSpPr/>
          <p:nvPr/>
        </p:nvGrpSpPr>
        <p:grpSpPr>
          <a:xfrm>
            <a:off x="6383417" y="2163949"/>
            <a:ext cx="329050" cy="667875"/>
            <a:chOff x="5899100" y="1244585"/>
            <a:chExt cx="410773" cy="897640"/>
          </a:xfrm>
        </p:grpSpPr>
        <p:sp>
          <p:nvSpPr>
            <p:cNvPr id="95" name="箭头: 右 94">
              <a:extLst>
                <a:ext uri="{FF2B5EF4-FFF2-40B4-BE49-F238E27FC236}">
                  <a16:creationId xmlns:a16="http://schemas.microsoft.com/office/drawing/2014/main" id="{AF260799-FE0B-4989-AE32-53EFAF713B81}"/>
                </a:ext>
              </a:extLst>
            </p:cNvPr>
            <p:cNvSpPr/>
            <p:nvPr/>
          </p:nvSpPr>
          <p:spPr>
            <a:xfrm rot="16200000">
              <a:off x="5655667" y="1488018"/>
              <a:ext cx="897640" cy="410773"/>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97" name="文本框 96">
              <a:extLst>
                <a:ext uri="{FF2B5EF4-FFF2-40B4-BE49-F238E27FC236}">
                  <a16:creationId xmlns:a16="http://schemas.microsoft.com/office/drawing/2014/main" id="{7829D144-65C0-4739-BA9B-66B9BC33EC77}"/>
                </a:ext>
              </a:extLst>
            </p:cNvPr>
            <p:cNvSpPr txBox="1"/>
            <p:nvPr/>
          </p:nvSpPr>
          <p:spPr>
            <a:xfrm>
              <a:off x="6004689" y="1401892"/>
              <a:ext cx="213347" cy="702187"/>
            </a:xfrm>
            <a:prstGeom prst="rect">
              <a:avLst/>
            </a:prstGeom>
            <a:noFill/>
          </p:spPr>
          <p:txBody>
            <a:bodyPr vert="horz" wrap="square" anchor="ctr">
              <a:spAutoFit/>
            </a:bodyPr>
            <a:lstStyle/>
            <a:p>
              <a:pPr algn="ctr">
                <a:lnSpc>
                  <a:spcPct val="80000"/>
                </a:lnSpc>
              </a:pPr>
              <a:r>
                <a:rPr lang="en-US" altLang="zh-CN" sz="650" dirty="0">
                  <a:solidFill>
                    <a:schemeClr val="bg1"/>
                  </a:solidFill>
                </a:rPr>
                <a:t>UD</a:t>
              </a:r>
            </a:p>
            <a:p>
              <a:pPr algn="ctr">
                <a:lnSpc>
                  <a:spcPct val="80000"/>
                </a:lnSpc>
              </a:pPr>
              <a:r>
                <a:rPr lang="en-US" altLang="zh-CN" sz="650" dirty="0">
                  <a:solidFill>
                    <a:schemeClr val="bg1"/>
                  </a:solidFill>
                </a:rPr>
                <a:t>P</a:t>
              </a:r>
            </a:p>
            <a:p>
              <a:pPr algn="ctr">
                <a:lnSpc>
                  <a:spcPct val="95000"/>
                </a:lnSpc>
              </a:pPr>
              <a:r>
                <a:rPr lang="zh-CN" altLang="en-US" sz="650" dirty="0">
                  <a:solidFill>
                    <a:schemeClr val="bg1"/>
                  </a:solidFill>
                </a:rPr>
                <a:t>标签</a:t>
              </a:r>
            </a:p>
          </p:txBody>
        </p:sp>
      </p:grpSp>
      <p:grpSp>
        <p:nvGrpSpPr>
          <p:cNvPr id="117" name="组合 116">
            <a:extLst>
              <a:ext uri="{FF2B5EF4-FFF2-40B4-BE49-F238E27FC236}">
                <a16:creationId xmlns:a16="http://schemas.microsoft.com/office/drawing/2014/main" id="{774807A4-6996-41C5-9A24-FDA8D47366DA}"/>
              </a:ext>
            </a:extLst>
          </p:cNvPr>
          <p:cNvGrpSpPr/>
          <p:nvPr/>
        </p:nvGrpSpPr>
        <p:grpSpPr>
          <a:xfrm>
            <a:off x="5987876" y="2155859"/>
            <a:ext cx="331747" cy="1693186"/>
            <a:chOff x="5963821" y="1163494"/>
            <a:chExt cx="450201" cy="984335"/>
          </a:xfrm>
        </p:grpSpPr>
        <p:sp>
          <p:nvSpPr>
            <p:cNvPr id="118" name="箭头: 右 117">
              <a:extLst>
                <a:ext uri="{FF2B5EF4-FFF2-40B4-BE49-F238E27FC236}">
                  <a16:creationId xmlns:a16="http://schemas.microsoft.com/office/drawing/2014/main" id="{30AF61B8-ADA2-490C-95CA-86B7D2633979}"/>
                </a:ext>
              </a:extLst>
            </p:cNvPr>
            <p:cNvSpPr/>
            <p:nvPr/>
          </p:nvSpPr>
          <p:spPr>
            <a:xfrm rot="16200000">
              <a:off x="5696754" y="1430561"/>
              <a:ext cx="984335" cy="450201"/>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119" name="文本框 118">
              <a:extLst>
                <a:ext uri="{FF2B5EF4-FFF2-40B4-BE49-F238E27FC236}">
                  <a16:creationId xmlns:a16="http://schemas.microsoft.com/office/drawing/2014/main" id="{84DCBCCA-3D19-46D4-8C7B-8F832D37EC26}"/>
                </a:ext>
              </a:extLst>
            </p:cNvPr>
            <p:cNvSpPr txBox="1"/>
            <p:nvPr/>
          </p:nvSpPr>
          <p:spPr>
            <a:xfrm>
              <a:off x="6005537" y="1206310"/>
              <a:ext cx="371345" cy="938878"/>
            </a:xfrm>
            <a:prstGeom prst="rect">
              <a:avLst/>
            </a:prstGeom>
            <a:noFill/>
          </p:spPr>
          <p:txBody>
            <a:bodyPr vert="horz" wrap="square">
              <a:spAutoFit/>
            </a:bodyPr>
            <a:lstStyle/>
            <a:p>
              <a:pPr algn="ctr">
                <a:lnSpc>
                  <a:spcPct val="80000"/>
                </a:lnSpc>
              </a:pPr>
              <a:r>
                <a:rPr lang="zh-CN" altLang="en-US" sz="650" dirty="0">
                  <a:solidFill>
                    <a:schemeClr val="bg1"/>
                  </a:solidFill>
                </a:rPr>
                <a:t>一包</a:t>
              </a:r>
              <a:r>
                <a:rPr lang="en-US" altLang="zh-CN" sz="650" dirty="0">
                  <a:solidFill>
                    <a:schemeClr val="bg1"/>
                  </a:solidFill>
                </a:rPr>
                <a:t>AD</a:t>
              </a:r>
              <a:r>
                <a:rPr lang="zh-CN" altLang="en-US" sz="650" dirty="0">
                  <a:solidFill>
                    <a:schemeClr val="bg1"/>
                  </a:solidFill>
                </a:rPr>
                <a:t>数据开始采集</a:t>
              </a:r>
              <a:r>
                <a:rPr lang="en-US" altLang="zh-CN" sz="650" dirty="0">
                  <a:solidFill>
                    <a:schemeClr val="bg1"/>
                  </a:solidFill>
                </a:rPr>
                <a:t>/</a:t>
              </a:r>
              <a:r>
                <a:rPr lang="zh-CN" altLang="en-US" sz="650" dirty="0">
                  <a:solidFill>
                    <a:schemeClr val="bg1"/>
                  </a:solidFill>
                </a:rPr>
                <a:t>采集中</a:t>
              </a:r>
              <a:r>
                <a:rPr lang="en-US" altLang="zh-CN" sz="650" dirty="0">
                  <a:solidFill>
                    <a:schemeClr val="bg1"/>
                  </a:solidFill>
                </a:rPr>
                <a:t>/</a:t>
              </a:r>
              <a:r>
                <a:rPr lang="zh-CN" altLang="en-US" sz="650" dirty="0">
                  <a:solidFill>
                    <a:schemeClr val="bg1"/>
                  </a:solidFill>
                </a:rPr>
                <a:t>采集完成</a:t>
              </a:r>
            </a:p>
          </p:txBody>
        </p:sp>
      </p:grpSp>
      <p:grpSp>
        <p:nvGrpSpPr>
          <p:cNvPr id="107" name="组合 106">
            <a:extLst>
              <a:ext uri="{FF2B5EF4-FFF2-40B4-BE49-F238E27FC236}">
                <a16:creationId xmlns:a16="http://schemas.microsoft.com/office/drawing/2014/main" id="{63EFB91E-919B-4E95-8B96-7B77CD745D85}"/>
              </a:ext>
            </a:extLst>
          </p:cNvPr>
          <p:cNvGrpSpPr/>
          <p:nvPr/>
        </p:nvGrpSpPr>
        <p:grpSpPr>
          <a:xfrm>
            <a:off x="6380266" y="3111500"/>
            <a:ext cx="335376" cy="540688"/>
            <a:chOff x="5963821" y="1163497"/>
            <a:chExt cx="450201" cy="766294"/>
          </a:xfrm>
        </p:grpSpPr>
        <p:sp>
          <p:nvSpPr>
            <p:cNvPr id="109" name="箭头: 右 108">
              <a:extLst>
                <a:ext uri="{FF2B5EF4-FFF2-40B4-BE49-F238E27FC236}">
                  <a16:creationId xmlns:a16="http://schemas.microsoft.com/office/drawing/2014/main" id="{1D29058A-50F4-41CD-85B9-3CF9C883B935}"/>
                </a:ext>
              </a:extLst>
            </p:cNvPr>
            <p:cNvSpPr/>
            <p:nvPr/>
          </p:nvSpPr>
          <p:spPr>
            <a:xfrm rot="16200000">
              <a:off x="5862681" y="1264637"/>
              <a:ext cx="652482" cy="450201"/>
            </a:xfrm>
            <a:prstGeom prst="rightArrow">
              <a:avLst>
                <a:gd name="adj1" fmla="val 50000"/>
                <a:gd name="adj2" fmla="val 33779"/>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2">
                    <a:lumMod val="50000"/>
                  </a:schemeClr>
                </a:solidFill>
              </a:endParaRPr>
            </a:p>
          </p:txBody>
        </p:sp>
        <p:sp>
          <p:nvSpPr>
            <p:cNvPr id="120" name="文本框 119">
              <a:extLst>
                <a:ext uri="{FF2B5EF4-FFF2-40B4-BE49-F238E27FC236}">
                  <a16:creationId xmlns:a16="http://schemas.microsoft.com/office/drawing/2014/main" id="{237C64AC-0961-4F40-BC96-933C735372D1}"/>
                </a:ext>
              </a:extLst>
            </p:cNvPr>
            <p:cNvSpPr txBox="1"/>
            <p:nvPr/>
          </p:nvSpPr>
          <p:spPr>
            <a:xfrm>
              <a:off x="5995262" y="1228429"/>
              <a:ext cx="371347" cy="701362"/>
            </a:xfrm>
            <a:prstGeom prst="rect">
              <a:avLst/>
            </a:prstGeom>
            <a:noFill/>
          </p:spPr>
          <p:txBody>
            <a:bodyPr vert="horz" wrap="square">
              <a:spAutoFit/>
            </a:bodyPr>
            <a:lstStyle/>
            <a:p>
              <a:pPr algn="ctr">
                <a:lnSpc>
                  <a:spcPct val="90000"/>
                </a:lnSpc>
              </a:pPr>
              <a:r>
                <a:rPr lang="zh-CN" altLang="en-US" sz="650" dirty="0">
                  <a:solidFill>
                    <a:schemeClr val="bg1"/>
                  </a:solidFill>
                </a:rPr>
                <a:t>接收一帧</a:t>
              </a:r>
            </a:p>
          </p:txBody>
        </p:sp>
      </p:grpSp>
    </p:spTree>
    <p:extLst>
      <p:ext uri="{BB962C8B-B14F-4D97-AF65-F5344CB8AC3E}">
        <p14:creationId xmlns:p14="http://schemas.microsoft.com/office/powerpoint/2010/main" val="305396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1FCD50D-3E68-445E-9760-9E011D24CE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9561" y="363400"/>
            <a:ext cx="8785857" cy="4683703"/>
          </a:xfrm>
          <a:prstGeom prst="rect">
            <a:avLst/>
          </a:prstGeom>
        </p:spPr>
      </p:pic>
      <p:sp>
        <p:nvSpPr>
          <p:cNvPr id="4" name="矩形 3">
            <a:extLst>
              <a:ext uri="{FF2B5EF4-FFF2-40B4-BE49-F238E27FC236}">
                <a16:creationId xmlns:a16="http://schemas.microsoft.com/office/drawing/2014/main" id="{14BF7927-7E2C-44BA-AE3F-BD32F3966D4D}"/>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7EDC6B90-4C6F-419E-8CB8-EA5BA9B1286F}"/>
              </a:ext>
            </a:extLst>
          </p:cNvPr>
          <p:cNvSpPr txBox="1"/>
          <p:nvPr/>
        </p:nvSpPr>
        <p:spPr>
          <a:xfrm>
            <a:off x="144780" y="184396"/>
            <a:ext cx="2455169" cy="369332"/>
          </a:xfrm>
          <a:prstGeom prst="rect">
            <a:avLst/>
          </a:prstGeom>
          <a:noFill/>
        </p:spPr>
        <p:txBody>
          <a:bodyPr wrap="square">
            <a:spAutoFit/>
          </a:bodyPr>
          <a:lstStyle/>
          <a:p>
            <a:r>
              <a:rPr lang="zh-CN" altLang="en-US" sz="1800" b="1" dirty="0">
                <a:solidFill>
                  <a:srgbClr val="00498E"/>
                </a:solidFill>
                <a:latin typeface="微软雅黑" panose="020B0503020204020204" pitchFamily="34" charset="-122"/>
                <a:ea typeface="微软雅黑" panose="020B0503020204020204" pitchFamily="34" charset="-122"/>
              </a:rPr>
              <a:t>系统架构</a:t>
            </a:r>
            <a:endParaRPr lang="zh-CN" altLang="en-US" b="1" spc="300" dirty="0">
              <a:solidFill>
                <a:srgbClr val="00498E"/>
              </a:solidFill>
            </a:endParaRPr>
          </a:p>
        </p:txBody>
      </p:sp>
      <p:grpSp>
        <p:nvGrpSpPr>
          <p:cNvPr id="6" name="组合 5">
            <a:extLst>
              <a:ext uri="{FF2B5EF4-FFF2-40B4-BE49-F238E27FC236}">
                <a16:creationId xmlns:a16="http://schemas.microsoft.com/office/drawing/2014/main" id="{B101644D-72F5-4763-B005-24C73429876C}"/>
              </a:ext>
            </a:extLst>
          </p:cNvPr>
          <p:cNvGrpSpPr/>
          <p:nvPr/>
        </p:nvGrpSpPr>
        <p:grpSpPr>
          <a:xfrm>
            <a:off x="144780" y="4654931"/>
            <a:ext cx="1613092" cy="336677"/>
            <a:chOff x="144780" y="4654931"/>
            <a:chExt cx="1613092" cy="336677"/>
          </a:xfrm>
        </p:grpSpPr>
        <p:pic>
          <p:nvPicPr>
            <p:cNvPr id="2050" name="Picture 2">
              <a:hlinkClick r:id="rId3"/>
              <a:extLst>
                <a:ext uri="{FF2B5EF4-FFF2-40B4-BE49-F238E27FC236}">
                  <a16:creationId xmlns:a16="http://schemas.microsoft.com/office/drawing/2014/main" id="{B4D8CB7B-7F33-4EA1-AA79-E192E6230EE5}"/>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421195" y="4654931"/>
              <a:ext cx="336677" cy="336677"/>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FEBAEB8C-6DC2-419A-A9BB-16BE1E7B4BA5}"/>
                </a:ext>
              </a:extLst>
            </p:cNvPr>
            <p:cNvSpPr txBox="1"/>
            <p:nvPr/>
          </p:nvSpPr>
          <p:spPr>
            <a:xfrm>
              <a:off x="144780" y="4683831"/>
              <a:ext cx="1299974" cy="307777"/>
            </a:xfrm>
            <a:prstGeom prst="rect">
              <a:avLst/>
            </a:prstGeom>
            <a:noFill/>
          </p:spPr>
          <p:txBody>
            <a:bodyPr wrap="square">
              <a:spAutoFit/>
            </a:bodyPr>
            <a:lstStyle/>
            <a:p>
              <a:r>
                <a:rPr lang="zh-CN" altLang="en-US" sz="1400" dirty="0">
                  <a:solidFill>
                    <a:srgbClr val="00498E"/>
                  </a:solidFill>
                </a:rPr>
                <a:t>最新版本获取：</a:t>
              </a:r>
            </a:p>
          </p:txBody>
        </p:sp>
      </p:grpSp>
      <p:sp>
        <p:nvSpPr>
          <p:cNvPr id="7" name="文本框 6">
            <a:extLst>
              <a:ext uri="{FF2B5EF4-FFF2-40B4-BE49-F238E27FC236}">
                <a16:creationId xmlns:a16="http://schemas.microsoft.com/office/drawing/2014/main" id="{71D63C76-976F-44DD-87C0-B144E40F8D83}"/>
              </a:ext>
            </a:extLst>
          </p:cNvPr>
          <p:cNvSpPr txBox="1"/>
          <p:nvPr/>
        </p:nvSpPr>
        <p:spPr>
          <a:xfrm>
            <a:off x="1757872" y="4690220"/>
            <a:ext cx="1857198" cy="307777"/>
          </a:xfrm>
          <a:prstGeom prst="rect">
            <a:avLst/>
          </a:prstGeom>
          <a:noFill/>
        </p:spPr>
        <p:txBody>
          <a:bodyPr wrap="square">
            <a:spAutoFit/>
          </a:bodyPr>
          <a:lstStyle/>
          <a:p>
            <a:r>
              <a:rPr lang="zh-CN" altLang="en-US" sz="1400" dirty="0">
                <a:solidFill>
                  <a:srgbClr val="00498E"/>
                </a:solidFill>
              </a:rPr>
              <a:t>版本号 </a:t>
            </a:r>
            <a:r>
              <a:rPr lang="en-US" altLang="zh-CN" sz="1400" dirty="0">
                <a:solidFill>
                  <a:srgbClr val="00498E"/>
                </a:solidFill>
              </a:rPr>
              <a:t>EEG_M1 V1.8</a:t>
            </a:r>
            <a:endParaRPr lang="zh-CN" altLang="en-US" sz="1400" dirty="0">
              <a:solidFill>
                <a:srgbClr val="00498E"/>
              </a:solidFill>
            </a:endParaRPr>
          </a:p>
        </p:txBody>
      </p:sp>
    </p:spTree>
    <p:extLst>
      <p:ext uri="{BB962C8B-B14F-4D97-AF65-F5344CB8AC3E}">
        <p14:creationId xmlns:p14="http://schemas.microsoft.com/office/powerpoint/2010/main" val="587026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477C7A65-34E5-4FF1-AA48-B897BEF44761}"/>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7A9F3A5-08E0-46B4-92E3-AFC1D602CD06}"/>
              </a:ext>
            </a:extLst>
          </p:cNvPr>
          <p:cNvSpPr txBox="1"/>
          <p:nvPr/>
        </p:nvSpPr>
        <p:spPr>
          <a:xfrm>
            <a:off x="144780" y="184396"/>
            <a:ext cx="2455169" cy="369332"/>
          </a:xfrm>
          <a:prstGeom prst="rect">
            <a:avLst/>
          </a:prstGeom>
          <a:noFill/>
        </p:spPr>
        <p:txBody>
          <a:bodyPr wrap="square">
            <a:spAutoFit/>
          </a:bodyPr>
          <a:lstStyle/>
          <a:p>
            <a:r>
              <a:rPr lang="zh-CN" altLang="en-US" sz="1800" b="1" dirty="0">
                <a:solidFill>
                  <a:srgbClr val="00498E"/>
                </a:solidFill>
                <a:latin typeface="微软雅黑" panose="020B0503020204020204" pitchFamily="34" charset="-122"/>
                <a:ea typeface="微软雅黑" panose="020B0503020204020204" pitchFamily="34" charset="-122"/>
              </a:rPr>
              <a:t>网络参数配置</a:t>
            </a:r>
            <a:endParaRPr lang="zh-CN" altLang="en-US" b="1" spc="300" dirty="0">
              <a:solidFill>
                <a:srgbClr val="00498E"/>
              </a:solidFill>
            </a:endParaRPr>
          </a:p>
        </p:txBody>
      </p:sp>
      <p:sp>
        <p:nvSpPr>
          <p:cNvPr id="13" name="文本框 12">
            <a:extLst>
              <a:ext uri="{FF2B5EF4-FFF2-40B4-BE49-F238E27FC236}">
                <a16:creationId xmlns:a16="http://schemas.microsoft.com/office/drawing/2014/main" id="{600CF82D-9DBD-4EE3-A395-6CAA8EB57AEC}"/>
              </a:ext>
            </a:extLst>
          </p:cNvPr>
          <p:cNvSpPr txBox="1"/>
          <p:nvPr/>
        </p:nvSpPr>
        <p:spPr>
          <a:xfrm>
            <a:off x="144779" y="778756"/>
            <a:ext cx="8758215" cy="1561133"/>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a:t>
            </a:r>
            <a:r>
              <a:rPr lang="zh-CN" altLang="en-US" dirty="0">
                <a:solidFill>
                  <a:srgbClr val="00498E"/>
                </a:solidFill>
                <a:latin typeface="微软雅黑" panose="020B0503020204020204" pitchFamily="34" charset="-122"/>
                <a:ea typeface="微软雅黑" panose="020B0503020204020204" pitchFamily="34" charset="-122"/>
              </a:rPr>
              <a:t>通过</a:t>
            </a:r>
            <a:r>
              <a:rPr lang="zh-CN" altLang="en-US" sz="1800" dirty="0">
                <a:solidFill>
                  <a:srgbClr val="00498E"/>
                </a:solidFill>
                <a:latin typeface="微软雅黑" panose="020B0503020204020204" pitchFamily="34" charset="-122"/>
                <a:ea typeface="微软雅黑" panose="020B0503020204020204" pitchFamily="34" charset="-122"/>
              </a:rPr>
              <a:t>以太网接口与上位机通信，本设备作为服务器：</a:t>
            </a:r>
            <a:endParaRPr lang="en-US" altLang="zh-CN" sz="1800" dirty="0">
              <a:solidFill>
                <a:srgbClr val="00498E"/>
              </a:solidFill>
              <a:latin typeface="微软雅黑" panose="020B0503020204020204" pitchFamily="34" charset="-122"/>
              <a:ea typeface="微软雅黑" panose="020B0503020204020204" pitchFamily="34" charset="-122"/>
            </a:endParaRPr>
          </a:p>
          <a:p>
            <a:pPr marL="285750" indent="-285750" algn="just">
              <a:lnSpc>
                <a:spcPct val="125000"/>
              </a:lnSpc>
              <a:buFont typeface="Arial" panose="020B0604020202020204" pitchFamily="34" charset="0"/>
              <a:buChar char="•"/>
            </a:pPr>
            <a:r>
              <a:rPr lang="zh-CN" altLang="en-US" sz="1400" dirty="0">
                <a:solidFill>
                  <a:srgbClr val="00498E"/>
                </a:solidFill>
                <a:latin typeface="微软雅黑" panose="020B0503020204020204" pitchFamily="34" charset="-122"/>
                <a:ea typeface="微软雅黑" panose="020B0503020204020204" pitchFamily="34" charset="-122"/>
              </a:rPr>
              <a:t>提供一个</a:t>
            </a:r>
            <a:r>
              <a:rPr lang="en-US" altLang="zh-CN" sz="1400" dirty="0">
                <a:solidFill>
                  <a:srgbClr val="00498E"/>
                </a:solidFill>
                <a:latin typeface="微软雅黑" panose="020B0503020204020204" pitchFamily="34" charset="-122"/>
                <a:ea typeface="微软雅黑" panose="020B0503020204020204" pitchFamily="34" charset="-122"/>
              </a:rPr>
              <a:t>TCP</a:t>
            </a:r>
            <a:r>
              <a:rPr lang="zh-CN" altLang="en-US" sz="1400" dirty="0">
                <a:solidFill>
                  <a:srgbClr val="00498E"/>
                </a:solidFill>
                <a:latin typeface="微软雅黑" panose="020B0503020204020204" pitchFamily="34" charset="-122"/>
                <a:ea typeface="微软雅黑" panose="020B0503020204020204" pitchFamily="34" charset="-122"/>
              </a:rPr>
              <a:t>端口</a:t>
            </a:r>
            <a:r>
              <a:rPr lang="zh-CN" altLang="en-US" sz="1400" b="1" dirty="0">
                <a:solidFill>
                  <a:srgbClr val="00498E"/>
                </a:solidFill>
                <a:latin typeface="微软雅黑" panose="020B0503020204020204" pitchFamily="34" charset="-122"/>
                <a:ea typeface="微软雅黑" panose="020B0503020204020204" pitchFamily="34" charset="-122"/>
              </a:rPr>
              <a:t>（控制端口）</a:t>
            </a:r>
            <a:r>
              <a:rPr lang="zh-CN" altLang="en-US" sz="1400" dirty="0">
                <a:solidFill>
                  <a:srgbClr val="00498E"/>
                </a:solidFill>
                <a:latin typeface="微软雅黑" panose="020B0503020204020204" pitchFamily="34" charset="-122"/>
                <a:ea typeface="微软雅黑" panose="020B0503020204020204" pitchFamily="34" charset="-122"/>
              </a:rPr>
              <a:t>以实现上位机对本设备的控制；</a:t>
            </a:r>
            <a:endParaRPr lang="en-US" altLang="zh-CN" sz="1400" dirty="0">
              <a:solidFill>
                <a:srgbClr val="00498E"/>
              </a:solidFill>
              <a:latin typeface="微软雅黑" panose="020B0503020204020204" pitchFamily="34" charset="-122"/>
              <a:ea typeface="微软雅黑" panose="020B0503020204020204" pitchFamily="34" charset="-122"/>
            </a:endParaRPr>
          </a:p>
          <a:p>
            <a:pPr marL="285750" indent="-285750" algn="just">
              <a:lnSpc>
                <a:spcPct val="125000"/>
              </a:lnSpc>
              <a:buFont typeface="Arial" panose="020B0604020202020204" pitchFamily="34" charset="0"/>
              <a:buChar char="•"/>
            </a:pPr>
            <a:r>
              <a:rPr lang="zh-CN" altLang="en-US" sz="1400" dirty="0">
                <a:solidFill>
                  <a:srgbClr val="00498E"/>
                </a:solidFill>
                <a:latin typeface="微软雅黑" panose="020B0503020204020204" pitchFamily="34" charset="-122"/>
                <a:ea typeface="微软雅黑" panose="020B0503020204020204" pitchFamily="34" charset="-122"/>
              </a:rPr>
              <a:t>提供两个</a:t>
            </a:r>
            <a:r>
              <a:rPr lang="en-US" altLang="zh-CN" sz="1400" dirty="0">
                <a:solidFill>
                  <a:srgbClr val="00498E"/>
                </a:solidFill>
                <a:latin typeface="微软雅黑" panose="020B0503020204020204" pitchFamily="34" charset="-122"/>
                <a:ea typeface="微软雅黑" panose="020B0503020204020204" pitchFamily="34" charset="-122"/>
              </a:rPr>
              <a:t>UDP</a:t>
            </a:r>
            <a:r>
              <a:rPr lang="zh-CN" altLang="en-US" sz="1400" dirty="0">
                <a:solidFill>
                  <a:srgbClr val="00498E"/>
                </a:solidFill>
                <a:latin typeface="微软雅黑" panose="020B0503020204020204" pitchFamily="34" charset="-122"/>
                <a:ea typeface="微软雅黑" panose="020B0503020204020204" pitchFamily="34" charset="-122"/>
              </a:rPr>
              <a:t>端口，</a:t>
            </a:r>
            <a:r>
              <a:rPr lang="en-US" altLang="zh-CN" sz="1400" dirty="0">
                <a:solidFill>
                  <a:srgbClr val="00498E"/>
                </a:solidFill>
                <a:latin typeface="微软雅黑" panose="020B0503020204020204" pitchFamily="34" charset="-122"/>
                <a:ea typeface="微软雅黑" panose="020B0503020204020204" pitchFamily="34" charset="-122"/>
              </a:rPr>
              <a:t>UDP 1</a:t>
            </a:r>
            <a:r>
              <a:rPr lang="zh-CN" altLang="en-US" sz="1400" dirty="0">
                <a:solidFill>
                  <a:srgbClr val="00498E"/>
                </a:solidFill>
                <a:latin typeface="微软雅黑" panose="020B0503020204020204" pitchFamily="34" charset="-122"/>
                <a:ea typeface="微软雅黑" panose="020B0503020204020204" pitchFamily="34" charset="-122"/>
              </a:rPr>
              <a:t>端口</a:t>
            </a:r>
            <a:r>
              <a:rPr lang="zh-CN" altLang="en-US" sz="1400" b="1" dirty="0">
                <a:solidFill>
                  <a:srgbClr val="00498E"/>
                </a:solidFill>
                <a:latin typeface="微软雅黑" panose="020B0503020204020204" pitchFamily="34" charset="-122"/>
                <a:ea typeface="微软雅黑" panose="020B0503020204020204" pitchFamily="34" charset="-122"/>
              </a:rPr>
              <a:t>（数据端口）</a:t>
            </a:r>
            <a:r>
              <a:rPr lang="zh-CN" altLang="en-US" sz="1400" dirty="0">
                <a:solidFill>
                  <a:srgbClr val="00498E"/>
                </a:solidFill>
                <a:latin typeface="微软雅黑" panose="020B0503020204020204" pitchFamily="34" charset="-122"/>
                <a:ea typeface="微软雅黑" panose="020B0503020204020204" pitchFamily="34" charset="-122"/>
              </a:rPr>
              <a:t>实现设备向上位机数据传送，</a:t>
            </a:r>
            <a:r>
              <a:rPr lang="en-US" altLang="zh-CN" sz="1400" dirty="0">
                <a:solidFill>
                  <a:srgbClr val="00498E"/>
                </a:solidFill>
                <a:latin typeface="微软雅黑" panose="020B0503020204020204" pitchFamily="34" charset="-122"/>
                <a:ea typeface="微软雅黑" panose="020B0503020204020204" pitchFamily="34" charset="-122"/>
              </a:rPr>
              <a:t>UDP 2</a:t>
            </a:r>
            <a:r>
              <a:rPr lang="zh-CN" altLang="en-US" sz="1400" dirty="0">
                <a:solidFill>
                  <a:srgbClr val="00498E"/>
                </a:solidFill>
                <a:latin typeface="微软雅黑" panose="020B0503020204020204" pitchFamily="34" charset="-122"/>
                <a:ea typeface="微软雅黑" panose="020B0503020204020204" pitchFamily="34" charset="-122"/>
              </a:rPr>
              <a:t>端口</a:t>
            </a:r>
            <a:r>
              <a:rPr lang="zh-CN" altLang="en-US" sz="1400" b="1" dirty="0">
                <a:solidFill>
                  <a:srgbClr val="00498E"/>
                </a:solidFill>
                <a:latin typeface="微软雅黑" panose="020B0503020204020204" pitchFamily="34" charset="-122"/>
                <a:ea typeface="微软雅黑" panose="020B0503020204020204" pitchFamily="34" charset="-122"/>
              </a:rPr>
              <a:t>（标签端口）</a:t>
            </a:r>
            <a:r>
              <a:rPr lang="zh-CN" altLang="en-US" sz="1400" dirty="0">
                <a:solidFill>
                  <a:srgbClr val="00498E"/>
                </a:solidFill>
                <a:latin typeface="微软雅黑" panose="020B0503020204020204" pitchFamily="34" charset="-122"/>
                <a:ea typeface="微软雅黑" panose="020B0503020204020204" pitchFamily="34" charset="-122"/>
              </a:rPr>
              <a:t>实现上位机向设备发送标签信息及接收设备回复的以设备时钟为基准的带时间戳的标签信息。</a:t>
            </a:r>
            <a:endParaRPr lang="en-US" altLang="zh-CN" sz="1400" dirty="0">
              <a:solidFill>
                <a:srgbClr val="00498E"/>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在建立以太网连接前，确保网络参数配置如下：</a:t>
            </a:r>
          </a:p>
        </p:txBody>
      </p:sp>
      <p:graphicFrame>
        <p:nvGraphicFramePr>
          <p:cNvPr id="14" name="表格 14">
            <a:extLst>
              <a:ext uri="{FF2B5EF4-FFF2-40B4-BE49-F238E27FC236}">
                <a16:creationId xmlns:a16="http://schemas.microsoft.com/office/drawing/2014/main" id="{B6777BBC-51D0-4FBC-9A1C-B686133F64FF}"/>
              </a:ext>
            </a:extLst>
          </p:cNvPr>
          <p:cNvGraphicFramePr>
            <a:graphicFrameLocks noGrp="1"/>
          </p:cNvGraphicFramePr>
          <p:nvPr>
            <p:extLst>
              <p:ext uri="{D42A27DB-BD31-4B8C-83A1-F6EECF244321}">
                <p14:modId xmlns:p14="http://schemas.microsoft.com/office/powerpoint/2010/main" val="3258788547"/>
              </p:ext>
            </p:extLst>
          </p:nvPr>
        </p:nvGraphicFramePr>
        <p:xfrm>
          <a:off x="505984" y="2428955"/>
          <a:ext cx="8282304" cy="2559419"/>
        </p:xfrm>
        <a:graphic>
          <a:graphicData uri="http://schemas.openxmlformats.org/drawingml/2006/table">
            <a:tbl>
              <a:tblPr firstRow="1" bandRow="1">
                <a:tableStyleId>{6E25E649-3F16-4E02-A733-19D2CDBF48F0}</a:tableStyleId>
              </a:tblPr>
              <a:tblGrid>
                <a:gridCol w="1150318">
                  <a:extLst>
                    <a:ext uri="{9D8B030D-6E8A-4147-A177-3AD203B41FA5}">
                      <a16:colId xmlns:a16="http://schemas.microsoft.com/office/drawing/2014/main" val="3645911224"/>
                    </a:ext>
                  </a:extLst>
                </a:gridCol>
                <a:gridCol w="1532728">
                  <a:extLst>
                    <a:ext uri="{9D8B030D-6E8A-4147-A177-3AD203B41FA5}">
                      <a16:colId xmlns:a16="http://schemas.microsoft.com/office/drawing/2014/main" val="257802436"/>
                    </a:ext>
                  </a:extLst>
                </a:gridCol>
                <a:gridCol w="5599258">
                  <a:extLst>
                    <a:ext uri="{9D8B030D-6E8A-4147-A177-3AD203B41FA5}">
                      <a16:colId xmlns:a16="http://schemas.microsoft.com/office/drawing/2014/main" val="1008660161"/>
                    </a:ext>
                  </a:extLst>
                </a:gridCol>
              </a:tblGrid>
              <a:tr h="267910">
                <a:tc gridSpan="2">
                  <a:txBody>
                    <a:bodyPr/>
                    <a:lstStyle/>
                    <a:p>
                      <a:pPr algn="ctr"/>
                      <a:r>
                        <a:rPr lang="zh-CN" altLang="en-US" dirty="0"/>
                        <a:t>网络参数</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hMerge="1">
                  <a:txBody>
                    <a:bodyPr/>
                    <a:lstStyle/>
                    <a:p>
                      <a:pPr algn="ctr"/>
                      <a:r>
                        <a:rPr lang="zh-CN" altLang="en-US" dirty="0"/>
                        <a:t>网络参数</a:t>
                      </a:r>
                    </a:p>
                  </a:txBody>
                  <a:tcPr>
                    <a:lnL>
                      <a:noFill/>
                    </a:lnL>
                    <a:lnR>
                      <a:noFill/>
                    </a:lnR>
                    <a:lnT w="25400" cmpd="sng">
                      <a:noFill/>
                    </a:lnT>
                    <a:lnB w="25400" cmpd="sng">
                      <a:noFill/>
                    </a:lnB>
                    <a:lnTlToBr w="12700" cmpd="sng">
                      <a:noFill/>
                      <a:prstDash val="solid"/>
                    </a:lnTlToBr>
                    <a:lnBlToTr w="12700" cmpd="sng">
                      <a:noFill/>
                      <a:prstDash val="solid"/>
                    </a:lnBlToTr>
                    <a:solidFill>
                      <a:schemeClr val="accent1">
                        <a:lumMod val="75000"/>
                      </a:schemeClr>
                    </a:solidFill>
                  </a:tcPr>
                </a:tc>
                <a:tc>
                  <a:txBody>
                    <a:bodyPr/>
                    <a:lstStyle/>
                    <a:p>
                      <a:pPr algn="ctr"/>
                      <a:r>
                        <a:rPr lang="zh-CN" altLang="en-US" dirty="0"/>
                        <a:t>值</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093437434"/>
                  </a:ext>
                </a:extLst>
              </a:tr>
              <a:tr h="323177">
                <a:tc rowSpan="3">
                  <a:txBody>
                    <a:bodyPr/>
                    <a:lstStyle/>
                    <a:p>
                      <a:pPr algn="ctr"/>
                      <a:r>
                        <a:rPr lang="zh-CN" altLang="en-US" sz="1400" kern="1200" dirty="0">
                          <a:solidFill>
                            <a:schemeClr val="dk1"/>
                          </a:solidFill>
                          <a:latin typeface="+mn-lt"/>
                          <a:ea typeface="+mn-ea"/>
                          <a:cs typeface="+mn-cs"/>
                        </a:rPr>
                        <a:t>上位机</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en-US" altLang="zh-CN" sz="1400" dirty="0"/>
                        <a:t>UDP 1</a:t>
                      </a:r>
                      <a:r>
                        <a:rPr lang="zh-CN" altLang="en-US" sz="1400" dirty="0"/>
                        <a:t>端口号</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7002</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605268"/>
                  </a:ext>
                </a:extLst>
              </a:tr>
              <a:tr h="323177">
                <a:tc vMerge="1">
                  <a:txBody>
                    <a:bodyPr/>
                    <a:lstStyle/>
                    <a:p>
                      <a:endParaRPr lang="zh-CN" alt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UDP 2</a:t>
                      </a:r>
                      <a:r>
                        <a:rPr lang="zh-CN" altLang="en-US" sz="1400" kern="1200" dirty="0">
                          <a:solidFill>
                            <a:schemeClr val="dk1"/>
                          </a:solidFill>
                          <a:latin typeface="+mn-lt"/>
                          <a:ea typeface="+mn-ea"/>
                          <a:cs typeface="+mn-cs"/>
                        </a:rPr>
                        <a:t>端口号</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7003</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18569896"/>
                  </a:ext>
                </a:extLst>
              </a:tr>
              <a:tr h="323177">
                <a:tc vMerge="1">
                  <a:txBody>
                    <a:bodyPr/>
                    <a:lstStyle/>
                    <a:p>
                      <a:endParaRPr lang="zh-CN" altLang="en-US" dirty="0"/>
                    </a:p>
                  </a:txBody>
                  <a:tcP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dirty="0"/>
                        <a:t>IP</a:t>
                      </a:r>
                      <a:r>
                        <a:rPr lang="zh-CN" altLang="en-US" sz="1400" dirty="0"/>
                        <a:t>地址</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192.168.1.101</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496682440"/>
                  </a:ext>
                </a:extLst>
              </a:tr>
              <a:tr h="323177">
                <a:tc rowSpan="4">
                  <a:txBody>
                    <a:bodyPr/>
                    <a:lstStyle/>
                    <a:p>
                      <a:pPr algn="ctr"/>
                      <a:r>
                        <a:rPr lang="en-US" altLang="zh-CN" sz="1400" kern="1200" dirty="0">
                          <a:solidFill>
                            <a:schemeClr val="dk1"/>
                          </a:solidFill>
                          <a:latin typeface="+mn-lt"/>
                          <a:ea typeface="+mn-ea"/>
                          <a:cs typeface="+mn-cs"/>
                        </a:rPr>
                        <a:t>Micro EEG</a:t>
                      </a:r>
                      <a:endParaRPr lang="zh-CN" altLang="en-US" sz="14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n-lt"/>
                          <a:ea typeface="+mn-ea"/>
                          <a:cs typeface="+mn-cs"/>
                        </a:rPr>
                        <a:t>TCP</a:t>
                      </a:r>
                      <a:r>
                        <a:rPr lang="zh-CN" altLang="en-US" sz="1400" kern="1200" dirty="0">
                          <a:solidFill>
                            <a:schemeClr val="dk1"/>
                          </a:solidFill>
                          <a:latin typeface="+mn-lt"/>
                          <a:ea typeface="+mn-ea"/>
                          <a:cs typeface="+mn-cs"/>
                        </a:rPr>
                        <a:t>端口号</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7001</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81582922"/>
                  </a:ext>
                </a:extLst>
              </a:tr>
              <a:tr h="323177">
                <a:tc vMerge="1">
                  <a:txBody>
                    <a:bodyPr/>
                    <a:lstStyle/>
                    <a:p>
                      <a:endParaRPr lang="zh-CN" altLang="en-US" dirty="0"/>
                    </a:p>
                  </a:txBody>
                  <a:tcPr>
                    <a:lnL>
                      <a:noFill/>
                    </a:lnL>
                    <a:lnR>
                      <a:noFill/>
                    </a:lnR>
                    <a:lnT>
                      <a:noFill/>
                    </a:lnT>
                    <a:lnB w="25400" cmpd="sng">
                      <a:noFill/>
                    </a:lnB>
                    <a:lnTlToBr w="12700" cmpd="sng">
                      <a:noFill/>
                      <a:prstDash val="solid"/>
                    </a:lnTlToBr>
                    <a:lnBlToTr w="12700" cmpd="sng">
                      <a:noFill/>
                      <a:prstDash val="solid"/>
                    </a:lnBlToTr>
                    <a:solidFill>
                      <a:schemeClr val="bg2"/>
                    </a:solidFill>
                  </a:tcPr>
                </a:tc>
                <a:tc>
                  <a:txBody>
                    <a:bodyPr/>
                    <a:lstStyle/>
                    <a:p>
                      <a:pPr algn="l"/>
                      <a:r>
                        <a:rPr lang="en-US" altLang="zh-CN" sz="1400" kern="1200" dirty="0">
                          <a:solidFill>
                            <a:schemeClr val="dk1"/>
                          </a:solidFill>
                          <a:latin typeface="+mn-lt"/>
                          <a:ea typeface="+mn-ea"/>
                          <a:cs typeface="+mn-cs"/>
                        </a:rPr>
                        <a:t>UDP 1</a:t>
                      </a:r>
                      <a:r>
                        <a:rPr lang="zh-CN" altLang="en-US" sz="1400" kern="1200" dirty="0">
                          <a:solidFill>
                            <a:schemeClr val="dk1"/>
                          </a:solidFill>
                          <a:latin typeface="+mn-lt"/>
                          <a:ea typeface="+mn-ea"/>
                          <a:cs typeface="+mn-cs"/>
                        </a:rPr>
                        <a:t>端口号</a:t>
                      </a:r>
                      <a:endParaRPr lang="en-US" altLang="zh-CN" sz="14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7002</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928836263"/>
                  </a:ext>
                </a:extLst>
              </a:tr>
              <a:tr h="323177">
                <a:tc vMerge="1">
                  <a:txBody>
                    <a:bodyPr/>
                    <a:lstStyle/>
                    <a:p>
                      <a:endParaRPr lang="zh-CN" altLang="en-US"/>
                    </a:p>
                  </a:txBody>
                  <a:tcPr/>
                </a:tc>
                <a:tc>
                  <a:txBody>
                    <a:bodyPr/>
                    <a:lstStyle/>
                    <a:p>
                      <a:pPr algn="l"/>
                      <a:r>
                        <a:rPr lang="en-US" altLang="zh-CN" sz="1400" kern="1200" dirty="0">
                          <a:solidFill>
                            <a:schemeClr val="dk1"/>
                          </a:solidFill>
                          <a:latin typeface="+mn-lt"/>
                          <a:ea typeface="+mn-ea"/>
                          <a:cs typeface="+mn-cs"/>
                        </a:rPr>
                        <a:t>UDP 2</a:t>
                      </a:r>
                      <a:r>
                        <a:rPr lang="zh-CN" altLang="en-US" sz="1400" kern="1200" dirty="0">
                          <a:solidFill>
                            <a:schemeClr val="dk1"/>
                          </a:solidFill>
                          <a:latin typeface="+mn-lt"/>
                          <a:ea typeface="+mn-ea"/>
                          <a:cs typeface="+mn-cs"/>
                        </a:rPr>
                        <a:t>端口号</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7003</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320784251"/>
                  </a:ext>
                </a:extLst>
              </a:tr>
              <a:tr h="323177">
                <a:tc vMerge="1">
                  <a:txBody>
                    <a:bodyPr/>
                    <a:lstStyle/>
                    <a:p>
                      <a:pPr algn="ctr"/>
                      <a:endParaRPr lang="zh-CN" altLang="en-US" dirty="0"/>
                    </a:p>
                  </a:txBody>
                  <a:tcPr anchor="ctr">
                    <a:lnL>
                      <a:noFill/>
                    </a:lnL>
                    <a:lnR>
                      <a:noFill/>
                    </a:lnR>
                    <a:lnT w="12700" cap="flat" cmpd="sng" algn="ctr">
                      <a:solidFill>
                        <a:schemeClr val="bg1"/>
                      </a:solidFill>
                      <a:prstDash val="solid"/>
                      <a:round/>
                      <a:headEnd type="none" w="med" len="med"/>
                      <a:tailEnd type="none" w="med" len="med"/>
                    </a:lnT>
                    <a:lnB w="25400" cmpd="sng">
                      <a:noFill/>
                    </a:lnB>
                    <a:lnTlToBr w="12700" cmpd="sng">
                      <a:noFill/>
                      <a:prstDash val="solid"/>
                    </a:lnTlToBr>
                    <a:lnBlToTr w="12700" cmpd="sng">
                      <a:noFill/>
                      <a:prstDash val="solid"/>
                    </a:lnBlToTr>
                    <a:solidFill>
                      <a:schemeClr val="bg2"/>
                    </a:solidFill>
                  </a:tcPr>
                </a:tc>
                <a:tc>
                  <a:txBody>
                    <a:bodyPr/>
                    <a:lstStyle/>
                    <a:p>
                      <a:pPr algn="l"/>
                      <a:r>
                        <a:rPr lang="en-US" altLang="zh-CN" sz="1400" kern="1200" dirty="0">
                          <a:solidFill>
                            <a:schemeClr val="dk1"/>
                          </a:solidFill>
                          <a:latin typeface="+mn-lt"/>
                          <a:ea typeface="+mn-ea"/>
                          <a:cs typeface="+mn-cs"/>
                        </a:rPr>
                        <a:t>IP</a:t>
                      </a:r>
                      <a:r>
                        <a:rPr lang="zh-CN" altLang="en-US" sz="1400" kern="1200" dirty="0">
                          <a:solidFill>
                            <a:schemeClr val="dk1"/>
                          </a:solidFill>
                          <a:latin typeface="+mn-lt"/>
                          <a:ea typeface="+mn-ea"/>
                          <a:cs typeface="+mn-cs"/>
                        </a:rPr>
                        <a:t>地址</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dirty="0"/>
                        <a:t>192.168.1.10</a:t>
                      </a:r>
                      <a:endParaRPr lang="zh-CN" altLang="en-US"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6662588"/>
                  </a:ext>
                </a:extLst>
              </a:tr>
            </a:tbl>
          </a:graphicData>
        </a:graphic>
      </p:graphicFrame>
    </p:spTree>
    <p:extLst>
      <p:ext uri="{BB962C8B-B14F-4D97-AF65-F5344CB8AC3E}">
        <p14:creationId xmlns:p14="http://schemas.microsoft.com/office/powerpoint/2010/main" val="4179673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DBED0B3-6CD3-442D-A360-696490BD659B}"/>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5368FE0-CBAA-4C53-813C-88E969C23242}"/>
              </a:ext>
            </a:extLst>
          </p:cNvPr>
          <p:cNvSpPr txBox="1"/>
          <p:nvPr/>
        </p:nvSpPr>
        <p:spPr>
          <a:xfrm>
            <a:off x="144780" y="184396"/>
            <a:ext cx="342776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TCP</a:t>
            </a:r>
            <a:r>
              <a:rPr lang="zh-CN" altLang="en-US" b="1" dirty="0">
                <a:solidFill>
                  <a:srgbClr val="00498E"/>
                </a:solidFill>
                <a:latin typeface="微软雅黑" panose="020B0503020204020204" pitchFamily="34" charset="-122"/>
                <a:ea typeface="微软雅黑" panose="020B0503020204020204" pitchFamily="34" charset="-122"/>
              </a:rPr>
              <a:t>端口（控制端口）交互方式</a:t>
            </a:r>
            <a:endParaRPr lang="zh-CN" altLang="en-US" b="1" dirty="0">
              <a:solidFill>
                <a:srgbClr val="00498E"/>
              </a:solidFill>
            </a:endParaRPr>
          </a:p>
        </p:txBody>
      </p:sp>
      <p:sp>
        <p:nvSpPr>
          <p:cNvPr id="9" name="文本框 8">
            <a:extLst>
              <a:ext uri="{FF2B5EF4-FFF2-40B4-BE49-F238E27FC236}">
                <a16:creationId xmlns:a16="http://schemas.microsoft.com/office/drawing/2014/main" id="{4A3DC909-9E3F-4929-A682-F4C6670933FA}"/>
              </a:ext>
            </a:extLst>
          </p:cNvPr>
          <p:cNvSpPr txBox="1"/>
          <p:nvPr/>
        </p:nvSpPr>
        <p:spPr>
          <a:xfrm>
            <a:off x="144780" y="778756"/>
            <a:ext cx="8679180" cy="1099468"/>
          </a:xfrm>
          <a:prstGeom prst="rect">
            <a:avLst/>
          </a:prstGeom>
          <a:noFill/>
        </p:spPr>
        <p:txBody>
          <a:bodyPr wrap="square">
            <a:spAutoFit/>
          </a:bodyPr>
          <a:lstStyle/>
          <a:p>
            <a:pPr marL="285750" indent="-285750" algn="just">
              <a:lnSpc>
                <a:spcPct val="125000"/>
              </a:lnSpc>
              <a:buFont typeface="Wingdings" panose="05000000000000000000" pitchFamily="2" charset="2"/>
              <a:buChar char="n"/>
              <a:tabLst>
                <a:tab pos="4125913" algn="l"/>
              </a:tabLst>
            </a:pP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a:t>
            </a:r>
            <a:r>
              <a:rPr lang="zh-CN" altLang="en-US" dirty="0">
                <a:solidFill>
                  <a:srgbClr val="00498E"/>
                </a:solidFill>
                <a:latin typeface="微软雅黑" panose="020B0503020204020204" pitchFamily="34" charset="-122"/>
                <a:ea typeface="微软雅黑" panose="020B0503020204020204" pitchFamily="34" charset="-122"/>
              </a:rPr>
              <a:t>系统架构中将设备支持的所有功能以属性的形式在功能属性层进行封装，上位机通过</a:t>
            </a:r>
            <a:r>
              <a:rPr lang="en-US" altLang="zh-CN" dirty="0">
                <a:solidFill>
                  <a:srgbClr val="00498E"/>
                </a:solidFill>
                <a:latin typeface="微软雅黑" panose="020B0503020204020204" pitchFamily="34" charset="-122"/>
                <a:ea typeface="微软雅黑" panose="020B0503020204020204" pitchFamily="34" charset="-122"/>
              </a:rPr>
              <a:t>TCP</a:t>
            </a:r>
            <a:r>
              <a:rPr lang="zh-CN" altLang="en-US" dirty="0">
                <a:solidFill>
                  <a:srgbClr val="00498E"/>
                </a:solidFill>
                <a:latin typeface="微软雅黑" panose="020B0503020204020204" pitchFamily="34" charset="-122"/>
                <a:ea typeface="微软雅黑" panose="020B0503020204020204" pitchFamily="34" charset="-122"/>
              </a:rPr>
              <a:t>端口实现对设备属性值的读写操作以控制设备实现相应的属性功能。本设备版本支持的功能属性如下：</a:t>
            </a:r>
          </a:p>
        </p:txBody>
      </p:sp>
      <p:graphicFrame>
        <p:nvGraphicFramePr>
          <p:cNvPr id="11" name="表格 14">
            <a:extLst>
              <a:ext uri="{FF2B5EF4-FFF2-40B4-BE49-F238E27FC236}">
                <a16:creationId xmlns:a16="http://schemas.microsoft.com/office/drawing/2014/main" id="{7934EB80-9133-4127-B4B4-E3FDF408F094}"/>
              </a:ext>
            </a:extLst>
          </p:cNvPr>
          <p:cNvGraphicFramePr>
            <a:graphicFrameLocks noGrp="1"/>
          </p:cNvGraphicFramePr>
          <p:nvPr>
            <p:extLst>
              <p:ext uri="{D42A27DB-BD31-4B8C-83A1-F6EECF244321}">
                <p14:modId xmlns:p14="http://schemas.microsoft.com/office/powerpoint/2010/main" val="777329188"/>
              </p:ext>
            </p:extLst>
          </p:nvPr>
        </p:nvGraphicFramePr>
        <p:xfrm>
          <a:off x="480060" y="1913471"/>
          <a:ext cx="8290560" cy="3040380"/>
        </p:xfrm>
        <a:graphic>
          <a:graphicData uri="http://schemas.openxmlformats.org/drawingml/2006/table">
            <a:tbl>
              <a:tblPr firstRow="1" bandRow="1">
                <a:tableStyleId>{6E25E649-3F16-4E02-A733-19D2CDBF48F0}</a:tableStyleId>
              </a:tblPr>
              <a:tblGrid>
                <a:gridCol w="571500">
                  <a:extLst>
                    <a:ext uri="{9D8B030D-6E8A-4147-A177-3AD203B41FA5}">
                      <a16:colId xmlns:a16="http://schemas.microsoft.com/office/drawing/2014/main" val="257802436"/>
                    </a:ext>
                  </a:extLst>
                </a:gridCol>
                <a:gridCol w="1605659">
                  <a:extLst>
                    <a:ext uri="{9D8B030D-6E8A-4147-A177-3AD203B41FA5}">
                      <a16:colId xmlns:a16="http://schemas.microsoft.com/office/drawing/2014/main" val="3388335224"/>
                    </a:ext>
                  </a:extLst>
                </a:gridCol>
                <a:gridCol w="946591">
                  <a:extLst>
                    <a:ext uri="{9D8B030D-6E8A-4147-A177-3AD203B41FA5}">
                      <a16:colId xmlns:a16="http://schemas.microsoft.com/office/drawing/2014/main" val="2199124730"/>
                    </a:ext>
                  </a:extLst>
                </a:gridCol>
                <a:gridCol w="3770588">
                  <a:extLst>
                    <a:ext uri="{9D8B030D-6E8A-4147-A177-3AD203B41FA5}">
                      <a16:colId xmlns:a16="http://schemas.microsoft.com/office/drawing/2014/main" val="1008660161"/>
                    </a:ext>
                  </a:extLst>
                </a:gridCol>
                <a:gridCol w="1396222">
                  <a:extLst>
                    <a:ext uri="{9D8B030D-6E8A-4147-A177-3AD203B41FA5}">
                      <a16:colId xmlns:a16="http://schemas.microsoft.com/office/drawing/2014/main" val="122876778"/>
                    </a:ext>
                  </a:extLst>
                </a:gridCol>
              </a:tblGrid>
              <a:tr h="285361">
                <a:tc>
                  <a:txBody>
                    <a:bodyPr/>
                    <a:lstStyle/>
                    <a:p>
                      <a:pPr algn="ctr"/>
                      <a:r>
                        <a:rPr lang="zh-CN" altLang="en-US" dirty="0"/>
                        <a:t>编号</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C947C"/>
                    </a:solidFill>
                  </a:tcPr>
                </a:tc>
                <a:tc>
                  <a:txBody>
                    <a:bodyPr/>
                    <a:lstStyle/>
                    <a:p>
                      <a:pPr algn="ctr"/>
                      <a:r>
                        <a:rPr lang="zh-CN" altLang="en-US" dirty="0"/>
                        <a:t>属性名称</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zh-CN" altLang="en-US" dirty="0"/>
                        <a:t>读写权限</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zh-CN" altLang="en-US" dirty="0"/>
                        <a:t>说明</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a:r>
                        <a:rPr lang="zh-CN" altLang="en-US" dirty="0"/>
                        <a:t>数据类型</a:t>
                      </a:r>
                      <a:r>
                        <a:rPr lang="en-US" altLang="zh-CN" dirty="0"/>
                        <a:t>/</a:t>
                      </a:r>
                      <a:r>
                        <a:rPr lang="zh-CN" altLang="en-US" dirty="0"/>
                        <a:t>长度</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093437434"/>
                  </a:ext>
                </a:extLst>
              </a:tr>
              <a:tr h="263410">
                <a:tc>
                  <a:txBody>
                    <a:bodyPr/>
                    <a:lstStyle/>
                    <a:p>
                      <a:pPr algn="ctr"/>
                      <a:r>
                        <a:rPr lang="en-US" altLang="zh-CN" sz="1200" dirty="0"/>
                        <a:t>0</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l"/>
                      <a:r>
                        <a:rPr lang="zh-CN" altLang="en-US" sz="1200" dirty="0"/>
                        <a:t>设备唯一识别码</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zh-CN" altLang="en-US" sz="1200" dirty="0"/>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200" dirty="0"/>
                        <a:t>由设备主控芯片的</a:t>
                      </a:r>
                      <a:r>
                        <a:rPr lang="en-US" altLang="zh-CN" sz="1200" dirty="0"/>
                        <a:t>UUID</a:t>
                      </a:r>
                      <a:r>
                        <a:rPr lang="zh-CN" altLang="en-US" sz="1200" dirty="0"/>
                        <a:t>为基础算出</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uint32</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605268"/>
                  </a:ext>
                </a:extLst>
              </a:tr>
              <a:tr h="26341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dirty="0"/>
                        <a:t>1</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200" dirty="0"/>
                        <a:t>设备总通道数</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200" dirty="0"/>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200" dirty="0"/>
                        <a:t>设备总采样通道数</a:t>
                      </a:r>
                      <a:r>
                        <a:rPr lang="en-US" altLang="zh-CN" sz="1200" dirty="0"/>
                        <a:t>/</a:t>
                      </a:r>
                      <a:r>
                        <a:rPr lang="zh-CN" altLang="en-US" sz="1200" dirty="0"/>
                        <a:t>导联数</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dirty="0"/>
                        <a:t>uint16</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496682440"/>
                  </a:ext>
                </a:extLst>
              </a:tr>
              <a:tr h="26341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2</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200" kern="1200" dirty="0">
                          <a:solidFill>
                            <a:schemeClr val="dk1"/>
                          </a:solidFill>
                          <a:latin typeface="+mn-lt"/>
                          <a:ea typeface="+mn-ea"/>
                          <a:cs typeface="+mn-cs"/>
                        </a:rPr>
                        <a:t>采样控制开关</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200" kern="1200" dirty="0">
                          <a:solidFill>
                            <a:schemeClr val="dk1"/>
                          </a:solidFill>
                          <a:latin typeface="+mn-lt"/>
                          <a:ea typeface="+mn-ea"/>
                          <a:cs typeface="+mn-cs"/>
                        </a:rPr>
                        <a:t>读</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写</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1 - </a:t>
                      </a:r>
                      <a:r>
                        <a:rPr lang="zh-CN" altLang="en-US" sz="1200" dirty="0"/>
                        <a:t>开始采样  </a:t>
                      </a:r>
                      <a:r>
                        <a:rPr lang="en-US" altLang="zh-CN" sz="1200" dirty="0"/>
                        <a:t>0 - </a:t>
                      </a:r>
                      <a:r>
                        <a:rPr lang="zh-CN" altLang="en-US" sz="1200" dirty="0"/>
                        <a:t>停止采样</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bool</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81582922"/>
                  </a:ext>
                </a:extLst>
              </a:tr>
              <a:tr h="263410">
                <a:tc>
                  <a:txBody>
                    <a:bodyPr/>
                    <a:lstStyle/>
                    <a:p>
                      <a:pPr algn="ctr"/>
                      <a:r>
                        <a:rPr lang="en-US" altLang="zh-CN" sz="1200" kern="1200" dirty="0">
                          <a:solidFill>
                            <a:schemeClr val="dk1"/>
                          </a:solidFill>
                          <a:latin typeface="+mn-lt"/>
                          <a:ea typeface="+mn-ea"/>
                          <a:cs typeface="+mn-cs"/>
                        </a:rPr>
                        <a:t>3</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设备</a:t>
                      </a:r>
                      <a:r>
                        <a:rPr lang="en-US" altLang="zh-CN" sz="1200" kern="1200" dirty="0">
                          <a:solidFill>
                            <a:schemeClr val="dk1"/>
                          </a:solidFill>
                          <a:latin typeface="+mn-lt"/>
                          <a:ea typeface="+mn-ea"/>
                          <a:cs typeface="+mn-cs"/>
                        </a:rPr>
                        <a:t>MAC</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200" dirty="0"/>
                        <a:t>默认值 </a:t>
                      </a:r>
                      <a:r>
                        <a:rPr lang="en-US" altLang="zh-CN" sz="1200" dirty="0"/>
                        <a:t>0c-29-ab-7c-00-01 ( </a:t>
                      </a:r>
                      <a:r>
                        <a:rPr lang="zh-CN" altLang="en-US" sz="1200" dirty="0"/>
                        <a:t>小端输出 </a:t>
                      </a:r>
                      <a:r>
                        <a:rPr lang="en-US" altLang="zh-CN" sz="1200" dirty="0"/>
                        <a:t>)</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48bit</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928836263"/>
                  </a:ext>
                </a:extLst>
              </a:tr>
              <a:tr h="263410">
                <a:tc>
                  <a:txBody>
                    <a:bodyPr/>
                    <a:lstStyle/>
                    <a:p>
                      <a:pPr algn="ctr"/>
                      <a:r>
                        <a:rPr lang="en-US" altLang="zh-CN" sz="1200" kern="1200" dirty="0">
                          <a:solidFill>
                            <a:schemeClr val="dk1"/>
                          </a:solidFill>
                          <a:latin typeface="+mn-lt"/>
                          <a:ea typeface="+mn-ea"/>
                          <a:cs typeface="+mn-cs"/>
                        </a:rPr>
                        <a:t>4</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设备</a:t>
                      </a:r>
                      <a:r>
                        <a:rPr lang="en-US" altLang="zh-CN" sz="1200" kern="1200" dirty="0">
                          <a:solidFill>
                            <a:schemeClr val="dk1"/>
                          </a:solidFill>
                          <a:latin typeface="+mn-lt"/>
                          <a:ea typeface="+mn-ea"/>
                          <a:cs typeface="+mn-cs"/>
                        </a:rPr>
                        <a:t>IP</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200" dirty="0"/>
                        <a:t>默认值 </a:t>
                      </a:r>
                      <a:r>
                        <a:rPr lang="en-US" altLang="zh-CN" sz="1200" dirty="0"/>
                        <a:t>192.168.1.10 ( </a:t>
                      </a:r>
                      <a:r>
                        <a:rPr lang="zh-CN" altLang="en-US" sz="1200" dirty="0"/>
                        <a:t>小端输出 </a:t>
                      </a:r>
                      <a:r>
                        <a:rPr lang="en-US" altLang="zh-CN" sz="1200" dirty="0"/>
                        <a:t>)</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32bit</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6662588"/>
                  </a:ext>
                </a:extLst>
              </a:tr>
              <a:tr h="263410">
                <a:tc>
                  <a:txBody>
                    <a:bodyPr/>
                    <a:lstStyle/>
                    <a:p>
                      <a:pPr algn="ctr"/>
                      <a:r>
                        <a:rPr lang="en-US" altLang="zh-CN" sz="1200" kern="1200" dirty="0">
                          <a:solidFill>
                            <a:schemeClr val="dk1"/>
                          </a:solidFill>
                          <a:latin typeface="+mn-lt"/>
                          <a:ea typeface="+mn-ea"/>
                          <a:cs typeface="+mn-cs"/>
                        </a:rPr>
                        <a:t>5</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US" altLang="zh-CN" sz="1200" kern="1200" dirty="0">
                          <a:solidFill>
                            <a:schemeClr val="dk1"/>
                          </a:solidFill>
                          <a:latin typeface="+mn-lt"/>
                          <a:ea typeface="+mn-ea"/>
                          <a:cs typeface="+mn-cs"/>
                        </a:rPr>
                        <a:t>UDP</a:t>
                      </a:r>
                      <a:r>
                        <a:rPr lang="zh-CN" altLang="en-US" sz="1200" kern="1200" dirty="0">
                          <a:solidFill>
                            <a:schemeClr val="dk1"/>
                          </a:solidFill>
                          <a:latin typeface="+mn-lt"/>
                          <a:ea typeface="+mn-ea"/>
                          <a:cs typeface="+mn-cs"/>
                        </a:rPr>
                        <a:t>每包样本数</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写</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200" dirty="0"/>
                        <a:t>默认值 </a:t>
                      </a:r>
                      <a:r>
                        <a:rPr lang="en-US" altLang="zh-CN" sz="1200" dirty="0"/>
                        <a:t>10</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dirty="0"/>
                        <a:t>uint16</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198393503"/>
                  </a:ext>
                </a:extLst>
              </a:tr>
              <a:tr h="263410">
                <a:tc>
                  <a:txBody>
                    <a:bodyPr/>
                    <a:lstStyle/>
                    <a:p>
                      <a:pPr algn="ctr"/>
                      <a:r>
                        <a:rPr lang="en-US" altLang="zh-CN" sz="1200" kern="1200" dirty="0">
                          <a:solidFill>
                            <a:schemeClr val="dk1"/>
                          </a:solidFill>
                          <a:latin typeface="+mn-lt"/>
                          <a:ea typeface="+mn-ea"/>
                          <a:cs typeface="+mn-cs"/>
                        </a:rPr>
                        <a:t>6</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设备支持的采样率</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200" dirty="0"/>
                        <a:t>支持 </a:t>
                      </a:r>
                      <a:r>
                        <a:rPr lang="en-US" altLang="zh-CN" sz="1200" dirty="0"/>
                        <a:t>250/500/1K/2K</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err="1"/>
                        <a:t>enum</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117739530"/>
                  </a:ext>
                </a:extLst>
              </a:tr>
              <a:tr h="263410">
                <a:tc>
                  <a:txBody>
                    <a:bodyPr/>
                    <a:lstStyle/>
                    <a:p>
                      <a:pPr algn="ctr"/>
                      <a:r>
                        <a:rPr lang="en-US" altLang="zh-CN" sz="1200" kern="1200" dirty="0">
                          <a:solidFill>
                            <a:schemeClr val="dk1"/>
                          </a:solidFill>
                          <a:latin typeface="+mn-lt"/>
                          <a:ea typeface="+mn-ea"/>
                          <a:cs typeface="+mn-cs"/>
                        </a:rPr>
                        <a:t>7</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全局采样率设置</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写</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200" dirty="0"/>
                        <a:t>参考 </a:t>
                      </a:r>
                      <a:r>
                        <a:rPr lang="zh-CN" altLang="en-US" sz="1200" kern="1200" dirty="0">
                          <a:solidFill>
                            <a:schemeClr val="dk1"/>
                          </a:solidFill>
                          <a:latin typeface="+mn-lt"/>
                          <a:ea typeface="+mn-ea"/>
                          <a:cs typeface="+mn-cs"/>
                        </a:rPr>
                        <a:t>设备支持的采样率</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a:t>uint32</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491143654"/>
                  </a:ext>
                </a:extLst>
              </a:tr>
              <a:tr h="263410">
                <a:tc>
                  <a:txBody>
                    <a:bodyPr/>
                    <a:lstStyle/>
                    <a:p>
                      <a:pPr algn="ctr"/>
                      <a:r>
                        <a:rPr lang="en-US" altLang="zh-CN" sz="1200" kern="1200" dirty="0">
                          <a:solidFill>
                            <a:schemeClr val="dk1"/>
                          </a:solidFill>
                          <a:latin typeface="+mn-lt"/>
                          <a:ea typeface="+mn-ea"/>
                          <a:cs typeface="+mn-cs"/>
                        </a:rPr>
                        <a:t>8</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设备支持的增益</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200" dirty="0"/>
                        <a:t>支持 </a:t>
                      </a:r>
                      <a:r>
                        <a:rPr lang="en-US" altLang="zh-CN" sz="1200" dirty="0"/>
                        <a:t>1/2/4/6</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err="1"/>
                        <a:t>enum</a:t>
                      </a:r>
                      <a:endParaRPr lang="zh-CN" altLang="en-US" sz="1200" dirty="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786461724"/>
                  </a:ext>
                </a:extLst>
              </a:tr>
              <a:tr h="263410">
                <a:tc>
                  <a:txBody>
                    <a:bodyPr/>
                    <a:lstStyle/>
                    <a:p>
                      <a:pPr algn="ctr"/>
                      <a:r>
                        <a:rPr lang="en-US" altLang="zh-CN" sz="1200" kern="1200" dirty="0">
                          <a:solidFill>
                            <a:schemeClr val="dk1"/>
                          </a:solidFill>
                          <a:latin typeface="+mn-lt"/>
                          <a:ea typeface="+mn-ea"/>
                          <a:cs typeface="+mn-cs"/>
                        </a:rPr>
                        <a:t>9</a:t>
                      </a:r>
                      <a:endParaRPr lang="zh-CN" altLang="en-US" sz="1200" kern="1200" dirty="0">
                        <a:solidFill>
                          <a:schemeClr val="dk1"/>
                        </a:solidFill>
                        <a:latin typeface="+mn-lt"/>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kern="1200" dirty="0">
                          <a:solidFill>
                            <a:schemeClr val="dk1"/>
                          </a:solidFill>
                          <a:latin typeface="+mn-lt"/>
                          <a:ea typeface="+mn-ea"/>
                          <a:cs typeface="+mn-cs"/>
                        </a:rPr>
                        <a:t>全局增益设置</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200" kern="1200" dirty="0">
                          <a:solidFill>
                            <a:schemeClr val="dk1"/>
                          </a:solidFill>
                          <a:latin typeface="+mn-lt"/>
                          <a:ea typeface="+mn-ea"/>
                          <a:cs typeface="+mn-cs"/>
                        </a:rPr>
                        <a:t>读</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写</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200" dirty="0"/>
                        <a:t>参考 </a:t>
                      </a:r>
                      <a:r>
                        <a:rPr lang="zh-CN" altLang="en-US" sz="1200" kern="1200" dirty="0">
                          <a:solidFill>
                            <a:schemeClr val="dk1"/>
                          </a:solidFill>
                          <a:latin typeface="+mn-lt"/>
                          <a:ea typeface="+mn-ea"/>
                          <a:cs typeface="+mn-cs"/>
                        </a:rPr>
                        <a:t>设备支持的增益</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altLang="zh-CN" sz="1200" kern="1200" dirty="0">
                          <a:solidFill>
                            <a:schemeClr val="dk1"/>
                          </a:solidFill>
                          <a:latin typeface="+mn-lt"/>
                          <a:ea typeface="+mn-ea"/>
                          <a:cs typeface="+mn-cs"/>
                        </a:rPr>
                        <a:t>u</a:t>
                      </a:r>
                      <a:r>
                        <a:rPr lang="en-US" sz="1200" kern="1200" dirty="0">
                          <a:solidFill>
                            <a:schemeClr val="dk1"/>
                          </a:solidFill>
                          <a:latin typeface="+mn-lt"/>
                          <a:ea typeface="+mn-ea"/>
                          <a:cs typeface="+mn-cs"/>
                        </a:rPr>
                        <a:t>int</a:t>
                      </a:r>
                      <a:r>
                        <a:rPr lang="en-US" altLang="zh-CN" sz="1200" kern="1200" dirty="0">
                          <a:solidFill>
                            <a:schemeClr val="dk1"/>
                          </a:solidFill>
                          <a:latin typeface="+mn-lt"/>
                          <a:ea typeface="+mn-ea"/>
                          <a:cs typeface="+mn-cs"/>
                        </a:rPr>
                        <a:t>32</a:t>
                      </a:r>
                      <a:endParaRPr lang="en-US" sz="1200" kern="1200" dirty="0">
                        <a:solidFill>
                          <a:schemeClr val="dk1"/>
                        </a:solidFill>
                        <a:latin typeface="+mn-lt"/>
                        <a:ea typeface="+mn-ea"/>
                        <a:cs typeface="+mn-cs"/>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840090590"/>
                  </a:ext>
                </a:extLst>
              </a:tr>
            </a:tbl>
          </a:graphicData>
        </a:graphic>
      </p:graphicFrame>
    </p:spTree>
    <p:extLst>
      <p:ext uri="{BB962C8B-B14F-4D97-AF65-F5344CB8AC3E}">
        <p14:creationId xmlns:p14="http://schemas.microsoft.com/office/powerpoint/2010/main" val="1173740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AA2EEE4-15E5-4B02-9B2E-D453235551DD}"/>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85DA5634-7214-44A3-BC7C-03E1B83DF867}"/>
              </a:ext>
            </a:extLst>
          </p:cNvPr>
          <p:cNvSpPr txBox="1"/>
          <p:nvPr/>
        </p:nvSpPr>
        <p:spPr>
          <a:xfrm>
            <a:off x="144780" y="184396"/>
            <a:ext cx="350520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TCP</a:t>
            </a:r>
            <a:r>
              <a:rPr lang="zh-CN" altLang="en-US" b="1" dirty="0">
                <a:solidFill>
                  <a:srgbClr val="00498E"/>
                </a:solidFill>
                <a:latin typeface="微软雅黑" panose="020B0503020204020204" pitchFamily="34" charset="-122"/>
                <a:ea typeface="微软雅黑" panose="020B0503020204020204" pitchFamily="34" charset="-122"/>
              </a:rPr>
              <a:t>端口（控制端口）交互方式</a:t>
            </a:r>
          </a:p>
        </p:txBody>
      </p:sp>
      <p:sp>
        <p:nvSpPr>
          <p:cNvPr id="15" name="文本框 14">
            <a:extLst>
              <a:ext uri="{FF2B5EF4-FFF2-40B4-BE49-F238E27FC236}">
                <a16:creationId xmlns:a16="http://schemas.microsoft.com/office/drawing/2014/main" id="{26551105-8A19-4C58-8776-F1CC0EA33697}"/>
              </a:ext>
            </a:extLst>
          </p:cNvPr>
          <p:cNvSpPr txBox="1"/>
          <p:nvPr/>
        </p:nvSpPr>
        <p:spPr>
          <a:xfrm>
            <a:off x="144780" y="778756"/>
            <a:ext cx="8679180" cy="753220"/>
          </a:xfrm>
          <a:prstGeom prst="rect">
            <a:avLst/>
          </a:prstGeom>
          <a:noFill/>
        </p:spPr>
        <p:txBody>
          <a:bodyPr wrap="square">
            <a:spAutoFit/>
          </a:bodyPr>
          <a:lstStyle/>
          <a:p>
            <a:pPr marL="285750" indent="-285750">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上位机通过</a:t>
            </a:r>
            <a:r>
              <a:rPr lang="zh-CN" altLang="en-US" b="1" dirty="0">
                <a:solidFill>
                  <a:srgbClr val="00498E"/>
                </a:solidFill>
                <a:latin typeface="微软雅黑" panose="020B0503020204020204" pitchFamily="34" charset="-122"/>
                <a:ea typeface="微软雅黑" panose="020B0503020204020204" pitchFamily="34" charset="-122"/>
              </a:rPr>
              <a:t>属性编号</a:t>
            </a:r>
            <a:r>
              <a:rPr lang="zh-CN" altLang="en-US" dirty="0">
                <a:solidFill>
                  <a:srgbClr val="00498E"/>
                </a:solidFill>
                <a:latin typeface="微软雅黑" panose="020B0503020204020204" pitchFamily="34" charset="-122"/>
                <a:ea typeface="微软雅黑" panose="020B0503020204020204" pitchFamily="34" charset="-122"/>
              </a:rPr>
              <a:t>按照规定的协议控制</a:t>
            </a: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 </a:t>
            </a:r>
            <a:r>
              <a:rPr lang="zh-CN" altLang="en-US" dirty="0">
                <a:solidFill>
                  <a:srgbClr val="00498E"/>
                </a:solidFill>
                <a:latin typeface="微软雅黑" panose="020B0503020204020204" pitchFamily="34" charset="-122"/>
                <a:ea typeface="微软雅黑" panose="020B0503020204020204" pitchFamily="34" charset="-122"/>
              </a:rPr>
              <a:t>，实现对设备当前状态的获取或更改以实现相应的功能。</a:t>
            </a:r>
            <a:r>
              <a:rPr lang="en-US" altLang="zh-CN" dirty="0">
                <a:solidFill>
                  <a:srgbClr val="00498E"/>
                </a:solidFill>
                <a:latin typeface="微软雅黑" panose="020B0503020204020204" pitchFamily="34" charset="-122"/>
                <a:ea typeface="微软雅黑" panose="020B0503020204020204" pitchFamily="34" charset="-122"/>
              </a:rPr>
              <a:t>TCP</a:t>
            </a:r>
            <a:r>
              <a:rPr lang="zh-CN" altLang="en-US" dirty="0">
                <a:solidFill>
                  <a:srgbClr val="00498E"/>
                </a:solidFill>
                <a:latin typeface="微软雅黑" panose="020B0503020204020204" pitchFamily="34" charset="-122"/>
                <a:ea typeface="微软雅黑" panose="020B0503020204020204" pitchFamily="34" charset="-122"/>
              </a:rPr>
              <a:t>端口的发送控制帧协议规定如下：</a:t>
            </a:r>
          </a:p>
        </p:txBody>
      </p:sp>
      <p:graphicFrame>
        <p:nvGraphicFramePr>
          <p:cNvPr id="16" name="表格 16">
            <a:extLst>
              <a:ext uri="{FF2B5EF4-FFF2-40B4-BE49-F238E27FC236}">
                <a16:creationId xmlns:a16="http://schemas.microsoft.com/office/drawing/2014/main" id="{C1BDFB1A-58D0-4CD3-8185-1569095C6B77}"/>
              </a:ext>
            </a:extLst>
          </p:cNvPr>
          <p:cNvGraphicFramePr>
            <a:graphicFrameLocks noGrp="1"/>
          </p:cNvGraphicFramePr>
          <p:nvPr>
            <p:extLst>
              <p:ext uri="{D42A27DB-BD31-4B8C-83A1-F6EECF244321}">
                <p14:modId xmlns:p14="http://schemas.microsoft.com/office/powerpoint/2010/main" val="2791449139"/>
              </p:ext>
            </p:extLst>
          </p:nvPr>
        </p:nvGraphicFramePr>
        <p:xfrm>
          <a:off x="480060" y="2216956"/>
          <a:ext cx="8183880" cy="1373080"/>
        </p:xfrm>
        <a:graphic>
          <a:graphicData uri="http://schemas.openxmlformats.org/drawingml/2006/table">
            <a:tbl>
              <a:tblPr firstRow="1" bandRow="1">
                <a:tableStyleId>{5C22544A-7EE6-4342-B048-85BDC9FD1C3A}</a:tableStyleId>
              </a:tblPr>
              <a:tblGrid>
                <a:gridCol w="1022985">
                  <a:extLst>
                    <a:ext uri="{9D8B030D-6E8A-4147-A177-3AD203B41FA5}">
                      <a16:colId xmlns:a16="http://schemas.microsoft.com/office/drawing/2014/main" val="991327414"/>
                    </a:ext>
                  </a:extLst>
                </a:gridCol>
                <a:gridCol w="1022985">
                  <a:extLst>
                    <a:ext uri="{9D8B030D-6E8A-4147-A177-3AD203B41FA5}">
                      <a16:colId xmlns:a16="http://schemas.microsoft.com/office/drawing/2014/main" val="19326485"/>
                    </a:ext>
                  </a:extLst>
                </a:gridCol>
                <a:gridCol w="729788">
                  <a:extLst>
                    <a:ext uri="{9D8B030D-6E8A-4147-A177-3AD203B41FA5}">
                      <a16:colId xmlns:a16="http://schemas.microsoft.com/office/drawing/2014/main" val="2579386633"/>
                    </a:ext>
                  </a:extLst>
                </a:gridCol>
                <a:gridCol w="1316182">
                  <a:extLst>
                    <a:ext uri="{9D8B030D-6E8A-4147-A177-3AD203B41FA5}">
                      <a16:colId xmlns:a16="http://schemas.microsoft.com/office/drawing/2014/main" val="26964036"/>
                    </a:ext>
                  </a:extLst>
                </a:gridCol>
                <a:gridCol w="1022985">
                  <a:extLst>
                    <a:ext uri="{9D8B030D-6E8A-4147-A177-3AD203B41FA5}">
                      <a16:colId xmlns:a16="http://schemas.microsoft.com/office/drawing/2014/main" val="486245971"/>
                    </a:ext>
                  </a:extLst>
                </a:gridCol>
                <a:gridCol w="1022985">
                  <a:extLst>
                    <a:ext uri="{9D8B030D-6E8A-4147-A177-3AD203B41FA5}">
                      <a16:colId xmlns:a16="http://schemas.microsoft.com/office/drawing/2014/main" val="147706608"/>
                    </a:ext>
                  </a:extLst>
                </a:gridCol>
                <a:gridCol w="1022985">
                  <a:extLst>
                    <a:ext uri="{9D8B030D-6E8A-4147-A177-3AD203B41FA5}">
                      <a16:colId xmlns:a16="http://schemas.microsoft.com/office/drawing/2014/main" val="1995408116"/>
                    </a:ext>
                  </a:extLst>
                </a:gridCol>
                <a:gridCol w="1022985">
                  <a:extLst>
                    <a:ext uri="{9D8B030D-6E8A-4147-A177-3AD203B41FA5}">
                      <a16:colId xmlns:a16="http://schemas.microsoft.com/office/drawing/2014/main" val="3455966039"/>
                    </a:ext>
                  </a:extLst>
                </a:gridCol>
              </a:tblGrid>
              <a:tr h="268975">
                <a:tc>
                  <a:txBody>
                    <a:bodyPr/>
                    <a:lstStyle/>
                    <a:p>
                      <a:pPr marL="0" algn="ctr" defTabSz="685800" rtl="0" eaLnBrk="1" latinLnBrk="0" hangingPunct="1"/>
                      <a:r>
                        <a:rPr lang="zh-CN" altLang="en-US" sz="1350" b="1" kern="1200" dirty="0">
                          <a:solidFill>
                            <a:schemeClr val="lt1"/>
                          </a:solidFill>
                          <a:latin typeface="+mn-lt"/>
                          <a:ea typeface="+mn-ea"/>
                          <a:cs typeface="+mn-cs"/>
                        </a:rPr>
                        <a:t>帧头</a:t>
                      </a:r>
                    </a:p>
                  </a:txBody>
                  <a:tcP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rgbClr val="FCD568"/>
                    </a:solidFill>
                  </a:tcPr>
                </a:tc>
                <a:tc>
                  <a:txBody>
                    <a:bodyPr/>
                    <a:lstStyle/>
                    <a:p>
                      <a:pPr algn="ctr"/>
                      <a:r>
                        <a:rPr lang="zh-CN" altLang="en-US" dirty="0"/>
                        <a:t>有效帧长</a:t>
                      </a:r>
                    </a:p>
                  </a:txBody>
                  <a:tcP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60000"/>
                        <a:lumOff val="40000"/>
                      </a:schemeClr>
                    </a:solidFill>
                  </a:tcPr>
                </a:tc>
                <a:tc gridSpan="2">
                  <a:txBody>
                    <a:bodyPr/>
                    <a:lstStyle/>
                    <a:p>
                      <a:pPr algn="ctr"/>
                      <a:r>
                        <a:rPr lang="zh-CN" altLang="en-US" dirty="0"/>
                        <a:t>指令码</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E890B6"/>
                    </a:solidFill>
                  </a:tcPr>
                </a:tc>
                <a:tc hMerge="1">
                  <a:txBody>
                    <a:bodyPr/>
                    <a:lstStyle/>
                    <a:p>
                      <a:endParaRPr lang="zh-CN" altLang="en-US"/>
                    </a:p>
                  </a:txBody>
                  <a:tcPr/>
                </a:tc>
                <a:tc>
                  <a:txBody>
                    <a:bodyPr/>
                    <a:lstStyle/>
                    <a:p>
                      <a:pPr algn="ctr"/>
                      <a:r>
                        <a:rPr lang="zh-CN" altLang="en-US" dirty="0"/>
                        <a:t>属性编号</a:t>
                      </a:r>
                    </a:p>
                  </a:txBody>
                  <a:tcPr>
                    <a:lnL w="19050" cap="flat" cmpd="sng" algn="ctr">
                      <a:solidFill>
                        <a:srgbClr val="FFEFFF"/>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60000"/>
                        <a:lumOff val="40000"/>
                      </a:schemeClr>
                    </a:solidFill>
                  </a:tcPr>
                </a:tc>
                <a:tc>
                  <a:txBody>
                    <a:bodyPr/>
                    <a:lstStyle/>
                    <a:p>
                      <a:pPr algn="ctr"/>
                      <a:r>
                        <a:rPr lang="zh-CN" altLang="en-US" dirty="0"/>
                        <a:t>通道编号</a:t>
                      </a:r>
                    </a:p>
                  </a:txBody>
                  <a:tcPr>
                    <a:lnL w="19050" cap="flat" cmpd="sng" algn="ctr">
                      <a:solidFill>
                        <a:schemeClr val="bg2">
                          <a:lumMod val="9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9050" cap="flat" cmpd="sng" algn="ctr">
                      <a:solidFill>
                        <a:schemeClr val="bg2">
                          <a:lumMod val="9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65000"/>
                      </a:schemeClr>
                    </a:solidFill>
                  </a:tcPr>
                </a:tc>
                <a:tc>
                  <a:txBody>
                    <a:bodyPr/>
                    <a:lstStyle/>
                    <a:p>
                      <a:pPr algn="ctr"/>
                      <a:r>
                        <a:rPr lang="zh-CN" altLang="en-US" dirty="0"/>
                        <a:t>操作数</a:t>
                      </a:r>
                    </a:p>
                  </a:txBody>
                  <a:tcPr>
                    <a:lnL w="12700" cap="flat" cmpd="sng" algn="ctr">
                      <a:solidFill>
                        <a:schemeClr val="accent1">
                          <a:lumMod val="40000"/>
                          <a:lumOff val="6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9DC3E6"/>
                    </a:solidFill>
                  </a:tcPr>
                </a:tc>
                <a:tc>
                  <a:txBody>
                    <a:bodyPr/>
                    <a:lstStyle/>
                    <a:p>
                      <a:pPr algn="ctr"/>
                      <a:r>
                        <a:rPr lang="zh-CN" altLang="en-US" dirty="0"/>
                        <a:t>帧尾</a:t>
                      </a:r>
                    </a:p>
                  </a:txBody>
                  <a:tcP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rgbClr val="E8D8F4"/>
                      </a:solidFill>
                      <a:prstDash val="solid"/>
                      <a:round/>
                      <a:headEnd type="none" w="med" len="med"/>
                      <a:tailEnd type="none" w="med" len="med"/>
                    </a:lnT>
                    <a:lnB w="12700" cap="flat" cmpd="sng" algn="ctr">
                      <a:solidFill>
                        <a:srgbClr val="E8D8F4"/>
                      </a:solidFill>
                      <a:prstDash val="solid"/>
                      <a:round/>
                      <a:headEnd type="none" w="med" len="med"/>
                      <a:tailEnd type="none" w="med" len="med"/>
                    </a:lnB>
                    <a:lnTlToBr w="12700" cmpd="sng">
                      <a:noFill/>
                      <a:prstDash val="solid"/>
                    </a:lnTlToBr>
                    <a:lnBlToTr w="12700" cmpd="sng">
                      <a:noFill/>
                      <a:prstDash val="solid"/>
                    </a:lnBlToTr>
                    <a:solidFill>
                      <a:srgbClr val="A86ED4"/>
                    </a:solidFill>
                  </a:tcPr>
                </a:tc>
                <a:extLst>
                  <a:ext uri="{0D108BD9-81ED-4DB2-BD59-A6C34878D82A}">
                    <a16:rowId xmlns:a16="http://schemas.microsoft.com/office/drawing/2014/main" val="1595980083"/>
                  </a:ext>
                </a:extLst>
              </a:tr>
              <a:tr h="268975">
                <a:tc rowSpan="3">
                  <a:txBody>
                    <a:bodyPr/>
                    <a:lstStyle/>
                    <a:p>
                      <a:pPr algn="ctr"/>
                      <a:r>
                        <a:rPr lang="en-US" altLang="zh-CN" sz="1000" kern="1200" dirty="0">
                          <a:solidFill>
                            <a:schemeClr val="bg2">
                              <a:lumMod val="25000"/>
                            </a:schemeClr>
                          </a:solidFill>
                          <a:latin typeface="+mn-lt"/>
                          <a:ea typeface="+mn-ea"/>
                          <a:cs typeface="+mn-cs"/>
                        </a:rPr>
                        <a:t>0XAC</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除去帧头、帧尾的帧字节数</a:t>
                      </a: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000" kern="1200" dirty="0">
                          <a:solidFill>
                            <a:schemeClr val="bg2">
                              <a:lumMod val="25000"/>
                            </a:schemeClr>
                          </a:solidFill>
                          <a:latin typeface="+mn-lt"/>
                          <a:ea typeface="+mn-ea"/>
                          <a:cs typeface="+mn-cs"/>
                        </a:rPr>
                        <a:t>0x00</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algn="ctr"/>
                      <a:r>
                        <a:rPr lang="zh-CN" altLang="en-US" sz="1000" kern="1200" dirty="0">
                          <a:solidFill>
                            <a:schemeClr val="bg2">
                              <a:lumMod val="25000"/>
                            </a:schemeClr>
                          </a:solidFill>
                          <a:latin typeface="+mn-lt"/>
                          <a:ea typeface="+mn-ea"/>
                          <a:cs typeface="+mn-cs"/>
                        </a:rPr>
                        <a:t>空指令</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rowSpan="3">
                  <a:txBody>
                    <a:bodyPr/>
                    <a:lstStyle/>
                    <a:p>
                      <a:pPr algn="ct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参考属性表</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rowSpan="3">
                  <a:txBody>
                    <a:bodyPr/>
                    <a:lstStyle/>
                    <a:p>
                      <a:pPr algn="ctr"/>
                      <a:r>
                        <a:rPr lang="zh-CN" altLang="en-US" sz="1000" kern="1200" dirty="0">
                          <a:solidFill>
                            <a:schemeClr val="bg2">
                              <a:lumMod val="25000"/>
                            </a:schemeClr>
                          </a:solidFill>
                          <a:latin typeface="+mn-lt"/>
                          <a:ea typeface="+mn-ea"/>
                          <a:cs typeface="+mn-cs"/>
                        </a:rPr>
                        <a:t>本设备版本</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不支持</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 </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默认</a:t>
                      </a:r>
                      <a:r>
                        <a:rPr lang="en-US" altLang="zh-CN" sz="1000" kern="1200" dirty="0">
                          <a:solidFill>
                            <a:schemeClr val="bg2">
                              <a:lumMod val="25000"/>
                            </a:schemeClr>
                          </a:solidFill>
                          <a:latin typeface="+mn-lt"/>
                          <a:ea typeface="+mn-ea"/>
                          <a:cs typeface="+mn-cs"/>
                        </a:rPr>
                        <a:t>0xFF</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写属性时</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该域存在</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参考属性表</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tx2">
                          <a:lumMod val="20000"/>
                          <a:lumOff val="8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0XCC</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rgbClr val="E8D8F4"/>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8D8F4"/>
                    </a:solidFill>
                  </a:tcPr>
                </a:tc>
                <a:extLst>
                  <a:ext uri="{0D108BD9-81ED-4DB2-BD59-A6C34878D82A}">
                    <a16:rowId xmlns:a16="http://schemas.microsoft.com/office/drawing/2014/main" val="2937905530"/>
                  </a:ext>
                </a:extLst>
              </a:tr>
              <a:tr h="268975">
                <a:tc vMerge="1">
                  <a:txBody>
                    <a:bodyPr/>
                    <a:lstStyle/>
                    <a:p>
                      <a:endParaRPr lang="zh-CN" altLang="en-US"/>
                    </a:p>
                  </a:txBody>
                  <a:tcPr/>
                </a:tc>
                <a:tc vMerge="1">
                  <a:txBody>
                    <a:bodyPr/>
                    <a:lstStyle/>
                    <a:p>
                      <a:endParaRPr lang="zh-CN" altLang="en-US"/>
                    </a:p>
                  </a:txBody>
                  <a:tcPr/>
                </a:tc>
                <a:tc>
                  <a:txBody>
                    <a:bodyPr/>
                    <a:lstStyle/>
                    <a:p>
                      <a:pPr algn="ctr"/>
                      <a:r>
                        <a:rPr lang="en-US" altLang="zh-CN" sz="1000" kern="1200" dirty="0">
                          <a:solidFill>
                            <a:schemeClr val="bg2">
                              <a:lumMod val="25000"/>
                            </a:schemeClr>
                          </a:solidFill>
                          <a:latin typeface="+mn-lt"/>
                          <a:ea typeface="+mn-ea"/>
                          <a:cs typeface="+mn-cs"/>
                        </a:rPr>
                        <a:t>0x01</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algn="ctr"/>
                      <a:r>
                        <a:rPr lang="zh-CN" altLang="en-US" sz="1000" kern="1200" dirty="0">
                          <a:solidFill>
                            <a:schemeClr val="bg2">
                              <a:lumMod val="25000"/>
                            </a:schemeClr>
                          </a:solidFill>
                          <a:latin typeface="+mn-lt"/>
                          <a:ea typeface="+mn-ea"/>
                          <a:cs typeface="+mn-cs"/>
                        </a:rPr>
                        <a:t>读一个普通属性</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464188993"/>
                  </a:ext>
                </a:extLst>
              </a:tr>
              <a:tr h="268975">
                <a:tc vMerge="1">
                  <a:txBody>
                    <a:bodyPr/>
                    <a:lstStyle/>
                    <a:p>
                      <a:endParaRPr lang="zh-CN" altLang="en-US"/>
                    </a:p>
                  </a:txBody>
                  <a:tcPr/>
                </a:tc>
                <a:tc vMerge="1">
                  <a:txBody>
                    <a:bodyPr/>
                    <a:lstStyle/>
                    <a:p>
                      <a:endParaRPr lang="zh-CN" altLang="en-US"/>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0x10</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写一个普通属性</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237851228"/>
                  </a:ext>
                </a:extLst>
              </a:tr>
              <a:tr h="268975">
                <a:tc>
                  <a:txBody>
                    <a:bodyPr/>
                    <a:lstStyle/>
                    <a:p>
                      <a:pPr algn="ct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20000"/>
                        <a:lumOff val="80000"/>
                      </a:schemeClr>
                    </a:solidFill>
                  </a:tcP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h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zh-CN" altLang="en-US" sz="1000" strike="sngStrike"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不定长</a:t>
                      </a:r>
                    </a:p>
                  </a:txBody>
                  <a:tcPr anchor="ctr">
                    <a:lnL w="19050" cap="flat" cmpd="sng" algn="ctr">
                      <a:solidFill>
                        <a:schemeClr val="tx2">
                          <a:lumMod val="20000"/>
                          <a:lumOff val="8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1">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8D8F4"/>
                      </a:solidFill>
                      <a:prstDash val="solid"/>
                      <a:round/>
                      <a:headEnd type="none" w="med" len="med"/>
                      <a:tailEnd type="none" w="med" len="med"/>
                    </a:lnB>
                    <a:solidFill>
                      <a:srgbClr val="E8D8F4"/>
                    </a:solidFill>
                  </a:tcPr>
                </a:tc>
                <a:extLst>
                  <a:ext uri="{0D108BD9-81ED-4DB2-BD59-A6C34878D82A}">
                    <a16:rowId xmlns:a16="http://schemas.microsoft.com/office/drawing/2014/main" val="4166157980"/>
                  </a:ext>
                </a:extLst>
              </a:tr>
            </a:tbl>
          </a:graphicData>
        </a:graphic>
      </p:graphicFrame>
      <p:sp>
        <p:nvSpPr>
          <p:cNvPr id="18" name="文本框 17">
            <a:extLst>
              <a:ext uri="{FF2B5EF4-FFF2-40B4-BE49-F238E27FC236}">
                <a16:creationId xmlns:a16="http://schemas.microsoft.com/office/drawing/2014/main" id="{9B1B0953-AB87-47CD-8865-27BF105CE5D4}"/>
              </a:ext>
            </a:extLst>
          </p:cNvPr>
          <p:cNvSpPr txBox="1"/>
          <p:nvPr/>
        </p:nvSpPr>
        <p:spPr>
          <a:xfrm>
            <a:off x="410788" y="1762152"/>
            <a:ext cx="2838450" cy="337015"/>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上位机</a:t>
            </a:r>
            <a:r>
              <a:rPr lang="en-US" altLang="zh-CN" sz="1400" dirty="0">
                <a:solidFill>
                  <a:srgbClr val="00498E"/>
                </a:solidFill>
                <a:latin typeface="微软雅黑" panose="020B0503020204020204" pitchFamily="34" charset="-122"/>
                <a:ea typeface="微软雅黑" panose="020B0503020204020204" pitchFamily="34" charset="-122"/>
              </a:rPr>
              <a:t>-&gt;</a:t>
            </a:r>
            <a:r>
              <a:rPr lang="zh-CN" altLang="en-US" sz="1400" dirty="0">
                <a:solidFill>
                  <a:srgbClr val="00498E"/>
                </a:solidFill>
                <a:latin typeface="微软雅黑" panose="020B0503020204020204" pitchFamily="34" charset="-122"/>
                <a:ea typeface="微软雅黑" panose="020B0503020204020204" pitchFamily="34" charset="-122"/>
              </a:rPr>
              <a:t>设备 发送控制帧 协议 </a:t>
            </a:r>
          </a:p>
        </p:txBody>
      </p:sp>
      <p:sp>
        <p:nvSpPr>
          <p:cNvPr id="31" name="文本框 30">
            <a:extLst>
              <a:ext uri="{FF2B5EF4-FFF2-40B4-BE49-F238E27FC236}">
                <a16:creationId xmlns:a16="http://schemas.microsoft.com/office/drawing/2014/main" id="{F4FF076A-9636-4C29-8D90-692FE4F7CA49}"/>
              </a:ext>
            </a:extLst>
          </p:cNvPr>
          <p:cNvSpPr txBox="1"/>
          <p:nvPr/>
        </p:nvSpPr>
        <p:spPr>
          <a:xfrm>
            <a:off x="410788" y="3837204"/>
            <a:ext cx="8183880" cy="875624"/>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例</a:t>
            </a:r>
            <a:r>
              <a:rPr lang="en-US" altLang="zh-CN" sz="1400" dirty="0">
                <a:solidFill>
                  <a:srgbClr val="00498E"/>
                </a:solidFill>
                <a:latin typeface="微软雅黑" panose="020B0503020204020204" pitchFamily="34" charset="-122"/>
                <a:ea typeface="微软雅黑" panose="020B0503020204020204" pitchFamily="34" charset="-122"/>
              </a:rPr>
              <a:t>: 1. </a:t>
            </a:r>
            <a:r>
              <a:rPr lang="zh-CN" altLang="en-US" sz="1400" dirty="0">
                <a:solidFill>
                  <a:srgbClr val="00498E"/>
                </a:solidFill>
                <a:latin typeface="微软雅黑" panose="020B0503020204020204" pitchFamily="34" charset="-122"/>
                <a:ea typeface="微软雅黑" panose="020B0503020204020204" pitchFamily="34" charset="-122"/>
              </a:rPr>
              <a:t>对采样开关控制属性值写入</a:t>
            </a:r>
            <a:r>
              <a:rPr lang="en-US" altLang="zh-CN" sz="1400" dirty="0">
                <a:solidFill>
                  <a:srgbClr val="00498E"/>
                </a:solidFill>
                <a:latin typeface="微软雅黑" panose="020B0503020204020204" pitchFamily="34" charset="-122"/>
                <a:ea typeface="微软雅黑" panose="020B0503020204020204" pitchFamily="34" charset="-122"/>
              </a:rPr>
              <a:t>1</a:t>
            </a:r>
            <a:r>
              <a:rPr lang="zh-CN" altLang="en-US" sz="1400" dirty="0">
                <a:solidFill>
                  <a:srgbClr val="00498E"/>
                </a:solidFill>
                <a:latin typeface="微软雅黑" panose="020B0503020204020204" pitchFamily="34" charset="-122"/>
                <a:ea typeface="微软雅黑" panose="020B0503020204020204" pitchFamily="34" charset="-122"/>
              </a:rPr>
              <a:t>（控制设备开始采样）控制帧为 </a:t>
            </a:r>
            <a:r>
              <a:rPr lang="en-US" altLang="zh-CN" sz="1400" dirty="0">
                <a:solidFill>
                  <a:srgbClr val="00498E"/>
                </a:solidFill>
                <a:latin typeface="微软雅黑" panose="020B0503020204020204" pitchFamily="34" charset="-122"/>
                <a:ea typeface="微软雅黑" panose="020B0503020204020204" pitchFamily="34" charset="-122"/>
              </a:rPr>
              <a:t>AC-04-10-02-FF-01-CC</a:t>
            </a:r>
          </a:p>
          <a:p>
            <a:pPr>
              <a:lnSpc>
                <a:spcPct val="125000"/>
              </a:lnSpc>
            </a:pPr>
            <a:r>
              <a:rPr lang="en-US" altLang="zh-CN" sz="1400" dirty="0">
                <a:solidFill>
                  <a:srgbClr val="00498E"/>
                </a:solidFill>
                <a:latin typeface="微软雅黑" panose="020B0503020204020204" pitchFamily="34" charset="-122"/>
                <a:ea typeface="微软雅黑" panose="020B0503020204020204" pitchFamily="34" charset="-122"/>
              </a:rPr>
              <a:t>     2. </a:t>
            </a:r>
            <a:r>
              <a:rPr lang="zh-CN" altLang="en-US" sz="1400" dirty="0">
                <a:solidFill>
                  <a:srgbClr val="00498E"/>
                </a:solidFill>
                <a:latin typeface="微软雅黑" panose="020B0503020204020204" pitchFamily="34" charset="-122"/>
                <a:ea typeface="微软雅黑" panose="020B0503020204020204" pitchFamily="34" charset="-122"/>
              </a:rPr>
              <a:t>读取采样开关控制属性值（获取目前设备是否进行采样） 控制帧为 </a:t>
            </a:r>
            <a:r>
              <a:rPr lang="en-US" altLang="zh-CN" sz="1400" dirty="0">
                <a:solidFill>
                  <a:srgbClr val="00498E"/>
                </a:solidFill>
                <a:latin typeface="微软雅黑" panose="020B0503020204020204" pitchFamily="34" charset="-122"/>
                <a:ea typeface="微软雅黑" panose="020B0503020204020204" pitchFamily="34" charset="-122"/>
              </a:rPr>
              <a:t>AC-03-01-02-FF-CC		</a:t>
            </a:r>
            <a:endParaRPr lang="zh-CN" altLang="en-US" sz="1400" dirty="0">
              <a:solidFill>
                <a:srgbClr val="00498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6059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26551105-8A19-4C58-8776-F1CC0EA33697}"/>
              </a:ext>
            </a:extLst>
          </p:cNvPr>
          <p:cNvSpPr txBox="1"/>
          <p:nvPr/>
        </p:nvSpPr>
        <p:spPr>
          <a:xfrm>
            <a:off x="144780" y="778756"/>
            <a:ext cx="8679180" cy="753220"/>
          </a:xfrm>
          <a:prstGeom prst="rect">
            <a:avLst/>
          </a:prstGeom>
          <a:noFill/>
        </p:spPr>
        <p:txBody>
          <a:bodyPr wrap="square">
            <a:spAutoFit/>
          </a:bodyPr>
          <a:lstStyle/>
          <a:p>
            <a:pPr marL="285750" indent="-285750">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设备对上位机发送的控制帧处理完毕后会回复处理结果。</a:t>
            </a:r>
            <a:r>
              <a:rPr lang="en-US" altLang="zh-CN" dirty="0">
                <a:solidFill>
                  <a:srgbClr val="00498E"/>
                </a:solidFill>
                <a:latin typeface="微软雅黑" panose="020B0503020204020204" pitchFamily="34" charset="-122"/>
                <a:ea typeface="微软雅黑" panose="020B0503020204020204" pitchFamily="34" charset="-122"/>
              </a:rPr>
              <a:t>TCP</a:t>
            </a:r>
            <a:r>
              <a:rPr lang="zh-CN" altLang="en-US" dirty="0">
                <a:solidFill>
                  <a:srgbClr val="00498E"/>
                </a:solidFill>
                <a:latin typeface="微软雅黑" panose="020B0503020204020204" pitchFamily="34" charset="-122"/>
                <a:ea typeface="微软雅黑" panose="020B0503020204020204" pitchFamily="34" charset="-122"/>
              </a:rPr>
              <a:t>端口的回复帧协议规定如下：</a:t>
            </a:r>
          </a:p>
        </p:txBody>
      </p:sp>
      <p:graphicFrame>
        <p:nvGraphicFramePr>
          <p:cNvPr id="16" name="表格 16">
            <a:extLst>
              <a:ext uri="{FF2B5EF4-FFF2-40B4-BE49-F238E27FC236}">
                <a16:creationId xmlns:a16="http://schemas.microsoft.com/office/drawing/2014/main" id="{C1BDFB1A-58D0-4CD3-8185-1569095C6B77}"/>
              </a:ext>
            </a:extLst>
          </p:cNvPr>
          <p:cNvGraphicFramePr>
            <a:graphicFrameLocks noGrp="1"/>
          </p:cNvGraphicFramePr>
          <p:nvPr>
            <p:extLst>
              <p:ext uri="{D42A27DB-BD31-4B8C-83A1-F6EECF244321}">
                <p14:modId xmlns:p14="http://schemas.microsoft.com/office/powerpoint/2010/main" val="3599122644"/>
              </p:ext>
            </p:extLst>
          </p:nvPr>
        </p:nvGraphicFramePr>
        <p:xfrm>
          <a:off x="480059" y="2223306"/>
          <a:ext cx="8082051" cy="1373080"/>
        </p:xfrm>
        <a:graphic>
          <a:graphicData uri="http://schemas.openxmlformats.org/drawingml/2006/table">
            <a:tbl>
              <a:tblPr firstRow="1" bandRow="1">
                <a:tableStyleId>{5C22544A-7EE6-4342-B048-85BDC9FD1C3A}</a:tableStyleId>
              </a:tblPr>
              <a:tblGrid>
                <a:gridCol w="993141">
                  <a:extLst>
                    <a:ext uri="{9D8B030D-6E8A-4147-A177-3AD203B41FA5}">
                      <a16:colId xmlns:a16="http://schemas.microsoft.com/office/drawing/2014/main" val="991327414"/>
                    </a:ext>
                  </a:extLst>
                </a:gridCol>
                <a:gridCol w="1316017">
                  <a:extLst>
                    <a:ext uri="{9D8B030D-6E8A-4147-A177-3AD203B41FA5}">
                      <a16:colId xmlns:a16="http://schemas.microsoft.com/office/drawing/2014/main" val="19326485"/>
                    </a:ext>
                  </a:extLst>
                </a:gridCol>
                <a:gridCol w="646710">
                  <a:extLst>
                    <a:ext uri="{9D8B030D-6E8A-4147-A177-3AD203B41FA5}">
                      <a16:colId xmlns:a16="http://schemas.microsoft.com/office/drawing/2014/main" val="2579386633"/>
                    </a:ext>
                  </a:extLst>
                </a:gridCol>
                <a:gridCol w="2105891">
                  <a:extLst>
                    <a:ext uri="{9D8B030D-6E8A-4147-A177-3AD203B41FA5}">
                      <a16:colId xmlns:a16="http://schemas.microsoft.com/office/drawing/2014/main" val="26964036"/>
                    </a:ext>
                  </a:extLst>
                </a:gridCol>
                <a:gridCol w="983673">
                  <a:extLst>
                    <a:ext uri="{9D8B030D-6E8A-4147-A177-3AD203B41FA5}">
                      <a16:colId xmlns:a16="http://schemas.microsoft.com/office/drawing/2014/main" val="486245971"/>
                    </a:ext>
                  </a:extLst>
                </a:gridCol>
                <a:gridCol w="1170709">
                  <a:extLst>
                    <a:ext uri="{9D8B030D-6E8A-4147-A177-3AD203B41FA5}">
                      <a16:colId xmlns:a16="http://schemas.microsoft.com/office/drawing/2014/main" val="147706608"/>
                    </a:ext>
                  </a:extLst>
                </a:gridCol>
                <a:gridCol w="865910">
                  <a:extLst>
                    <a:ext uri="{9D8B030D-6E8A-4147-A177-3AD203B41FA5}">
                      <a16:colId xmlns:a16="http://schemas.microsoft.com/office/drawing/2014/main" val="3455966039"/>
                    </a:ext>
                  </a:extLst>
                </a:gridCol>
              </a:tblGrid>
              <a:tr h="268975">
                <a:tc>
                  <a:txBody>
                    <a:bodyPr/>
                    <a:lstStyle/>
                    <a:p>
                      <a:pPr algn="ctr"/>
                      <a:r>
                        <a:rPr lang="zh-CN" altLang="en-US" dirty="0"/>
                        <a:t>帧头</a:t>
                      </a:r>
                    </a:p>
                  </a:txBody>
                  <a:tcP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rgbClr val="FCD568"/>
                    </a:solidFill>
                  </a:tcPr>
                </a:tc>
                <a:tc>
                  <a:txBody>
                    <a:bodyPr/>
                    <a:lstStyle/>
                    <a:p>
                      <a:pPr algn="ctr"/>
                      <a:r>
                        <a:rPr lang="zh-CN" altLang="en-US" dirty="0"/>
                        <a:t>有效帧长</a:t>
                      </a:r>
                    </a:p>
                  </a:txBody>
                  <a:tcP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60000"/>
                        <a:lumOff val="40000"/>
                      </a:schemeClr>
                    </a:solidFill>
                  </a:tcPr>
                </a:tc>
                <a:tc gridSpan="2">
                  <a:txBody>
                    <a:bodyPr/>
                    <a:lstStyle/>
                    <a:p>
                      <a:pPr algn="ctr"/>
                      <a:r>
                        <a:rPr lang="zh-CN" altLang="en-US" dirty="0"/>
                        <a:t>错误码</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E890B6"/>
                    </a:solidFill>
                  </a:tcPr>
                </a:tc>
                <a:tc hMerge="1">
                  <a:txBody>
                    <a:bodyPr/>
                    <a:lstStyle/>
                    <a:p>
                      <a:endParaRPr lang="zh-CN" altLang="en-US"/>
                    </a:p>
                  </a:txBody>
                  <a:tcPr/>
                </a:tc>
                <a:tc>
                  <a:txBody>
                    <a:bodyPr/>
                    <a:lstStyle/>
                    <a:p>
                      <a:pPr algn="ctr"/>
                      <a:r>
                        <a:rPr lang="zh-CN" altLang="en-US" dirty="0"/>
                        <a:t>属性编号</a:t>
                      </a:r>
                    </a:p>
                  </a:txBody>
                  <a:tcPr>
                    <a:lnL w="19050" cap="flat" cmpd="sng" algn="ctr">
                      <a:solidFill>
                        <a:srgbClr val="FFEFFF"/>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60000"/>
                        <a:lumOff val="40000"/>
                      </a:schemeClr>
                    </a:solidFill>
                  </a:tcPr>
                </a:tc>
                <a:tc>
                  <a:txBody>
                    <a:bodyPr/>
                    <a:lstStyle/>
                    <a:p>
                      <a:pPr algn="ctr"/>
                      <a:r>
                        <a:rPr lang="zh-CN" altLang="en-US" dirty="0"/>
                        <a:t>回复数据</a:t>
                      </a:r>
                    </a:p>
                  </a:txBody>
                  <a:tcPr>
                    <a:lnL w="19050" cap="flat" cmpd="sng" algn="ctr">
                      <a:solidFill>
                        <a:schemeClr val="bg2">
                          <a:lumMod val="9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2">
                        <a:lumMod val="75000"/>
                      </a:schemeClr>
                    </a:solidFill>
                  </a:tcPr>
                </a:tc>
                <a:tc>
                  <a:txBody>
                    <a:bodyPr/>
                    <a:lstStyle/>
                    <a:p>
                      <a:pPr algn="ctr"/>
                      <a:r>
                        <a:rPr lang="zh-CN" altLang="en-US" dirty="0"/>
                        <a:t>帧尾</a:t>
                      </a:r>
                    </a:p>
                  </a:txBody>
                  <a:tcP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rgbClr val="E8D8F4"/>
                      </a:solidFill>
                      <a:prstDash val="solid"/>
                      <a:round/>
                      <a:headEnd type="none" w="med" len="med"/>
                      <a:tailEnd type="none" w="med" len="med"/>
                    </a:lnT>
                    <a:lnB w="12700" cap="flat" cmpd="sng" algn="ctr">
                      <a:solidFill>
                        <a:srgbClr val="E8D8F4"/>
                      </a:solidFill>
                      <a:prstDash val="solid"/>
                      <a:round/>
                      <a:headEnd type="none" w="med" len="med"/>
                      <a:tailEnd type="none" w="med" len="med"/>
                    </a:lnB>
                    <a:solidFill>
                      <a:srgbClr val="A86ED4"/>
                    </a:solidFill>
                  </a:tcPr>
                </a:tc>
                <a:extLst>
                  <a:ext uri="{0D108BD9-81ED-4DB2-BD59-A6C34878D82A}">
                    <a16:rowId xmlns:a16="http://schemas.microsoft.com/office/drawing/2014/main" val="1595980083"/>
                  </a:ext>
                </a:extLst>
              </a:tr>
              <a:tr h="268975">
                <a:tc rowSpan="3">
                  <a:txBody>
                    <a:bodyPr/>
                    <a:lstStyle/>
                    <a:p>
                      <a:pPr algn="ctr"/>
                      <a:r>
                        <a:rPr lang="en-US" altLang="zh-CN" sz="1000" kern="1200" dirty="0">
                          <a:solidFill>
                            <a:schemeClr val="bg2">
                              <a:lumMod val="25000"/>
                            </a:schemeClr>
                          </a:solidFill>
                          <a:latin typeface="+mn-lt"/>
                          <a:ea typeface="+mn-ea"/>
                          <a:cs typeface="+mn-cs"/>
                        </a:rPr>
                        <a:t>0XA2</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solidFill>
                            <a:schemeClr val="bg2">
                              <a:lumMod val="25000"/>
                            </a:schemeClr>
                          </a:solidFill>
                        </a:rPr>
                        <a:t>除去帧头、帧尾的帧字节数</a:t>
                      </a: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000" kern="1200" dirty="0">
                          <a:solidFill>
                            <a:schemeClr val="bg2">
                              <a:lumMod val="25000"/>
                            </a:schemeClr>
                          </a:solidFill>
                          <a:latin typeface="+mn-lt"/>
                          <a:ea typeface="+mn-ea"/>
                          <a:cs typeface="+mn-cs"/>
                        </a:rPr>
                        <a:t>0x00</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algn="ctr"/>
                      <a:r>
                        <a:rPr lang="zh-CN" altLang="en-US" sz="1000" kern="1200" dirty="0">
                          <a:solidFill>
                            <a:schemeClr val="bg2">
                              <a:lumMod val="25000"/>
                            </a:schemeClr>
                          </a:solidFill>
                          <a:latin typeface="+mn-lt"/>
                          <a:ea typeface="+mn-ea"/>
                          <a:cs typeface="+mn-cs"/>
                        </a:rPr>
                        <a:t>控制帧指令正确</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rowSpan="3">
                  <a:txBody>
                    <a:bodyPr/>
                    <a:lstStyle/>
                    <a:p>
                      <a:pPr algn="ct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参考属性表</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rowSpan="3">
                  <a:txBody>
                    <a:bodyPr/>
                    <a:lstStyle/>
                    <a:p>
                      <a:pPr algn="ctr"/>
                      <a:r>
                        <a:rPr lang="zh-CN" altLang="en-US" sz="1000" kern="1200" dirty="0">
                          <a:solidFill>
                            <a:schemeClr val="bg2">
                              <a:lumMod val="25000"/>
                            </a:schemeClr>
                          </a:solidFill>
                          <a:latin typeface="+mn-lt"/>
                          <a:ea typeface="+mn-ea"/>
                          <a:cs typeface="+mn-cs"/>
                        </a:rPr>
                        <a:t>控制指令正确则回复该编号属性的属性值</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否则该域不存在</a:t>
                      </a:r>
                    </a:p>
                  </a:txBody>
                  <a:tcPr anchor="ctr">
                    <a:lnL w="19050" cap="flat" cmpd="sng" algn="ctr">
                      <a:solidFill>
                        <a:schemeClr val="tx2">
                          <a:lumMod val="20000"/>
                          <a:lumOff val="8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0XC2</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rgbClr val="E8D8F4"/>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8D8F4"/>
                    </a:solidFill>
                  </a:tcPr>
                </a:tc>
                <a:extLst>
                  <a:ext uri="{0D108BD9-81ED-4DB2-BD59-A6C34878D82A}">
                    <a16:rowId xmlns:a16="http://schemas.microsoft.com/office/drawing/2014/main" val="2937905530"/>
                  </a:ext>
                </a:extLst>
              </a:tr>
              <a:tr h="268975">
                <a:tc vMerge="1">
                  <a:txBody>
                    <a:bodyPr/>
                    <a:lstStyle/>
                    <a:p>
                      <a:endParaRPr lang="zh-CN" altLang="en-US"/>
                    </a:p>
                  </a:txBody>
                  <a:tcPr/>
                </a:tc>
                <a:tc vMerge="1">
                  <a:txBody>
                    <a:bodyPr/>
                    <a:lstStyle/>
                    <a:p>
                      <a:endParaRPr lang="zh-CN" altLang="en-US"/>
                    </a:p>
                  </a:txBody>
                  <a:tcPr/>
                </a:tc>
                <a:tc>
                  <a:txBody>
                    <a:bodyPr/>
                    <a:lstStyle/>
                    <a:p>
                      <a:pPr algn="ctr"/>
                      <a:r>
                        <a:rPr lang="en-US" altLang="zh-CN" sz="1000" kern="1200" dirty="0">
                          <a:solidFill>
                            <a:schemeClr val="bg2">
                              <a:lumMod val="25000"/>
                            </a:schemeClr>
                          </a:solidFill>
                          <a:latin typeface="+mn-lt"/>
                          <a:ea typeface="+mn-ea"/>
                          <a:cs typeface="+mn-cs"/>
                        </a:rPr>
                        <a:t>0x01</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algn="ctr"/>
                      <a:r>
                        <a:rPr lang="zh-CN" altLang="en-US" sz="1000" kern="1200" dirty="0">
                          <a:solidFill>
                            <a:schemeClr val="bg2">
                              <a:lumMod val="25000"/>
                            </a:schemeClr>
                          </a:solidFill>
                          <a:latin typeface="+mn-lt"/>
                          <a:ea typeface="+mn-ea"/>
                          <a:cs typeface="+mn-cs"/>
                        </a:rPr>
                        <a:t>错误：对只读属性写入</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464188993"/>
                  </a:ext>
                </a:extLst>
              </a:tr>
              <a:tr h="268975">
                <a:tc vMerge="1">
                  <a:txBody>
                    <a:bodyPr/>
                    <a:lstStyle/>
                    <a:p>
                      <a:endParaRPr lang="zh-CN" altLang="en-US"/>
                    </a:p>
                  </a:txBody>
                  <a:tcPr/>
                </a:tc>
                <a:tc vMerge="1">
                  <a:txBody>
                    <a:bodyPr/>
                    <a:lstStyle/>
                    <a:p>
                      <a:endParaRPr lang="zh-CN" altLang="en-US"/>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0x02</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错误：写属性操作数数据长度错误</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D6E4"/>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237851228"/>
                  </a:ext>
                </a:extLst>
              </a:tr>
              <a:tr h="268975">
                <a:tc>
                  <a:txBody>
                    <a:bodyPr/>
                    <a:lstStyle/>
                    <a:p>
                      <a:pPr algn="ct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dirty="0">
                          <a:solidFill>
                            <a:schemeClr val="bg2">
                              <a:lumMod val="25000"/>
                            </a:schemeClr>
                          </a:solidFill>
                        </a:rPr>
                        <a:t>uint8</a:t>
                      </a:r>
                      <a:endParaRPr lang="zh-CN" altLang="en-US" sz="1000" dirty="0">
                        <a:solidFill>
                          <a:schemeClr val="bg2">
                            <a:lumMod val="25000"/>
                          </a:schemeClr>
                        </a:solidFill>
                      </a:endParaRP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20000"/>
                        <a:lumOff val="80000"/>
                      </a:schemeClr>
                    </a:solidFill>
                  </a:tcP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h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zh-CN" altLang="en-US" sz="1000" kern="1200" dirty="0">
                        <a:solidFill>
                          <a:schemeClr val="bg2">
                            <a:lumMod val="25000"/>
                          </a:schemeClr>
                        </a:solidFill>
                        <a:latin typeface="+mn-lt"/>
                        <a:ea typeface="+mn-ea"/>
                        <a:cs typeface="+mn-cs"/>
                      </a:endParaRP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20000"/>
                        <a:lumOff val="80000"/>
                      </a:schemeClr>
                    </a:solidFill>
                  </a:tcPr>
                </a:tc>
                <a:tc>
                  <a:txBody>
                    <a:bodyPr/>
                    <a:lstStyle/>
                    <a:p>
                      <a:pPr algn="ctr"/>
                      <a:r>
                        <a:rPr lang="zh-CN" altLang="en-US" sz="1000" kern="1200" dirty="0">
                          <a:solidFill>
                            <a:schemeClr val="bg2">
                              <a:lumMod val="25000"/>
                            </a:schemeClr>
                          </a:solidFill>
                          <a:latin typeface="+mn-lt"/>
                          <a:ea typeface="+mn-ea"/>
                          <a:cs typeface="+mn-cs"/>
                        </a:rPr>
                        <a:t>不定长</a:t>
                      </a:r>
                    </a:p>
                  </a:txBody>
                  <a:tcPr anchor="ctr">
                    <a:lnL w="19050" cap="flat" cmpd="sng" algn="ctr">
                      <a:solidFill>
                        <a:schemeClr val="tx2">
                          <a:lumMod val="20000"/>
                          <a:lumOff val="80000"/>
                        </a:schemeClr>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2700" cap="flat" cmpd="sng" algn="ctr">
                      <a:solidFill>
                        <a:srgbClr val="E8D8F4"/>
                      </a:solidFill>
                      <a:prstDash val="solid"/>
                      <a:round/>
                      <a:headEnd type="none" w="med" len="med"/>
                      <a:tailEnd type="none" w="med" len="med"/>
                    </a:lnL>
                    <a:lnR w="12700" cap="flat" cmpd="sng" algn="ctr">
                      <a:solidFill>
                        <a:srgbClr val="E8D8F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8D8F4"/>
                      </a:solidFill>
                      <a:prstDash val="solid"/>
                      <a:round/>
                      <a:headEnd type="none" w="med" len="med"/>
                      <a:tailEnd type="none" w="med" len="med"/>
                    </a:lnB>
                    <a:solidFill>
                      <a:srgbClr val="E8D8F4"/>
                    </a:solidFill>
                  </a:tcPr>
                </a:tc>
                <a:extLst>
                  <a:ext uri="{0D108BD9-81ED-4DB2-BD59-A6C34878D82A}">
                    <a16:rowId xmlns:a16="http://schemas.microsoft.com/office/drawing/2014/main" val="2674984923"/>
                  </a:ext>
                </a:extLst>
              </a:tr>
            </a:tbl>
          </a:graphicData>
        </a:graphic>
      </p:graphicFrame>
      <p:sp>
        <p:nvSpPr>
          <p:cNvPr id="18" name="文本框 17">
            <a:extLst>
              <a:ext uri="{FF2B5EF4-FFF2-40B4-BE49-F238E27FC236}">
                <a16:creationId xmlns:a16="http://schemas.microsoft.com/office/drawing/2014/main" id="{9B1B0953-AB87-47CD-8865-27BF105CE5D4}"/>
              </a:ext>
            </a:extLst>
          </p:cNvPr>
          <p:cNvSpPr txBox="1"/>
          <p:nvPr/>
        </p:nvSpPr>
        <p:spPr>
          <a:xfrm>
            <a:off x="410788" y="1762152"/>
            <a:ext cx="2838450" cy="337015"/>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设备</a:t>
            </a:r>
            <a:r>
              <a:rPr lang="en-US" altLang="zh-CN" sz="1400" dirty="0">
                <a:solidFill>
                  <a:srgbClr val="00498E"/>
                </a:solidFill>
                <a:latin typeface="微软雅黑" panose="020B0503020204020204" pitchFamily="34" charset="-122"/>
                <a:ea typeface="微软雅黑" panose="020B0503020204020204" pitchFamily="34" charset="-122"/>
              </a:rPr>
              <a:t>-&gt;</a:t>
            </a:r>
            <a:r>
              <a:rPr lang="zh-CN" altLang="en-US" sz="1400" dirty="0">
                <a:solidFill>
                  <a:srgbClr val="00498E"/>
                </a:solidFill>
                <a:latin typeface="微软雅黑" panose="020B0503020204020204" pitchFamily="34" charset="-122"/>
                <a:ea typeface="微软雅黑" panose="020B0503020204020204" pitchFamily="34" charset="-122"/>
              </a:rPr>
              <a:t>上位机 回复帧 协议 </a:t>
            </a:r>
          </a:p>
        </p:txBody>
      </p:sp>
      <p:sp>
        <p:nvSpPr>
          <p:cNvPr id="31" name="文本框 30">
            <a:extLst>
              <a:ext uri="{FF2B5EF4-FFF2-40B4-BE49-F238E27FC236}">
                <a16:creationId xmlns:a16="http://schemas.microsoft.com/office/drawing/2014/main" id="{F4FF076A-9636-4C29-8D90-692FE4F7CA49}"/>
              </a:ext>
            </a:extLst>
          </p:cNvPr>
          <p:cNvSpPr txBox="1"/>
          <p:nvPr/>
        </p:nvSpPr>
        <p:spPr>
          <a:xfrm>
            <a:off x="410788" y="3790109"/>
            <a:ext cx="6135485" cy="606320"/>
          </a:xfrm>
          <a:prstGeom prst="rect">
            <a:avLst/>
          </a:prstGeom>
          <a:noFill/>
        </p:spPr>
        <p:txBody>
          <a:bodyPr wrap="square">
            <a:spAutoFit/>
          </a:bodyPr>
          <a:lstStyle/>
          <a:p>
            <a:pPr>
              <a:lnSpc>
                <a:spcPct val="125000"/>
              </a:lnSpc>
            </a:pPr>
            <a:r>
              <a:rPr lang="zh-CN" altLang="en-US" sz="1400" dirty="0">
                <a:solidFill>
                  <a:srgbClr val="00498E"/>
                </a:solidFill>
                <a:latin typeface="微软雅黑" panose="020B0503020204020204" pitchFamily="34" charset="-122"/>
                <a:ea typeface="微软雅黑" panose="020B0503020204020204" pitchFamily="34" charset="-122"/>
              </a:rPr>
              <a:t>例：例</a:t>
            </a:r>
            <a:r>
              <a:rPr lang="en-US" altLang="zh-CN" sz="1400" dirty="0">
                <a:solidFill>
                  <a:srgbClr val="00498E"/>
                </a:solidFill>
                <a:latin typeface="微软雅黑" panose="020B0503020204020204" pitchFamily="34" charset="-122"/>
                <a:ea typeface="微软雅黑" panose="020B0503020204020204" pitchFamily="34" charset="-122"/>
              </a:rPr>
              <a:t>1 </a:t>
            </a:r>
            <a:r>
              <a:rPr lang="zh-CN" altLang="en-US" sz="1400" dirty="0">
                <a:solidFill>
                  <a:srgbClr val="00498E"/>
                </a:solidFill>
                <a:latin typeface="微软雅黑" panose="020B0503020204020204" pitchFamily="34" charset="-122"/>
                <a:ea typeface="微软雅黑" panose="020B0503020204020204" pitchFamily="34" charset="-122"/>
              </a:rPr>
              <a:t>的回复帧 </a:t>
            </a:r>
            <a:r>
              <a:rPr lang="en-US" altLang="zh-CN" sz="1400" dirty="0">
                <a:solidFill>
                  <a:srgbClr val="00498E"/>
                </a:solidFill>
                <a:latin typeface="微软雅黑" panose="020B0503020204020204" pitchFamily="34" charset="-122"/>
                <a:ea typeface="微软雅黑" panose="020B0503020204020204" pitchFamily="34" charset="-122"/>
              </a:rPr>
              <a:t>A2-03-00-02-01-C2</a:t>
            </a:r>
          </a:p>
          <a:p>
            <a:pPr>
              <a:lnSpc>
                <a:spcPct val="125000"/>
              </a:lnSpc>
            </a:pPr>
            <a:r>
              <a:rPr lang="en-US" altLang="zh-CN" sz="1400" dirty="0">
                <a:solidFill>
                  <a:srgbClr val="00498E"/>
                </a:solidFill>
                <a:latin typeface="微软雅黑" panose="020B0503020204020204" pitchFamily="34" charset="-122"/>
                <a:ea typeface="微软雅黑" panose="020B0503020204020204" pitchFamily="34" charset="-122"/>
              </a:rPr>
              <a:t>       </a:t>
            </a:r>
            <a:r>
              <a:rPr lang="zh-CN" altLang="en-US" sz="1400" dirty="0">
                <a:solidFill>
                  <a:srgbClr val="00498E"/>
                </a:solidFill>
                <a:latin typeface="微软雅黑" panose="020B0503020204020204" pitchFamily="34" charset="-122"/>
                <a:ea typeface="微软雅黑" panose="020B0503020204020204" pitchFamily="34" charset="-122"/>
              </a:rPr>
              <a:t>例</a:t>
            </a:r>
            <a:r>
              <a:rPr lang="en-US" altLang="zh-CN" sz="1400" dirty="0">
                <a:solidFill>
                  <a:srgbClr val="00498E"/>
                </a:solidFill>
                <a:latin typeface="微软雅黑" panose="020B0503020204020204" pitchFamily="34" charset="-122"/>
                <a:ea typeface="微软雅黑" panose="020B0503020204020204" pitchFamily="34" charset="-122"/>
              </a:rPr>
              <a:t>2 </a:t>
            </a:r>
            <a:r>
              <a:rPr lang="zh-CN" altLang="en-US" sz="1400" dirty="0">
                <a:solidFill>
                  <a:srgbClr val="00498E"/>
                </a:solidFill>
                <a:latin typeface="微软雅黑" panose="020B0503020204020204" pitchFamily="34" charset="-122"/>
                <a:ea typeface="微软雅黑" panose="020B0503020204020204" pitchFamily="34" charset="-122"/>
              </a:rPr>
              <a:t>的回复帧 </a:t>
            </a:r>
            <a:r>
              <a:rPr lang="en-US" altLang="zh-CN" sz="1400" dirty="0">
                <a:solidFill>
                  <a:srgbClr val="00498E"/>
                </a:solidFill>
                <a:latin typeface="微软雅黑" panose="020B0503020204020204" pitchFamily="34" charset="-122"/>
                <a:ea typeface="微软雅黑" panose="020B0503020204020204" pitchFamily="34" charset="-122"/>
              </a:rPr>
              <a:t>A2-03-00-02-01-C2	</a:t>
            </a:r>
            <a:endParaRPr lang="zh-CN" altLang="en-US" sz="1400" dirty="0">
              <a:solidFill>
                <a:srgbClr val="00498E"/>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9CB3E714-AD69-4675-82D7-9EA434CBA5DA}"/>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1836145F-F85C-411E-B745-1D79E3847F43}"/>
              </a:ext>
            </a:extLst>
          </p:cNvPr>
          <p:cNvSpPr txBox="1"/>
          <p:nvPr/>
        </p:nvSpPr>
        <p:spPr>
          <a:xfrm>
            <a:off x="144780" y="184396"/>
            <a:ext cx="350520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TCP</a:t>
            </a:r>
            <a:r>
              <a:rPr lang="zh-CN" altLang="en-US" b="1" dirty="0">
                <a:solidFill>
                  <a:srgbClr val="00498E"/>
                </a:solidFill>
                <a:latin typeface="微软雅黑" panose="020B0503020204020204" pitchFamily="34" charset="-122"/>
                <a:ea typeface="微软雅黑" panose="020B0503020204020204" pitchFamily="34" charset="-122"/>
              </a:rPr>
              <a:t>端口（控制端口）交互方式</a:t>
            </a:r>
          </a:p>
        </p:txBody>
      </p:sp>
    </p:spTree>
    <p:extLst>
      <p:ext uri="{BB962C8B-B14F-4D97-AF65-F5344CB8AC3E}">
        <p14:creationId xmlns:p14="http://schemas.microsoft.com/office/powerpoint/2010/main" val="3494039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3A37B25-8F86-4D65-A4EC-2CB6D16ED196}"/>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2534281-71C1-460B-8C52-FB868DC32546}"/>
              </a:ext>
            </a:extLst>
          </p:cNvPr>
          <p:cNvSpPr txBox="1"/>
          <p:nvPr/>
        </p:nvSpPr>
        <p:spPr>
          <a:xfrm>
            <a:off x="144780" y="184396"/>
            <a:ext cx="366522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UDP</a:t>
            </a:r>
            <a:r>
              <a:rPr lang="zh-CN" altLang="en-US" b="1" dirty="0">
                <a:solidFill>
                  <a:srgbClr val="00498E"/>
                </a:solidFill>
                <a:latin typeface="微软雅黑" panose="020B0503020204020204" pitchFamily="34" charset="-122"/>
                <a:ea typeface="微软雅黑" panose="020B0503020204020204" pitchFamily="34" charset="-122"/>
              </a:rPr>
              <a:t>端口（数据端口）交互方式 </a:t>
            </a:r>
            <a:endParaRPr lang="zh-CN" altLang="en-US" b="1" dirty="0">
              <a:solidFill>
                <a:srgbClr val="00498E"/>
              </a:solidFill>
            </a:endParaRPr>
          </a:p>
        </p:txBody>
      </p:sp>
      <p:sp>
        <p:nvSpPr>
          <p:cNvPr id="9" name="文本框 8">
            <a:extLst>
              <a:ext uri="{FF2B5EF4-FFF2-40B4-BE49-F238E27FC236}">
                <a16:creationId xmlns:a16="http://schemas.microsoft.com/office/drawing/2014/main" id="{233F592C-2132-43E6-8709-C6F7A2273C48}"/>
              </a:ext>
            </a:extLst>
          </p:cNvPr>
          <p:cNvSpPr txBox="1"/>
          <p:nvPr/>
        </p:nvSpPr>
        <p:spPr>
          <a:xfrm>
            <a:off x="144779" y="778756"/>
            <a:ext cx="8722995" cy="3176960"/>
          </a:xfrm>
          <a:prstGeom prst="rect">
            <a:avLst/>
          </a:prstGeom>
          <a:noFill/>
        </p:spPr>
        <p:txBody>
          <a:bodyPr wrap="square">
            <a:spAutoFit/>
          </a:bodyPr>
          <a:lstStyle/>
          <a:p>
            <a:pPr marL="285750" indent="-285750" algn="just">
              <a:lnSpc>
                <a:spcPct val="125000"/>
              </a:lnSpc>
              <a:buFont typeface="Wingdings" panose="05000000000000000000" pitchFamily="2" charset="2"/>
              <a:buChar char="n"/>
            </a:pPr>
            <a:r>
              <a:rPr lang="en-US" altLang="zh-CN" sz="1800" dirty="0" err="1">
                <a:solidFill>
                  <a:srgbClr val="00498E"/>
                </a:solidFill>
                <a:latin typeface="微软雅黑" panose="020B0503020204020204" pitchFamily="34" charset="-122"/>
                <a:ea typeface="微软雅黑" panose="020B0503020204020204" pitchFamily="34" charset="-122"/>
              </a:rPr>
              <a:t>MicroEEG</a:t>
            </a:r>
            <a:r>
              <a:rPr lang="en-US" altLang="zh-CN" sz="1800" dirty="0">
                <a:solidFill>
                  <a:srgbClr val="00498E"/>
                </a:solidFill>
                <a:latin typeface="微软雅黑" panose="020B0503020204020204" pitchFamily="34" charset="-122"/>
                <a:ea typeface="微软雅黑" panose="020B0503020204020204" pitchFamily="34" charset="-122"/>
              </a:rPr>
              <a:t> M1</a:t>
            </a:r>
            <a:r>
              <a:rPr lang="zh-CN" altLang="en-US" sz="1800" dirty="0">
                <a:solidFill>
                  <a:srgbClr val="00498E"/>
                </a:solidFill>
                <a:latin typeface="微软雅黑" panose="020B0503020204020204" pitchFamily="34" charset="-122"/>
                <a:ea typeface="微软雅黑" panose="020B0503020204020204" pitchFamily="34" charset="-122"/>
              </a:rPr>
              <a:t>提供</a:t>
            </a:r>
            <a:r>
              <a:rPr lang="en-US" altLang="zh-CN" sz="1800" dirty="0">
                <a:solidFill>
                  <a:srgbClr val="00498E"/>
                </a:solidFill>
                <a:latin typeface="微软雅黑" panose="020B0503020204020204" pitchFamily="34" charset="-122"/>
                <a:ea typeface="微软雅黑" panose="020B0503020204020204" pitchFamily="34" charset="-122"/>
              </a:rPr>
              <a:t>UDP 1</a:t>
            </a:r>
            <a:r>
              <a:rPr lang="zh-CN" altLang="en-US" sz="1800" dirty="0">
                <a:solidFill>
                  <a:srgbClr val="00498E"/>
                </a:solidFill>
                <a:latin typeface="微软雅黑" panose="020B0503020204020204" pitchFamily="34" charset="-122"/>
                <a:ea typeface="微软雅黑" panose="020B0503020204020204" pitchFamily="34" charset="-122"/>
              </a:rPr>
              <a:t>端口以实现设备向上位机发送</a:t>
            </a:r>
            <a:r>
              <a:rPr lang="en-US" altLang="zh-CN" sz="1800" dirty="0">
                <a:solidFill>
                  <a:srgbClr val="00498E"/>
                </a:solidFill>
                <a:latin typeface="微软雅黑" panose="020B0503020204020204" pitchFamily="34" charset="-122"/>
                <a:ea typeface="微软雅黑" panose="020B0503020204020204" pitchFamily="34" charset="-122"/>
              </a:rPr>
              <a:t>AD</a:t>
            </a:r>
            <a:r>
              <a:rPr lang="zh-CN" altLang="en-US" sz="1800" dirty="0">
                <a:solidFill>
                  <a:srgbClr val="00498E"/>
                </a:solidFill>
                <a:latin typeface="微软雅黑" panose="020B0503020204020204" pitchFamily="34" charset="-122"/>
                <a:ea typeface="微软雅黑" panose="020B0503020204020204" pitchFamily="34" charset="-122"/>
              </a:rPr>
              <a:t>芯片采集的数据。</a:t>
            </a:r>
            <a:r>
              <a:rPr lang="zh-CN" altLang="en-US" dirty="0">
                <a:solidFill>
                  <a:srgbClr val="00498E"/>
                </a:solidFill>
                <a:latin typeface="微软雅黑" panose="020B0503020204020204" pitchFamily="34" charset="-122"/>
                <a:ea typeface="微软雅黑" panose="020B0503020204020204" pitchFamily="34" charset="-122"/>
              </a:rPr>
              <a:t>当且仅当</a:t>
            </a:r>
            <a:r>
              <a:rPr lang="en-US" altLang="zh-CN" dirty="0">
                <a:solidFill>
                  <a:srgbClr val="00498E"/>
                </a:solidFill>
                <a:latin typeface="微软雅黑" panose="020B0503020204020204" pitchFamily="34" charset="-122"/>
                <a:ea typeface="微软雅黑" panose="020B0503020204020204" pitchFamily="34" charset="-122"/>
              </a:rPr>
              <a:t>TCP</a:t>
            </a:r>
            <a:r>
              <a:rPr lang="zh-CN" altLang="en-US" dirty="0">
                <a:solidFill>
                  <a:srgbClr val="00498E"/>
                </a:solidFill>
                <a:latin typeface="微软雅黑" panose="020B0503020204020204" pitchFamily="34" charset="-122"/>
                <a:ea typeface="微软雅黑" panose="020B0503020204020204" pitchFamily="34" charset="-122"/>
              </a:rPr>
              <a:t>控制端口对</a:t>
            </a:r>
            <a:r>
              <a:rPr lang="zh-CN" altLang="en-US" dirty="0">
                <a:solidFill>
                  <a:srgbClr val="00498E"/>
                </a:solidFill>
                <a:latin typeface="微软雅黑" panose="020B0503020204020204" pitchFamily="34" charset="-122"/>
                <a:ea typeface="微软雅黑" panose="020B0503020204020204" pitchFamily="34" charset="-122"/>
                <a:hlinkClick r:id="rId2" action="ppaction://hlinksldjump">
                  <a:extLst>
                    <a:ext uri="{A12FA001-AC4F-418D-AE19-62706E023703}">
                      <ahyp:hlinkClr xmlns:ahyp="http://schemas.microsoft.com/office/drawing/2018/hyperlinkcolor" val="tx"/>
                    </a:ext>
                  </a:extLst>
                </a:hlinkClick>
              </a:rPr>
              <a:t>采样开关控制</a:t>
            </a:r>
            <a:r>
              <a:rPr lang="zh-CN" altLang="en-US" dirty="0">
                <a:solidFill>
                  <a:srgbClr val="00498E"/>
                </a:solidFill>
                <a:latin typeface="微软雅黑" panose="020B0503020204020204" pitchFamily="34" charset="-122"/>
                <a:ea typeface="微软雅黑" panose="020B0503020204020204" pitchFamily="34" charset="-122"/>
              </a:rPr>
              <a:t>属性值写</a:t>
            </a:r>
            <a:r>
              <a:rPr lang="en-US" altLang="zh-CN" dirty="0">
                <a:solidFill>
                  <a:srgbClr val="00498E"/>
                </a:solidFill>
                <a:latin typeface="微软雅黑" panose="020B0503020204020204" pitchFamily="34" charset="-122"/>
                <a:ea typeface="微软雅黑" panose="020B0503020204020204" pitchFamily="34" charset="-122"/>
              </a:rPr>
              <a:t>1</a:t>
            </a:r>
            <a:r>
              <a:rPr lang="zh-CN" altLang="en-US" dirty="0">
                <a:solidFill>
                  <a:srgbClr val="00498E"/>
                </a:solidFill>
                <a:latin typeface="微软雅黑" panose="020B0503020204020204" pitchFamily="34" charset="-122"/>
                <a:ea typeface="微软雅黑" panose="020B0503020204020204" pitchFamily="34" charset="-122"/>
              </a:rPr>
              <a:t>时，也即</a:t>
            </a:r>
            <a:r>
              <a:rPr lang="en-US" altLang="zh-CN" dirty="0">
                <a:solidFill>
                  <a:srgbClr val="00498E"/>
                </a:solidFill>
                <a:latin typeface="微软雅黑" panose="020B0503020204020204" pitchFamily="34" charset="-122"/>
                <a:ea typeface="微软雅黑" panose="020B0503020204020204" pitchFamily="34" charset="-122"/>
              </a:rPr>
              <a:t>AD</a:t>
            </a:r>
            <a:r>
              <a:rPr lang="zh-CN" altLang="en-US" dirty="0">
                <a:solidFill>
                  <a:srgbClr val="00498E"/>
                </a:solidFill>
                <a:latin typeface="微软雅黑" panose="020B0503020204020204" pitchFamily="34" charset="-122"/>
                <a:ea typeface="微软雅黑" panose="020B0503020204020204" pitchFamily="34" charset="-122"/>
              </a:rPr>
              <a:t>芯片开始采样时设备通过该端口向上位机发送数据。</a:t>
            </a:r>
            <a:endParaRPr lang="en-US" altLang="zh-CN" dirty="0">
              <a:solidFill>
                <a:srgbClr val="00498E"/>
              </a:solidFill>
              <a:latin typeface="微软雅黑" panose="020B0503020204020204" pitchFamily="34" charset="-122"/>
              <a:ea typeface="微软雅黑" panose="020B0503020204020204" pitchFamily="34" charset="-122"/>
            </a:endParaRPr>
          </a:p>
          <a:p>
            <a:pPr marL="285750" indent="-285750" algn="just">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由于</a:t>
            </a:r>
            <a:r>
              <a:rPr lang="en-US" altLang="zh-CN" dirty="0">
                <a:solidFill>
                  <a:srgbClr val="00498E"/>
                </a:solidFill>
                <a:latin typeface="微软雅黑" panose="020B0503020204020204" pitchFamily="34" charset="-122"/>
                <a:ea typeface="微软雅黑" panose="020B0503020204020204" pitchFamily="34" charset="-122"/>
              </a:rPr>
              <a:t>AD</a:t>
            </a:r>
            <a:r>
              <a:rPr lang="zh-CN" altLang="en-US" dirty="0">
                <a:solidFill>
                  <a:srgbClr val="00498E"/>
                </a:solidFill>
                <a:latin typeface="微软雅黑" panose="020B0503020204020204" pitchFamily="34" charset="-122"/>
                <a:ea typeface="微软雅黑" panose="020B0503020204020204" pitchFamily="34" charset="-122"/>
              </a:rPr>
              <a:t>芯片单片最大支持</a:t>
            </a:r>
            <a:r>
              <a:rPr lang="en-US" altLang="zh-CN" dirty="0">
                <a:solidFill>
                  <a:srgbClr val="00498E"/>
                </a:solidFill>
                <a:latin typeface="微软雅黑" panose="020B0503020204020204" pitchFamily="34" charset="-122"/>
                <a:ea typeface="微软雅黑" panose="020B0503020204020204" pitchFamily="34" charset="-122"/>
              </a:rPr>
              <a:t>8</a:t>
            </a:r>
            <a:r>
              <a:rPr lang="zh-CN" altLang="en-US" dirty="0">
                <a:solidFill>
                  <a:srgbClr val="00498E"/>
                </a:solidFill>
                <a:latin typeface="微软雅黑" panose="020B0503020204020204" pitchFamily="34" charset="-122"/>
                <a:ea typeface="微软雅黑" panose="020B0503020204020204" pitchFamily="34" charset="-122"/>
              </a:rPr>
              <a:t>通道采样，本设备采用多片</a:t>
            </a:r>
            <a:r>
              <a:rPr lang="en-US" altLang="zh-CN" dirty="0">
                <a:solidFill>
                  <a:srgbClr val="00498E"/>
                </a:solidFill>
                <a:latin typeface="微软雅黑" panose="020B0503020204020204" pitchFamily="34" charset="-122"/>
                <a:ea typeface="微软雅黑" panose="020B0503020204020204" pitchFamily="34" charset="-122"/>
              </a:rPr>
              <a:t>AD</a:t>
            </a:r>
            <a:r>
              <a:rPr lang="zh-CN" altLang="en-US" dirty="0">
                <a:solidFill>
                  <a:srgbClr val="00498E"/>
                </a:solidFill>
                <a:latin typeface="微软雅黑" panose="020B0503020204020204" pitchFamily="34" charset="-122"/>
                <a:ea typeface="微软雅黑" panose="020B0503020204020204" pitchFamily="34" charset="-122"/>
              </a:rPr>
              <a:t>芯片同步采集的方案，故规定每片</a:t>
            </a:r>
            <a:r>
              <a:rPr lang="en-US" altLang="zh-CN" dirty="0">
                <a:solidFill>
                  <a:srgbClr val="00498E"/>
                </a:solidFill>
                <a:latin typeface="微软雅黑" panose="020B0503020204020204" pitchFamily="34" charset="-122"/>
                <a:ea typeface="微软雅黑" panose="020B0503020204020204" pitchFamily="34" charset="-122"/>
              </a:rPr>
              <a:t>AD</a:t>
            </a:r>
            <a:r>
              <a:rPr lang="zh-CN" altLang="en-US" dirty="0">
                <a:solidFill>
                  <a:srgbClr val="00498E"/>
                </a:solidFill>
                <a:latin typeface="微软雅黑" panose="020B0503020204020204" pitchFamily="34" charset="-122"/>
                <a:ea typeface="微软雅黑" panose="020B0503020204020204" pitchFamily="34" charset="-122"/>
              </a:rPr>
              <a:t>芯片的</a:t>
            </a:r>
            <a:r>
              <a:rPr lang="en-US" altLang="zh-CN" dirty="0">
                <a:solidFill>
                  <a:srgbClr val="00498E"/>
                </a:solidFill>
                <a:latin typeface="微软雅黑" panose="020B0503020204020204" pitchFamily="34" charset="-122"/>
                <a:ea typeface="微软雅黑" panose="020B0503020204020204" pitchFamily="34" charset="-122"/>
              </a:rPr>
              <a:t>8</a:t>
            </a:r>
            <a:r>
              <a:rPr lang="zh-CN" altLang="en-US" dirty="0">
                <a:solidFill>
                  <a:srgbClr val="00498E"/>
                </a:solidFill>
                <a:latin typeface="微软雅黑" panose="020B0503020204020204" pitchFamily="34" charset="-122"/>
                <a:ea typeface="微软雅黑" panose="020B0503020204020204" pitchFamily="34" charset="-122"/>
              </a:rPr>
              <a:t>通道为</a:t>
            </a:r>
            <a:r>
              <a:rPr lang="zh-CN" altLang="en-US" b="1" dirty="0">
                <a:solidFill>
                  <a:srgbClr val="00498E"/>
                </a:solidFill>
                <a:latin typeface="微软雅黑" panose="020B0503020204020204" pitchFamily="34" charset="-122"/>
                <a:ea typeface="微软雅黑" panose="020B0503020204020204" pitchFamily="34" charset="-122"/>
              </a:rPr>
              <a:t>一个通道组，</a:t>
            </a:r>
            <a:r>
              <a:rPr lang="zh-CN" altLang="en-US" dirty="0">
                <a:solidFill>
                  <a:srgbClr val="00498E"/>
                </a:solidFill>
                <a:latin typeface="微软雅黑" panose="020B0503020204020204" pitchFamily="34" charset="-122"/>
                <a:ea typeface="微软雅黑" panose="020B0503020204020204" pitchFamily="34" charset="-122"/>
              </a:rPr>
              <a:t>设备支持的总通道数为通道组的倍数，本设备最大支持</a:t>
            </a:r>
            <a:r>
              <a:rPr lang="en-US" altLang="zh-CN" dirty="0">
                <a:solidFill>
                  <a:srgbClr val="00498E"/>
                </a:solidFill>
                <a:latin typeface="微软雅黑" panose="020B0503020204020204" pitchFamily="34" charset="-122"/>
                <a:ea typeface="微软雅黑" panose="020B0503020204020204" pitchFamily="34" charset="-122"/>
              </a:rPr>
              <a:t>4</a:t>
            </a:r>
            <a:r>
              <a:rPr lang="zh-CN" altLang="en-US" dirty="0">
                <a:solidFill>
                  <a:srgbClr val="00498E"/>
                </a:solidFill>
                <a:latin typeface="微软雅黑" panose="020B0503020204020204" pitchFamily="34" charset="-122"/>
                <a:ea typeface="微软雅黑" panose="020B0503020204020204" pitchFamily="34" charset="-122"/>
              </a:rPr>
              <a:t>通道组，即</a:t>
            </a:r>
            <a:r>
              <a:rPr lang="en-US" altLang="zh-CN" dirty="0">
                <a:solidFill>
                  <a:srgbClr val="00498E"/>
                </a:solidFill>
                <a:latin typeface="微软雅黑" panose="020B0503020204020204" pitchFamily="34" charset="-122"/>
                <a:ea typeface="微软雅黑" panose="020B0503020204020204" pitchFamily="34" charset="-122"/>
              </a:rPr>
              <a:t>32</a:t>
            </a:r>
            <a:r>
              <a:rPr lang="zh-CN" altLang="en-US" dirty="0">
                <a:solidFill>
                  <a:srgbClr val="00498E"/>
                </a:solidFill>
                <a:latin typeface="微软雅黑" panose="020B0503020204020204" pitchFamily="34" charset="-122"/>
                <a:ea typeface="微软雅黑" panose="020B0503020204020204" pitchFamily="34" charset="-122"/>
              </a:rPr>
              <a:t>通道。一个通道组每次采样数据包括“本组通道状态</a:t>
            </a:r>
            <a:r>
              <a:rPr lang="en-US" altLang="zh-CN" dirty="0">
                <a:solidFill>
                  <a:srgbClr val="00498E"/>
                </a:solidFill>
                <a:latin typeface="微软雅黑" panose="020B0503020204020204" pitchFamily="34" charset="-122"/>
                <a:ea typeface="微软雅黑" panose="020B0503020204020204" pitchFamily="34" charset="-122"/>
              </a:rPr>
              <a:t>+</a:t>
            </a:r>
            <a:r>
              <a:rPr lang="zh-CN" altLang="en-US" dirty="0">
                <a:solidFill>
                  <a:srgbClr val="00498E"/>
                </a:solidFill>
                <a:latin typeface="微软雅黑" panose="020B0503020204020204" pitchFamily="34" charset="-122"/>
                <a:ea typeface="微软雅黑" panose="020B0503020204020204" pitchFamily="34" charset="-122"/>
                <a:hlinkClick r:id="rId3" action="ppaction://hlinksldjump"/>
              </a:rPr>
              <a:t>八通道的采样量化值</a:t>
            </a:r>
            <a:r>
              <a:rPr lang="en-US" altLang="zh-CN" baseline="30000" dirty="0">
                <a:solidFill>
                  <a:srgbClr val="00498E"/>
                </a:solidFill>
                <a:latin typeface="微软雅黑" panose="020B0503020204020204" pitchFamily="34" charset="-122"/>
                <a:ea typeface="微软雅黑" panose="020B0503020204020204" pitchFamily="34" charset="-122"/>
              </a:rPr>
              <a:t>2</a:t>
            </a:r>
            <a:r>
              <a:rPr lang="zh-CN" altLang="en-US" dirty="0">
                <a:solidFill>
                  <a:srgbClr val="00498E"/>
                </a:solidFill>
                <a:latin typeface="微软雅黑" panose="020B0503020204020204" pitchFamily="34" charset="-122"/>
                <a:ea typeface="微软雅黑" panose="020B0503020204020204" pitchFamily="34" charset="-122"/>
              </a:rPr>
              <a:t>”，若某一通道被禁用，则该通道的采样量化值为</a:t>
            </a:r>
            <a:r>
              <a:rPr lang="en-US" altLang="zh-CN" dirty="0">
                <a:solidFill>
                  <a:srgbClr val="00498E"/>
                </a:solidFill>
                <a:latin typeface="微软雅黑" panose="020B0503020204020204" pitchFamily="34" charset="-122"/>
                <a:ea typeface="微软雅黑" panose="020B0503020204020204" pitchFamily="34" charset="-122"/>
              </a:rPr>
              <a:t>0x000000</a:t>
            </a:r>
            <a:r>
              <a:rPr lang="zh-CN" altLang="en-US" dirty="0">
                <a:solidFill>
                  <a:srgbClr val="00498E"/>
                </a:solidFill>
                <a:latin typeface="微软雅黑" panose="020B0503020204020204" pitchFamily="34" charset="-122"/>
                <a:ea typeface="微软雅黑" panose="020B0503020204020204" pitchFamily="34" charset="-122"/>
              </a:rPr>
              <a:t>。</a:t>
            </a:r>
            <a:endParaRPr lang="en-US" altLang="zh-CN" dirty="0">
              <a:solidFill>
                <a:srgbClr val="00498E"/>
              </a:solidFill>
              <a:latin typeface="微软雅黑" panose="020B0503020204020204" pitchFamily="34" charset="-122"/>
              <a:ea typeface="微软雅黑" panose="020B0503020204020204" pitchFamily="34" charset="-122"/>
            </a:endParaRPr>
          </a:p>
          <a:p>
            <a:pPr marL="285750" indent="-285750" algn="just">
              <a:lnSpc>
                <a:spcPct val="125000"/>
              </a:lnSpc>
              <a:buFont typeface="Wingdings" panose="05000000000000000000" pitchFamily="2" charset="2"/>
              <a:buChar char="n"/>
            </a:pPr>
            <a:r>
              <a:rPr lang="en-US" altLang="zh-CN" dirty="0">
                <a:solidFill>
                  <a:srgbClr val="00498E"/>
                </a:solidFill>
                <a:latin typeface="微软雅黑" panose="020B0503020204020204" pitchFamily="34" charset="-122"/>
                <a:ea typeface="微软雅黑" panose="020B0503020204020204" pitchFamily="34" charset="-122"/>
              </a:rPr>
              <a:t>UDP</a:t>
            </a:r>
            <a:r>
              <a:rPr lang="zh-CN" altLang="en-US" dirty="0">
                <a:solidFill>
                  <a:srgbClr val="00498E"/>
                </a:solidFill>
                <a:latin typeface="微软雅黑" panose="020B0503020204020204" pitchFamily="34" charset="-122"/>
                <a:ea typeface="微软雅黑" panose="020B0503020204020204" pitchFamily="34" charset="-122"/>
              </a:rPr>
              <a:t>端口数据帧格式如下，分为数据帧头部和数据域：</a:t>
            </a:r>
          </a:p>
        </p:txBody>
      </p:sp>
      <p:grpSp>
        <p:nvGrpSpPr>
          <p:cNvPr id="4" name="组合 3">
            <a:extLst>
              <a:ext uri="{FF2B5EF4-FFF2-40B4-BE49-F238E27FC236}">
                <a16:creationId xmlns:a16="http://schemas.microsoft.com/office/drawing/2014/main" id="{504D8380-1237-45F5-9989-6C4181A1E880}"/>
              </a:ext>
            </a:extLst>
          </p:cNvPr>
          <p:cNvGrpSpPr/>
          <p:nvPr/>
        </p:nvGrpSpPr>
        <p:grpSpPr>
          <a:xfrm>
            <a:off x="618327" y="4054076"/>
            <a:ext cx="8105465" cy="905028"/>
            <a:chOff x="496712" y="2975122"/>
            <a:chExt cx="8105465" cy="905028"/>
          </a:xfrm>
        </p:grpSpPr>
        <p:sp>
          <p:nvSpPr>
            <p:cNvPr id="2" name="矩形 1">
              <a:extLst>
                <a:ext uri="{FF2B5EF4-FFF2-40B4-BE49-F238E27FC236}">
                  <a16:creationId xmlns:a16="http://schemas.microsoft.com/office/drawing/2014/main" id="{FEF495B5-668A-4A0E-BC5D-B2FD38040A72}"/>
                </a:ext>
              </a:extLst>
            </p:cNvPr>
            <p:cNvSpPr/>
            <p:nvPr/>
          </p:nvSpPr>
          <p:spPr>
            <a:xfrm>
              <a:off x="496712" y="2975123"/>
              <a:ext cx="2469596" cy="905027"/>
            </a:xfrm>
            <a:prstGeom prst="rect">
              <a:avLst/>
            </a:prstGeom>
            <a:solidFill>
              <a:schemeClr val="accent6">
                <a:lumMod val="60000"/>
                <a:lumOff val="40000"/>
              </a:schemeClr>
            </a:solidFill>
            <a:ln w="571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数据帧头部</a:t>
              </a:r>
              <a:endParaRPr lang="en-US" altLang="zh-CN" sz="1013" b="1" dirty="0">
                <a:solidFill>
                  <a:schemeClr val="bg1"/>
                </a:solidFill>
              </a:endParaRPr>
            </a:p>
            <a:p>
              <a:pPr algn="ctr"/>
              <a:r>
                <a:rPr lang="en-US" altLang="zh-CN" sz="1013" b="1" dirty="0">
                  <a:solidFill>
                    <a:schemeClr val="bg1"/>
                  </a:solidFill>
                </a:rPr>
                <a:t>23</a:t>
              </a:r>
              <a:r>
                <a:rPr lang="zh-CN" altLang="en-US" sz="1013" b="1" dirty="0">
                  <a:solidFill>
                    <a:schemeClr val="bg1"/>
                  </a:solidFill>
                </a:rPr>
                <a:t>字节</a:t>
              </a:r>
              <a:endParaRPr lang="en-US" altLang="zh-CN" sz="1013" b="1" dirty="0">
                <a:solidFill>
                  <a:schemeClr val="bg1"/>
                </a:solidFill>
              </a:endParaRPr>
            </a:p>
          </p:txBody>
        </p:sp>
        <p:sp>
          <p:nvSpPr>
            <p:cNvPr id="3" name="矩形 2">
              <a:extLst>
                <a:ext uri="{FF2B5EF4-FFF2-40B4-BE49-F238E27FC236}">
                  <a16:creationId xmlns:a16="http://schemas.microsoft.com/office/drawing/2014/main" id="{8B088119-BC93-40FF-8EB8-16EDA00EF9FB}"/>
                </a:ext>
              </a:extLst>
            </p:cNvPr>
            <p:cNvSpPr/>
            <p:nvPr/>
          </p:nvSpPr>
          <p:spPr>
            <a:xfrm>
              <a:off x="3014885" y="2975122"/>
              <a:ext cx="5587292" cy="905027"/>
            </a:xfrm>
            <a:prstGeom prst="rect">
              <a:avLst/>
            </a:prstGeom>
            <a:solidFill>
              <a:schemeClr val="accent2">
                <a:lumMod val="60000"/>
                <a:lumOff val="40000"/>
              </a:schemeClr>
            </a:solidFill>
            <a:ln w="571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数据帧数据域</a:t>
              </a:r>
              <a:endParaRPr lang="en-US" altLang="zh-CN" sz="1013" b="1" dirty="0">
                <a:solidFill>
                  <a:schemeClr val="bg1"/>
                </a:solidFill>
              </a:endParaRPr>
            </a:p>
            <a:p>
              <a:pPr algn="ctr"/>
              <a:r>
                <a:rPr lang="zh-CN" altLang="en-US" sz="1013" b="1" dirty="0">
                  <a:solidFill>
                    <a:schemeClr val="bg1"/>
                  </a:solidFill>
                </a:rPr>
                <a:t>样本数 </a:t>
              </a:r>
              <a:r>
                <a:rPr lang="en-US" altLang="zh-CN" sz="1013" b="1" dirty="0">
                  <a:solidFill>
                    <a:schemeClr val="bg1"/>
                  </a:solidFill>
                </a:rPr>
                <a:t>x</a:t>
              </a:r>
              <a:r>
                <a:rPr lang="zh-CN" altLang="en-US" sz="1013" b="1" dirty="0">
                  <a:solidFill>
                    <a:schemeClr val="bg1"/>
                  </a:solidFill>
                </a:rPr>
                <a:t>（数据域头部 </a:t>
              </a:r>
              <a:r>
                <a:rPr lang="en-US" altLang="zh-CN" sz="1013" b="1" dirty="0">
                  <a:solidFill>
                    <a:schemeClr val="bg1"/>
                  </a:solidFill>
                </a:rPr>
                <a:t>+ (</a:t>
              </a:r>
              <a:r>
                <a:rPr lang="zh-CN" altLang="en-US" sz="1013" b="1" dirty="0">
                  <a:solidFill>
                    <a:schemeClr val="bg1"/>
                  </a:solidFill>
                </a:rPr>
                <a:t>本组通道状态 </a:t>
              </a:r>
              <a:r>
                <a:rPr lang="en-US" altLang="zh-CN" sz="1013" b="1" dirty="0">
                  <a:solidFill>
                    <a:schemeClr val="bg1"/>
                  </a:solidFill>
                </a:rPr>
                <a:t>+ </a:t>
              </a:r>
              <a:r>
                <a:rPr lang="zh-CN" altLang="en-US" sz="1013" b="1" dirty="0">
                  <a:solidFill>
                    <a:schemeClr val="bg1"/>
                  </a:solidFill>
                </a:rPr>
                <a:t>八通道 </a:t>
              </a:r>
              <a:r>
                <a:rPr lang="en-US" altLang="zh-CN" sz="1013" b="1" dirty="0">
                  <a:solidFill>
                    <a:schemeClr val="bg1"/>
                  </a:solidFill>
                </a:rPr>
                <a:t>x </a:t>
              </a:r>
              <a:r>
                <a:rPr lang="zh-CN" altLang="en-US" sz="1013" b="1" dirty="0">
                  <a:solidFill>
                    <a:schemeClr val="bg1"/>
                  </a:solidFill>
                </a:rPr>
                <a:t>每通道量化字节数）</a:t>
              </a:r>
              <a:r>
                <a:rPr lang="en-US" altLang="zh-CN" sz="1013" b="1" dirty="0">
                  <a:solidFill>
                    <a:schemeClr val="bg1"/>
                  </a:solidFill>
                </a:rPr>
                <a:t>x </a:t>
              </a:r>
              <a:r>
                <a:rPr lang="zh-CN" altLang="en-US" sz="1013" b="1" dirty="0">
                  <a:solidFill>
                    <a:schemeClr val="bg1"/>
                  </a:solidFill>
                </a:rPr>
                <a:t>通道组数</a:t>
              </a:r>
              <a:r>
                <a:rPr lang="en-US" altLang="zh-CN" sz="1013" b="1" dirty="0">
                  <a:solidFill>
                    <a:schemeClr val="bg1"/>
                  </a:solidFill>
                </a:rPr>
                <a:t>)</a:t>
              </a:r>
              <a:r>
                <a:rPr lang="zh-CN" altLang="en-US" sz="1013" b="1" dirty="0">
                  <a:solidFill>
                    <a:schemeClr val="bg1"/>
                  </a:solidFill>
                </a:rPr>
                <a:t>字节</a:t>
              </a:r>
            </a:p>
            <a:p>
              <a:pPr algn="ctr"/>
              <a:r>
                <a:rPr lang="zh-CN" altLang="en-US" sz="1013" b="1" dirty="0">
                  <a:solidFill>
                    <a:schemeClr val="bg1"/>
                  </a:solidFill>
                </a:rPr>
                <a:t>本版本上述对应值为 </a:t>
              </a:r>
              <a:r>
                <a:rPr lang="en-US" altLang="zh-CN" sz="1013" b="1" dirty="0">
                  <a:solidFill>
                    <a:schemeClr val="bg1"/>
                  </a:solidFill>
                </a:rPr>
                <a:t>10 x ( 7+ ( 3+ 3 x 8 ) x 4 )</a:t>
              </a:r>
            </a:p>
          </p:txBody>
        </p:sp>
      </p:grpSp>
    </p:spTree>
    <p:extLst>
      <p:ext uri="{BB962C8B-B14F-4D97-AF65-F5344CB8AC3E}">
        <p14:creationId xmlns:p14="http://schemas.microsoft.com/office/powerpoint/2010/main" val="188720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233F592C-2132-43E6-8709-C6F7A2273C48}"/>
              </a:ext>
            </a:extLst>
          </p:cNvPr>
          <p:cNvSpPr txBox="1"/>
          <p:nvPr/>
        </p:nvSpPr>
        <p:spPr>
          <a:xfrm>
            <a:off x="144780" y="778756"/>
            <a:ext cx="8679180" cy="1099468"/>
          </a:xfrm>
          <a:prstGeom prst="rect">
            <a:avLst/>
          </a:prstGeom>
          <a:noFill/>
        </p:spPr>
        <p:txBody>
          <a:bodyPr wrap="square">
            <a:spAutoFit/>
          </a:bodyPr>
          <a:lstStyle/>
          <a:p>
            <a:pPr marL="285750" indent="-285750">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为提高吞吐量，采样数据样本数累计到一定数量打包发送，每一包数据帧头部包含了本包样本数</a:t>
            </a:r>
            <a:r>
              <a:rPr lang="en-US" altLang="zh-CN" dirty="0">
                <a:solidFill>
                  <a:srgbClr val="00498E"/>
                </a:solidFill>
                <a:latin typeface="微软雅黑" panose="020B0503020204020204" pitchFamily="34" charset="-122"/>
                <a:ea typeface="微软雅黑" panose="020B0503020204020204" pitchFamily="34" charset="-122"/>
              </a:rPr>
              <a:t>/</a:t>
            </a:r>
            <a:r>
              <a:rPr lang="zh-CN" altLang="en-US" dirty="0">
                <a:solidFill>
                  <a:srgbClr val="00498E"/>
                </a:solidFill>
                <a:latin typeface="微软雅黑" panose="020B0503020204020204" pitchFamily="34" charset="-122"/>
                <a:ea typeface="微软雅黑" panose="020B0503020204020204" pitchFamily="34" charset="-122"/>
              </a:rPr>
              <a:t>通道数信息，另外提供了标准</a:t>
            </a:r>
            <a:r>
              <a:rPr lang="en-US" altLang="zh-CN" dirty="0">
                <a:solidFill>
                  <a:srgbClr val="00498E"/>
                </a:solidFill>
                <a:latin typeface="微软雅黑" panose="020B0503020204020204" pitchFamily="34" charset="-122"/>
                <a:ea typeface="微软雅黑" panose="020B0503020204020204" pitchFamily="34" charset="-122"/>
              </a:rPr>
              <a:t>UNIX 32</a:t>
            </a:r>
            <a:r>
              <a:rPr lang="zh-CN" altLang="en-US" dirty="0">
                <a:solidFill>
                  <a:srgbClr val="00498E"/>
                </a:solidFill>
                <a:latin typeface="微软雅黑" panose="020B0503020204020204" pitchFamily="34" charset="-122"/>
                <a:ea typeface="微软雅黑" panose="020B0503020204020204" pitchFamily="34" charset="-122"/>
              </a:rPr>
              <a:t>位时间戳供上位机定位每包第一样本的时间，时间精度为</a:t>
            </a:r>
            <a:r>
              <a:rPr lang="en-US" altLang="zh-CN" dirty="0" err="1">
                <a:solidFill>
                  <a:srgbClr val="00498E"/>
                </a:solidFill>
                <a:latin typeface="微软雅黑" panose="020B0503020204020204" pitchFamily="34" charset="-122"/>
                <a:ea typeface="微软雅黑" panose="020B0503020204020204" pitchFamily="34" charset="-122"/>
              </a:rPr>
              <a:t>ms</a:t>
            </a:r>
            <a:r>
              <a:rPr lang="zh-CN" altLang="en-US" dirty="0">
                <a:solidFill>
                  <a:srgbClr val="00498E"/>
                </a:solidFill>
                <a:latin typeface="微软雅黑" panose="020B0503020204020204" pitchFamily="34" charset="-122"/>
                <a:ea typeface="微软雅黑" panose="020B0503020204020204" pitchFamily="34" charset="-122"/>
              </a:rPr>
              <a:t>。</a:t>
            </a:r>
            <a:r>
              <a:rPr lang="zh-CN" altLang="en-US" b="1" dirty="0">
                <a:solidFill>
                  <a:srgbClr val="00498E"/>
                </a:solidFill>
                <a:latin typeface="微软雅黑" panose="020B0503020204020204" pitchFamily="34" charset="-122"/>
                <a:ea typeface="微软雅黑" panose="020B0503020204020204" pitchFamily="34" charset="-122"/>
              </a:rPr>
              <a:t>每包</a:t>
            </a:r>
            <a:r>
              <a:rPr lang="zh-CN" altLang="en-US" dirty="0">
                <a:solidFill>
                  <a:srgbClr val="00498E"/>
                </a:solidFill>
                <a:latin typeface="微软雅黑" panose="020B0503020204020204" pitchFamily="34" charset="-122"/>
                <a:ea typeface="微软雅黑" panose="020B0503020204020204" pitchFamily="34" charset="-122"/>
              </a:rPr>
              <a:t>数据帧结构如下：</a:t>
            </a:r>
          </a:p>
        </p:txBody>
      </p:sp>
      <p:grpSp>
        <p:nvGrpSpPr>
          <p:cNvPr id="30" name="组合 29">
            <a:extLst>
              <a:ext uri="{FF2B5EF4-FFF2-40B4-BE49-F238E27FC236}">
                <a16:creationId xmlns:a16="http://schemas.microsoft.com/office/drawing/2014/main" id="{3F91B3DA-0204-4D9A-9723-AAD49B9C3CC4}"/>
              </a:ext>
            </a:extLst>
          </p:cNvPr>
          <p:cNvGrpSpPr/>
          <p:nvPr/>
        </p:nvGrpSpPr>
        <p:grpSpPr>
          <a:xfrm>
            <a:off x="317525" y="2103252"/>
            <a:ext cx="8409711" cy="1261643"/>
            <a:chOff x="367146" y="2103252"/>
            <a:chExt cx="8409711" cy="1261643"/>
          </a:xfrm>
        </p:grpSpPr>
        <p:grpSp>
          <p:nvGrpSpPr>
            <p:cNvPr id="14" name="组合 13">
              <a:extLst>
                <a:ext uri="{FF2B5EF4-FFF2-40B4-BE49-F238E27FC236}">
                  <a16:creationId xmlns:a16="http://schemas.microsoft.com/office/drawing/2014/main" id="{42F79191-1602-4C7F-BCBD-4B88D7ACD8F8}"/>
                </a:ext>
              </a:extLst>
            </p:cNvPr>
            <p:cNvGrpSpPr/>
            <p:nvPr/>
          </p:nvGrpSpPr>
          <p:grpSpPr>
            <a:xfrm>
              <a:off x="574686" y="2103252"/>
              <a:ext cx="8105465" cy="905028"/>
              <a:chOff x="435863" y="2571749"/>
              <a:chExt cx="8105465" cy="905028"/>
            </a:xfrm>
          </p:grpSpPr>
          <p:sp>
            <p:nvSpPr>
              <p:cNvPr id="11" name="矩形 10">
                <a:extLst>
                  <a:ext uri="{FF2B5EF4-FFF2-40B4-BE49-F238E27FC236}">
                    <a16:creationId xmlns:a16="http://schemas.microsoft.com/office/drawing/2014/main" id="{8F6521F1-728C-47D8-BE0B-91EEAAED6379}"/>
                  </a:ext>
                </a:extLst>
              </p:cNvPr>
              <p:cNvSpPr/>
              <p:nvPr/>
            </p:nvSpPr>
            <p:spPr>
              <a:xfrm>
                <a:off x="435863" y="2571750"/>
                <a:ext cx="2469596" cy="905027"/>
              </a:xfrm>
              <a:prstGeom prst="rect">
                <a:avLst/>
              </a:prstGeom>
              <a:solidFill>
                <a:schemeClr val="accent6">
                  <a:lumMod val="60000"/>
                  <a:lumOff val="40000"/>
                </a:schemeClr>
              </a:solidFill>
              <a:ln w="571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数据帧头部</a:t>
                </a:r>
                <a:endParaRPr lang="en-US" altLang="zh-CN" sz="1013" b="1" dirty="0">
                  <a:solidFill>
                    <a:schemeClr val="bg1"/>
                  </a:solidFill>
                </a:endParaRPr>
              </a:p>
              <a:p>
                <a:pPr algn="ctr"/>
                <a:r>
                  <a:rPr lang="en-US" altLang="zh-CN" sz="1013" b="1" dirty="0">
                    <a:solidFill>
                      <a:schemeClr val="bg1"/>
                    </a:solidFill>
                  </a:rPr>
                  <a:t>23</a:t>
                </a:r>
                <a:r>
                  <a:rPr lang="zh-CN" altLang="en-US" sz="1013" b="1" dirty="0">
                    <a:solidFill>
                      <a:schemeClr val="bg1"/>
                    </a:solidFill>
                  </a:rPr>
                  <a:t>字节</a:t>
                </a:r>
                <a:endParaRPr lang="en-US" altLang="zh-CN" sz="1013" b="1" dirty="0">
                  <a:solidFill>
                    <a:schemeClr val="bg1"/>
                  </a:solidFill>
                </a:endParaRPr>
              </a:p>
            </p:txBody>
          </p:sp>
          <p:sp>
            <p:nvSpPr>
              <p:cNvPr id="13" name="矩形 12">
                <a:extLst>
                  <a:ext uri="{FF2B5EF4-FFF2-40B4-BE49-F238E27FC236}">
                    <a16:creationId xmlns:a16="http://schemas.microsoft.com/office/drawing/2014/main" id="{BE8A7604-E2FD-481B-BD54-290FAEC132AF}"/>
                  </a:ext>
                </a:extLst>
              </p:cNvPr>
              <p:cNvSpPr/>
              <p:nvPr/>
            </p:nvSpPr>
            <p:spPr>
              <a:xfrm>
                <a:off x="2954036" y="2571749"/>
                <a:ext cx="5587292" cy="905027"/>
              </a:xfrm>
              <a:prstGeom prst="rect">
                <a:avLst/>
              </a:prstGeom>
              <a:solidFill>
                <a:schemeClr val="accent2">
                  <a:lumMod val="20000"/>
                  <a:lumOff val="80000"/>
                </a:schemeClr>
              </a:solidFill>
              <a:ln w="57150">
                <a:solidFill>
                  <a:srgbClr val="FDF3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数据帧数据域</a:t>
                </a:r>
                <a:endParaRPr lang="en-US" altLang="zh-CN" sz="1013" b="1" dirty="0">
                  <a:solidFill>
                    <a:schemeClr val="bg1"/>
                  </a:solidFill>
                </a:endParaRPr>
              </a:p>
              <a:p>
                <a:pPr algn="ctr"/>
                <a:r>
                  <a:rPr lang="zh-CN" altLang="en-US" sz="1013" b="1" dirty="0">
                    <a:solidFill>
                      <a:schemeClr val="bg1"/>
                    </a:solidFill>
                  </a:rPr>
                  <a:t>样本数 </a:t>
                </a:r>
                <a:r>
                  <a:rPr lang="en-US" altLang="zh-CN" sz="1013" b="1" dirty="0">
                    <a:solidFill>
                      <a:schemeClr val="bg1"/>
                    </a:solidFill>
                  </a:rPr>
                  <a:t>x</a:t>
                </a:r>
                <a:r>
                  <a:rPr lang="zh-CN" altLang="en-US" sz="1013" b="1" dirty="0">
                    <a:solidFill>
                      <a:schemeClr val="bg1"/>
                    </a:solidFill>
                  </a:rPr>
                  <a:t>（数据域头部 </a:t>
                </a:r>
                <a:r>
                  <a:rPr lang="en-US" altLang="zh-CN" sz="1013" b="1" dirty="0">
                    <a:solidFill>
                      <a:schemeClr val="bg1"/>
                    </a:solidFill>
                  </a:rPr>
                  <a:t>+ (</a:t>
                </a:r>
                <a:r>
                  <a:rPr lang="zh-CN" altLang="en-US" sz="1013" b="1" dirty="0">
                    <a:solidFill>
                      <a:schemeClr val="bg1"/>
                    </a:solidFill>
                  </a:rPr>
                  <a:t>本组通道状态 </a:t>
                </a:r>
                <a:r>
                  <a:rPr lang="en-US" altLang="zh-CN" sz="1013" b="1" dirty="0">
                    <a:solidFill>
                      <a:schemeClr val="bg1"/>
                    </a:solidFill>
                  </a:rPr>
                  <a:t>+ </a:t>
                </a:r>
                <a:r>
                  <a:rPr lang="zh-CN" altLang="en-US" sz="1013" b="1" dirty="0">
                    <a:solidFill>
                      <a:schemeClr val="bg1"/>
                    </a:solidFill>
                  </a:rPr>
                  <a:t>八通道 </a:t>
                </a:r>
                <a:r>
                  <a:rPr lang="en-US" altLang="zh-CN" sz="1013" b="1" dirty="0">
                    <a:solidFill>
                      <a:schemeClr val="bg1"/>
                    </a:solidFill>
                  </a:rPr>
                  <a:t>x </a:t>
                </a:r>
                <a:r>
                  <a:rPr lang="zh-CN" altLang="en-US" sz="1013" b="1" dirty="0">
                    <a:solidFill>
                      <a:schemeClr val="bg1"/>
                    </a:solidFill>
                  </a:rPr>
                  <a:t>每通道量化字节数）</a:t>
                </a:r>
                <a:r>
                  <a:rPr lang="en-US" altLang="zh-CN" sz="1013" b="1" dirty="0">
                    <a:solidFill>
                      <a:schemeClr val="bg1"/>
                    </a:solidFill>
                  </a:rPr>
                  <a:t>x </a:t>
                </a:r>
                <a:r>
                  <a:rPr lang="zh-CN" altLang="en-US" sz="1013" b="1" dirty="0">
                    <a:solidFill>
                      <a:schemeClr val="bg1"/>
                    </a:solidFill>
                  </a:rPr>
                  <a:t>通道组数</a:t>
                </a:r>
                <a:r>
                  <a:rPr lang="en-US" altLang="zh-CN" sz="1013" b="1" dirty="0">
                    <a:solidFill>
                      <a:schemeClr val="bg1"/>
                    </a:solidFill>
                  </a:rPr>
                  <a:t>)</a:t>
                </a:r>
                <a:r>
                  <a:rPr lang="zh-CN" altLang="en-US" sz="1013" b="1" dirty="0">
                    <a:solidFill>
                      <a:schemeClr val="bg1"/>
                    </a:solidFill>
                  </a:rPr>
                  <a:t>字节</a:t>
                </a:r>
              </a:p>
              <a:p>
                <a:pPr algn="ctr"/>
                <a:r>
                  <a:rPr lang="zh-CN" altLang="en-US" sz="1013" b="1" dirty="0">
                    <a:solidFill>
                      <a:schemeClr val="bg1"/>
                    </a:solidFill>
                  </a:rPr>
                  <a:t>本版本上述对应值为 </a:t>
                </a:r>
                <a:r>
                  <a:rPr lang="en-US" altLang="zh-CN" sz="1013" b="1" dirty="0">
                    <a:solidFill>
                      <a:schemeClr val="bg1"/>
                    </a:solidFill>
                  </a:rPr>
                  <a:t>10 x ( 7+ ( 3+ 3 x 8 ) x 4 )</a:t>
                </a:r>
              </a:p>
            </p:txBody>
          </p:sp>
        </p:grpSp>
        <p:cxnSp>
          <p:nvCxnSpPr>
            <p:cNvPr id="16" name="直接连接符 15">
              <a:extLst>
                <a:ext uri="{FF2B5EF4-FFF2-40B4-BE49-F238E27FC236}">
                  <a16:creationId xmlns:a16="http://schemas.microsoft.com/office/drawing/2014/main" id="{0CB3ED7E-01AF-4F96-BBFC-C0C1C6BA6CE7}"/>
                </a:ext>
              </a:extLst>
            </p:cNvPr>
            <p:cNvCxnSpPr>
              <a:cxnSpLocks/>
            </p:cNvCxnSpPr>
            <p:nvPr/>
          </p:nvCxnSpPr>
          <p:spPr>
            <a:xfrm flipH="1">
              <a:off x="367146" y="3033713"/>
              <a:ext cx="180542" cy="30523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直接连接符 20">
              <a:extLst>
                <a:ext uri="{FF2B5EF4-FFF2-40B4-BE49-F238E27FC236}">
                  <a16:creationId xmlns:a16="http://schemas.microsoft.com/office/drawing/2014/main" id="{ADEAC941-2153-4A88-8238-EF5C84CC2BE4}"/>
                </a:ext>
              </a:extLst>
            </p:cNvPr>
            <p:cNvCxnSpPr>
              <a:cxnSpLocks/>
            </p:cNvCxnSpPr>
            <p:nvPr/>
          </p:nvCxnSpPr>
          <p:spPr>
            <a:xfrm flipH="1" flipV="1">
              <a:off x="3044282" y="3033713"/>
              <a:ext cx="5732575" cy="331182"/>
            </a:xfrm>
            <a:prstGeom prst="line">
              <a:avLst/>
            </a:prstGeom>
            <a:ln w="12700"/>
          </p:spPr>
          <p:style>
            <a:lnRef idx="1">
              <a:schemeClr val="accent6"/>
            </a:lnRef>
            <a:fillRef idx="0">
              <a:schemeClr val="accent6"/>
            </a:fillRef>
            <a:effectRef idx="0">
              <a:schemeClr val="accent6"/>
            </a:effectRef>
            <a:fontRef idx="minor">
              <a:schemeClr val="tx1"/>
            </a:fontRef>
          </p:style>
        </p:cxnSp>
      </p:grpSp>
      <p:sp>
        <p:nvSpPr>
          <p:cNvPr id="2" name="矩形 1">
            <a:extLst>
              <a:ext uri="{FF2B5EF4-FFF2-40B4-BE49-F238E27FC236}">
                <a16:creationId xmlns:a16="http://schemas.microsoft.com/office/drawing/2014/main" id="{0ABD7AA8-EE1F-46AE-B9F0-E9C3F96C039A}"/>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E5375E3E-9A8F-4EC6-98F0-A4AC9FD57541}"/>
              </a:ext>
            </a:extLst>
          </p:cNvPr>
          <p:cNvSpPr txBox="1"/>
          <p:nvPr/>
        </p:nvSpPr>
        <p:spPr>
          <a:xfrm>
            <a:off x="144780" y="184396"/>
            <a:ext cx="366522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UDP</a:t>
            </a:r>
            <a:r>
              <a:rPr lang="zh-CN" altLang="en-US" b="1" dirty="0">
                <a:solidFill>
                  <a:srgbClr val="00498E"/>
                </a:solidFill>
                <a:latin typeface="微软雅黑" panose="020B0503020204020204" pitchFamily="34" charset="-122"/>
                <a:ea typeface="微软雅黑" panose="020B0503020204020204" pitchFamily="34" charset="-122"/>
              </a:rPr>
              <a:t>端口（数据端口）交互方式 </a:t>
            </a:r>
            <a:endParaRPr lang="zh-CN" altLang="en-US" b="1" dirty="0">
              <a:solidFill>
                <a:srgbClr val="00498E"/>
              </a:solidFill>
            </a:endParaRPr>
          </a:p>
        </p:txBody>
      </p:sp>
      <p:graphicFrame>
        <p:nvGraphicFramePr>
          <p:cNvPr id="6" name="表格 16">
            <a:extLst>
              <a:ext uri="{FF2B5EF4-FFF2-40B4-BE49-F238E27FC236}">
                <a16:creationId xmlns:a16="http://schemas.microsoft.com/office/drawing/2014/main" id="{F300676C-CE81-4BFB-B8F7-3E7C5E01E1BE}"/>
              </a:ext>
            </a:extLst>
          </p:cNvPr>
          <p:cNvGraphicFramePr>
            <a:graphicFrameLocks noGrp="1"/>
          </p:cNvGraphicFramePr>
          <p:nvPr>
            <p:extLst>
              <p:ext uri="{D42A27DB-BD31-4B8C-83A1-F6EECF244321}">
                <p14:modId xmlns:p14="http://schemas.microsoft.com/office/powerpoint/2010/main" val="744931813"/>
              </p:ext>
            </p:extLst>
          </p:nvPr>
        </p:nvGraphicFramePr>
        <p:xfrm>
          <a:off x="317522" y="3364895"/>
          <a:ext cx="8409762" cy="1260153"/>
        </p:xfrm>
        <a:graphic>
          <a:graphicData uri="http://schemas.openxmlformats.org/drawingml/2006/table">
            <a:tbl>
              <a:tblPr firstRow="1" bandRow="1">
                <a:tableStyleId>{5C22544A-7EE6-4342-B048-85BDC9FD1C3A}</a:tableStyleId>
              </a:tblPr>
              <a:tblGrid>
                <a:gridCol w="1281447">
                  <a:extLst>
                    <a:ext uri="{9D8B030D-6E8A-4147-A177-3AD203B41FA5}">
                      <a16:colId xmlns:a16="http://schemas.microsoft.com/office/drawing/2014/main" val="991327414"/>
                    </a:ext>
                  </a:extLst>
                </a:gridCol>
                <a:gridCol w="1628010">
                  <a:extLst>
                    <a:ext uri="{9D8B030D-6E8A-4147-A177-3AD203B41FA5}">
                      <a16:colId xmlns:a16="http://schemas.microsoft.com/office/drawing/2014/main" val="19326485"/>
                    </a:ext>
                  </a:extLst>
                </a:gridCol>
                <a:gridCol w="1452563">
                  <a:extLst>
                    <a:ext uri="{9D8B030D-6E8A-4147-A177-3AD203B41FA5}">
                      <a16:colId xmlns:a16="http://schemas.microsoft.com/office/drawing/2014/main" val="2579386633"/>
                    </a:ext>
                  </a:extLst>
                </a:gridCol>
                <a:gridCol w="1962150">
                  <a:extLst>
                    <a:ext uri="{9D8B030D-6E8A-4147-A177-3AD203B41FA5}">
                      <a16:colId xmlns:a16="http://schemas.microsoft.com/office/drawing/2014/main" val="486245971"/>
                    </a:ext>
                  </a:extLst>
                </a:gridCol>
                <a:gridCol w="1203007">
                  <a:extLst>
                    <a:ext uri="{9D8B030D-6E8A-4147-A177-3AD203B41FA5}">
                      <a16:colId xmlns:a16="http://schemas.microsoft.com/office/drawing/2014/main" val="2083848514"/>
                    </a:ext>
                  </a:extLst>
                </a:gridCol>
                <a:gridCol w="882585">
                  <a:extLst>
                    <a:ext uri="{9D8B030D-6E8A-4147-A177-3AD203B41FA5}">
                      <a16:colId xmlns:a16="http://schemas.microsoft.com/office/drawing/2014/main" val="147706608"/>
                    </a:ext>
                  </a:extLst>
                </a:gridCol>
              </a:tblGrid>
              <a:tr h="264256">
                <a:tc>
                  <a:txBody>
                    <a:bodyPr/>
                    <a:lstStyle/>
                    <a:p>
                      <a:pPr algn="ctr"/>
                      <a:r>
                        <a:rPr lang="zh-CN" altLang="en-US" dirty="0"/>
                        <a:t>设备</a:t>
                      </a:r>
                      <a:r>
                        <a:rPr lang="en-US" altLang="zh-CN" dirty="0"/>
                        <a:t>ID</a:t>
                      </a:r>
                      <a:endParaRPr lang="zh-CN" altLang="en-US" dirty="0"/>
                    </a:p>
                  </a:txBody>
                  <a:tcP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rgbClr val="FCD568"/>
                    </a:solidFill>
                  </a:tcPr>
                </a:tc>
                <a:tc>
                  <a:txBody>
                    <a:bodyPr/>
                    <a:lstStyle/>
                    <a:p>
                      <a:pPr algn="ctr"/>
                      <a:r>
                        <a:rPr lang="en-US" altLang="zh-CN" dirty="0"/>
                        <a:t>UDP</a:t>
                      </a:r>
                      <a:r>
                        <a:rPr lang="zh-CN" altLang="en-US" dirty="0"/>
                        <a:t>包累加滚动码</a:t>
                      </a:r>
                    </a:p>
                  </a:txBody>
                  <a:tcP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60000"/>
                        <a:lumOff val="40000"/>
                      </a:schemeClr>
                    </a:solidFill>
                  </a:tcPr>
                </a:tc>
                <a:tc>
                  <a:txBody>
                    <a:bodyPr/>
                    <a:lstStyle/>
                    <a:p>
                      <a:pPr algn="ctr"/>
                      <a:r>
                        <a:rPr lang="zh-CN" altLang="en-US" sz="1350" b="1" i="0" kern="1200" dirty="0">
                          <a:solidFill>
                            <a:schemeClr val="lt1"/>
                          </a:solidFill>
                          <a:effectLst/>
                          <a:latin typeface="+mn-lt"/>
                          <a:ea typeface="+mn-ea"/>
                          <a:cs typeface="+mn-cs"/>
                        </a:rPr>
                        <a:t>本</a:t>
                      </a:r>
                      <a:r>
                        <a:rPr lang="en-US" altLang="zh-CN" sz="1350" b="1" i="0" kern="1200" dirty="0">
                          <a:solidFill>
                            <a:schemeClr val="lt1"/>
                          </a:solidFill>
                          <a:effectLst/>
                          <a:latin typeface="+mn-lt"/>
                          <a:ea typeface="+mn-ea"/>
                          <a:cs typeface="+mn-cs"/>
                        </a:rPr>
                        <a:t>UDP</a:t>
                      </a:r>
                      <a:r>
                        <a:rPr lang="zh-CN" altLang="en-US" sz="1350" b="1" i="0" kern="1200" dirty="0">
                          <a:solidFill>
                            <a:schemeClr val="lt1"/>
                          </a:solidFill>
                          <a:effectLst/>
                          <a:latin typeface="+mn-lt"/>
                          <a:ea typeface="+mn-ea"/>
                          <a:cs typeface="+mn-cs"/>
                        </a:rPr>
                        <a:t>包总样数</a:t>
                      </a:r>
                      <a:endParaRPr lang="zh-CN" altLang="en-US" dirty="0"/>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E890B6"/>
                    </a:solidFill>
                  </a:tcPr>
                </a:tc>
                <a:tc>
                  <a:txBody>
                    <a:bodyPr/>
                    <a:lstStyle/>
                    <a:p>
                      <a:pPr algn="ctr"/>
                      <a:r>
                        <a:rPr lang="zh-CN" altLang="en-US" sz="1350" b="1" i="0" kern="1200" dirty="0">
                          <a:solidFill>
                            <a:schemeClr val="lt1"/>
                          </a:solidFill>
                          <a:effectLst/>
                          <a:latin typeface="+mn-lt"/>
                          <a:ea typeface="+mn-ea"/>
                          <a:cs typeface="+mn-cs"/>
                        </a:rPr>
                        <a:t>本</a:t>
                      </a:r>
                      <a:r>
                        <a:rPr lang="en-US" altLang="zh-CN" sz="1350" b="1" i="0" kern="1200" dirty="0">
                          <a:solidFill>
                            <a:schemeClr val="lt1"/>
                          </a:solidFill>
                          <a:effectLst/>
                          <a:latin typeface="+mn-lt"/>
                          <a:ea typeface="+mn-ea"/>
                          <a:cs typeface="+mn-cs"/>
                        </a:rPr>
                        <a:t>UDP</a:t>
                      </a:r>
                      <a:r>
                        <a:rPr lang="zh-CN" altLang="en-US" sz="1350" b="1" i="0" kern="1200" dirty="0">
                          <a:solidFill>
                            <a:schemeClr val="lt1"/>
                          </a:solidFill>
                          <a:effectLst/>
                          <a:latin typeface="+mn-lt"/>
                          <a:ea typeface="+mn-ea"/>
                          <a:cs typeface="+mn-cs"/>
                        </a:rPr>
                        <a:t>包有效通道总数</a:t>
                      </a:r>
                      <a:endParaRPr lang="zh-CN" altLang="en-US" dirty="0"/>
                    </a:p>
                  </a:txBody>
                  <a:tcPr>
                    <a:lnL w="19050" cap="flat" cmpd="sng" algn="ctr">
                      <a:solidFill>
                        <a:srgbClr val="FFEFFF"/>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60000"/>
                        <a:lumOff val="40000"/>
                      </a:schemeClr>
                    </a:solidFill>
                  </a:tcPr>
                </a:tc>
                <a:tc>
                  <a:txBody>
                    <a:bodyPr/>
                    <a:lstStyle/>
                    <a:p>
                      <a:pPr algn="ctr"/>
                      <a:r>
                        <a:rPr lang="zh-CN" altLang="en-US" dirty="0"/>
                        <a:t>首样时间戳</a:t>
                      </a:r>
                    </a:p>
                  </a:txBody>
                  <a:tcP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solidFill>
                      <a:srgbClr val="9DC3E6"/>
                    </a:solidFill>
                  </a:tcPr>
                </a:tc>
                <a:tc>
                  <a:txBody>
                    <a:bodyPr/>
                    <a:lstStyle/>
                    <a:p>
                      <a:pPr algn="ctr"/>
                      <a:r>
                        <a:rPr lang="zh-CN" altLang="en-US" dirty="0"/>
                        <a:t>保留数</a:t>
                      </a:r>
                    </a:p>
                  </a:txBody>
                  <a:tcPr>
                    <a:lnL w="12700" cap="flat" cmpd="sng" algn="ctr">
                      <a:solidFill>
                        <a:schemeClr val="accent5">
                          <a:lumMod val="20000"/>
                          <a:lumOff val="80000"/>
                        </a:schemeClr>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595980083"/>
                  </a:ext>
                </a:extLst>
              </a:tr>
              <a:tr h="627309">
                <a:tc>
                  <a:txBody>
                    <a:bodyPr/>
                    <a:lstStyle/>
                    <a:p>
                      <a:pPr algn="ct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设备唯一识别码</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按照时间顺序标识，</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开始采集后第一包为</a:t>
                      </a:r>
                      <a:r>
                        <a:rPr lang="en-US" altLang="zh-CN" sz="1000" kern="1200" dirty="0">
                          <a:solidFill>
                            <a:schemeClr val="bg2">
                              <a:lumMod val="25000"/>
                            </a:schemeClr>
                          </a:solidFill>
                          <a:latin typeface="+mn-lt"/>
                          <a:ea typeface="+mn-ea"/>
                          <a:cs typeface="+mn-cs"/>
                        </a:rPr>
                        <a:t>0</a:t>
                      </a:r>
                      <a:r>
                        <a:rPr lang="zh-CN" altLang="en-US" sz="1000" kern="1200" dirty="0">
                          <a:solidFill>
                            <a:schemeClr val="bg2">
                              <a:lumMod val="25000"/>
                            </a:schemeClr>
                          </a:solidFill>
                          <a:latin typeface="+mn-lt"/>
                          <a:ea typeface="+mn-ea"/>
                          <a:cs typeface="+mn-cs"/>
                        </a:rPr>
                        <a:t>，</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后每一包</a:t>
                      </a:r>
                      <a:r>
                        <a:rPr lang="en-US" altLang="zh-CN" sz="1000" kern="1200" dirty="0">
                          <a:solidFill>
                            <a:schemeClr val="bg2">
                              <a:lumMod val="25000"/>
                            </a:schemeClr>
                          </a:solidFill>
                          <a:latin typeface="+mn-lt"/>
                          <a:ea typeface="+mn-ea"/>
                          <a:cs typeface="+mn-cs"/>
                        </a:rPr>
                        <a:t>+1</a:t>
                      </a: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ct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UDP</a:t>
                      </a: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每包样本数</a:t>
                      </a:r>
                      <a:endParaRPr lang="en-US" altLang="zh-CN"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本版本为</a:t>
                      </a:r>
                      <a:r>
                        <a:rPr lang="zh-CN" altLang="en-US" sz="1000" kern="1200" dirty="0">
                          <a:solidFill>
                            <a:schemeClr val="bg2">
                              <a:lumMod val="25000"/>
                            </a:schemeClr>
                          </a:solidFill>
                          <a:latin typeface="+mn-lt"/>
                          <a:ea typeface="+mn-ea"/>
                          <a:cs typeface="+mn-cs"/>
                          <a:hlinkClick r:id="rId2" action="ppaction://hlinksldjump">
                            <a:extLst>
                              <a:ext uri="{A12FA001-AC4F-418D-AE19-62706E023703}">
                                <ahyp:hlinkClr xmlns:ahyp="http://schemas.microsoft.com/office/drawing/2018/hyperlinkcolor" val="tx"/>
                              </a:ext>
                            </a:extLst>
                          </a:hlinkClick>
                        </a:rPr>
                        <a:t>设备总通道数</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取低八位</a:t>
                      </a:r>
                      <a:endParaRPr lang="en-US" altLang="zh-CN"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9050" cap="flat" cmpd="sng" algn="ctr">
                      <a:solidFill>
                        <a:schemeClr val="accent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本版本为</a:t>
                      </a:r>
                      <a:endParaRPr lang="en-US" altLang="zh-CN" sz="1000" kern="1200" dirty="0">
                        <a:solidFill>
                          <a:schemeClr val="bg2">
                            <a:lumMod val="25000"/>
                          </a:schemeClr>
                        </a:solidFill>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dirty="0"/>
                        <a:t>标准</a:t>
                      </a:r>
                      <a:r>
                        <a:rPr lang="en-US" altLang="zh-CN" sz="1000" dirty="0"/>
                        <a:t>UNIX</a:t>
                      </a:r>
                      <a:r>
                        <a:rPr lang="en-US" altLang="zh-CN" sz="1000" baseline="0" dirty="0"/>
                        <a:t> 32</a:t>
                      </a:r>
                      <a:r>
                        <a:rPr lang="zh-CN" altLang="en-US" sz="1000" baseline="0" dirty="0"/>
                        <a:t>位</a:t>
                      </a:r>
                      <a:endParaRPr lang="en-US" altLang="zh-CN" sz="1000" baseline="0" dirty="0"/>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baseline="0" dirty="0"/>
                        <a:t>时间戳格式</a:t>
                      </a:r>
                      <a:endParaRPr lang="en-US" altLang="zh-CN" sz="1000" baseline="0" dirty="0"/>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000" baseline="0" dirty="0"/>
                        <a:t>低</a:t>
                      </a:r>
                      <a:r>
                        <a:rPr lang="en-US" altLang="zh-CN" sz="1000" baseline="0" dirty="0"/>
                        <a:t>32</a:t>
                      </a:r>
                      <a:r>
                        <a:rPr lang="zh-CN" altLang="en-US" sz="1000" baseline="0" dirty="0"/>
                        <a:t>位</a:t>
                      </a:r>
                      <a:endParaRPr lang="zh-CN" altLang="en-US" sz="1000" kern="1200" dirty="0">
                        <a:solidFill>
                          <a:schemeClr val="bg2">
                            <a:lumMod val="25000"/>
                          </a:schemeClr>
                        </a:solidFill>
                        <a:latin typeface="+mn-lt"/>
                        <a:ea typeface="+mn-ea"/>
                        <a:cs typeface="+mn-cs"/>
                      </a:endParaRPr>
                    </a:p>
                  </a:txBody>
                  <a:tcPr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r>
                        <a:rPr lang="zh-CN" altLang="en-US" sz="1000" kern="1200" dirty="0">
                          <a:solidFill>
                            <a:schemeClr val="bg2">
                              <a:lumMod val="25000"/>
                            </a:schemeClr>
                          </a:solidFill>
                          <a:latin typeface="+mn-lt"/>
                          <a:ea typeface="+mn-ea"/>
                          <a:cs typeface="+mn-cs"/>
                        </a:rPr>
                        <a:t>默认为</a:t>
                      </a:r>
                      <a:r>
                        <a:rPr lang="en-US" altLang="zh-CN" sz="1000" kern="1200" dirty="0">
                          <a:solidFill>
                            <a:schemeClr val="bg2">
                              <a:lumMod val="25000"/>
                            </a:schemeClr>
                          </a:solidFill>
                          <a:latin typeface="+mn-lt"/>
                          <a:ea typeface="+mn-ea"/>
                          <a:cs typeface="+mn-cs"/>
                        </a:rPr>
                        <a:t>0xFFFFFFFF</a:t>
                      </a:r>
                    </a:p>
                  </a:txBody>
                  <a:tcPr anchor="ctr">
                    <a:lnL w="12700" cap="flat" cmpd="sng" algn="ctr">
                      <a:solidFill>
                        <a:schemeClr val="accent5">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37905530"/>
                  </a:ext>
                </a:extLst>
              </a:tr>
              <a:tr h="261933">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uint32</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uint32</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uint16</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2">
                          <a:lumMod val="20000"/>
                          <a:lumOff val="80000"/>
                        </a:schemeClr>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uint64</a:t>
                      </a:r>
                    </a:p>
                  </a:txBody>
                  <a:tcPr anchor="ctr">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uint32</a:t>
                      </a:r>
                      <a:endParaRPr lang="zh-CN" altLang="en-US" sz="1000" kern="1200" dirty="0">
                        <a:solidFill>
                          <a:schemeClr val="bg2">
                            <a:lumMod val="25000"/>
                          </a:schemeClr>
                        </a:solidFill>
                        <a:latin typeface="+mn-lt"/>
                        <a:ea typeface="+mn-ea"/>
                        <a:cs typeface="+mn-cs"/>
                      </a:endParaRPr>
                    </a:p>
                  </a:txBody>
                  <a:tcPr anchor="ctr">
                    <a:lnL w="12700" cap="flat" cmpd="sng" algn="ctr">
                      <a:solidFill>
                        <a:schemeClr val="accent5">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53499536"/>
                  </a:ext>
                </a:extLst>
              </a:tr>
            </a:tbl>
          </a:graphicData>
        </a:graphic>
      </p:graphicFrame>
    </p:spTree>
    <p:extLst>
      <p:ext uri="{BB962C8B-B14F-4D97-AF65-F5344CB8AC3E}">
        <p14:creationId xmlns:p14="http://schemas.microsoft.com/office/powerpoint/2010/main" val="88283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左中括号 7">
            <a:extLst>
              <a:ext uri="{FF2B5EF4-FFF2-40B4-BE49-F238E27FC236}">
                <a16:creationId xmlns:a16="http://schemas.microsoft.com/office/drawing/2014/main" id="{D8B9A7D4-69E4-4964-81F9-E4E322522C8C}"/>
              </a:ext>
            </a:extLst>
          </p:cNvPr>
          <p:cNvSpPr/>
          <p:nvPr/>
        </p:nvSpPr>
        <p:spPr>
          <a:xfrm rot="16200000">
            <a:off x="5821783" y="2750524"/>
            <a:ext cx="112031" cy="3530943"/>
          </a:xfrm>
          <a:prstGeom prst="leftBracket">
            <a:avLst>
              <a:gd name="adj" fmla="val 239833"/>
            </a:avLst>
          </a:prstGeom>
          <a:ln w="127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1">
                  <a:lumMod val="50000"/>
                </a:schemeClr>
              </a:solidFill>
            </a:endParaRPr>
          </a:p>
        </p:txBody>
      </p:sp>
      <p:grpSp>
        <p:nvGrpSpPr>
          <p:cNvPr id="24" name="组合 23">
            <a:extLst>
              <a:ext uri="{FF2B5EF4-FFF2-40B4-BE49-F238E27FC236}">
                <a16:creationId xmlns:a16="http://schemas.microsoft.com/office/drawing/2014/main" id="{9B7E6261-1226-463B-99B8-EB307284A9D0}"/>
              </a:ext>
            </a:extLst>
          </p:cNvPr>
          <p:cNvGrpSpPr/>
          <p:nvPr/>
        </p:nvGrpSpPr>
        <p:grpSpPr>
          <a:xfrm>
            <a:off x="449557" y="1968564"/>
            <a:ext cx="8295966" cy="1292111"/>
            <a:chOff x="346085" y="828634"/>
            <a:chExt cx="8295966" cy="1292111"/>
          </a:xfrm>
        </p:grpSpPr>
        <p:grpSp>
          <p:nvGrpSpPr>
            <p:cNvPr id="10" name="组合 9">
              <a:extLst>
                <a:ext uri="{FF2B5EF4-FFF2-40B4-BE49-F238E27FC236}">
                  <a16:creationId xmlns:a16="http://schemas.microsoft.com/office/drawing/2014/main" id="{E9C71EFE-0055-4B3E-9083-828BD145EDA3}"/>
                </a:ext>
              </a:extLst>
            </p:cNvPr>
            <p:cNvGrpSpPr/>
            <p:nvPr/>
          </p:nvGrpSpPr>
          <p:grpSpPr>
            <a:xfrm>
              <a:off x="346085" y="828634"/>
              <a:ext cx="8105466" cy="905028"/>
              <a:chOff x="435862" y="2571749"/>
              <a:chExt cx="8105466" cy="905028"/>
            </a:xfrm>
          </p:grpSpPr>
          <p:sp>
            <p:nvSpPr>
              <p:cNvPr id="12" name="矩形 11">
                <a:extLst>
                  <a:ext uri="{FF2B5EF4-FFF2-40B4-BE49-F238E27FC236}">
                    <a16:creationId xmlns:a16="http://schemas.microsoft.com/office/drawing/2014/main" id="{059D6176-1535-4535-AB4E-3FAECCE13F23}"/>
                  </a:ext>
                </a:extLst>
              </p:cNvPr>
              <p:cNvSpPr/>
              <p:nvPr/>
            </p:nvSpPr>
            <p:spPr>
              <a:xfrm>
                <a:off x="435862" y="2571750"/>
                <a:ext cx="2216795" cy="905027"/>
              </a:xfrm>
              <a:prstGeom prst="rect">
                <a:avLst/>
              </a:prstGeom>
              <a:solidFill>
                <a:schemeClr val="accent6">
                  <a:lumMod val="20000"/>
                  <a:lumOff val="80000"/>
                </a:schemeClr>
              </a:solidFill>
              <a:ln w="57150">
                <a:solidFill>
                  <a:srgbClr val="EEF7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数据帧头部</a:t>
                </a:r>
                <a:endParaRPr lang="en-US" altLang="zh-CN" sz="1013" b="1" dirty="0">
                  <a:solidFill>
                    <a:schemeClr val="bg1"/>
                  </a:solidFill>
                </a:endParaRPr>
              </a:p>
              <a:p>
                <a:pPr algn="ctr"/>
                <a:r>
                  <a:rPr lang="en-US" altLang="zh-CN" sz="1013" b="1" dirty="0">
                    <a:solidFill>
                      <a:schemeClr val="bg1"/>
                    </a:solidFill>
                  </a:rPr>
                  <a:t>23</a:t>
                </a:r>
                <a:r>
                  <a:rPr lang="zh-CN" altLang="en-US" sz="1013" b="1" dirty="0">
                    <a:solidFill>
                      <a:schemeClr val="bg1"/>
                    </a:solidFill>
                  </a:rPr>
                  <a:t>字节</a:t>
                </a:r>
                <a:endParaRPr lang="en-US" altLang="zh-CN" sz="1013" b="1" dirty="0">
                  <a:solidFill>
                    <a:schemeClr val="bg1"/>
                  </a:solidFill>
                </a:endParaRPr>
              </a:p>
            </p:txBody>
          </p:sp>
          <p:sp>
            <p:nvSpPr>
              <p:cNvPr id="13" name="矩形 12">
                <a:extLst>
                  <a:ext uri="{FF2B5EF4-FFF2-40B4-BE49-F238E27FC236}">
                    <a16:creationId xmlns:a16="http://schemas.microsoft.com/office/drawing/2014/main" id="{2AA8EFA7-9706-4018-A07A-C48AFF8E5907}"/>
                  </a:ext>
                </a:extLst>
              </p:cNvPr>
              <p:cNvSpPr/>
              <p:nvPr/>
            </p:nvSpPr>
            <p:spPr>
              <a:xfrm>
                <a:off x="2652657" y="2571749"/>
                <a:ext cx="5888671" cy="905027"/>
              </a:xfrm>
              <a:prstGeom prst="rect">
                <a:avLst/>
              </a:prstGeom>
              <a:solidFill>
                <a:schemeClr val="accent2">
                  <a:lumMod val="60000"/>
                  <a:lumOff val="40000"/>
                </a:schemeClr>
              </a:solid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bg1"/>
                    </a:solidFill>
                  </a:rPr>
                  <a:t>数据帧数据域</a:t>
                </a:r>
                <a:endParaRPr lang="en-US" altLang="zh-CN" sz="1013" b="1" dirty="0">
                  <a:solidFill>
                    <a:schemeClr val="bg1"/>
                  </a:solidFill>
                </a:endParaRPr>
              </a:p>
              <a:p>
                <a:pPr algn="ctr"/>
                <a:r>
                  <a:rPr lang="zh-CN" altLang="en-US" sz="1013" b="1" dirty="0">
                    <a:solidFill>
                      <a:schemeClr val="bg1"/>
                    </a:solidFill>
                  </a:rPr>
                  <a:t>样本数</a:t>
                </a:r>
                <a:r>
                  <a:rPr lang="en-US" altLang="zh-CN" sz="1013" b="1" dirty="0">
                    <a:solidFill>
                      <a:schemeClr val="bg1"/>
                    </a:solidFill>
                  </a:rPr>
                  <a:t> x</a:t>
                </a:r>
                <a:r>
                  <a:rPr lang="zh-CN" altLang="en-US" sz="1013" b="1" dirty="0">
                    <a:solidFill>
                      <a:schemeClr val="bg1"/>
                    </a:solidFill>
                  </a:rPr>
                  <a:t>（数据域头部 </a:t>
                </a:r>
                <a:r>
                  <a:rPr lang="en-US" altLang="zh-CN" sz="1013" b="1" dirty="0">
                    <a:solidFill>
                      <a:schemeClr val="bg1"/>
                    </a:solidFill>
                  </a:rPr>
                  <a:t>+ (</a:t>
                </a:r>
                <a:r>
                  <a:rPr lang="zh-CN" altLang="en-US" sz="1013" b="1" dirty="0">
                    <a:solidFill>
                      <a:schemeClr val="bg1"/>
                    </a:solidFill>
                  </a:rPr>
                  <a:t>本组通道状态 </a:t>
                </a:r>
                <a:r>
                  <a:rPr lang="en-US" altLang="zh-CN" sz="1013" b="1" dirty="0">
                    <a:solidFill>
                      <a:schemeClr val="bg1"/>
                    </a:solidFill>
                  </a:rPr>
                  <a:t>+ </a:t>
                </a:r>
                <a:r>
                  <a:rPr lang="zh-CN" altLang="en-US" sz="1013" b="1" dirty="0">
                    <a:solidFill>
                      <a:schemeClr val="bg1"/>
                    </a:solidFill>
                  </a:rPr>
                  <a:t>八通道 </a:t>
                </a:r>
                <a:r>
                  <a:rPr lang="en-US" altLang="zh-CN" sz="1013" b="1" dirty="0">
                    <a:solidFill>
                      <a:schemeClr val="bg1"/>
                    </a:solidFill>
                  </a:rPr>
                  <a:t>x </a:t>
                </a:r>
                <a:r>
                  <a:rPr lang="zh-CN" altLang="en-US" sz="1013" b="1" dirty="0">
                    <a:solidFill>
                      <a:schemeClr val="bg1"/>
                    </a:solidFill>
                  </a:rPr>
                  <a:t>每通道量化字节数）</a:t>
                </a:r>
                <a:r>
                  <a:rPr lang="en-US" altLang="zh-CN" sz="1013" b="1" dirty="0">
                    <a:solidFill>
                      <a:schemeClr val="bg1"/>
                    </a:solidFill>
                  </a:rPr>
                  <a:t>x </a:t>
                </a:r>
                <a:r>
                  <a:rPr lang="zh-CN" altLang="en-US" sz="1013" b="1" dirty="0">
                    <a:solidFill>
                      <a:schemeClr val="bg1"/>
                    </a:solidFill>
                  </a:rPr>
                  <a:t>通道组数</a:t>
                </a:r>
                <a:r>
                  <a:rPr lang="en-US" altLang="zh-CN" sz="1013" b="1" dirty="0">
                    <a:solidFill>
                      <a:schemeClr val="bg1"/>
                    </a:solidFill>
                  </a:rPr>
                  <a:t>)</a:t>
                </a:r>
                <a:r>
                  <a:rPr lang="zh-CN" altLang="en-US" sz="1013" b="1" dirty="0">
                    <a:solidFill>
                      <a:schemeClr val="bg1"/>
                    </a:solidFill>
                  </a:rPr>
                  <a:t>字节</a:t>
                </a:r>
                <a:endParaRPr lang="en-US" altLang="zh-CN" sz="1013" b="1" dirty="0">
                  <a:solidFill>
                    <a:schemeClr val="bg1"/>
                  </a:solidFill>
                </a:endParaRPr>
              </a:p>
              <a:p>
                <a:pPr algn="ctr"/>
                <a:r>
                  <a:rPr lang="zh-CN" altLang="en-US" sz="1013" b="1" dirty="0">
                    <a:solidFill>
                      <a:schemeClr val="bg1"/>
                    </a:solidFill>
                  </a:rPr>
                  <a:t>本版本上述对应值为 </a:t>
                </a:r>
                <a:r>
                  <a:rPr lang="en-US" altLang="zh-CN" sz="1013" b="1" dirty="0">
                    <a:solidFill>
                      <a:schemeClr val="bg1"/>
                    </a:solidFill>
                  </a:rPr>
                  <a:t>10 x ( 7+ ( 3+ 3 x 8 ) x 4 )</a:t>
                </a:r>
              </a:p>
            </p:txBody>
          </p:sp>
        </p:grpSp>
        <p:cxnSp>
          <p:nvCxnSpPr>
            <p:cNvPr id="18" name="直接连接符 17">
              <a:extLst>
                <a:ext uri="{FF2B5EF4-FFF2-40B4-BE49-F238E27FC236}">
                  <a16:creationId xmlns:a16="http://schemas.microsoft.com/office/drawing/2014/main" id="{09563381-E7D6-44E7-B9A8-3FDAAB3C0ECB}"/>
                </a:ext>
              </a:extLst>
            </p:cNvPr>
            <p:cNvCxnSpPr>
              <a:cxnSpLocks/>
            </p:cNvCxnSpPr>
            <p:nvPr/>
          </p:nvCxnSpPr>
          <p:spPr>
            <a:xfrm>
              <a:off x="8472965" y="1758845"/>
              <a:ext cx="169086" cy="361900"/>
            </a:xfrm>
            <a:prstGeom prst="line">
              <a:avLst/>
            </a:prstGeom>
            <a:ln w="12700">
              <a:solidFill>
                <a:srgbClr val="F4B183"/>
              </a:solidFill>
            </a:ln>
          </p:spPr>
          <p:style>
            <a:lnRef idx="1">
              <a:schemeClr val="accent6"/>
            </a:lnRef>
            <a:fillRef idx="0">
              <a:schemeClr val="accent6"/>
            </a:fillRef>
            <a:effectRef idx="0">
              <a:schemeClr val="accent6"/>
            </a:effectRef>
            <a:fontRef idx="minor">
              <a:schemeClr val="tx1"/>
            </a:fontRef>
          </p:style>
        </p:cxnSp>
        <p:cxnSp>
          <p:nvCxnSpPr>
            <p:cNvPr id="15" name="直接连接符 14">
              <a:extLst>
                <a:ext uri="{FF2B5EF4-FFF2-40B4-BE49-F238E27FC236}">
                  <a16:creationId xmlns:a16="http://schemas.microsoft.com/office/drawing/2014/main" id="{ED94378C-D445-4D57-A3E6-DA307394016A}"/>
                </a:ext>
              </a:extLst>
            </p:cNvPr>
            <p:cNvCxnSpPr>
              <a:cxnSpLocks/>
            </p:cNvCxnSpPr>
            <p:nvPr/>
          </p:nvCxnSpPr>
          <p:spPr>
            <a:xfrm flipH="1">
              <a:off x="411145" y="1758845"/>
              <a:ext cx="2151736" cy="361900"/>
            </a:xfrm>
            <a:prstGeom prst="line">
              <a:avLst/>
            </a:prstGeom>
            <a:ln w="12700">
              <a:solidFill>
                <a:srgbClr val="F4B183"/>
              </a:solidFill>
            </a:ln>
          </p:spPr>
          <p:style>
            <a:lnRef idx="1">
              <a:schemeClr val="accent6"/>
            </a:lnRef>
            <a:fillRef idx="0">
              <a:schemeClr val="accent6"/>
            </a:fillRef>
            <a:effectRef idx="0">
              <a:schemeClr val="accent6"/>
            </a:effectRef>
            <a:fontRef idx="minor">
              <a:schemeClr val="tx1"/>
            </a:fontRef>
          </p:style>
        </p:cxnSp>
      </p:grpSp>
      <p:graphicFrame>
        <p:nvGraphicFramePr>
          <p:cNvPr id="23" name="表格 16">
            <a:extLst>
              <a:ext uri="{FF2B5EF4-FFF2-40B4-BE49-F238E27FC236}">
                <a16:creationId xmlns:a16="http://schemas.microsoft.com/office/drawing/2014/main" id="{D4184356-091A-48D9-B23D-CC6E086FE771}"/>
              </a:ext>
            </a:extLst>
          </p:cNvPr>
          <p:cNvGraphicFramePr>
            <a:graphicFrameLocks noGrp="1"/>
          </p:cNvGraphicFramePr>
          <p:nvPr>
            <p:extLst>
              <p:ext uri="{D42A27DB-BD31-4B8C-83A1-F6EECF244321}">
                <p14:modId xmlns:p14="http://schemas.microsoft.com/office/powerpoint/2010/main" val="556682211"/>
              </p:ext>
            </p:extLst>
          </p:nvPr>
        </p:nvGraphicFramePr>
        <p:xfrm>
          <a:off x="514617" y="3273587"/>
          <a:ext cx="5629777" cy="1144418"/>
        </p:xfrm>
        <a:graphic>
          <a:graphicData uri="http://schemas.openxmlformats.org/drawingml/2006/table">
            <a:tbl>
              <a:tblPr firstRow="1" bandRow="1">
                <a:tableStyleId>{5C22544A-7EE6-4342-B048-85BDC9FD1C3A}</a:tableStyleId>
              </a:tblPr>
              <a:tblGrid>
                <a:gridCol w="1045398">
                  <a:extLst>
                    <a:ext uri="{9D8B030D-6E8A-4147-A177-3AD203B41FA5}">
                      <a16:colId xmlns:a16="http://schemas.microsoft.com/office/drawing/2014/main" val="991327414"/>
                    </a:ext>
                  </a:extLst>
                </a:gridCol>
                <a:gridCol w="1282995">
                  <a:extLst>
                    <a:ext uri="{9D8B030D-6E8A-4147-A177-3AD203B41FA5}">
                      <a16:colId xmlns:a16="http://schemas.microsoft.com/office/drawing/2014/main" val="19326485"/>
                    </a:ext>
                  </a:extLst>
                </a:gridCol>
                <a:gridCol w="1268819">
                  <a:extLst>
                    <a:ext uri="{9D8B030D-6E8A-4147-A177-3AD203B41FA5}">
                      <a16:colId xmlns:a16="http://schemas.microsoft.com/office/drawing/2014/main" val="2579386633"/>
                    </a:ext>
                  </a:extLst>
                </a:gridCol>
                <a:gridCol w="1254642">
                  <a:extLst>
                    <a:ext uri="{9D8B030D-6E8A-4147-A177-3AD203B41FA5}">
                      <a16:colId xmlns:a16="http://schemas.microsoft.com/office/drawing/2014/main" val="147706608"/>
                    </a:ext>
                  </a:extLst>
                </a:gridCol>
                <a:gridCol w="777923">
                  <a:extLst>
                    <a:ext uri="{9D8B030D-6E8A-4147-A177-3AD203B41FA5}">
                      <a16:colId xmlns:a16="http://schemas.microsoft.com/office/drawing/2014/main" val="1943633707"/>
                    </a:ext>
                  </a:extLst>
                </a:gridCol>
              </a:tblGrid>
              <a:tr h="296481">
                <a:tc>
                  <a:txBody>
                    <a:bodyPr/>
                    <a:lstStyle/>
                    <a:p>
                      <a:pPr algn="ctr"/>
                      <a:r>
                        <a:rPr lang="zh-CN" altLang="en-US" dirty="0"/>
                        <a:t>起始分隔符</a:t>
                      </a:r>
                    </a:p>
                  </a:txBody>
                  <a:tcP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rgbClr val="FCD568"/>
                    </a:solidFill>
                  </a:tcPr>
                </a:tc>
                <a:tc>
                  <a:txBody>
                    <a:bodyPr/>
                    <a:lstStyle/>
                    <a:p>
                      <a:pPr algn="ctr"/>
                      <a:r>
                        <a:rPr lang="zh-CN" altLang="en-US" dirty="0"/>
                        <a:t>样本序号</a:t>
                      </a:r>
                    </a:p>
                  </a:txBody>
                  <a:tcP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60000"/>
                        <a:lumOff val="40000"/>
                      </a:schemeClr>
                    </a:solidFill>
                  </a:tcPr>
                </a:tc>
                <a:tc>
                  <a:txBody>
                    <a:bodyPr/>
                    <a:lstStyle/>
                    <a:p>
                      <a:pPr algn="ctr"/>
                      <a:r>
                        <a:rPr lang="zh-CN" altLang="en-US" dirty="0"/>
                        <a:t>本样本时间戳</a:t>
                      </a:r>
                    </a:p>
                  </a:txBody>
                  <a:tcP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E890B6"/>
                    </a:solidFill>
                  </a:tcPr>
                </a:tc>
                <a:tc>
                  <a:txBody>
                    <a:bodyPr/>
                    <a:lstStyle/>
                    <a:p>
                      <a:pPr algn="ctr"/>
                      <a:r>
                        <a:rPr lang="zh-CN" altLang="en-US" dirty="0"/>
                        <a:t>本组通道状态</a:t>
                      </a:r>
                    </a:p>
                  </a:txBody>
                  <a:tcPr>
                    <a:lnL w="19050" cap="flat" cmpd="sng" algn="ctr">
                      <a:solidFill>
                        <a:srgbClr val="FFEFFF"/>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bg2">
                          <a:lumMod val="9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65000"/>
                      </a:schemeClr>
                    </a:solidFill>
                  </a:tcPr>
                </a:tc>
                <a:tc>
                  <a:txBody>
                    <a:bodyPr/>
                    <a:lstStyle/>
                    <a:p>
                      <a:pPr algn="ctr"/>
                      <a:r>
                        <a:rPr lang="zh-CN" altLang="en-US" dirty="0"/>
                        <a:t>通道</a:t>
                      </a:r>
                      <a:r>
                        <a:rPr lang="en-US" altLang="zh-CN" dirty="0"/>
                        <a:t>1</a:t>
                      </a:r>
                      <a:endParaRPr lang="zh-CN" altLang="en-US" dirty="0"/>
                    </a:p>
                  </a:txBody>
                  <a:tcPr>
                    <a:lnL w="19050" cap="flat" cmpd="sng" algn="ctr">
                      <a:solidFill>
                        <a:schemeClr val="bg2">
                          <a:lumMod val="90000"/>
                        </a:schemeClr>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bg2">
                          <a:lumMod val="9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595980083"/>
                  </a:ext>
                </a:extLst>
              </a:tr>
              <a:tr h="524718">
                <a:tc>
                  <a:txBody>
                    <a:bodyPr/>
                    <a:lstStyle/>
                    <a:p>
                      <a:pPr algn="ctr"/>
                      <a:r>
                        <a:rPr lang="en-US" altLang="zh-CN" sz="1000" kern="1200" dirty="0">
                          <a:solidFill>
                            <a:schemeClr val="bg2">
                              <a:lumMod val="25000"/>
                            </a:schemeClr>
                          </a:solidFill>
                          <a:latin typeface="+mn-lt"/>
                          <a:ea typeface="+mn-ea"/>
                          <a:cs typeface="+mn-cs"/>
                        </a:rPr>
                        <a:t>0x23</a:t>
                      </a: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9050" cap="flat" cmpd="sng" algn="ctr">
                      <a:solidFill>
                        <a:schemeClr val="accent4">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按照时间顺序标识，</a:t>
                      </a:r>
                      <a:endParaRPr lang="en-US" altLang="zh-CN" sz="1000" kern="1200" dirty="0">
                        <a:solidFill>
                          <a:schemeClr val="bg2">
                            <a:lumMod val="25000"/>
                          </a:schemeClr>
                        </a:solidFill>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每包第一个样本为</a:t>
                      </a:r>
                      <a:r>
                        <a:rPr lang="en-US" altLang="zh-CN" sz="1000" kern="1200" dirty="0">
                          <a:solidFill>
                            <a:schemeClr val="bg2">
                              <a:lumMod val="25000"/>
                            </a:schemeClr>
                          </a:solidFill>
                          <a:latin typeface="+mn-lt"/>
                          <a:ea typeface="+mn-ea"/>
                          <a:cs typeface="+mn-cs"/>
                        </a:rPr>
                        <a:t>0</a:t>
                      </a:r>
                      <a:r>
                        <a:rPr lang="zh-CN" altLang="en-US" sz="1000" kern="1200" dirty="0">
                          <a:solidFill>
                            <a:schemeClr val="bg2">
                              <a:lumMod val="25000"/>
                            </a:schemeClr>
                          </a:solidFill>
                          <a:latin typeface="+mn-lt"/>
                          <a:ea typeface="+mn-ea"/>
                          <a:cs typeface="+mn-cs"/>
                        </a:rPr>
                        <a:t>，</a:t>
                      </a:r>
                      <a:endParaRPr lang="en-US" altLang="zh-CN" sz="1000" kern="1200" dirty="0">
                        <a:solidFill>
                          <a:schemeClr val="bg2">
                            <a:lumMod val="25000"/>
                          </a:schemeClr>
                        </a:solidFill>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bg2">
                              <a:lumMod val="25000"/>
                            </a:schemeClr>
                          </a:solidFill>
                          <a:latin typeface="+mn-lt"/>
                          <a:ea typeface="+mn-ea"/>
                          <a:cs typeface="+mn-cs"/>
                        </a:rPr>
                        <a:t>后每一个样本</a:t>
                      </a:r>
                      <a:r>
                        <a:rPr lang="en-US" altLang="zh-CN" sz="1000" kern="1200" dirty="0">
                          <a:solidFill>
                            <a:schemeClr val="bg2">
                              <a:lumMod val="25000"/>
                            </a:schemeClr>
                          </a:solidFill>
                          <a:latin typeface="+mn-lt"/>
                          <a:ea typeface="+mn-ea"/>
                          <a:cs typeface="+mn-cs"/>
                        </a:rPr>
                        <a:t>+1</a:t>
                      </a: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chemeClr val="accent6">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ctr"/>
                      <a:r>
                        <a:rPr lang="zh-CN" altLang="en-US" sz="1000" strike="noStrike" kern="1200" dirty="0">
                          <a:solidFill>
                            <a:schemeClr val="bg2">
                              <a:lumMod val="25000"/>
                            </a:schemeClr>
                          </a:solidFill>
                          <a:latin typeface="+mn-lt"/>
                          <a:ea typeface="+mn-ea"/>
                          <a:cs typeface="+mn-cs"/>
                        </a:rPr>
                        <a:t>本版本为</a:t>
                      </a:r>
                      <a:r>
                        <a:rPr lang="en-US" altLang="zh-CN" sz="1000" strike="noStrike" kern="1200" dirty="0">
                          <a:solidFill>
                            <a:schemeClr val="bg2">
                              <a:lumMod val="25000"/>
                            </a:schemeClr>
                          </a:solidFill>
                          <a:latin typeface="+mn-lt"/>
                          <a:ea typeface="+mn-ea"/>
                          <a:cs typeface="+mn-cs"/>
                        </a:rPr>
                        <a:t>10us</a:t>
                      </a:r>
                      <a:r>
                        <a:rPr lang="zh-CN" altLang="en-US" sz="1000" strike="noStrike" kern="1200" dirty="0">
                          <a:solidFill>
                            <a:schemeClr val="bg2">
                              <a:lumMod val="25000"/>
                            </a:schemeClr>
                          </a:solidFill>
                          <a:latin typeface="+mn-lt"/>
                          <a:ea typeface="+mn-ea"/>
                          <a:cs typeface="+mn-cs"/>
                        </a:rPr>
                        <a:t>单位，相对开始采样时点的增量型时间戳</a:t>
                      </a:r>
                      <a:endParaRPr lang="en-US" altLang="zh-CN" sz="1000" strike="noStrike"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9050" cap="flat" cmpd="sng" algn="ctr">
                      <a:solidFill>
                        <a:srgbClr val="FFE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D6E4"/>
                    </a:solidFill>
                  </a:tcPr>
                </a:tc>
                <a:tc>
                  <a:txBody>
                    <a:bodyPr/>
                    <a:lstStyle/>
                    <a:p>
                      <a:pPr algn="ctr"/>
                      <a:r>
                        <a:rPr lang="zh-CN" altLang="en-US" sz="1000" kern="1200" dirty="0">
                          <a:solidFill>
                            <a:schemeClr val="bg2">
                              <a:lumMod val="25000"/>
                            </a:schemeClr>
                          </a:solidFill>
                          <a:latin typeface="+mn-lt"/>
                          <a:ea typeface="+mn-ea"/>
                          <a:cs typeface="+mn-cs"/>
                        </a:rPr>
                        <a:t>每八通道状态</a:t>
                      </a:r>
                      <a:endParaRPr lang="en-US" altLang="zh-CN" sz="1000" kern="1200" dirty="0">
                        <a:solidFill>
                          <a:schemeClr val="bg2">
                            <a:lumMod val="25000"/>
                          </a:schemeClr>
                        </a:solidFill>
                        <a:latin typeface="+mn-lt"/>
                        <a:ea typeface="+mn-ea"/>
                        <a:cs typeface="+mn-cs"/>
                      </a:endParaRPr>
                    </a:p>
                    <a:p>
                      <a:pPr algn="ctr"/>
                      <a:r>
                        <a:rPr lang="zh-CN" altLang="en-US" sz="1000" kern="1200" dirty="0">
                          <a:solidFill>
                            <a:schemeClr val="bg2">
                              <a:lumMod val="25000"/>
                            </a:schemeClr>
                          </a:solidFill>
                          <a:latin typeface="+mn-lt"/>
                          <a:ea typeface="+mn-ea"/>
                          <a:cs typeface="+mn-cs"/>
                        </a:rPr>
                        <a:t>默认</a:t>
                      </a:r>
                      <a:r>
                        <a:rPr lang="en-US" altLang="zh-CN" sz="1000" kern="1200" dirty="0">
                          <a:solidFill>
                            <a:schemeClr val="bg2">
                              <a:lumMod val="25000"/>
                            </a:schemeClr>
                          </a:solidFill>
                          <a:latin typeface="+mn-lt"/>
                          <a:ea typeface="+mn-ea"/>
                          <a:cs typeface="+mn-cs"/>
                        </a:rPr>
                        <a:t>0xC0 0x00 </a:t>
                      </a:r>
                      <a:r>
                        <a:rPr lang="en-US" altLang="zh-CN" sz="1000" kern="1200" dirty="0" err="1">
                          <a:solidFill>
                            <a:schemeClr val="bg2">
                              <a:lumMod val="25000"/>
                            </a:schemeClr>
                          </a:solidFill>
                          <a:latin typeface="+mn-lt"/>
                          <a:ea typeface="+mn-ea"/>
                          <a:cs typeface="+mn-cs"/>
                        </a:rPr>
                        <a:t>0x00</a:t>
                      </a:r>
                      <a:endParaRPr lang="en-US" altLang="zh-CN"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zh-CN" altLang="en-US" sz="1000" kern="1200" dirty="0">
                          <a:solidFill>
                            <a:schemeClr val="bg2">
                              <a:lumMod val="25000"/>
                            </a:schemeClr>
                          </a:solidFill>
                          <a:latin typeface="+mn-lt"/>
                          <a:ea typeface="+mn-ea"/>
                          <a:cs typeface="+mn-cs"/>
                        </a:rPr>
                        <a:t>通道</a:t>
                      </a:r>
                      <a:r>
                        <a:rPr lang="en-US" altLang="zh-CN" sz="1000" kern="1200" dirty="0">
                          <a:solidFill>
                            <a:schemeClr val="bg2">
                              <a:lumMod val="25000"/>
                            </a:schemeClr>
                          </a:solidFill>
                          <a:latin typeface="+mn-lt"/>
                          <a:ea typeface="+mn-ea"/>
                          <a:cs typeface="+mn-cs"/>
                        </a:rPr>
                        <a:t>1</a:t>
                      </a:r>
                    </a:p>
                    <a:p>
                      <a:pPr algn="ctr"/>
                      <a:r>
                        <a:rPr lang="zh-CN" altLang="en-US" sz="1000" kern="1200" dirty="0">
                          <a:solidFill>
                            <a:schemeClr val="bg2">
                              <a:lumMod val="25000"/>
                            </a:schemeClr>
                          </a:solidFill>
                          <a:latin typeface="+mn-lt"/>
                          <a:ea typeface="+mn-ea"/>
                          <a:cs typeface="+mn-cs"/>
                        </a:rPr>
                        <a:t>量化值</a:t>
                      </a: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37905530"/>
                  </a:ext>
                </a:extLst>
              </a:tr>
              <a:tr h="298598">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kern="1200" dirty="0">
                          <a:solidFill>
                            <a:schemeClr val="bg2">
                              <a:lumMod val="25000"/>
                            </a:schemeClr>
                          </a:solidFill>
                          <a:latin typeface="+mn-lt"/>
                          <a:ea typeface="+mn-ea"/>
                          <a:cs typeface="+mn-cs"/>
                        </a:rPr>
                        <a:t>uint8</a:t>
                      </a:r>
                      <a:endParaRPr lang="zh-CN" altLang="en-US" sz="1000" kern="1200" dirty="0">
                        <a:solidFill>
                          <a:schemeClr val="bg2">
                            <a:lumMod val="25000"/>
                          </a:schemeClr>
                        </a:solidFill>
                        <a:latin typeface="+mn-lt"/>
                        <a:ea typeface="+mn-ea"/>
                        <a:cs typeface="+mn-cs"/>
                      </a:endParaRPr>
                    </a:p>
                  </a:txBody>
                  <a:tcPr anchor="ctr">
                    <a:lnL w="19050" cap="flat" cmpd="sng" algn="ctr">
                      <a:solidFill>
                        <a:schemeClr val="accent4">
                          <a:lumMod val="20000"/>
                          <a:lumOff val="80000"/>
                        </a:schemeClr>
                      </a:solidFill>
                      <a:prstDash val="solid"/>
                      <a:round/>
                      <a:headEnd type="none" w="med" len="med"/>
                      <a:tailEnd type="none" w="med" len="med"/>
                    </a:lnL>
                    <a:lnR w="19050" cap="flat" cmpd="sng" algn="ctr">
                      <a:solidFill>
                        <a:schemeClr val="accent6">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4">
                          <a:lumMod val="20000"/>
                          <a:lumOff val="80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dirty="0">
                          <a:solidFill>
                            <a:schemeClr val="bg2">
                              <a:lumMod val="25000"/>
                            </a:schemeClr>
                          </a:solidFill>
                        </a:rPr>
                        <a:t>uint16</a:t>
                      </a:r>
                      <a:endParaRPr lang="zh-CN" altLang="en-US" sz="1000" dirty="0">
                        <a:solidFill>
                          <a:schemeClr val="bg2">
                            <a:lumMod val="25000"/>
                          </a:schemeClr>
                        </a:solidFill>
                      </a:endParaRPr>
                    </a:p>
                  </a:txBody>
                  <a:tcPr anchor="ctr">
                    <a:lnL w="19050" cap="flat" cmpd="sng" algn="ctr">
                      <a:solidFill>
                        <a:schemeClr val="accent6">
                          <a:lumMod val="20000"/>
                          <a:lumOff val="80000"/>
                        </a:schemeClr>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accent6">
                          <a:lumMod val="20000"/>
                          <a:lumOff val="80000"/>
                        </a:schemeClr>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00" strike="noStrike" kern="1200" dirty="0">
                          <a:solidFill>
                            <a:schemeClr val="bg2">
                              <a:lumMod val="25000"/>
                            </a:schemeClr>
                          </a:solidFill>
                          <a:latin typeface="+mn-lt"/>
                          <a:ea typeface="+mn-ea"/>
                          <a:cs typeface="+mn-cs"/>
                        </a:rPr>
                        <a:t>uint32</a:t>
                      </a:r>
                      <a:endParaRPr lang="zh-CN" altLang="en-US" sz="1000" strike="noStrike"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rgbClr val="FFE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FFEFFF"/>
                      </a:solidFill>
                      <a:prstDash val="solid"/>
                      <a:round/>
                      <a:headEnd type="none" w="med" len="med"/>
                      <a:tailEnd type="none" w="med" len="med"/>
                    </a:lnB>
                    <a:solidFill>
                      <a:srgbClr val="F6D6E4"/>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350" b="0" i="0" kern="1200" dirty="0">
                          <a:solidFill>
                            <a:schemeClr val="dk1"/>
                          </a:solidFill>
                          <a:effectLst/>
                          <a:latin typeface="+mn-lt"/>
                          <a:ea typeface="+mn-ea"/>
                          <a:cs typeface="+mn-cs"/>
                        </a:rPr>
                        <a:t> </a:t>
                      </a:r>
                      <a:r>
                        <a:rPr lang="en-US" altLang="zh-CN" sz="1000" kern="1200" dirty="0">
                          <a:solidFill>
                            <a:schemeClr val="bg2">
                              <a:lumMod val="25000"/>
                            </a:schemeClr>
                          </a:solidFill>
                          <a:latin typeface="+mn-lt"/>
                          <a:ea typeface="+mn-ea"/>
                          <a:cs typeface="+mn-cs"/>
                        </a:rPr>
                        <a:t>int24 </a:t>
                      </a:r>
                      <a:endParaRPr lang="zh-CN" altLang="en-US" sz="1000" kern="1200" dirty="0">
                        <a:solidFill>
                          <a:schemeClr val="bg2">
                            <a:lumMod val="25000"/>
                          </a:schemeClr>
                        </a:solidFill>
                        <a:latin typeface="+mn-lt"/>
                        <a:ea typeface="+mn-ea"/>
                        <a:cs typeface="+mn-cs"/>
                      </a:endParaRPr>
                    </a:p>
                  </a:txBody>
                  <a:tcPr anchor="ctr">
                    <a:lnL w="19050" cap="flat" cmpd="sng" algn="ctr">
                      <a:solidFill>
                        <a:srgbClr val="FFEFFF"/>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350" b="0" i="0" kern="1200" dirty="0">
                          <a:solidFill>
                            <a:schemeClr val="dk1"/>
                          </a:solidFill>
                          <a:effectLst/>
                          <a:latin typeface="+mn-lt"/>
                          <a:ea typeface="+mn-ea"/>
                          <a:cs typeface="+mn-cs"/>
                        </a:rPr>
                        <a:t> </a:t>
                      </a:r>
                      <a:r>
                        <a:rPr lang="en-US" altLang="zh-CN" sz="1000" kern="1200" dirty="0">
                          <a:solidFill>
                            <a:schemeClr val="bg2">
                              <a:lumMod val="25000"/>
                            </a:schemeClr>
                          </a:solidFill>
                          <a:latin typeface="+mn-lt"/>
                          <a:ea typeface="+mn-ea"/>
                          <a:cs typeface="+mn-cs"/>
                        </a:rPr>
                        <a:t>int24</a:t>
                      </a:r>
                      <a:r>
                        <a:rPr lang="zh-CN" altLang="en-US" sz="1000" kern="1200" dirty="0">
                          <a:solidFill>
                            <a:schemeClr val="bg2">
                              <a:lumMod val="25000"/>
                            </a:schemeClr>
                          </a:solidFill>
                          <a:latin typeface="+mn-lt"/>
                          <a:ea typeface="+mn-ea"/>
                          <a:cs typeface="+mn-cs"/>
                        </a:rPr>
                        <a:t>补码</a:t>
                      </a: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13070224"/>
                  </a:ext>
                </a:extLst>
              </a:tr>
            </a:tbl>
          </a:graphicData>
        </a:graphic>
      </p:graphicFrame>
      <p:sp>
        <p:nvSpPr>
          <p:cNvPr id="28" name="文本框 27">
            <a:extLst>
              <a:ext uri="{FF2B5EF4-FFF2-40B4-BE49-F238E27FC236}">
                <a16:creationId xmlns:a16="http://schemas.microsoft.com/office/drawing/2014/main" id="{3EB2A7BC-2127-411A-92A6-630A66CD345A}"/>
              </a:ext>
            </a:extLst>
          </p:cNvPr>
          <p:cNvSpPr txBox="1"/>
          <p:nvPr/>
        </p:nvSpPr>
        <p:spPr>
          <a:xfrm>
            <a:off x="144780" y="778756"/>
            <a:ext cx="8679180" cy="1099468"/>
          </a:xfrm>
          <a:prstGeom prst="rect">
            <a:avLst/>
          </a:prstGeom>
          <a:noFill/>
        </p:spPr>
        <p:txBody>
          <a:bodyPr wrap="square">
            <a:spAutoFit/>
          </a:bodyPr>
          <a:lstStyle/>
          <a:p>
            <a:pPr marL="285750" indent="-285750">
              <a:lnSpc>
                <a:spcPct val="125000"/>
              </a:lnSpc>
              <a:buFont typeface="Wingdings" panose="05000000000000000000" pitchFamily="2" charset="2"/>
              <a:buChar char="n"/>
            </a:pPr>
            <a:r>
              <a:rPr lang="zh-CN" altLang="en-US" dirty="0">
                <a:solidFill>
                  <a:srgbClr val="00498E"/>
                </a:solidFill>
                <a:latin typeface="微软雅黑" panose="020B0503020204020204" pitchFamily="34" charset="-122"/>
                <a:ea typeface="微软雅黑" panose="020B0503020204020204" pitchFamily="34" charset="-122"/>
              </a:rPr>
              <a:t>对于每个采样的样本数据，</a:t>
            </a:r>
            <a:r>
              <a:rPr lang="en-US" altLang="zh-CN" dirty="0">
                <a:solidFill>
                  <a:srgbClr val="00498E"/>
                </a:solidFill>
                <a:latin typeface="微软雅黑" panose="020B0503020204020204" pitchFamily="34" charset="-122"/>
                <a:ea typeface="微软雅黑" panose="020B0503020204020204" pitchFamily="34" charset="-122"/>
              </a:rPr>
              <a:t>UDP</a:t>
            </a:r>
            <a:r>
              <a:rPr lang="zh-CN" altLang="en-US" dirty="0">
                <a:solidFill>
                  <a:srgbClr val="00498E"/>
                </a:solidFill>
                <a:latin typeface="微软雅黑" panose="020B0503020204020204" pitchFamily="34" charset="-122"/>
                <a:ea typeface="微软雅黑" panose="020B0503020204020204" pitchFamily="34" charset="-122"/>
              </a:rPr>
              <a:t>数据帧协议也规定了其头部的封装，头部提供了每个样本相对</a:t>
            </a:r>
            <a:r>
              <a:rPr lang="zh-CN" altLang="en-US" b="1" dirty="0">
                <a:solidFill>
                  <a:srgbClr val="00498E"/>
                </a:solidFill>
                <a:latin typeface="微软雅黑" panose="020B0503020204020204" pitchFamily="34" charset="-122"/>
                <a:ea typeface="微软雅黑" panose="020B0503020204020204" pitchFamily="34" charset="-122"/>
              </a:rPr>
              <a:t>开始采样时点</a:t>
            </a:r>
            <a:r>
              <a:rPr lang="zh-CN" altLang="en-US" dirty="0">
                <a:solidFill>
                  <a:srgbClr val="00498E"/>
                </a:solidFill>
                <a:latin typeface="微软雅黑" panose="020B0503020204020204" pitchFamily="34" charset="-122"/>
                <a:ea typeface="微软雅黑" panose="020B0503020204020204" pitchFamily="34" charset="-122"/>
              </a:rPr>
              <a:t>的增量时间信息，时间精度为</a:t>
            </a:r>
            <a:r>
              <a:rPr lang="en-US" altLang="zh-CN" dirty="0">
                <a:solidFill>
                  <a:srgbClr val="00498E"/>
                </a:solidFill>
                <a:latin typeface="微软雅黑" panose="020B0503020204020204" pitchFamily="34" charset="-122"/>
                <a:ea typeface="微软雅黑" panose="020B0503020204020204" pitchFamily="34" charset="-122"/>
              </a:rPr>
              <a:t>10us</a:t>
            </a:r>
            <a:r>
              <a:rPr lang="zh-CN" altLang="en-US" dirty="0">
                <a:solidFill>
                  <a:srgbClr val="00498E"/>
                </a:solidFill>
                <a:latin typeface="微软雅黑" panose="020B0503020204020204" pitchFamily="34" charset="-122"/>
                <a:ea typeface="微软雅黑" panose="020B0503020204020204" pitchFamily="34" charset="-122"/>
              </a:rPr>
              <a:t>。以第一个样本为例，数据帧数据域协议如下：</a:t>
            </a:r>
          </a:p>
        </p:txBody>
      </p:sp>
      <p:sp>
        <p:nvSpPr>
          <p:cNvPr id="32" name="文本框 31">
            <a:extLst>
              <a:ext uri="{FF2B5EF4-FFF2-40B4-BE49-F238E27FC236}">
                <a16:creationId xmlns:a16="http://schemas.microsoft.com/office/drawing/2014/main" id="{DE88F883-A98E-480A-BDED-CD2693443360}"/>
              </a:ext>
            </a:extLst>
          </p:cNvPr>
          <p:cNvSpPr txBox="1"/>
          <p:nvPr/>
        </p:nvSpPr>
        <p:spPr>
          <a:xfrm>
            <a:off x="6155101" y="3863396"/>
            <a:ext cx="723275" cy="307777"/>
          </a:xfrm>
          <a:prstGeom prst="rect">
            <a:avLst/>
          </a:prstGeom>
          <a:noFill/>
        </p:spPr>
        <p:txBody>
          <a:bodyPr wrap="none" rtlCol="0">
            <a:spAutoFit/>
          </a:bodyPr>
          <a:lstStyle/>
          <a:p>
            <a:r>
              <a:rPr lang="zh-CN" altLang="en-US" sz="1400" b="1" dirty="0">
                <a:solidFill>
                  <a:schemeClr val="bg2">
                    <a:lumMod val="75000"/>
                  </a:schemeClr>
                </a:solidFill>
              </a:rPr>
              <a:t>。。。</a:t>
            </a:r>
          </a:p>
        </p:txBody>
      </p:sp>
      <p:sp>
        <p:nvSpPr>
          <p:cNvPr id="37" name="文本框 36">
            <a:extLst>
              <a:ext uri="{FF2B5EF4-FFF2-40B4-BE49-F238E27FC236}">
                <a16:creationId xmlns:a16="http://schemas.microsoft.com/office/drawing/2014/main" id="{CC678AF7-FA24-44DA-B3DA-71C3DE57A9F8}"/>
              </a:ext>
            </a:extLst>
          </p:cNvPr>
          <p:cNvSpPr txBox="1"/>
          <p:nvPr/>
        </p:nvSpPr>
        <p:spPr>
          <a:xfrm>
            <a:off x="7632469" y="4650746"/>
            <a:ext cx="1191491" cy="261610"/>
          </a:xfrm>
          <a:prstGeom prst="rect">
            <a:avLst/>
          </a:prstGeom>
          <a:noFill/>
        </p:spPr>
        <p:txBody>
          <a:bodyPr wrap="square">
            <a:spAutoFit/>
          </a:bodyPr>
          <a:lstStyle/>
          <a:p>
            <a:pPr algn="ctr"/>
            <a:r>
              <a:rPr lang="zh-CN" altLang="en-US" sz="1100" b="1" dirty="0">
                <a:solidFill>
                  <a:srgbClr val="00498E"/>
                </a:solidFill>
              </a:rPr>
              <a:t>第二个样本 </a:t>
            </a:r>
            <a:endParaRPr lang="en-US" altLang="zh-CN" sz="1100" b="1" dirty="0">
              <a:solidFill>
                <a:srgbClr val="00498E"/>
              </a:solidFill>
            </a:endParaRPr>
          </a:p>
        </p:txBody>
      </p:sp>
      <p:graphicFrame>
        <p:nvGraphicFramePr>
          <p:cNvPr id="4" name="表格 3">
            <a:extLst>
              <a:ext uri="{FF2B5EF4-FFF2-40B4-BE49-F238E27FC236}">
                <a16:creationId xmlns:a16="http://schemas.microsoft.com/office/drawing/2014/main" id="{3935A968-603F-45BB-82DD-A46C8D42865E}"/>
              </a:ext>
            </a:extLst>
          </p:cNvPr>
          <p:cNvGraphicFramePr/>
          <p:nvPr>
            <p:extLst>
              <p:ext uri="{D42A27DB-BD31-4B8C-83A1-F6EECF244321}">
                <p14:modId xmlns:p14="http://schemas.microsoft.com/office/powerpoint/2010/main" val="1446398203"/>
              </p:ext>
            </p:extLst>
          </p:nvPr>
        </p:nvGraphicFramePr>
        <p:xfrm>
          <a:off x="7664683" y="3268296"/>
          <a:ext cx="1080840" cy="1159065"/>
        </p:xfrm>
        <a:graphic>
          <a:graphicData uri="http://schemas.openxmlformats.org/drawingml/2006/table">
            <a:tbl>
              <a:tblPr firstRow="1" bandRow="1">
                <a:tableStyleId>{5C22544A-7EE6-4342-B048-85BDC9FD1C3A}</a:tableStyleId>
              </a:tblPr>
              <a:tblGrid>
                <a:gridCol w="1080840">
                  <a:extLst>
                    <a:ext uri="{9D8B030D-6E8A-4147-A177-3AD203B41FA5}">
                      <a16:colId xmlns:a16="http://schemas.microsoft.com/office/drawing/2014/main" val="1388142867"/>
                    </a:ext>
                  </a:extLst>
                </a:gridCol>
              </a:tblGrid>
              <a:tr h="282533">
                <a:tc>
                  <a:txBody>
                    <a:bodyPr/>
                    <a:lstStyle/>
                    <a:p>
                      <a:pPr algn="ctr" fontAlgn="t">
                        <a:spcBef>
                          <a:spcPts val="0"/>
                        </a:spcBef>
                        <a:spcAft>
                          <a:spcPts val="0"/>
                        </a:spcAft>
                      </a:pPr>
                      <a:r>
                        <a:rPr lang="zh-CN" altLang="en-US" sz="1350" b="1" kern="1200" dirty="0">
                          <a:solidFill>
                            <a:schemeClr val="lt1"/>
                          </a:solidFill>
                          <a:latin typeface="+mn-lt"/>
                          <a:ea typeface="+mn-ea"/>
                          <a:cs typeface="+mn-cs"/>
                        </a:rPr>
                        <a:t>起始分隔符</a:t>
                      </a:r>
                    </a:p>
                  </a:txBody>
                  <a:tcPr anchor="ctr">
                    <a:lnL w="12700" cap="flat" cmpd="sng" algn="ctr">
                      <a:solidFill>
                        <a:schemeClr val="accent4">
                          <a:lumMod val="20000"/>
                          <a:lumOff val="80000"/>
                        </a:schemeClr>
                      </a:solidFill>
                      <a:prstDash val="solid"/>
                      <a:round/>
                      <a:headEnd type="none" w="med" len="med"/>
                      <a:tailEnd type="none" w="med" len="med"/>
                    </a:lnL>
                    <a:lnR w="12700" cap="flat" cmpd="sng" algn="ctr">
                      <a:solidFill>
                        <a:schemeClr val="accent4">
                          <a:lumMod val="20000"/>
                          <a:lumOff val="80000"/>
                        </a:schemeClr>
                      </a:solidFill>
                      <a:prstDash val="solid"/>
                      <a:round/>
                      <a:headEnd type="none" w="med" len="med"/>
                      <a:tailEnd type="none" w="med" len="med"/>
                    </a:lnR>
                    <a:lnT w="12700" cap="flat" cmpd="sng" algn="ctr">
                      <a:solidFill>
                        <a:schemeClr val="accent4">
                          <a:lumMod val="20000"/>
                          <a:lumOff val="80000"/>
                        </a:schemeClr>
                      </a:solidFill>
                      <a:prstDash val="solid"/>
                      <a:round/>
                      <a:headEnd type="none" w="med" len="med"/>
                      <a:tailEnd type="none" w="med" len="med"/>
                    </a:lnT>
                    <a:lnB w="12700" cap="flat" cmpd="sng" algn="ctr">
                      <a:solidFill>
                        <a:schemeClr val="accent4">
                          <a:lumMod val="20000"/>
                          <a:lumOff val="80000"/>
                        </a:schemeClr>
                      </a:solidFill>
                      <a:prstDash val="solid"/>
                      <a:round/>
                      <a:headEnd type="none" w="med" len="med"/>
                      <a:tailEnd type="none" w="med" len="med"/>
                    </a:lnB>
                    <a:solidFill>
                      <a:srgbClr val="FCD568"/>
                    </a:solidFill>
                  </a:tcPr>
                </a:tc>
                <a:extLst>
                  <a:ext uri="{0D108BD9-81ED-4DB2-BD59-A6C34878D82A}">
                    <a16:rowId xmlns:a16="http://schemas.microsoft.com/office/drawing/2014/main" val="1754001339"/>
                  </a:ext>
                </a:extLst>
              </a:tr>
              <a:tr h="574905">
                <a:tc>
                  <a:txBody>
                    <a:bodyPr/>
                    <a:lstStyle/>
                    <a:p>
                      <a:pPr algn="ctr" fontAlgn="ctr">
                        <a:spcBef>
                          <a:spcPts val="0"/>
                        </a:spcBef>
                        <a:spcAft>
                          <a:spcPts val="0"/>
                        </a:spcAft>
                      </a:pPr>
                      <a:r>
                        <a:rPr lang="en-US" sz="1000" kern="1200" dirty="0">
                          <a:solidFill>
                            <a:schemeClr val="bg2">
                              <a:lumMod val="25000"/>
                            </a:schemeClr>
                          </a:solidFill>
                          <a:latin typeface="+mn-lt"/>
                          <a:ea typeface="+mn-ea"/>
                          <a:cs typeface="+mn-cs"/>
                        </a:rPr>
                        <a:t>0x23</a:t>
                      </a:r>
                      <a:endParaRPr lang="en-US" altLang="zh-CN" sz="1000" kern="1200" dirty="0">
                        <a:solidFill>
                          <a:schemeClr val="bg2">
                            <a:lumMod val="25000"/>
                          </a:schemeClr>
                        </a:solidFill>
                        <a:latin typeface="+mn-lt"/>
                        <a:ea typeface="+mn-ea"/>
                        <a:cs typeface="+mn-cs"/>
                      </a:endParaRPr>
                    </a:p>
                  </a:txBody>
                  <a:tcPr anchor="ctr">
                    <a:lnL w="12700" cap="flat" cmpd="sng" algn="ctr">
                      <a:solidFill>
                        <a:schemeClr val="accent4">
                          <a:lumMod val="20000"/>
                          <a:lumOff val="80000"/>
                        </a:schemeClr>
                      </a:solidFill>
                      <a:prstDash val="solid"/>
                      <a:round/>
                      <a:headEnd type="none" w="med" len="med"/>
                      <a:tailEnd type="none" w="med" len="med"/>
                    </a:lnL>
                    <a:lnR w="12700" cap="flat" cmpd="sng" algn="ctr">
                      <a:solidFill>
                        <a:schemeClr val="accent4">
                          <a:lumMod val="20000"/>
                          <a:lumOff val="80000"/>
                        </a:schemeClr>
                      </a:solidFill>
                      <a:prstDash val="solid"/>
                      <a:round/>
                      <a:headEnd type="none" w="med" len="med"/>
                      <a:tailEnd type="none" w="med" len="med"/>
                    </a:lnR>
                    <a:lnT w="12700" cap="flat" cmpd="sng" algn="ctr">
                      <a:solidFill>
                        <a:schemeClr val="accent4">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2CC"/>
                    </a:solidFill>
                  </a:tcPr>
                </a:tc>
                <a:extLst>
                  <a:ext uri="{0D108BD9-81ED-4DB2-BD59-A6C34878D82A}">
                    <a16:rowId xmlns:a16="http://schemas.microsoft.com/office/drawing/2014/main" val="721577247"/>
                  </a:ext>
                </a:extLst>
              </a:tr>
              <a:tr h="286980">
                <a:tc>
                  <a:txBody>
                    <a:bodyPr/>
                    <a:lstStyle/>
                    <a:p>
                      <a:pPr marL="0" marR="0" indent="0" algn="ctr" rtl="0" eaLnBrk="1" fontAlgn="auto" latinLnBrk="0" hangingPunct="1">
                        <a:spcBef>
                          <a:spcPts val="0"/>
                        </a:spcBef>
                        <a:spcAft>
                          <a:spcPts val="0"/>
                        </a:spcAft>
                      </a:pPr>
                      <a:r>
                        <a:rPr lang="en-US" sz="1000" kern="1200" dirty="0">
                          <a:solidFill>
                            <a:schemeClr val="bg2">
                              <a:lumMod val="25000"/>
                            </a:schemeClr>
                          </a:solidFill>
                          <a:latin typeface="+mn-lt"/>
                          <a:ea typeface="+mn-ea"/>
                          <a:cs typeface="+mn-cs"/>
                        </a:rPr>
                        <a:t>uint8</a:t>
                      </a:r>
                      <a:endParaRPr lang="en-US" altLang="zh-CN" sz="1000" kern="1200" dirty="0">
                        <a:solidFill>
                          <a:schemeClr val="bg2">
                            <a:lumMod val="25000"/>
                          </a:schemeClr>
                        </a:solidFill>
                        <a:latin typeface="+mn-lt"/>
                        <a:ea typeface="+mn-ea"/>
                        <a:cs typeface="+mn-cs"/>
                      </a:endParaRPr>
                    </a:p>
                  </a:txBody>
                  <a:tcPr anchor="ctr">
                    <a:lnL w="12700" cap="flat" cmpd="sng" algn="ctr">
                      <a:solidFill>
                        <a:schemeClr val="accent4">
                          <a:lumMod val="20000"/>
                          <a:lumOff val="80000"/>
                        </a:schemeClr>
                      </a:solidFill>
                      <a:prstDash val="solid"/>
                      <a:round/>
                      <a:headEnd type="none" w="med" len="med"/>
                      <a:tailEnd type="none" w="med" len="med"/>
                    </a:lnL>
                    <a:lnR w="12700" cap="flat" cmpd="sng" algn="ctr">
                      <a:solidFill>
                        <a:schemeClr val="accent4">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lumMod val="20000"/>
                          <a:lumOff val="80000"/>
                        </a:schemeClr>
                      </a:solidFill>
                      <a:prstDash val="solid"/>
                      <a:round/>
                      <a:headEnd type="none" w="med" len="med"/>
                      <a:tailEnd type="none" w="med" len="med"/>
                    </a:lnB>
                    <a:solidFill>
                      <a:srgbClr val="FFF2CC"/>
                    </a:solidFill>
                  </a:tcPr>
                </a:tc>
                <a:extLst>
                  <a:ext uri="{0D108BD9-81ED-4DB2-BD59-A6C34878D82A}">
                    <a16:rowId xmlns:a16="http://schemas.microsoft.com/office/drawing/2014/main" val="495054096"/>
                  </a:ext>
                </a:extLst>
              </a:tr>
            </a:tbl>
          </a:graphicData>
        </a:graphic>
      </p:graphicFrame>
      <p:sp>
        <p:nvSpPr>
          <p:cNvPr id="9" name="文本框 8">
            <a:extLst>
              <a:ext uri="{FF2B5EF4-FFF2-40B4-BE49-F238E27FC236}">
                <a16:creationId xmlns:a16="http://schemas.microsoft.com/office/drawing/2014/main" id="{E743D78A-C94F-409F-895B-C8BFE905A302}"/>
              </a:ext>
            </a:extLst>
          </p:cNvPr>
          <p:cNvSpPr txBox="1"/>
          <p:nvPr/>
        </p:nvSpPr>
        <p:spPr>
          <a:xfrm>
            <a:off x="1661761" y="4698193"/>
            <a:ext cx="1191491" cy="261610"/>
          </a:xfrm>
          <a:prstGeom prst="rect">
            <a:avLst/>
          </a:prstGeom>
          <a:noFill/>
        </p:spPr>
        <p:txBody>
          <a:bodyPr wrap="square">
            <a:spAutoFit/>
          </a:bodyPr>
          <a:lstStyle/>
          <a:p>
            <a:pPr algn="ctr"/>
            <a:r>
              <a:rPr lang="zh-CN" altLang="en-US" sz="1100" b="1" dirty="0">
                <a:solidFill>
                  <a:srgbClr val="00498E"/>
                </a:solidFill>
              </a:rPr>
              <a:t>数据域头部 </a:t>
            </a:r>
            <a:r>
              <a:rPr lang="en-US" altLang="zh-CN" sz="1100" b="1" dirty="0">
                <a:solidFill>
                  <a:srgbClr val="00498E"/>
                </a:solidFill>
              </a:rPr>
              <a:t>7</a:t>
            </a:r>
            <a:endParaRPr lang="zh-CN" altLang="en-US" sz="1100" b="1" dirty="0">
              <a:solidFill>
                <a:srgbClr val="00498E"/>
              </a:solidFill>
            </a:endParaRPr>
          </a:p>
        </p:txBody>
      </p:sp>
      <p:sp>
        <p:nvSpPr>
          <p:cNvPr id="11" name="文本框 10">
            <a:extLst>
              <a:ext uri="{FF2B5EF4-FFF2-40B4-BE49-F238E27FC236}">
                <a16:creationId xmlns:a16="http://schemas.microsoft.com/office/drawing/2014/main" id="{28452642-D20D-44DD-92FD-4287E0D55604}"/>
              </a:ext>
            </a:extLst>
          </p:cNvPr>
          <p:cNvSpPr txBox="1"/>
          <p:nvPr/>
        </p:nvSpPr>
        <p:spPr>
          <a:xfrm>
            <a:off x="4572000" y="4602556"/>
            <a:ext cx="2705100" cy="430887"/>
          </a:xfrm>
          <a:prstGeom prst="rect">
            <a:avLst/>
          </a:prstGeom>
          <a:noFill/>
        </p:spPr>
        <p:txBody>
          <a:bodyPr wrap="square">
            <a:spAutoFit/>
          </a:bodyPr>
          <a:lstStyle/>
          <a:p>
            <a:pPr algn="ctr"/>
            <a:r>
              <a:rPr lang="zh-CN" altLang="en-US" sz="1100" b="1" dirty="0">
                <a:solidFill>
                  <a:srgbClr val="00498E"/>
                </a:solidFill>
              </a:rPr>
              <a:t>通道组</a:t>
            </a:r>
            <a:r>
              <a:rPr lang="en-US" altLang="zh-CN" sz="1100" b="1" dirty="0">
                <a:solidFill>
                  <a:srgbClr val="00498E"/>
                </a:solidFill>
              </a:rPr>
              <a:t>n (n=1,2,3,4)</a:t>
            </a:r>
          </a:p>
          <a:p>
            <a:pPr algn="ctr"/>
            <a:r>
              <a:rPr lang="zh-CN" altLang="en-US" sz="1100" b="1" dirty="0">
                <a:solidFill>
                  <a:srgbClr val="00498E"/>
                </a:solidFill>
              </a:rPr>
              <a:t>（本组通道状态 </a:t>
            </a:r>
            <a:r>
              <a:rPr lang="en-US" altLang="zh-CN" sz="1100" b="1" dirty="0">
                <a:solidFill>
                  <a:srgbClr val="00498E"/>
                </a:solidFill>
              </a:rPr>
              <a:t>3+</a:t>
            </a:r>
            <a:r>
              <a:rPr lang="zh-CN" altLang="en-US" sz="1100" b="1" dirty="0">
                <a:solidFill>
                  <a:srgbClr val="00498E"/>
                </a:solidFill>
              </a:rPr>
              <a:t>每通道量化数据</a:t>
            </a:r>
            <a:r>
              <a:rPr lang="en-US" altLang="zh-CN" sz="1100" b="1" dirty="0">
                <a:solidFill>
                  <a:srgbClr val="00498E"/>
                </a:solidFill>
              </a:rPr>
              <a:t>8</a:t>
            </a:r>
            <a:r>
              <a:rPr lang="zh-CN" altLang="en-US" sz="1100" b="1" dirty="0">
                <a:solidFill>
                  <a:srgbClr val="00498E"/>
                </a:solidFill>
              </a:rPr>
              <a:t>*</a:t>
            </a:r>
            <a:r>
              <a:rPr lang="en-US" altLang="zh-CN" sz="1100" b="1" dirty="0">
                <a:solidFill>
                  <a:srgbClr val="00498E"/>
                </a:solidFill>
              </a:rPr>
              <a:t>3 </a:t>
            </a:r>
            <a:r>
              <a:rPr lang="zh-CN" altLang="en-US" sz="1100" b="1" dirty="0">
                <a:solidFill>
                  <a:srgbClr val="00498E"/>
                </a:solidFill>
              </a:rPr>
              <a:t>）</a:t>
            </a:r>
            <a:endParaRPr lang="en-US" altLang="zh-CN" sz="1100" b="1" dirty="0">
              <a:solidFill>
                <a:srgbClr val="00498E"/>
              </a:solidFill>
            </a:endParaRPr>
          </a:p>
        </p:txBody>
      </p:sp>
      <p:sp>
        <p:nvSpPr>
          <p:cNvPr id="6" name="左中括号 5">
            <a:extLst>
              <a:ext uri="{FF2B5EF4-FFF2-40B4-BE49-F238E27FC236}">
                <a16:creationId xmlns:a16="http://schemas.microsoft.com/office/drawing/2014/main" id="{0C201617-C3D8-4995-AF72-CA8BDE29B1B6}"/>
              </a:ext>
            </a:extLst>
          </p:cNvPr>
          <p:cNvSpPr/>
          <p:nvPr/>
        </p:nvSpPr>
        <p:spPr>
          <a:xfrm rot="16200000">
            <a:off x="2269904" y="2728308"/>
            <a:ext cx="102596" cy="3591762"/>
          </a:xfrm>
          <a:prstGeom prst="leftBracket">
            <a:avLst>
              <a:gd name="adj" fmla="val 239833"/>
            </a:avLst>
          </a:prstGeom>
          <a:ln w="127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1">
                  <a:lumMod val="50000"/>
                </a:schemeClr>
              </a:solidFill>
            </a:endParaRPr>
          </a:p>
        </p:txBody>
      </p:sp>
      <p:sp>
        <p:nvSpPr>
          <p:cNvPr id="2" name="矩形 1">
            <a:extLst>
              <a:ext uri="{FF2B5EF4-FFF2-40B4-BE49-F238E27FC236}">
                <a16:creationId xmlns:a16="http://schemas.microsoft.com/office/drawing/2014/main" id="{2B57479B-205C-42F1-A576-2842E3312951}"/>
              </a:ext>
            </a:extLst>
          </p:cNvPr>
          <p:cNvSpPr/>
          <p:nvPr/>
        </p:nvSpPr>
        <p:spPr>
          <a:xfrm>
            <a:off x="0" y="184396"/>
            <a:ext cx="144780" cy="369332"/>
          </a:xfrm>
          <a:prstGeom prst="rect">
            <a:avLst/>
          </a:prstGeom>
          <a:solidFill>
            <a:srgbClr val="00498E"/>
          </a:solidFill>
          <a:ln w="133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D2D8A25-ED15-49F1-BBA9-730E3787DE57}"/>
              </a:ext>
            </a:extLst>
          </p:cNvPr>
          <p:cNvSpPr txBox="1"/>
          <p:nvPr/>
        </p:nvSpPr>
        <p:spPr>
          <a:xfrm>
            <a:off x="144780" y="184396"/>
            <a:ext cx="3665220" cy="369332"/>
          </a:xfrm>
          <a:prstGeom prst="rect">
            <a:avLst/>
          </a:prstGeom>
          <a:noFill/>
        </p:spPr>
        <p:txBody>
          <a:bodyPr wrap="square">
            <a:spAutoFit/>
          </a:bodyPr>
          <a:lstStyle/>
          <a:p>
            <a:r>
              <a:rPr lang="en-US" altLang="zh-CN" b="1" dirty="0">
                <a:solidFill>
                  <a:srgbClr val="00498E"/>
                </a:solidFill>
                <a:latin typeface="微软雅黑" panose="020B0503020204020204" pitchFamily="34" charset="-122"/>
                <a:ea typeface="微软雅黑" panose="020B0503020204020204" pitchFamily="34" charset="-122"/>
              </a:rPr>
              <a:t>UDP</a:t>
            </a:r>
            <a:r>
              <a:rPr lang="zh-CN" altLang="en-US" b="1" dirty="0">
                <a:solidFill>
                  <a:srgbClr val="00498E"/>
                </a:solidFill>
                <a:latin typeface="微软雅黑" panose="020B0503020204020204" pitchFamily="34" charset="-122"/>
                <a:ea typeface="微软雅黑" panose="020B0503020204020204" pitchFamily="34" charset="-122"/>
              </a:rPr>
              <a:t>端口（数据端口）</a:t>
            </a:r>
            <a:r>
              <a:rPr lang="en-US" altLang="zh-CN" b="1" dirty="0">
                <a:solidFill>
                  <a:srgbClr val="00498E"/>
                </a:solidFill>
                <a:latin typeface="微软雅黑" panose="020B0503020204020204" pitchFamily="34" charset="-122"/>
                <a:ea typeface="微软雅黑" panose="020B0503020204020204" pitchFamily="34" charset="-122"/>
              </a:rPr>
              <a:t> </a:t>
            </a:r>
            <a:r>
              <a:rPr lang="zh-CN" altLang="en-US" b="1" dirty="0">
                <a:solidFill>
                  <a:srgbClr val="00498E"/>
                </a:solidFill>
                <a:latin typeface="微软雅黑" panose="020B0503020204020204" pitchFamily="34" charset="-122"/>
                <a:ea typeface="微软雅黑" panose="020B0503020204020204" pitchFamily="34" charset="-122"/>
              </a:rPr>
              <a:t>交互方式 </a:t>
            </a:r>
            <a:endParaRPr lang="zh-CN" altLang="en-US" b="1" dirty="0">
              <a:solidFill>
                <a:srgbClr val="00498E"/>
              </a:solidFill>
            </a:endParaRPr>
          </a:p>
        </p:txBody>
      </p:sp>
      <p:graphicFrame>
        <p:nvGraphicFramePr>
          <p:cNvPr id="26" name="表格 16">
            <a:extLst>
              <a:ext uri="{FF2B5EF4-FFF2-40B4-BE49-F238E27FC236}">
                <a16:creationId xmlns:a16="http://schemas.microsoft.com/office/drawing/2014/main" id="{C5458231-5D85-4817-8E70-4D3111870E47}"/>
              </a:ext>
            </a:extLst>
          </p:cNvPr>
          <p:cNvGraphicFramePr>
            <a:graphicFrameLocks noGrp="1"/>
          </p:cNvGraphicFramePr>
          <p:nvPr>
            <p:extLst>
              <p:ext uri="{D42A27DB-BD31-4B8C-83A1-F6EECF244321}">
                <p14:modId xmlns:p14="http://schemas.microsoft.com/office/powerpoint/2010/main" val="3665319013"/>
              </p:ext>
            </p:extLst>
          </p:nvPr>
        </p:nvGraphicFramePr>
        <p:xfrm>
          <a:off x="6865347" y="3268297"/>
          <a:ext cx="777923" cy="1156415"/>
        </p:xfrm>
        <a:graphic>
          <a:graphicData uri="http://schemas.openxmlformats.org/drawingml/2006/table">
            <a:tbl>
              <a:tblPr firstRow="1" bandRow="1">
                <a:tableStyleId>{5C22544A-7EE6-4342-B048-85BDC9FD1C3A}</a:tableStyleId>
              </a:tblPr>
              <a:tblGrid>
                <a:gridCol w="777923">
                  <a:extLst>
                    <a:ext uri="{9D8B030D-6E8A-4147-A177-3AD203B41FA5}">
                      <a16:colId xmlns:a16="http://schemas.microsoft.com/office/drawing/2014/main" val="1943633707"/>
                    </a:ext>
                  </a:extLst>
                </a:gridCol>
              </a:tblGrid>
              <a:tr h="291182">
                <a:tc>
                  <a:txBody>
                    <a:bodyPr/>
                    <a:lstStyle/>
                    <a:p>
                      <a:pPr algn="ctr"/>
                      <a:r>
                        <a:rPr lang="zh-CN" altLang="en-US" dirty="0"/>
                        <a:t>通道</a:t>
                      </a:r>
                      <a:r>
                        <a:rPr lang="en-US" altLang="zh-CN" dirty="0"/>
                        <a:t>8</a:t>
                      </a:r>
                      <a:endParaRPr lang="zh-CN" altLang="en-US" dirty="0"/>
                    </a:p>
                  </a:txBody>
                  <a:tcPr>
                    <a:lnL w="19050" cap="flat" cmpd="sng" algn="ctr">
                      <a:solidFill>
                        <a:schemeClr val="bg2">
                          <a:lumMod val="90000"/>
                        </a:schemeClr>
                      </a:solidFill>
                      <a:prstDash val="solid"/>
                      <a:round/>
                      <a:headEnd type="none" w="med" len="med"/>
                      <a:tailEnd type="none" w="med" len="med"/>
                    </a:lnL>
                    <a:lnR w="19050" cap="flat" cmpd="sng" algn="ctr">
                      <a:solidFill>
                        <a:schemeClr val="bg2">
                          <a:lumMod val="90000"/>
                        </a:schemeClr>
                      </a:solidFill>
                      <a:prstDash val="solid"/>
                      <a:round/>
                      <a:headEnd type="none" w="med" len="med"/>
                      <a:tailEnd type="none" w="med" len="med"/>
                    </a:lnR>
                    <a:lnT w="19050" cap="flat" cmpd="sng" algn="ctr">
                      <a:solidFill>
                        <a:schemeClr val="bg2">
                          <a:lumMod val="90000"/>
                        </a:schemeClr>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595980083"/>
                  </a:ext>
                </a:extLst>
              </a:tr>
              <a:tr h="562055">
                <a:tc>
                  <a:txBody>
                    <a:bodyPr/>
                    <a:lstStyle/>
                    <a:p>
                      <a:pPr algn="ctr"/>
                      <a:r>
                        <a:rPr lang="zh-CN" altLang="en-US" sz="1000" kern="1200" dirty="0">
                          <a:solidFill>
                            <a:schemeClr val="bg2">
                              <a:lumMod val="25000"/>
                            </a:schemeClr>
                          </a:solidFill>
                          <a:latin typeface="+mn-lt"/>
                          <a:ea typeface="+mn-ea"/>
                          <a:cs typeface="+mn-cs"/>
                        </a:rPr>
                        <a:t>通道</a:t>
                      </a:r>
                      <a:r>
                        <a:rPr lang="en-US" altLang="zh-CN" sz="1000" kern="1200" dirty="0">
                          <a:solidFill>
                            <a:schemeClr val="bg2">
                              <a:lumMod val="25000"/>
                            </a:schemeClr>
                          </a:solidFill>
                          <a:latin typeface="+mn-lt"/>
                          <a:ea typeface="+mn-ea"/>
                          <a:cs typeface="+mn-cs"/>
                        </a:rPr>
                        <a:t>8</a:t>
                      </a:r>
                    </a:p>
                    <a:p>
                      <a:pPr algn="ctr"/>
                      <a:r>
                        <a:rPr lang="zh-CN" altLang="en-US" sz="1000" kern="1200" dirty="0">
                          <a:solidFill>
                            <a:schemeClr val="bg2">
                              <a:lumMod val="25000"/>
                            </a:schemeClr>
                          </a:solidFill>
                          <a:latin typeface="+mn-lt"/>
                          <a:ea typeface="+mn-ea"/>
                          <a:cs typeface="+mn-cs"/>
                        </a:rPr>
                        <a:t>量化值</a:t>
                      </a: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9050" cap="flat" cmpd="sng" algn="ctr">
                      <a:solidFill>
                        <a:schemeClr val="tx2">
                          <a:lumMod val="20000"/>
                          <a:lumOff val="8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37905530"/>
                  </a:ext>
                </a:extLst>
              </a:tr>
              <a:tr h="291182">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350" b="0" i="0" kern="1200" dirty="0">
                          <a:solidFill>
                            <a:schemeClr val="dk1"/>
                          </a:solidFill>
                          <a:effectLst/>
                          <a:latin typeface="+mn-lt"/>
                          <a:ea typeface="+mn-ea"/>
                          <a:cs typeface="+mn-cs"/>
                        </a:rPr>
                        <a:t> </a:t>
                      </a:r>
                      <a:r>
                        <a:rPr lang="en-US" altLang="zh-CN" sz="1000" kern="1200" dirty="0">
                          <a:solidFill>
                            <a:schemeClr val="bg2">
                              <a:lumMod val="25000"/>
                            </a:schemeClr>
                          </a:solidFill>
                          <a:latin typeface="+mn-lt"/>
                          <a:ea typeface="+mn-ea"/>
                          <a:cs typeface="+mn-cs"/>
                        </a:rPr>
                        <a:t>int24</a:t>
                      </a:r>
                      <a:r>
                        <a:rPr lang="zh-CN" altLang="en-US" sz="1000" kern="1200" dirty="0">
                          <a:solidFill>
                            <a:schemeClr val="bg2">
                              <a:lumMod val="25000"/>
                            </a:schemeClr>
                          </a:solidFill>
                          <a:latin typeface="+mn-lt"/>
                          <a:ea typeface="+mn-ea"/>
                          <a:cs typeface="+mn-cs"/>
                        </a:rPr>
                        <a:t>补码</a:t>
                      </a:r>
                    </a:p>
                  </a:txBody>
                  <a:tcPr anchor="ctr">
                    <a:lnL w="19050" cap="flat" cmpd="sng" algn="ctr">
                      <a:solidFill>
                        <a:schemeClr val="tx2">
                          <a:lumMod val="20000"/>
                          <a:lumOff val="80000"/>
                        </a:schemeClr>
                      </a:solidFill>
                      <a:prstDash val="solid"/>
                      <a:round/>
                      <a:headEnd type="none" w="med" len="med"/>
                      <a:tailEnd type="none" w="med" len="med"/>
                    </a:lnL>
                    <a:lnR w="19050" cap="flat" cmpd="sng" algn="ctr">
                      <a:solidFill>
                        <a:schemeClr val="tx2">
                          <a:lumMod val="20000"/>
                          <a:lumOff val="8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2">
                          <a:lumMod val="20000"/>
                          <a:lumOff val="8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13070224"/>
                  </a:ext>
                </a:extLst>
              </a:tr>
            </a:tbl>
          </a:graphicData>
        </a:graphic>
      </p:graphicFrame>
    </p:spTree>
    <p:extLst>
      <p:ext uri="{BB962C8B-B14F-4D97-AF65-F5344CB8AC3E}">
        <p14:creationId xmlns:p14="http://schemas.microsoft.com/office/powerpoint/2010/main" val="275336522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6514</TotalTime>
  <Words>2184</Words>
  <Application>Microsoft Office PowerPoint</Application>
  <PresentationFormat>全屏显示(16:9)</PresentationFormat>
  <Paragraphs>398</Paragraphs>
  <Slides>15</Slides>
  <Notes>6</Notes>
  <HiddenSlides>2</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微软雅黑</vt:lpstr>
      <vt:lpstr>Arial</vt:lpstr>
      <vt:lpstr>Calibri</vt:lpstr>
      <vt:lpstr>Calibri Light</vt:lpstr>
      <vt:lpstr>Cambria Math</vt:lpstr>
      <vt:lpstr>Wingdings</vt:lpstr>
      <vt:lpstr>Office 主题​​</vt:lpstr>
      <vt:lpstr>Introduction to Micro EEG v1.4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MICRO_EEG编程思想</dc:title>
  <dc:creator>Guo Jiaming</dc:creator>
  <cp:lastModifiedBy>Guo Jiaming</cp:lastModifiedBy>
  <cp:revision>107</cp:revision>
  <cp:lastPrinted>2020-12-01T11:44:35Z</cp:lastPrinted>
  <dcterms:created xsi:type="dcterms:W3CDTF">2020-09-15T06:55:14Z</dcterms:created>
  <dcterms:modified xsi:type="dcterms:W3CDTF">2020-12-01T11:46:59Z</dcterms:modified>
</cp:coreProperties>
</file>