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63" r:id="rId5"/>
    <p:sldId id="261" r:id="rId6"/>
    <p:sldId id="264" r:id="rId7"/>
    <p:sldId id="268" r:id="rId8"/>
    <p:sldId id="265" r:id="rId9"/>
    <p:sldId id="266" r:id="rId10"/>
    <p:sldId id="270" r:id="rId11"/>
    <p:sldId id="272" r:id="rId12"/>
    <p:sldId id="271" r:id="rId13"/>
    <p:sldId id="269" r:id="rId14"/>
    <p:sldId id="257" r:id="rId15"/>
    <p:sldId id="259"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72"/>
            <p14:sldId id="271"/>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E"/>
    <a:srgbClr val="F6D6E4"/>
    <a:srgbClr val="E890B6"/>
    <a:srgbClr val="9DC3E6"/>
    <a:srgbClr val="EAF4E4"/>
    <a:srgbClr val="74CE90"/>
    <a:srgbClr val="8ED29B"/>
    <a:srgbClr val="58BC6B"/>
    <a:srgbClr val="0759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052" autoAdjust="0"/>
  </p:normalViewPr>
  <p:slideViewPr>
    <p:cSldViewPr snapToGrid="0">
      <p:cViewPr varScale="1">
        <p:scale>
          <a:sx n="82" d="100"/>
          <a:sy n="82" d="100"/>
        </p:scale>
        <p:origin x="119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Jiaming" userId="ecd1809357dafeba" providerId="LiveId" clId="{CCD74A90-BB4E-4425-8D4B-45C924829DD8}"/>
    <pc:docChg chg="undo custSel modSld">
      <pc:chgData name="Guo Jiaming" userId="ecd1809357dafeba" providerId="LiveId" clId="{CCD74A90-BB4E-4425-8D4B-45C924829DD8}" dt="2020-11-05T13:04:56.916" v="958"/>
      <pc:docMkLst>
        <pc:docMk/>
      </pc:docMkLst>
      <pc:sldChg chg="modSp mod">
        <pc:chgData name="Guo Jiaming" userId="ecd1809357dafeba" providerId="LiveId" clId="{CCD74A90-BB4E-4425-8D4B-45C924829DD8}" dt="2020-11-05T13:04:50.852" v="955"/>
        <pc:sldMkLst>
          <pc:docMk/>
          <pc:sldMk cId="727613838" sldId="256"/>
        </pc:sldMkLst>
        <pc:spChg chg="mod">
          <ac:chgData name="Guo Jiaming" userId="ecd1809357dafeba" providerId="LiveId" clId="{CCD74A90-BB4E-4425-8D4B-45C924829DD8}" dt="2020-11-05T13:04:50.852" v="955"/>
          <ac:spMkLst>
            <pc:docMk/>
            <pc:sldMk cId="727613838" sldId="256"/>
            <ac:spMk id="3" creationId="{69303528-5251-4116-8143-7EC4D68D89D7}"/>
          </ac:spMkLst>
        </pc:spChg>
      </pc:sldChg>
      <pc:sldChg chg="modSp mod">
        <pc:chgData name="Guo Jiaming" userId="ecd1809357dafeba" providerId="LiveId" clId="{CCD74A90-BB4E-4425-8D4B-45C924829DD8}" dt="2020-11-05T12:54:57.807" v="540" actId="207"/>
        <pc:sldMkLst>
          <pc:docMk/>
          <pc:sldMk cId="4179673703" sldId="262"/>
        </pc:sldMkLst>
        <pc:spChg chg="mod">
          <ac:chgData name="Guo Jiaming" userId="ecd1809357dafeba" providerId="LiveId" clId="{CCD74A90-BB4E-4425-8D4B-45C924829DD8}" dt="2020-11-05T12:54:57.807" v="540" actId="207"/>
          <ac:spMkLst>
            <pc:docMk/>
            <pc:sldMk cId="4179673703" sldId="262"/>
            <ac:spMk id="13" creationId="{600CF82D-9DBD-4EE3-A395-6CAA8EB57AEC}"/>
          </ac:spMkLst>
        </pc:spChg>
      </pc:sldChg>
      <pc:sldChg chg="modSp mod">
        <pc:chgData name="Guo Jiaming" userId="ecd1809357dafeba" providerId="LiveId" clId="{CCD74A90-BB4E-4425-8D4B-45C924829DD8}" dt="2020-11-05T12:54:48.141" v="539" actId="207"/>
        <pc:sldMkLst>
          <pc:docMk/>
          <pc:sldMk cId="1173740750" sldId="263"/>
        </pc:sldMkLst>
        <pc:spChg chg="mod">
          <ac:chgData name="Guo Jiaming" userId="ecd1809357dafeba" providerId="LiveId" clId="{CCD74A90-BB4E-4425-8D4B-45C924829DD8}" dt="2020-11-05T12:54:48.141" v="539" actId="207"/>
          <ac:spMkLst>
            <pc:docMk/>
            <pc:sldMk cId="1173740750" sldId="263"/>
            <ac:spMk id="9" creationId="{4A3DC909-9E3F-4929-A682-F4C6670933FA}"/>
          </ac:spMkLst>
        </pc:spChg>
      </pc:sldChg>
      <pc:sldChg chg="modSp mod">
        <pc:chgData name="Guo Jiaming" userId="ecd1809357dafeba" providerId="LiveId" clId="{CCD74A90-BB4E-4425-8D4B-45C924829DD8}" dt="2020-11-05T13:04:56.916" v="958"/>
        <pc:sldMkLst>
          <pc:docMk/>
          <pc:sldMk cId="3898881929" sldId="269"/>
        </pc:sldMkLst>
        <pc:spChg chg="mod">
          <ac:chgData name="Guo Jiaming" userId="ecd1809357dafeba" providerId="LiveId" clId="{CCD74A90-BB4E-4425-8D4B-45C924829DD8}" dt="2020-11-05T13:04:56.916" v="958"/>
          <ac:spMkLst>
            <pc:docMk/>
            <pc:sldMk cId="3898881929" sldId="269"/>
            <ac:spMk id="13" creationId="{B1B72E3C-292C-4A2F-8D07-F616B3E07ECD}"/>
          </ac:spMkLst>
        </pc:spChg>
      </pc:sldChg>
      <pc:sldChg chg="modSp mod">
        <pc:chgData name="Guo Jiaming" userId="ecd1809357dafeba" providerId="LiveId" clId="{CCD74A90-BB4E-4425-8D4B-45C924829DD8}" dt="2020-11-05T13:04:37.883" v="952"/>
        <pc:sldMkLst>
          <pc:docMk/>
          <pc:sldMk cId="2906828858" sldId="270"/>
        </pc:sldMkLst>
        <pc:graphicFrameChg chg="mod modGraphic">
          <ac:chgData name="Guo Jiaming" userId="ecd1809357dafeba" providerId="LiveId" clId="{CCD74A90-BB4E-4425-8D4B-45C924829DD8}" dt="2020-11-05T13:04:37.883" v="952"/>
          <ac:graphicFrameMkLst>
            <pc:docMk/>
            <pc:sldMk cId="2906828858" sldId="270"/>
            <ac:graphicFrameMk id="5" creationId="{7767B15C-D22B-40F4-A207-89352ED4388B}"/>
          </ac:graphicFrameMkLst>
        </pc:graphicFrameChg>
        <pc:graphicFrameChg chg="mod modGraphic">
          <ac:chgData name="Guo Jiaming" userId="ecd1809357dafeba" providerId="LiveId" clId="{CCD74A90-BB4E-4425-8D4B-45C924829DD8}" dt="2020-11-05T13:04:32.731" v="938"/>
          <ac:graphicFrameMkLst>
            <pc:docMk/>
            <pc:sldMk cId="2906828858" sldId="270"/>
            <ac:graphicFrameMk id="10" creationId="{7733E8A3-3A45-4786-93F6-275925EBFB56}"/>
          </ac:graphicFrameMkLst>
        </pc:graphicFrameChg>
      </pc:sldChg>
      <pc:sldChg chg="addSp modSp mod">
        <pc:chgData name="Guo Jiaming" userId="ecd1809357dafeba" providerId="LiveId" clId="{CCD74A90-BB4E-4425-8D4B-45C924829DD8}" dt="2020-11-05T13:03:33.857" v="922" actId="123"/>
        <pc:sldMkLst>
          <pc:docMk/>
          <pc:sldMk cId="3403979174" sldId="272"/>
        </pc:sldMkLst>
        <pc:spChg chg="add mod">
          <ac:chgData name="Guo Jiaming" userId="ecd1809357dafeba" providerId="LiveId" clId="{CCD74A90-BB4E-4425-8D4B-45C924829DD8}" dt="2020-11-05T13:03:33.857" v="922" actId="123"/>
          <ac:spMkLst>
            <pc:docMk/>
            <pc:sldMk cId="3403979174" sldId="272"/>
            <ac:spMk id="5" creationId="{19D0572C-D820-42F7-A68F-5365D629AD3D}"/>
          </ac:spMkLst>
        </pc:spChg>
        <pc:spChg chg="add mod">
          <ac:chgData name="Guo Jiaming" userId="ecd1809357dafeba" providerId="LiveId" clId="{CCD74A90-BB4E-4425-8D4B-45C924829DD8}" dt="2020-11-05T13:03:16.935" v="918" actId="1076"/>
          <ac:spMkLst>
            <pc:docMk/>
            <pc:sldMk cId="3403979174" sldId="272"/>
            <ac:spMk id="8" creationId="{EAD27AC7-6A8B-4CE5-915A-7071BB2D9A9A}"/>
          </ac:spMkLst>
        </pc:spChg>
        <pc:spChg chg="add mod">
          <ac:chgData name="Guo Jiaming" userId="ecd1809357dafeba" providerId="LiveId" clId="{CCD74A90-BB4E-4425-8D4B-45C924829DD8}" dt="2020-11-05T13:03:01.318" v="915" actId="255"/>
          <ac:spMkLst>
            <pc:docMk/>
            <pc:sldMk cId="3403979174" sldId="272"/>
            <ac:spMk id="9" creationId="{CE4584C8-C33A-4213-9BA7-36A09ABF4210}"/>
          </ac:spMkLst>
        </pc:spChg>
        <pc:spChg chg="add mod">
          <ac:chgData name="Guo Jiaming" userId="ecd1809357dafeba" providerId="LiveId" clId="{CCD74A90-BB4E-4425-8D4B-45C924829DD8}" dt="2020-11-05T13:03:12.632" v="917" actId="1076"/>
          <ac:spMkLst>
            <pc:docMk/>
            <pc:sldMk cId="3403979174" sldId="272"/>
            <ac:spMk id="11" creationId="{BD916BCB-732A-4E45-921D-070562028E0C}"/>
          </ac:spMkLst>
        </pc:spChg>
        <pc:spChg chg="add mod">
          <ac:chgData name="Guo Jiaming" userId="ecd1809357dafeba" providerId="LiveId" clId="{CCD74A90-BB4E-4425-8D4B-45C924829DD8}" dt="2020-11-05T13:03:20.272" v="920" actId="1076"/>
          <ac:spMkLst>
            <pc:docMk/>
            <pc:sldMk cId="3403979174" sldId="272"/>
            <ac:spMk id="13" creationId="{13F94FB8-CEF1-4D0F-88F4-64DD182F18AD}"/>
          </ac:spMkLst>
        </pc:spChg>
        <pc:grpChg chg="add mod">
          <ac:chgData name="Guo Jiaming" userId="ecd1809357dafeba" providerId="LiveId" clId="{CCD74A90-BB4E-4425-8D4B-45C924829DD8}" dt="2020-11-05T13:03:08.024" v="916" actId="1076"/>
          <ac:grpSpMkLst>
            <pc:docMk/>
            <pc:sldMk cId="3403979174" sldId="272"/>
            <ac:grpSpMk id="15" creationId="{19B5E67E-3805-4146-82ED-B0A8278B342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2022/8/20</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11</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12</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15</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2022/8/20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v1.41</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- 1.41</a:t>
            </a:r>
          </a:p>
          <a:p>
            <a:pPr>
              <a:lnSpc>
                <a:spcPct val="125000"/>
              </a:lnSpc>
            </a:pPr>
            <a:r>
              <a:rPr lang="en-US" altLang="zh-CN" sz="1200" dirty="0">
                <a:solidFill>
                  <a:srgbClr val="00498E"/>
                </a:solidFill>
              </a:rPr>
              <a:t>2020.12.01</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791965"/>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a:t>
            </a:r>
            <a:r>
              <a:rPr lang="en-US" altLang="zh-CN" dirty="0">
                <a:solidFill>
                  <a:srgbClr val="00498E"/>
                </a:solidFill>
                <a:latin typeface="微软雅黑" panose="020B0503020204020204" pitchFamily="34" charset="-122"/>
                <a:ea typeface="微软雅黑" panose="020B0503020204020204" pitchFamily="34" charset="-122"/>
              </a:rPr>
              <a:t>UDP 2</a:t>
            </a:r>
            <a:r>
              <a:rPr lang="zh-CN" altLang="en-US" dirty="0">
                <a:solidFill>
                  <a:srgbClr val="00498E"/>
                </a:solidFill>
                <a:latin typeface="微软雅黑" panose="020B0503020204020204" pitchFamily="34" charset="-122"/>
                <a:ea typeface="微软雅黑" panose="020B0503020204020204" pitchFamily="34" charset="-122"/>
              </a:rPr>
              <a:t>端口支持上位机发送标签信息，标签信息通过该端口发送，设备接收到标签信息后会向上位机回复</a:t>
            </a:r>
            <a:r>
              <a:rPr lang="zh-CN" altLang="en-US" sz="1800" dirty="0">
                <a:solidFill>
                  <a:srgbClr val="00498E"/>
                </a:solidFill>
                <a:latin typeface="微软雅黑" panose="020B0503020204020204" pitchFamily="34" charset="-122"/>
                <a:ea typeface="微软雅黑" panose="020B0503020204020204" pitchFamily="34" charset="-122"/>
              </a:rPr>
              <a:t>带时间戳的同值标签信息，时间戳与数据通道的时间戳均是以设备自身时钟为基准，</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以此时间戳可以整合</a:t>
            </a:r>
            <a:r>
              <a:rPr lang="en-US" altLang="zh-CN" sz="1800" dirty="0">
                <a:solidFill>
                  <a:srgbClr val="00498E"/>
                </a:solidFill>
                <a:latin typeface="微软雅黑" panose="020B0503020204020204" pitchFamily="34" charset="-122"/>
                <a:ea typeface="微软雅黑" panose="020B0503020204020204" pitchFamily="34" charset="-122"/>
                <a:hlinkClick r:id="rId3" action="ppaction://hlinksldjump"/>
              </a:rPr>
              <a:t>AD</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采集数据与标签信息</a:t>
            </a:r>
            <a:r>
              <a:rPr lang="en-US" altLang="zh-CN" sz="1800" baseline="30000" dirty="0">
                <a:solidFill>
                  <a:srgbClr val="00498E"/>
                </a:solidFill>
                <a:latin typeface="微软雅黑" panose="020B0503020204020204" pitchFamily="34" charset="-122"/>
                <a:ea typeface="微软雅黑" panose="020B0503020204020204" pitchFamily="34" charset="-122"/>
              </a:rPr>
              <a:t>3</a:t>
            </a:r>
            <a:r>
              <a:rPr lang="zh-CN" altLang="en-US" sz="1800" dirty="0">
                <a:solidFill>
                  <a:srgbClr val="00498E"/>
                </a:solidFill>
                <a:latin typeface="微软雅黑" panose="020B0503020204020204" pitchFamily="34" charset="-122"/>
                <a:ea typeface="微软雅黑" panose="020B0503020204020204" pitchFamily="34" charset="-122"/>
              </a:rPr>
              <a:t>。标签帧协议如下：</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endParaRPr lang="zh-CN" altLang="en-US"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端口（标签端口）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10" name="表格 16">
            <a:extLst>
              <a:ext uri="{FF2B5EF4-FFF2-40B4-BE49-F238E27FC236}">
                <a16:creationId xmlns:a16="http://schemas.microsoft.com/office/drawing/2014/main" id="{7733E8A3-3A45-4786-93F6-275925EBFB56}"/>
              </a:ext>
            </a:extLst>
          </p:cNvPr>
          <p:cNvGraphicFramePr>
            <a:graphicFrameLocks noGrp="1"/>
          </p:cNvGraphicFramePr>
          <p:nvPr>
            <p:extLst>
              <p:ext uri="{D42A27DB-BD31-4B8C-83A1-F6EECF244321}">
                <p14:modId xmlns:p14="http://schemas.microsoft.com/office/powerpoint/2010/main" val="892806955"/>
              </p:ext>
            </p:extLst>
          </p:nvPr>
        </p:nvGraphicFramePr>
        <p:xfrm>
          <a:off x="418907" y="2866747"/>
          <a:ext cx="3279026" cy="1358603"/>
        </p:xfrm>
        <a:graphic>
          <a:graphicData uri="http://schemas.openxmlformats.org/drawingml/2006/table">
            <a:tbl>
              <a:tblPr firstRow="1" bandRow="1">
                <a:tableStyleId>{5C22544A-7EE6-4342-B048-85BDC9FD1C3A}</a:tableStyleId>
              </a:tblPr>
              <a:tblGrid>
                <a:gridCol w="1025658">
                  <a:extLst>
                    <a:ext uri="{9D8B030D-6E8A-4147-A177-3AD203B41FA5}">
                      <a16:colId xmlns:a16="http://schemas.microsoft.com/office/drawing/2014/main" val="991327414"/>
                    </a:ext>
                  </a:extLst>
                </a:gridCol>
                <a:gridCol w="1359106">
                  <a:extLst>
                    <a:ext uri="{9D8B030D-6E8A-4147-A177-3AD203B41FA5}">
                      <a16:colId xmlns:a16="http://schemas.microsoft.com/office/drawing/2014/main" val="19326485"/>
                    </a:ext>
                  </a:extLst>
                </a:gridCol>
                <a:gridCol w="894262">
                  <a:extLst>
                    <a:ext uri="{9D8B030D-6E8A-4147-A177-3AD203B41FA5}">
                      <a16:colId xmlns:a16="http://schemas.microsoft.com/office/drawing/2014/main" val="3455966039"/>
                    </a:ext>
                  </a:extLst>
                </a:gridCol>
              </a:tblGrid>
              <a:tr h="295420">
                <a:tc>
                  <a:txBody>
                    <a:bodyPr/>
                    <a:lstStyle/>
                    <a:p>
                      <a:pPr algn="ctr"/>
                      <a:r>
                        <a:rPr lang="zh-CN" altLang="en-US" dirty="0"/>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zh-CN" altLang="en-US" dirty="0"/>
                        <a:t>标签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801221">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自定义的</a:t>
                      </a:r>
                      <a:r>
                        <a:rPr lang="en-US" altLang="zh-CN" sz="1000" dirty="0">
                          <a:solidFill>
                            <a:schemeClr val="bg2">
                              <a:lumMod val="25000"/>
                            </a:schemeClr>
                          </a:solidFill>
                        </a:rPr>
                        <a:t>16</a:t>
                      </a:r>
                      <a:r>
                        <a:rPr lang="zh-CN" altLang="en-US" sz="1000" dirty="0">
                          <a:solidFill>
                            <a:schemeClr val="bg2">
                              <a:lumMod val="25000"/>
                            </a:schemeClr>
                          </a:solidFill>
                        </a:rPr>
                        <a:t>位标签</a:t>
                      </a:r>
                      <a:endParaRPr lang="en-US" altLang="zh-CN" sz="1000" dirty="0">
                        <a:solidFill>
                          <a:schemeClr val="bg2">
                            <a:lumMod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如</a:t>
                      </a:r>
                      <a:r>
                        <a:rPr lang="en-US" altLang="zh-CN" sz="1000" dirty="0">
                          <a:solidFill>
                            <a:schemeClr val="bg2">
                              <a:lumMod val="25000"/>
                            </a:schemeClr>
                          </a:solidFill>
                        </a:rPr>
                        <a:t>0x00 0x01</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表示事件</a:t>
                      </a:r>
                      <a:r>
                        <a:rPr lang="en-US" altLang="zh-CN" sz="1000" dirty="0">
                          <a:solidFill>
                            <a:schemeClr val="bg2">
                              <a:lumMod val="25000"/>
                            </a:schemeClr>
                          </a:solidFill>
                        </a:rPr>
                        <a:t>1</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0202">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2" name="文本框 11">
            <a:extLst>
              <a:ext uri="{FF2B5EF4-FFF2-40B4-BE49-F238E27FC236}">
                <a16:creationId xmlns:a16="http://schemas.microsoft.com/office/drawing/2014/main" id="{E6FF7160-9226-4EC2-BF0D-000473D91D4A}"/>
              </a:ext>
            </a:extLst>
          </p:cNvPr>
          <p:cNvSpPr txBox="1"/>
          <p:nvPr/>
        </p:nvSpPr>
        <p:spPr>
          <a:xfrm>
            <a:off x="418907"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标签帧协议 </a:t>
            </a:r>
          </a:p>
        </p:txBody>
      </p:sp>
      <p:sp>
        <p:nvSpPr>
          <p:cNvPr id="16" name="文本框 15">
            <a:extLst>
              <a:ext uri="{FF2B5EF4-FFF2-40B4-BE49-F238E27FC236}">
                <a16:creationId xmlns:a16="http://schemas.microsoft.com/office/drawing/2014/main" id="{4AD20E85-2B6C-419B-8403-12442484FF85}"/>
              </a:ext>
            </a:extLst>
          </p:cNvPr>
          <p:cNvSpPr txBox="1"/>
          <p:nvPr/>
        </p:nvSpPr>
        <p:spPr>
          <a:xfrm>
            <a:off x="3767204"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标签帧回复协议 </a:t>
            </a:r>
          </a:p>
        </p:txBody>
      </p:sp>
      <p:graphicFrame>
        <p:nvGraphicFramePr>
          <p:cNvPr id="5" name="表格 16">
            <a:extLst>
              <a:ext uri="{FF2B5EF4-FFF2-40B4-BE49-F238E27FC236}">
                <a16:creationId xmlns:a16="http://schemas.microsoft.com/office/drawing/2014/main" id="{7767B15C-D22B-40F4-A207-89352ED4388B}"/>
              </a:ext>
            </a:extLst>
          </p:cNvPr>
          <p:cNvGraphicFramePr>
            <a:graphicFrameLocks noGrp="1"/>
          </p:cNvGraphicFramePr>
          <p:nvPr>
            <p:extLst>
              <p:ext uri="{D42A27DB-BD31-4B8C-83A1-F6EECF244321}">
                <p14:modId xmlns:p14="http://schemas.microsoft.com/office/powerpoint/2010/main" val="1707860622"/>
              </p:ext>
            </p:extLst>
          </p:nvPr>
        </p:nvGraphicFramePr>
        <p:xfrm>
          <a:off x="3880550" y="2850510"/>
          <a:ext cx="5114925" cy="1373080"/>
        </p:xfrm>
        <a:graphic>
          <a:graphicData uri="http://schemas.openxmlformats.org/drawingml/2006/table">
            <a:tbl>
              <a:tblPr firstRow="1" bandRow="1">
                <a:tableStyleId>{5C22544A-7EE6-4342-B048-85BDC9FD1C3A}</a:tableStyleId>
              </a:tblPr>
              <a:tblGrid>
                <a:gridCol w="926400">
                  <a:extLst>
                    <a:ext uri="{9D8B030D-6E8A-4147-A177-3AD203B41FA5}">
                      <a16:colId xmlns:a16="http://schemas.microsoft.com/office/drawing/2014/main" val="991327414"/>
                    </a:ext>
                  </a:extLst>
                </a:gridCol>
                <a:gridCol w="1085850">
                  <a:extLst>
                    <a:ext uri="{9D8B030D-6E8A-4147-A177-3AD203B41FA5}">
                      <a16:colId xmlns:a16="http://schemas.microsoft.com/office/drawing/2014/main" val="19326485"/>
                    </a:ext>
                  </a:extLst>
                </a:gridCol>
                <a:gridCol w="1056705">
                  <a:extLst>
                    <a:ext uri="{9D8B030D-6E8A-4147-A177-3AD203B41FA5}">
                      <a16:colId xmlns:a16="http://schemas.microsoft.com/office/drawing/2014/main" val="486245971"/>
                    </a:ext>
                  </a:extLst>
                </a:gridCol>
                <a:gridCol w="1134045">
                  <a:extLst>
                    <a:ext uri="{9D8B030D-6E8A-4147-A177-3AD203B41FA5}">
                      <a16:colId xmlns:a16="http://schemas.microsoft.com/office/drawing/2014/main" val="1995408116"/>
                    </a:ext>
                  </a:extLst>
                </a:gridCol>
                <a:gridCol w="91192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en-US" altLang="zh-CN" dirty="0"/>
                        <a:t>UNIX</a:t>
                      </a:r>
                      <a:r>
                        <a:rPr lang="zh-CN" altLang="en-US" dirty="0"/>
                        <a:t>时间戳</a:t>
                      </a:r>
                    </a:p>
                  </a:txBody>
                  <a:tcP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DC3E6"/>
                    </a:solidFill>
                  </a:tcPr>
                </a:tc>
                <a:tc>
                  <a:txBody>
                    <a:bodyPr/>
                    <a:lstStyle/>
                    <a:p>
                      <a:pPr algn="ctr"/>
                      <a:r>
                        <a:rPr lang="zh-CN" altLang="en-US" dirty="0"/>
                        <a:t>增量时间戳</a:t>
                      </a:r>
                    </a:p>
                  </a:txBody>
                  <a:tcP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E890B6"/>
                    </a:solidFill>
                  </a:tcPr>
                </a:tc>
                <a:tc>
                  <a:txBody>
                    <a:bodyPr/>
                    <a:lstStyle/>
                    <a:p>
                      <a:pPr algn="ctr"/>
                      <a:r>
                        <a:rPr lang="zh-CN" altLang="en-US" dirty="0"/>
                        <a:t>标签</a:t>
                      </a:r>
                    </a:p>
                  </a:txBody>
                  <a:tcP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9D18E"/>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806925">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标准</a:t>
                      </a:r>
                      <a:r>
                        <a:rPr lang="en-US" altLang="zh-CN" sz="1000" kern="1200" dirty="0">
                          <a:solidFill>
                            <a:schemeClr val="bg2">
                              <a:lumMod val="25000"/>
                            </a:schemeClr>
                          </a:solidFill>
                          <a:latin typeface="+mn-lt"/>
                          <a:ea typeface="+mn-ea"/>
                          <a:cs typeface="+mn-cs"/>
                        </a:rPr>
                        <a:t>UNIX 32</a:t>
                      </a:r>
                      <a:r>
                        <a:rPr lang="zh-CN" altLang="en-US" sz="1000" kern="1200" dirty="0">
                          <a:solidFill>
                            <a:schemeClr val="bg2">
                              <a:lumMod val="25000"/>
                            </a:schemeClr>
                          </a:solidFill>
                          <a:latin typeface="+mn-lt"/>
                          <a:ea typeface="+mn-ea"/>
                          <a:cs typeface="+mn-cs"/>
                        </a:rPr>
                        <a:t>位</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时间戳格式</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低</a:t>
                      </a:r>
                      <a:r>
                        <a:rPr lang="en-US" altLang="zh-CN" sz="1000" kern="1200" dirty="0">
                          <a:solidFill>
                            <a:schemeClr val="bg2">
                              <a:lumMod val="25000"/>
                            </a:schemeClr>
                          </a:solidFill>
                          <a:latin typeface="+mn-lt"/>
                          <a:ea typeface="+mn-ea"/>
                          <a:cs typeface="+mn-cs"/>
                        </a:rPr>
                        <a:t>32</a:t>
                      </a:r>
                      <a:r>
                        <a:rPr lang="zh-CN" altLang="en-US" sz="1000" kern="1200" dirty="0">
                          <a:solidFill>
                            <a:schemeClr val="bg2">
                              <a:lumMod val="25000"/>
                            </a:schemeClr>
                          </a:solidFill>
                          <a:latin typeface="+mn-lt"/>
                          <a:ea typeface="+mn-ea"/>
                          <a:cs typeface="+mn-cs"/>
                        </a:rPr>
                        <a:t>位</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algn="ctr"/>
                      <a:r>
                        <a:rPr lang="zh-CN" altLang="en-US" sz="1000" kern="1200" dirty="0">
                          <a:solidFill>
                            <a:schemeClr val="bg2">
                              <a:lumMod val="25000"/>
                            </a:schemeClr>
                          </a:solidFill>
                          <a:latin typeface="+mn-lt"/>
                          <a:ea typeface="+mn-ea"/>
                          <a:cs typeface="+mn-cs"/>
                          <a:hlinkClick r:id="rId4" action="ppaction://hlinksldjump">
                            <a:extLst>
                              <a:ext uri="{A12FA001-AC4F-418D-AE19-62706E023703}">
                                <ahyp:hlinkClr xmlns:ahyp="http://schemas.microsoft.com/office/drawing/2018/hyperlinkcolor" val="tx"/>
                              </a:ext>
                            </a:extLst>
                          </a:hlinkClick>
                        </a:rPr>
                        <a:t>参考本样本时间戳</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与上位机发送的标签同值</a:t>
                      </a: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1 </a:t>
            </a:r>
            <a:r>
              <a:rPr lang="zh-CN" altLang="en-US" b="1" dirty="0">
                <a:solidFill>
                  <a:srgbClr val="00498E"/>
                </a:solidFill>
                <a:latin typeface="微软雅黑" panose="020B0503020204020204" pitchFamily="34" charset="-122"/>
                <a:ea typeface="微软雅黑" panose="020B0503020204020204" pitchFamily="34" charset="-122"/>
              </a:rPr>
              <a:t>数据大小端问题</a:t>
            </a:r>
            <a:endParaRPr lang="zh-CN" altLang="en-US" b="1" dirty="0">
              <a:solidFill>
                <a:srgbClr val="00498E"/>
              </a:solidFill>
            </a:endParaRPr>
          </a:p>
        </p:txBody>
      </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406971"/>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除通道量化值受硬件限制为大端对齐，其余均为小端对齐。</a:t>
            </a:r>
          </a:p>
        </p:txBody>
      </p:sp>
      <p:sp>
        <p:nvSpPr>
          <p:cNvPr id="3" name="矩形 2">
            <a:extLst>
              <a:ext uri="{FF2B5EF4-FFF2-40B4-BE49-F238E27FC236}">
                <a16:creationId xmlns:a16="http://schemas.microsoft.com/office/drawing/2014/main" id="{C7ACC12B-3C99-490D-A1AF-4A94373C413D}"/>
              </a:ext>
            </a:extLst>
          </p:cNvPr>
          <p:cNvSpPr/>
          <p:nvPr/>
        </p:nvSpPr>
        <p:spPr>
          <a:xfrm>
            <a:off x="-1" y="1410755"/>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9E518C-BBDB-4B1C-BC95-DE4D0ADDAE65}"/>
              </a:ext>
            </a:extLst>
          </p:cNvPr>
          <p:cNvSpPr txBox="1"/>
          <p:nvPr/>
        </p:nvSpPr>
        <p:spPr>
          <a:xfrm>
            <a:off x="144779" y="1410755"/>
            <a:ext cx="5084446"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2 </a:t>
            </a:r>
            <a:r>
              <a:rPr lang="zh-CN" altLang="en-US" b="1" dirty="0">
                <a:solidFill>
                  <a:srgbClr val="00498E"/>
                </a:solidFill>
                <a:latin typeface="微软雅黑" panose="020B0503020204020204" pitchFamily="34" charset="-122"/>
                <a:ea typeface="微软雅黑" panose="020B0503020204020204" pitchFamily="34" charset="-122"/>
              </a:rPr>
              <a:t>通道量化值与实际电压值的转换关系</a:t>
            </a:r>
            <a:endParaRPr lang="zh-CN" altLang="en-US" b="1" dirty="0">
              <a:solidFill>
                <a:srgbClr val="00498E"/>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9D0572C-D820-42F7-A68F-5365D629AD3D}"/>
                  </a:ext>
                </a:extLst>
              </p:cNvPr>
              <p:cNvSpPr txBox="1"/>
              <p:nvPr/>
            </p:nvSpPr>
            <p:spPr>
              <a:xfrm>
                <a:off x="144779" y="1839268"/>
                <a:ext cx="8722995" cy="1130309"/>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根据</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芯片的设计，若通道开启，则通道采样量化值是以</a:t>
                </a:r>
                <a:r>
                  <a:rPr lang="en-US" altLang="zh-CN" dirty="0">
                    <a:solidFill>
                      <a:srgbClr val="00498E"/>
                    </a:solidFill>
                    <a:latin typeface="微软雅黑" panose="020B0503020204020204" pitchFamily="34" charset="-122"/>
                    <a:ea typeface="微软雅黑" panose="020B0503020204020204" pitchFamily="34" charset="-122"/>
                  </a:rPr>
                  <a:t>24</a:t>
                </a:r>
                <a:r>
                  <a:rPr lang="zh-CN" altLang="en-US" dirty="0">
                    <a:solidFill>
                      <a:srgbClr val="00498E"/>
                    </a:solidFill>
                    <a:latin typeface="微软雅黑" panose="020B0503020204020204" pitchFamily="34" charset="-122"/>
                    <a:ea typeface="微软雅黑" panose="020B0503020204020204" pitchFamily="34" charset="-122"/>
                  </a:rPr>
                  <a:t>位补码的形式输出，若通道被禁用，则输出值为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。通道采样量化值</a:t>
                </a:r>
                <a14:m>
                  <m:oMath xmlns:m="http://schemas.openxmlformats.org/officeDocument/2006/math">
                    <m:r>
                      <a:rPr lang="en-US" altLang="zh-CN" b="0" i="1" smtClean="0">
                        <a:solidFill>
                          <a:srgbClr val="00498E"/>
                        </a:solidFill>
                        <a:latin typeface="Cambria Math" panose="02040503050406030204" pitchFamily="18" charset="0"/>
                        <a:ea typeface="Cambria Math" panose="02040503050406030204" pitchFamily="18" charset="0"/>
                      </a:rPr>
                      <m:t>𝑆</m:t>
                    </m:r>
                    <m:r>
                      <m:rPr>
                        <m:sty m:val="p"/>
                      </m:rPr>
                      <a:rPr lang="en-US" altLang="zh-CN" i="1">
                        <a:solidFill>
                          <a:srgbClr val="00498E"/>
                        </a:solidFill>
                        <a:latin typeface="Cambria Math" panose="02040503050406030204" pitchFamily="18" charset="0"/>
                        <a:ea typeface="Cambria Math" panose="02040503050406030204" pitchFamily="18" charset="0"/>
                      </a:rPr>
                      <m:t>amp</m:t>
                    </m:r>
                  </m:oMath>
                </a14:m>
                <a:r>
                  <a:rPr lang="zh-CN" altLang="en-US" dirty="0">
                    <a:solidFill>
                      <a:srgbClr val="00498E"/>
                    </a:solidFill>
                    <a:latin typeface="微软雅黑" panose="020B0503020204020204" pitchFamily="34" charset="-122"/>
                    <a:ea typeface="微软雅黑" panose="020B0503020204020204" pitchFamily="34" charset="-122"/>
                  </a:rPr>
                  <a:t>与实际电压</a:t>
                </a:r>
                <a14:m>
                  <m:oMath xmlns:m="http://schemas.openxmlformats.org/officeDocument/2006/math">
                    <m:sSub>
                      <m:sSubPr>
                        <m:ctrlPr>
                          <a:rPr lang="en-US" altLang="zh-CN" i="1">
                            <a:solidFill>
                              <a:srgbClr val="00498E"/>
                            </a:solidFill>
                            <a:latin typeface="Cambria Math" panose="02040503050406030204" pitchFamily="18" charset="0"/>
                          </a:rPr>
                        </m:ctrlPr>
                      </m:sSubPr>
                      <m:e>
                        <m:r>
                          <a:rPr lang="en-US" altLang="zh-CN" i="1">
                            <a:solidFill>
                              <a:srgbClr val="00498E"/>
                            </a:solidFill>
                            <a:latin typeface="Cambria Math" panose="02040503050406030204" pitchFamily="18" charset="0"/>
                          </a:rPr>
                          <m:t>𝑉</m:t>
                        </m:r>
                      </m:e>
                      <m:sub>
                        <m:r>
                          <m:rPr>
                            <m:sty m:val="p"/>
                          </m:rPr>
                          <a:rPr lang="en-US" altLang="zh-CN" i="1">
                            <a:solidFill>
                              <a:srgbClr val="00498E"/>
                            </a:solidFill>
                            <a:latin typeface="Cambria Math" panose="02040503050406030204" pitchFamily="18" charset="0"/>
                          </a:rPr>
                          <m:t>samp</m:t>
                        </m:r>
                      </m:sub>
                    </m:sSub>
                  </m:oMath>
                </a14:m>
                <a:r>
                  <a:rPr lang="zh-CN" altLang="en-US" dirty="0">
                    <a:solidFill>
                      <a:srgbClr val="00498E"/>
                    </a:solidFill>
                    <a:latin typeface="微软雅黑" panose="020B0503020204020204" pitchFamily="34" charset="-122"/>
                    <a:ea typeface="微软雅黑" panose="020B0503020204020204" pitchFamily="34" charset="-122"/>
                  </a:rPr>
                  <a:t>的转换关系如下：</a:t>
                </a:r>
              </a:p>
            </p:txBody>
          </p:sp>
        </mc:Choice>
        <mc:Fallback xmlns="">
          <p:sp>
            <p:nvSpPr>
              <p:cNvPr id="5" name="文本框 4">
                <a:extLst>
                  <a:ext uri="{FF2B5EF4-FFF2-40B4-BE49-F238E27FC236}">
                    <a16:creationId xmlns:a16="http://schemas.microsoft.com/office/drawing/2014/main" id="{19D0572C-D820-42F7-A68F-5365D629AD3D}"/>
                  </a:ext>
                </a:extLst>
              </p:cNvPr>
              <p:cNvSpPr txBox="1">
                <a:spLocks noRot="1" noChangeAspect="1" noMove="1" noResize="1" noEditPoints="1" noAdjustHandles="1" noChangeArrowheads="1" noChangeShapeType="1" noTextEdit="1"/>
              </p:cNvSpPr>
              <p:nvPr/>
            </p:nvSpPr>
            <p:spPr>
              <a:xfrm>
                <a:off x="144779" y="1839268"/>
                <a:ext cx="8722995" cy="1130309"/>
              </a:xfrm>
              <a:prstGeom prst="rect">
                <a:avLst/>
              </a:prstGeom>
              <a:blipFill>
                <a:blip r:embed="rId3"/>
                <a:stretch>
                  <a:fillRect l="-489" r="-559" b="-8108"/>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9B5E67E-3805-4146-82ED-B0A8278B3428}"/>
              </a:ext>
            </a:extLst>
          </p:cNvPr>
          <p:cNvGrpSpPr/>
          <p:nvPr/>
        </p:nvGrpSpPr>
        <p:grpSpPr>
          <a:xfrm>
            <a:off x="524844" y="3152179"/>
            <a:ext cx="3950354" cy="1317243"/>
            <a:chOff x="489917" y="2989147"/>
            <a:chExt cx="3950354" cy="1317243"/>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D27AC7-6A8B-4CE5-915A-7071BB2D9A9A}"/>
                    </a:ext>
                  </a:extLst>
                </p:cNvPr>
                <p:cNvSpPr txBox="1"/>
                <p:nvPr/>
              </p:nvSpPr>
              <p:spPr>
                <a:xfrm>
                  <a:off x="564781" y="3692176"/>
                  <a:ext cx="2370905" cy="215444"/>
                </a:xfrm>
                <a:prstGeom prst="rect">
                  <a:avLst/>
                </a:prstGeom>
                <a:noFill/>
              </p:spPr>
              <p:txBody>
                <a:bodyPr wrap="none" lIns="0" tIns="0" rIns="0" bIns="0" rtlCol="0">
                  <a:spAutoFit/>
                </a:bodyPr>
                <a:lstStyle/>
                <a:p>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rPr>
                        <m:t>=</m:t>
                      </m:r>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𝑉𝑅𝐸𝐹𝑃</m:t>
                          </m:r>
                        </m:sub>
                      </m:sSub>
                      <m:r>
                        <a:rPr lang="en-US" altLang="zh-CN" sz="1400" b="0" i="1" smtClean="0">
                          <a:solidFill>
                            <a:srgbClr val="00498E"/>
                          </a:solidFill>
                          <a:latin typeface="Cambria Math" panose="02040503050406030204" pitchFamily="18" charset="0"/>
                        </a:rPr>
                        <m:t>−</m:t>
                      </m:r>
                      <m:sSub>
                        <m:sSubPr>
                          <m:ctrlPr>
                            <a:rPr lang="en-US" altLang="zh-CN" sz="1400" i="1">
                              <a:solidFill>
                                <a:srgbClr val="00498E"/>
                              </a:solidFill>
                              <a:latin typeface="Cambria Math" panose="02040503050406030204" pitchFamily="18" charset="0"/>
                            </a:rPr>
                          </m:ctrlPr>
                        </m:sSubPr>
                        <m:e>
                          <m:r>
                            <a:rPr lang="en-US" altLang="zh-CN" sz="1400" i="1">
                              <a:solidFill>
                                <a:srgbClr val="00498E"/>
                              </a:solidFill>
                              <a:latin typeface="Cambria Math" panose="02040503050406030204" pitchFamily="18" charset="0"/>
                            </a:rPr>
                            <m:t>𝑉</m:t>
                          </m:r>
                        </m:e>
                        <m:sub>
                          <m:r>
                            <a:rPr lang="en-US" altLang="zh-CN" sz="1400" i="1">
                              <a:solidFill>
                                <a:srgbClr val="00498E"/>
                              </a:solidFill>
                              <a:latin typeface="Cambria Math" panose="02040503050406030204" pitchFamily="18" charset="0"/>
                            </a:rPr>
                            <m:t>𝑉𝑅𝐸𝐹</m:t>
                          </m:r>
                          <m:r>
                            <a:rPr lang="en-US" altLang="zh-CN" sz="1400" b="0" i="1" smtClean="0">
                              <a:solidFill>
                                <a:srgbClr val="00498E"/>
                              </a:solidFill>
                              <a:latin typeface="Cambria Math" panose="02040503050406030204" pitchFamily="18" charset="0"/>
                            </a:rPr>
                            <m:t>𝑁</m:t>
                          </m:r>
                        </m:sub>
                      </m:sSub>
                      <m:r>
                        <a:rPr lang="en-US" altLang="zh-CN" sz="1400" i="1" smtClean="0">
                          <a:solidFill>
                            <a:srgbClr val="00498E"/>
                          </a:solidFill>
                          <a:latin typeface="Cambria Math" panose="02040503050406030204" pitchFamily="18" charset="0"/>
                        </a:rPr>
                        <m:t>=</m:t>
                      </m:r>
                    </m:oMath>
                  </a14:m>
                  <a:r>
                    <a:rPr lang="en-US" altLang="zh-CN" sz="1400" dirty="0">
                      <a:solidFill>
                        <a:srgbClr val="00498E"/>
                      </a:solidFill>
                    </a:rPr>
                    <a:t>4.5V</a:t>
                  </a:r>
                  <a:endParaRPr lang="zh-CN" altLang="en-US" sz="1400" dirty="0">
                    <a:solidFill>
                      <a:srgbClr val="00498E"/>
                    </a:solidFill>
                  </a:endParaRPr>
                </a:p>
              </p:txBody>
            </p:sp>
          </mc:Choice>
          <mc:Fallback xmlns="">
            <p:sp>
              <p:nvSpPr>
                <p:cNvPr id="8" name="文本框 7">
                  <a:extLst>
                    <a:ext uri="{FF2B5EF4-FFF2-40B4-BE49-F238E27FC236}">
                      <a16:creationId xmlns:a16="http://schemas.microsoft.com/office/drawing/2014/main" id="{EAD27AC7-6A8B-4CE5-915A-7071BB2D9A9A}"/>
                    </a:ext>
                  </a:extLst>
                </p:cNvPr>
                <p:cNvSpPr txBox="1">
                  <a:spLocks noRot="1" noChangeAspect="1" noMove="1" noResize="1" noEditPoints="1" noAdjustHandles="1" noChangeArrowheads="1" noChangeShapeType="1" noTextEdit="1"/>
                </p:cNvSpPr>
                <p:nvPr/>
              </p:nvSpPr>
              <p:spPr>
                <a:xfrm>
                  <a:off x="564781" y="3692176"/>
                  <a:ext cx="2370905" cy="215444"/>
                </a:xfrm>
                <a:prstGeom prst="rect">
                  <a:avLst/>
                </a:prstGeom>
                <a:blipFill>
                  <a:blip r:embed="rId4"/>
                  <a:stretch>
                    <a:fillRect l="-2571" t="-25000" r="-3599"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4584C8-C33A-4213-9BA7-36A09ABF4210}"/>
                    </a:ext>
                  </a:extLst>
                </p:cNvPr>
                <p:cNvSpPr txBox="1"/>
                <p:nvPr/>
              </p:nvSpPr>
              <p:spPr>
                <a:xfrm>
                  <a:off x="520995" y="2989147"/>
                  <a:ext cx="3051669" cy="238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m:rPr>
                                <m:sty m:val="p"/>
                              </m:rPr>
                              <a:rPr lang="en-US" altLang="zh-CN" sz="1400" i="1">
                                <a:solidFill>
                                  <a:srgbClr val="00498E"/>
                                </a:solidFill>
                                <a:latin typeface="Cambria Math" panose="02040503050406030204" pitchFamily="18" charset="0"/>
                              </a:rPr>
                              <m:t>samp</m:t>
                            </m:r>
                          </m:sub>
                        </m:sSub>
                        <m:r>
                          <a:rPr lang="en-US" altLang="zh-CN" sz="1400" i="1" smtClean="0">
                            <a:solidFill>
                              <a:srgbClr val="00498E"/>
                            </a:solidFill>
                            <a:latin typeface="Cambria Math" panose="02040503050406030204" pitchFamily="18" charset="0"/>
                          </a:rPr>
                          <m:t>=</m:t>
                        </m:r>
                        <m:d>
                          <m:dPr>
                            <m:begChr m:val="["/>
                            <m:endChr m:val="]"/>
                            <m:ctrlPr>
                              <a:rPr lang="en-US" altLang="zh-CN" sz="1400" i="1" smtClean="0">
                                <a:solidFill>
                                  <a:srgbClr val="00498E"/>
                                </a:solidFill>
                                <a:latin typeface="Cambria Math" panose="02040503050406030204" pitchFamily="18" charset="0"/>
                              </a:rPr>
                            </m:ctrlPr>
                          </m:dPr>
                          <m:e>
                            <m:d>
                              <m:dPr>
                                <m:ctrlPr>
                                  <a:rPr lang="en-US" altLang="zh-CN" sz="1400" i="1" smtClean="0">
                                    <a:solidFill>
                                      <a:srgbClr val="00498E"/>
                                    </a:solidFill>
                                    <a:latin typeface="Cambria Math" panose="02040503050406030204" pitchFamily="18" charset="0"/>
                                  </a:rPr>
                                </m:ctrlPr>
                              </m:dPr>
                              <m:e>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ea typeface="Cambria Math" panose="02040503050406030204" pitchFamily="18" charset="0"/>
                                  </a:rPr>
                                  <m:t>×</m:t>
                                </m:r>
                                <m:sSub>
                                  <m:sSubPr>
                                    <m:ctrlPr>
                                      <a:rPr lang="en-US" altLang="zh-CN" sz="1400" i="1" smtClean="0">
                                        <a:solidFill>
                                          <a:srgbClr val="00498E"/>
                                        </a:solidFill>
                                        <a:latin typeface="Cambria Math" panose="02040503050406030204" pitchFamily="18" charset="0"/>
                                        <a:ea typeface="Cambria Math" panose="02040503050406030204" pitchFamily="18" charset="0"/>
                                      </a:rPr>
                                    </m:ctrlPr>
                                  </m:sSubPr>
                                  <m:e>
                                    <m:r>
                                      <a:rPr lang="en-US" altLang="zh-CN" sz="1400" b="0" i="1" smtClean="0">
                                        <a:solidFill>
                                          <a:srgbClr val="00498E"/>
                                        </a:solidFill>
                                        <a:latin typeface="Cambria Math" panose="02040503050406030204" pitchFamily="18" charset="0"/>
                                        <a:ea typeface="Cambria Math" panose="02040503050406030204" pitchFamily="18" charset="0"/>
                                      </a:rPr>
                                      <m:t>𝑉</m:t>
                                    </m:r>
                                  </m:e>
                                  <m:sub>
                                    <m:r>
                                      <a:rPr lang="en-US" altLang="zh-CN" sz="1400" b="0" i="1" smtClean="0">
                                        <a:solidFill>
                                          <a:srgbClr val="00498E"/>
                                        </a:solidFill>
                                        <a:latin typeface="Cambria Math" panose="02040503050406030204" pitchFamily="18" charset="0"/>
                                        <a:ea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e>
                            </m:d>
                            <m:r>
                              <a:rPr lang="en-US" altLang="zh-CN" sz="1400" i="1">
                                <a:solidFill>
                                  <a:srgbClr val="00498E"/>
                                </a:solidFill>
                                <a:latin typeface="Cambria Math" panose="02040503050406030204" pitchFamily="18" charset="0"/>
                              </a:rPr>
                              <m:t>/</m:t>
                            </m:r>
                            <m:sSup>
                              <m:sSupPr>
                                <m:ctrlPr>
                                  <a:rPr lang="en-US" altLang="zh-CN" sz="1400" i="1" smtClean="0">
                                    <a:solidFill>
                                      <a:srgbClr val="00498E"/>
                                    </a:solidFill>
                                    <a:latin typeface="Cambria Math" panose="02040503050406030204" pitchFamily="18" charset="0"/>
                                  </a:rPr>
                                </m:ctrlPr>
                              </m:sSupPr>
                              <m:e>
                                <m:r>
                                  <a:rPr lang="en-US" altLang="zh-CN" sz="1400" i="1">
                                    <a:solidFill>
                                      <a:srgbClr val="00498E"/>
                                    </a:solidFill>
                                    <a:latin typeface="Cambria Math" panose="02040503050406030204" pitchFamily="18" charset="0"/>
                                  </a:rPr>
                                  <m:t>2</m:t>
                                </m:r>
                              </m:e>
                              <m:sup>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rPr>
                                  <m:t>4</m:t>
                                </m:r>
                              </m:sup>
                            </m:sSup>
                          </m:e>
                        </m:d>
                        <m:r>
                          <a:rPr lang="en-US" altLang="zh-CN" sz="140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𝑆</m:t>
                        </m:r>
                        <m:r>
                          <m:rPr>
                            <m:sty m:val="p"/>
                          </m:rPr>
                          <a:rPr lang="en-US" altLang="zh-CN" sz="1400" i="1">
                            <a:solidFill>
                              <a:srgbClr val="00498E"/>
                            </a:solidFill>
                            <a:latin typeface="Cambria Math" panose="02040503050406030204" pitchFamily="18" charset="0"/>
                            <a:ea typeface="Cambria Math" panose="02040503050406030204" pitchFamily="18" charset="0"/>
                          </a:rPr>
                          <m:t>amp</m:t>
                        </m:r>
                      </m:oMath>
                    </m:oMathPara>
                  </a14:m>
                  <a:endParaRPr lang="zh-CN" altLang="en-US" sz="1400" dirty="0">
                    <a:solidFill>
                      <a:srgbClr val="00498E"/>
                    </a:solidFill>
                  </a:endParaRPr>
                </a:p>
              </p:txBody>
            </p:sp>
          </mc:Choice>
          <mc:Fallback xmlns="">
            <p:sp>
              <p:nvSpPr>
                <p:cNvPr id="9" name="文本框 8">
                  <a:extLst>
                    <a:ext uri="{FF2B5EF4-FFF2-40B4-BE49-F238E27FC236}">
                      <a16:creationId xmlns:a16="http://schemas.microsoft.com/office/drawing/2014/main" id="{CE4584C8-C33A-4213-9BA7-36A09ABF4210}"/>
                    </a:ext>
                  </a:extLst>
                </p:cNvPr>
                <p:cNvSpPr txBox="1">
                  <a:spLocks noRot="1" noChangeAspect="1" noMove="1" noResize="1" noEditPoints="1" noAdjustHandles="1" noChangeArrowheads="1" noChangeShapeType="1" noTextEdit="1"/>
                </p:cNvSpPr>
                <p:nvPr/>
              </p:nvSpPr>
              <p:spPr>
                <a:xfrm>
                  <a:off x="520995" y="2989147"/>
                  <a:ext cx="3051669" cy="238848"/>
                </a:xfrm>
                <a:prstGeom prst="rect">
                  <a:avLst/>
                </a:prstGeom>
                <a:blipFill>
                  <a:blip r:embed="rId5"/>
                  <a:stretch>
                    <a:fillRect l="-798" r="-79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D916BCB-732A-4E45-921D-070562028E0C}"/>
                    </a:ext>
                  </a:extLst>
                </p:cNvPr>
                <p:cNvSpPr txBox="1"/>
                <p:nvPr/>
              </p:nvSpPr>
              <p:spPr>
                <a:xfrm>
                  <a:off x="489917" y="3289750"/>
                  <a:ext cx="3950354" cy="340671"/>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其中，</a:t>
                  </a:r>
                  <a:r>
                    <a:rPr lang="en-US" altLang="zh-CN" sz="1400" dirty="0">
                      <a:solidFill>
                        <a:srgbClr val="00498E"/>
                      </a:solidFill>
                    </a:rPr>
                    <a:t> </a:t>
                  </a:r>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oMath>
                  </a14:m>
                  <a:r>
                    <a:rPr lang="zh-CN" altLang="en-US" sz="1400" dirty="0">
                      <a:solidFill>
                        <a:srgbClr val="00498E"/>
                      </a:solidFill>
                      <a:latin typeface="微软雅黑" panose="020B0503020204020204" pitchFamily="34" charset="-122"/>
                      <a:ea typeface="微软雅黑" panose="020B0503020204020204" pitchFamily="34" charset="-122"/>
                    </a:rPr>
                    <a:t>为</a:t>
                  </a:r>
                  <a:r>
                    <a:rPr lang="en-US" altLang="zh-CN" sz="1400" dirty="0">
                      <a:solidFill>
                        <a:srgbClr val="00498E"/>
                      </a:solidFill>
                      <a:latin typeface="微软雅黑" panose="020B0503020204020204" pitchFamily="34" charset="-122"/>
                      <a:ea typeface="微软雅黑" panose="020B0503020204020204" pitchFamily="34" charset="-122"/>
                    </a:rPr>
                    <a:t>AD</a:t>
                  </a:r>
                  <a:r>
                    <a:rPr lang="zh-CN" altLang="en-US" sz="1400" dirty="0">
                      <a:solidFill>
                        <a:srgbClr val="00498E"/>
                      </a:solidFill>
                      <a:latin typeface="微软雅黑" panose="020B0503020204020204" pitchFamily="34" charset="-122"/>
                      <a:ea typeface="微软雅黑" panose="020B0503020204020204" pitchFamily="34" charset="-122"/>
                    </a:rPr>
                    <a:t>芯片的参考电压，其值为</a:t>
                  </a:r>
                </a:p>
              </p:txBody>
            </p:sp>
          </mc:Choice>
          <mc:Fallback xmlns="">
            <p:sp>
              <p:nvSpPr>
                <p:cNvPr id="11" name="文本框 10">
                  <a:extLst>
                    <a:ext uri="{FF2B5EF4-FFF2-40B4-BE49-F238E27FC236}">
                      <a16:creationId xmlns:a16="http://schemas.microsoft.com/office/drawing/2014/main" id="{BD916BCB-732A-4E45-921D-070562028E0C}"/>
                    </a:ext>
                  </a:extLst>
                </p:cNvPr>
                <p:cNvSpPr txBox="1">
                  <a:spLocks noRot="1" noChangeAspect="1" noMove="1" noResize="1" noEditPoints="1" noAdjustHandles="1" noChangeArrowheads="1" noChangeShapeType="1" noTextEdit="1"/>
                </p:cNvSpPr>
                <p:nvPr/>
              </p:nvSpPr>
              <p:spPr>
                <a:xfrm>
                  <a:off x="489917" y="3289750"/>
                  <a:ext cx="3950354" cy="340671"/>
                </a:xfrm>
                <a:prstGeom prst="rect">
                  <a:avLst/>
                </a:prstGeom>
                <a:blipFill>
                  <a:blip r:embed="rId6"/>
                  <a:stretch>
                    <a:fillRect l="-463"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F94FB8-CEF1-4D0F-88F4-64DD182F18AD}"/>
                    </a:ext>
                  </a:extLst>
                </p:cNvPr>
                <p:cNvSpPr txBox="1"/>
                <p:nvPr/>
              </p:nvSpPr>
              <p:spPr>
                <a:xfrm>
                  <a:off x="489917" y="3969375"/>
                  <a:ext cx="3950354" cy="337015"/>
                </a:xfrm>
                <a:prstGeom prst="rect">
                  <a:avLst/>
                </a:prstGeom>
                <a:noFill/>
              </p:spPr>
              <p:txBody>
                <a:bodyPr wrap="square">
                  <a:spAutoFit/>
                </a:bodyPr>
                <a:lstStyle/>
                <a:p>
                  <a:pPr>
                    <a:lnSpc>
                      <a:spcPct val="125000"/>
                    </a:lnSpc>
                  </a:pPr>
                  <a14:m>
                    <m:oMath xmlns:m="http://schemas.openxmlformats.org/officeDocument/2006/math">
                      <m:r>
                        <a:rPr lang="en-US" altLang="zh-CN" sz="140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oMath>
                  </a14:m>
                  <a:r>
                    <a:rPr lang="zh-CN" altLang="en-US" sz="1400" dirty="0">
                      <a:solidFill>
                        <a:srgbClr val="00498E"/>
                      </a:solidFill>
                      <a:latin typeface="微软雅黑" panose="020B0503020204020204" pitchFamily="34" charset="-122"/>
                      <a:ea typeface="微软雅黑" panose="020B0503020204020204" pitchFamily="34" charset="-122"/>
                    </a:rPr>
                    <a:t>为全局增益设置。</a:t>
                  </a:r>
                </a:p>
              </p:txBody>
            </p:sp>
          </mc:Choice>
          <mc:Fallback xmlns="">
            <p:sp>
              <p:nvSpPr>
                <p:cNvPr id="13" name="文本框 12">
                  <a:extLst>
                    <a:ext uri="{FF2B5EF4-FFF2-40B4-BE49-F238E27FC236}">
                      <a16:creationId xmlns:a16="http://schemas.microsoft.com/office/drawing/2014/main" id="{13F94FB8-CEF1-4D0F-88F4-64DD182F18AD}"/>
                    </a:ext>
                  </a:extLst>
                </p:cNvPr>
                <p:cNvSpPr txBox="1">
                  <a:spLocks noRot="1" noChangeAspect="1" noMove="1" noResize="1" noEditPoints="1" noAdjustHandles="1" noChangeArrowheads="1" noChangeShapeType="1" noTextEdit="1"/>
                </p:cNvSpPr>
                <p:nvPr/>
              </p:nvSpPr>
              <p:spPr>
                <a:xfrm>
                  <a:off x="489917" y="3969375"/>
                  <a:ext cx="3950354" cy="337015"/>
                </a:xfrm>
                <a:prstGeom prst="rect">
                  <a:avLst/>
                </a:prstGeom>
                <a:blipFill>
                  <a:blip r:embed="rId7"/>
                  <a:stretch>
                    <a:fillRect b="-1818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039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BC25-EBD9-4DAB-9C17-FF16EFABF976}"/>
              </a:ext>
            </a:extLst>
          </p:cNvPr>
          <p:cNvSpPr/>
          <p:nvPr/>
        </p:nvSpPr>
        <p:spPr>
          <a:xfrm>
            <a:off x="1415129" y="2826260"/>
            <a:ext cx="354418" cy="1371597"/>
          </a:xfrm>
          <a:prstGeom prst="rect">
            <a:avLst/>
          </a:prstGeom>
          <a:solidFill>
            <a:srgbClr val="FF6D6D"/>
          </a:solidFill>
          <a:ln w="19050">
            <a:solidFill>
              <a:srgbClr val="FFCDC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latin typeface="微软雅黑" panose="020B0503020204020204" pitchFamily="34" charset="-122"/>
                <a:ea typeface="微软雅黑" panose="020B0503020204020204" pitchFamily="34" charset="-122"/>
              </a:rPr>
              <a:t>初始时间差</a:t>
            </a: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3 </a:t>
            </a:r>
            <a:r>
              <a:rPr lang="zh-CN" altLang="en-US" b="1" dirty="0">
                <a:solidFill>
                  <a:srgbClr val="00498E"/>
                </a:solidFill>
                <a:latin typeface="微软雅黑" panose="020B0503020204020204" pitchFamily="34" charset="-122"/>
                <a:ea typeface="微软雅黑" panose="020B0503020204020204" pitchFamily="34" charset="-122"/>
              </a:rPr>
              <a:t>时间戳同步示意图</a:t>
            </a:r>
            <a:endParaRPr lang="zh-CN" altLang="en-US" b="1" dirty="0">
              <a:solidFill>
                <a:srgbClr val="00498E"/>
              </a:solidFill>
            </a:endParaRPr>
          </a:p>
        </p:txBody>
      </p:sp>
      <p:grpSp>
        <p:nvGrpSpPr>
          <p:cNvPr id="108" name="组合 107">
            <a:extLst>
              <a:ext uri="{FF2B5EF4-FFF2-40B4-BE49-F238E27FC236}">
                <a16:creationId xmlns:a16="http://schemas.microsoft.com/office/drawing/2014/main" id="{629FF3CE-568D-4555-B540-A640CC26D6DE}"/>
              </a:ext>
            </a:extLst>
          </p:cNvPr>
          <p:cNvGrpSpPr/>
          <p:nvPr/>
        </p:nvGrpSpPr>
        <p:grpSpPr>
          <a:xfrm>
            <a:off x="177137" y="3539596"/>
            <a:ext cx="1407573" cy="1109377"/>
            <a:chOff x="86566" y="3345718"/>
            <a:chExt cx="1407573" cy="1109377"/>
          </a:xfrm>
        </p:grpSpPr>
        <p:pic>
          <p:nvPicPr>
            <p:cNvPr id="9" name="图片 8">
              <a:extLst>
                <a:ext uri="{FF2B5EF4-FFF2-40B4-BE49-F238E27FC236}">
                  <a16:creationId xmlns:a16="http://schemas.microsoft.com/office/drawing/2014/main" id="{FE8EFE91-1E54-4548-870F-5BB65E6CCE13}"/>
                </a:ext>
              </a:extLst>
            </p:cNvPr>
            <p:cNvPicPr>
              <a:picLocks noChangeAspect="1"/>
            </p:cNvPicPr>
            <p:nvPr/>
          </p:nvPicPr>
          <p:blipFill rotWithShape="1">
            <a:blip r:embed="rId3"/>
            <a:srcRect l="25758" t="13175" r="28576" b="24379"/>
            <a:stretch/>
          </p:blipFill>
          <p:spPr>
            <a:xfrm>
              <a:off x="367125" y="3345718"/>
              <a:ext cx="818101" cy="779715"/>
            </a:xfrm>
            <a:prstGeom prst="rect">
              <a:avLst/>
            </a:prstGeom>
          </p:spPr>
        </p:pic>
        <p:sp>
          <p:nvSpPr>
            <p:cNvPr id="11" name="文本框 10">
              <a:extLst>
                <a:ext uri="{FF2B5EF4-FFF2-40B4-BE49-F238E27FC236}">
                  <a16:creationId xmlns:a16="http://schemas.microsoft.com/office/drawing/2014/main" id="{9BF15EAA-8098-4470-AE89-154B1557E2DD}"/>
                </a:ext>
              </a:extLst>
            </p:cNvPr>
            <p:cNvSpPr txBox="1"/>
            <p:nvPr/>
          </p:nvSpPr>
          <p:spPr>
            <a:xfrm>
              <a:off x="86566" y="4032351"/>
              <a:ext cx="1407573" cy="422744"/>
            </a:xfrm>
            <a:prstGeom prst="rect">
              <a:avLst/>
            </a:prstGeom>
            <a:noFill/>
          </p:spPr>
          <p:txBody>
            <a:bodyPr wrap="square">
              <a:spAutoFit/>
            </a:bodyPr>
            <a:lstStyle/>
            <a:p>
              <a:pPr algn="ctr">
                <a:lnSpc>
                  <a:spcPct val="125000"/>
                </a:lnSpc>
              </a:pPr>
              <a:r>
                <a:rPr lang="en-US" altLang="zh-CN" sz="900" b="1" dirty="0" err="1">
                  <a:solidFill>
                    <a:srgbClr val="00498E"/>
                  </a:solidFill>
                  <a:latin typeface="微软雅黑" panose="020B0503020204020204" pitchFamily="34" charset="-122"/>
                  <a:ea typeface="微软雅黑" panose="020B0503020204020204" pitchFamily="34" charset="-122"/>
                </a:rPr>
                <a:t>MicroEEG</a:t>
              </a:r>
              <a:r>
                <a:rPr lang="en-US" altLang="zh-CN" sz="900" b="1" dirty="0">
                  <a:solidFill>
                    <a:srgbClr val="00498E"/>
                  </a:solidFill>
                  <a:latin typeface="微软雅黑" panose="020B0503020204020204" pitchFamily="34" charset="-122"/>
                  <a:ea typeface="微软雅黑" panose="020B0503020204020204" pitchFamily="34" charset="-122"/>
                </a:rPr>
                <a:t> M1</a:t>
              </a:r>
            </a:p>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主控芯片</a:t>
              </a:r>
            </a:p>
          </p:txBody>
        </p:sp>
      </p:grpSp>
      <p:cxnSp>
        <p:nvCxnSpPr>
          <p:cNvPr id="15" name="直接箭头连接符 14">
            <a:extLst>
              <a:ext uri="{FF2B5EF4-FFF2-40B4-BE49-F238E27FC236}">
                <a16:creationId xmlns:a16="http://schemas.microsoft.com/office/drawing/2014/main" id="{11EE41A1-3BC6-48DF-8B09-893A616A452E}"/>
              </a:ext>
            </a:extLst>
          </p:cNvPr>
          <p:cNvCxnSpPr>
            <a:cxnSpLocks/>
          </p:cNvCxnSpPr>
          <p:nvPr/>
        </p:nvCxnSpPr>
        <p:spPr>
          <a:xfrm>
            <a:off x="1415129" y="2816734"/>
            <a:ext cx="7304029"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6FCF5150-7085-4C80-820A-59A890F9EE04}"/>
              </a:ext>
            </a:extLst>
          </p:cNvPr>
          <p:cNvGrpSpPr/>
          <p:nvPr/>
        </p:nvGrpSpPr>
        <p:grpSpPr>
          <a:xfrm>
            <a:off x="144779" y="2412718"/>
            <a:ext cx="1407573" cy="789189"/>
            <a:chOff x="72388" y="2083287"/>
            <a:chExt cx="1407573" cy="789189"/>
          </a:xfrm>
        </p:grpSpPr>
        <p:pic>
          <p:nvPicPr>
            <p:cNvPr id="27" name="图片 26">
              <a:extLst>
                <a:ext uri="{FF2B5EF4-FFF2-40B4-BE49-F238E27FC236}">
                  <a16:creationId xmlns:a16="http://schemas.microsoft.com/office/drawing/2014/main" id="{EF0823C7-B5E7-4687-B1A7-98DA3311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6" y="2083287"/>
              <a:ext cx="941811" cy="558516"/>
            </a:xfrm>
            <a:prstGeom prst="rect">
              <a:avLst/>
            </a:prstGeom>
          </p:spPr>
        </p:pic>
        <p:sp>
          <p:nvSpPr>
            <p:cNvPr id="29" name="文本框 28">
              <a:extLst>
                <a:ext uri="{FF2B5EF4-FFF2-40B4-BE49-F238E27FC236}">
                  <a16:creationId xmlns:a16="http://schemas.microsoft.com/office/drawing/2014/main" id="{CCFB2DA9-1B04-48BB-A4A9-E8BB3E1F73EA}"/>
                </a:ext>
              </a:extLst>
            </p:cNvPr>
            <p:cNvSpPr txBox="1"/>
            <p:nvPr/>
          </p:nvSpPr>
          <p:spPr>
            <a:xfrm>
              <a:off x="72388" y="2622856"/>
              <a:ext cx="1407573" cy="249620"/>
            </a:xfrm>
            <a:prstGeom prst="rect">
              <a:avLst/>
            </a:prstGeom>
            <a:noFill/>
          </p:spPr>
          <p:txBody>
            <a:bodyPr wrap="square">
              <a:spAutoFit/>
            </a:bodyPr>
            <a:lstStyle/>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上位机</a:t>
              </a:r>
            </a:p>
          </p:txBody>
        </p:sp>
      </p:gr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1445717"/>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只完成了对</a:t>
            </a:r>
            <a:r>
              <a:rPr lang="en-US" altLang="zh-CN" sz="1800" dirty="0">
                <a:solidFill>
                  <a:srgbClr val="00498E"/>
                </a:solidFill>
                <a:latin typeface="微软雅黑" panose="020B0503020204020204" pitchFamily="34" charset="-122"/>
                <a:ea typeface="微软雅黑" panose="020B0503020204020204" pitchFamily="34" charset="-122"/>
              </a:rPr>
              <a:t>UTC-8</a:t>
            </a:r>
            <a:r>
              <a:rPr lang="zh-CN" altLang="en-US" sz="1800" dirty="0">
                <a:solidFill>
                  <a:srgbClr val="00498E"/>
                </a:solidFill>
                <a:latin typeface="微软雅黑" panose="020B0503020204020204" pitchFamily="34" charset="-122"/>
                <a:ea typeface="微软雅黑" panose="020B0503020204020204" pitchFamily="34" charset="-122"/>
              </a:rPr>
              <a:t>时间的粗校准，也即该设备主控芯片的时间与上位机时间存在不小的差距。此版本采取了以设备时间为基准的方案，</a:t>
            </a:r>
            <a:r>
              <a:rPr lang="zh-CN" altLang="en-US" dirty="0">
                <a:solidFill>
                  <a:srgbClr val="00498E"/>
                </a:solidFill>
                <a:latin typeface="微软雅黑" panose="020B0503020204020204" pitchFamily="34" charset="-122"/>
                <a:ea typeface="微软雅黑" panose="020B0503020204020204" pitchFamily="34" charset="-122"/>
              </a:rPr>
              <a:t>数据端口和标签端口的数据均带有设备的时间戳供上位机做后续的时间戳同步。以标签端口为例，示意图如下：</a:t>
            </a:r>
          </a:p>
        </p:txBody>
      </p:sp>
      <p:cxnSp>
        <p:nvCxnSpPr>
          <p:cNvPr id="7" name="直接箭头连接符 6">
            <a:extLst>
              <a:ext uri="{FF2B5EF4-FFF2-40B4-BE49-F238E27FC236}">
                <a16:creationId xmlns:a16="http://schemas.microsoft.com/office/drawing/2014/main" id="{25E1DF6B-A91A-4858-964C-7933E18F3298}"/>
              </a:ext>
            </a:extLst>
          </p:cNvPr>
          <p:cNvCxnSpPr>
            <a:cxnSpLocks/>
          </p:cNvCxnSpPr>
          <p:nvPr/>
        </p:nvCxnSpPr>
        <p:spPr>
          <a:xfrm>
            <a:off x="1755292" y="4207281"/>
            <a:ext cx="7010184"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DE3821F-BB13-4C73-8EDE-FFDC01F977CD}"/>
              </a:ext>
            </a:extLst>
          </p:cNvPr>
          <p:cNvSpPr/>
          <p:nvPr/>
        </p:nvSpPr>
        <p:spPr>
          <a:xfrm>
            <a:off x="3497131" y="2765628"/>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A1EEB37A-AE37-4FD6-959A-2244E08F50B5}"/>
              </a:ext>
            </a:extLst>
          </p:cNvPr>
          <p:cNvCxnSpPr>
            <a:cxnSpLocks/>
            <a:stCxn id="45" idx="4"/>
            <a:endCxn id="52" idx="0"/>
          </p:cNvCxnSpPr>
          <p:nvPr/>
        </p:nvCxnSpPr>
        <p:spPr>
          <a:xfrm>
            <a:off x="3544756" y="2860877"/>
            <a:ext cx="169870" cy="1314275"/>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2FC10E2-3CDE-4CA9-8F98-4D6019E0E5AF}"/>
              </a:ext>
            </a:extLst>
          </p:cNvPr>
          <p:cNvSpPr/>
          <p:nvPr/>
        </p:nvSpPr>
        <p:spPr>
          <a:xfrm>
            <a:off x="3667001" y="4175152"/>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4261859-8094-4569-B1B1-83FC2D1C2B19}"/>
              </a:ext>
            </a:extLst>
          </p:cNvPr>
          <p:cNvSpPr/>
          <p:nvPr/>
        </p:nvSpPr>
        <p:spPr>
          <a:xfrm>
            <a:off x="3911106" y="4159656"/>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544EBAE-355F-4293-BBEE-74E4844E7701}"/>
              </a:ext>
            </a:extLst>
          </p:cNvPr>
          <p:cNvCxnSpPr>
            <a:cxnSpLocks/>
            <a:stCxn id="82" idx="0"/>
            <a:endCxn id="90" idx="4"/>
          </p:cNvCxnSpPr>
          <p:nvPr/>
        </p:nvCxnSpPr>
        <p:spPr>
          <a:xfrm flipV="1">
            <a:off x="3958731" y="2868559"/>
            <a:ext cx="215465" cy="1291097"/>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D33FBEF-5FF1-464B-8A08-0548779AD767}"/>
              </a:ext>
            </a:extLst>
          </p:cNvPr>
          <p:cNvSpPr/>
          <p:nvPr/>
        </p:nvSpPr>
        <p:spPr>
          <a:xfrm>
            <a:off x="4126571" y="2773310"/>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AE72A92-1B74-4872-894B-BA31DA97CB49}"/>
              </a:ext>
            </a:extLst>
          </p:cNvPr>
          <p:cNvGrpSpPr/>
          <p:nvPr/>
        </p:nvGrpSpPr>
        <p:grpSpPr>
          <a:xfrm>
            <a:off x="2382343" y="4308929"/>
            <a:ext cx="1407574" cy="637039"/>
            <a:chOff x="975725" y="4271015"/>
            <a:chExt cx="1229482" cy="463572"/>
          </a:xfrm>
        </p:grpSpPr>
        <p:sp>
          <p:nvSpPr>
            <p:cNvPr id="98" name="对话气泡: 矩形 97">
              <a:extLst>
                <a:ext uri="{FF2B5EF4-FFF2-40B4-BE49-F238E27FC236}">
                  <a16:creationId xmlns:a16="http://schemas.microsoft.com/office/drawing/2014/main" id="{26CE5D86-DCB5-4F1A-A5FB-1E09AE9C2ABE}"/>
                </a:ext>
              </a:extLst>
            </p:cNvPr>
            <p:cNvSpPr/>
            <p:nvPr/>
          </p:nvSpPr>
          <p:spPr>
            <a:xfrm flipV="1">
              <a:off x="975725" y="4286961"/>
              <a:ext cx="1229482" cy="447626"/>
            </a:xfrm>
            <a:prstGeom prst="wedgeRectCallout">
              <a:avLst>
                <a:gd name="adj1" fmla="val 37833"/>
                <a:gd name="adj2" fmla="val 61508"/>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80DE7715-9014-49C1-9219-1F5C69C21AD8}"/>
                </a:ext>
              </a:extLst>
            </p:cNvPr>
            <p:cNvSpPr txBox="1"/>
            <p:nvPr/>
          </p:nvSpPr>
          <p:spPr>
            <a:xfrm>
              <a:off x="1016001" y="4271015"/>
              <a:ext cx="1140703" cy="439538"/>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记录时点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a:extLst>
              <a:ext uri="{FF2B5EF4-FFF2-40B4-BE49-F238E27FC236}">
                <a16:creationId xmlns:a16="http://schemas.microsoft.com/office/drawing/2014/main" id="{2F720792-4742-40B8-B389-CDC849F4AE17}"/>
              </a:ext>
            </a:extLst>
          </p:cNvPr>
          <p:cNvGrpSpPr/>
          <p:nvPr/>
        </p:nvGrpSpPr>
        <p:grpSpPr>
          <a:xfrm>
            <a:off x="2916674" y="2077516"/>
            <a:ext cx="994431" cy="577896"/>
            <a:chOff x="2186089" y="2156197"/>
            <a:chExt cx="805334" cy="334707"/>
          </a:xfrm>
        </p:grpSpPr>
        <p:sp>
          <p:nvSpPr>
            <p:cNvPr id="101" name="对话气泡: 矩形 100">
              <a:extLst>
                <a:ext uri="{FF2B5EF4-FFF2-40B4-BE49-F238E27FC236}">
                  <a16:creationId xmlns:a16="http://schemas.microsoft.com/office/drawing/2014/main" id="{F3978508-D9FA-42BF-8592-5A4AE55F070D}"/>
                </a:ext>
              </a:extLst>
            </p:cNvPr>
            <p:cNvSpPr/>
            <p:nvPr/>
          </p:nvSpPr>
          <p:spPr>
            <a:xfrm>
              <a:off x="2186089" y="2156197"/>
              <a:ext cx="805334" cy="334707"/>
            </a:xfrm>
            <a:prstGeom prst="wedgeRectCallout">
              <a:avLst>
                <a:gd name="adj1" fmla="val -3806"/>
                <a:gd name="adj2" fmla="val 67232"/>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88CBE7E9-6801-4E07-8214-145FA2B2D3B1}"/>
                </a:ext>
              </a:extLst>
            </p:cNvPr>
            <p:cNvSpPr txBox="1"/>
            <p:nvPr/>
          </p:nvSpPr>
          <p:spPr>
            <a:xfrm>
              <a:off x="2238302" y="2188221"/>
              <a:ext cx="698406" cy="300478"/>
            </a:xfrm>
            <a:prstGeom prst="rect">
              <a:avLst/>
            </a:prstGeom>
            <a:noFill/>
          </p:spPr>
          <p:txBody>
            <a:bodyPr wrap="none" rtlCol="0">
              <a:sp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rPr>
                <a:t>发送标签</a:t>
              </a:r>
              <a:endParaRPr lang="en-US" altLang="zh-CN" sz="1050" b="1" dirty="0">
                <a:solidFill>
                  <a:schemeClr val="bg1"/>
                </a:solidFill>
                <a:latin typeface="微软雅黑" panose="020B0503020204020204" pitchFamily="34" charset="-122"/>
                <a:ea typeface="微软雅黑" panose="020B0503020204020204" pitchFamily="34" charset="-122"/>
              </a:endParaRPr>
            </a:p>
            <a:p>
              <a:pPr algn="ctr"/>
              <a:r>
                <a:rPr lang="zh-CN" altLang="en-US" sz="600" b="1" dirty="0">
                  <a:solidFill>
                    <a:schemeClr val="bg1"/>
                  </a:solidFill>
                  <a:latin typeface="微软雅黑" panose="020B0503020204020204" pitchFamily="34" charset="-122"/>
                  <a:ea typeface="微软雅黑" panose="020B0503020204020204" pitchFamily="34" charset="-122"/>
                </a:rPr>
                <a:t> </a:t>
              </a:r>
              <a:r>
                <a:rPr lang="en-US" altLang="zh-CN" sz="500" b="1" dirty="0">
                  <a:solidFill>
                    <a:schemeClr val="bg1"/>
                  </a:solidFill>
                  <a:latin typeface="微软雅黑" panose="020B0503020204020204" pitchFamily="34" charset="-122"/>
                  <a:ea typeface="微软雅黑" panose="020B0503020204020204" pitchFamily="34" charset="-122"/>
                </a:rPr>
                <a:t>0x0001</a:t>
              </a:r>
            </a:p>
          </p:txBody>
        </p:sp>
      </p:grpSp>
      <p:grpSp>
        <p:nvGrpSpPr>
          <p:cNvPr id="103" name="组合 102">
            <a:extLst>
              <a:ext uri="{FF2B5EF4-FFF2-40B4-BE49-F238E27FC236}">
                <a16:creationId xmlns:a16="http://schemas.microsoft.com/office/drawing/2014/main" id="{75C00375-FEB2-4919-8EF6-BDECF12F33FC}"/>
              </a:ext>
            </a:extLst>
          </p:cNvPr>
          <p:cNvGrpSpPr/>
          <p:nvPr/>
        </p:nvGrpSpPr>
        <p:grpSpPr>
          <a:xfrm>
            <a:off x="3911105" y="4308926"/>
            <a:ext cx="1265090" cy="635844"/>
            <a:chOff x="1537819" y="4270312"/>
            <a:chExt cx="1105028" cy="510792"/>
          </a:xfrm>
        </p:grpSpPr>
        <p:sp>
          <p:nvSpPr>
            <p:cNvPr id="104" name="对话气泡: 矩形 103">
              <a:extLst>
                <a:ext uri="{FF2B5EF4-FFF2-40B4-BE49-F238E27FC236}">
                  <a16:creationId xmlns:a16="http://schemas.microsoft.com/office/drawing/2014/main" id="{C2CF8484-22C8-4D24-AF3A-772C890F6FBC}"/>
                </a:ext>
              </a:extLst>
            </p:cNvPr>
            <p:cNvSpPr/>
            <p:nvPr/>
          </p:nvSpPr>
          <p:spPr>
            <a:xfrm flipV="1">
              <a:off x="1537819" y="4286959"/>
              <a:ext cx="1093512" cy="494145"/>
            </a:xfrm>
            <a:prstGeom prst="wedgeRectCallout">
              <a:avLst>
                <a:gd name="adj1" fmla="val -38034"/>
                <a:gd name="adj2" fmla="val 6345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C033B187-6111-4E13-9E15-ABA266E91001}"/>
                </a:ext>
              </a:extLst>
            </p:cNvPr>
            <p:cNvSpPr txBox="1"/>
            <p:nvPr/>
          </p:nvSpPr>
          <p:spPr>
            <a:xfrm>
              <a:off x="1537819" y="4270312"/>
              <a:ext cx="1105028" cy="485220"/>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回复标签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p:txBody>
        </p:sp>
      </p:grpSp>
      <p:grpSp>
        <p:nvGrpSpPr>
          <p:cNvPr id="109" name="组合 108">
            <a:extLst>
              <a:ext uri="{FF2B5EF4-FFF2-40B4-BE49-F238E27FC236}">
                <a16:creationId xmlns:a16="http://schemas.microsoft.com/office/drawing/2014/main" id="{5E50CD58-3268-42FE-8DEE-18839A431461}"/>
              </a:ext>
            </a:extLst>
          </p:cNvPr>
          <p:cNvGrpSpPr/>
          <p:nvPr/>
        </p:nvGrpSpPr>
        <p:grpSpPr>
          <a:xfrm>
            <a:off x="4053438" y="2047884"/>
            <a:ext cx="1490112" cy="692497"/>
            <a:chOff x="2298922" y="2074031"/>
            <a:chExt cx="1217538" cy="480160"/>
          </a:xfrm>
        </p:grpSpPr>
        <p:sp>
          <p:nvSpPr>
            <p:cNvPr id="110" name="对话气泡: 矩形 109">
              <a:extLst>
                <a:ext uri="{FF2B5EF4-FFF2-40B4-BE49-F238E27FC236}">
                  <a16:creationId xmlns:a16="http://schemas.microsoft.com/office/drawing/2014/main" id="{E23986FD-E676-43BE-8E66-D4F668394EA2}"/>
                </a:ext>
              </a:extLst>
            </p:cNvPr>
            <p:cNvSpPr/>
            <p:nvPr/>
          </p:nvSpPr>
          <p:spPr>
            <a:xfrm>
              <a:off x="2298922" y="2094578"/>
              <a:ext cx="1157420" cy="400699"/>
            </a:xfrm>
            <a:prstGeom prst="wedgeRectCallout">
              <a:avLst>
                <a:gd name="adj1" fmla="val -34970"/>
                <a:gd name="adj2" fmla="val 6897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1FBEC189-8474-46FE-ADC0-D3E9C8476CDF}"/>
                </a:ext>
              </a:extLst>
            </p:cNvPr>
            <p:cNvSpPr txBox="1"/>
            <p:nvPr/>
          </p:nvSpPr>
          <p:spPr>
            <a:xfrm>
              <a:off x="2298922" y="2074031"/>
              <a:ext cx="1217538" cy="480160"/>
            </a:xfrm>
            <a:prstGeom prst="rect">
              <a:avLst/>
            </a:prstGeom>
            <a:noFill/>
          </p:spPr>
          <p:txBody>
            <a:bodyPr wrap="squar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a:p>
              <a:pPr algn="ct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a16="http://schemas.microsoft.com/office/drawing/2014/main" id="{45795D69-3950-4403-922F-F94EC0C91821}"/>
              </a:ext>
            </a:extLst>
          </p:cNvPr>
          <p:cNvGrpSpPr/>
          <p:nvPr/>
        </p:nvGrpSpPr>
        <p:grpSpPr>
          <a:xfrm>
            <a:off x="1374899" y="2435987"/>
            <a:ext cx="635110" cy="380746"/>
            <a:chOff x="1627831" y="2228852"/>
            <a:chExt cx="635110" cy="380746"/>
          </a:xfrm>
        </p:grpSpPr>
        <p:sp>
          <p:nvSpPr>
            <p:cNvPr id="114" name="文本框 113">
              <a:extLst>
                <a:ext uri="{FF2B5EF4-FFF2-40B4-BE49-F238E27FC236}">
                  <a16:creationId xmlns:a16="http://schemas.microsoft.com/office/drawing/2014/main" id="{65CD1989-E019-46B3-936F-9F75158F156F}"/>
                </a:ext>
              </a:extLst>
            </p:cNvPr>
            <p:cNvSpPr txBox="1"/>
            <p:nvPr/>
          </p:nvSpPr>
          <p:spPr>
            <a:xfrm>
              <a:off x="1627831" y="2228852"/>
              <a:ext cx="635110" cy="307777"/>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endParaRPr lang="zh-CN" altLang="en-US" sz="700" dirty="0">
                <a:solidFill>
                  <a:srgbClr val="00498E"/>
                </a:solidFill>
              </a:endParaRPr>
            </a:p>
          </p:txBody>
        </p:sp>
        <p:cxnSp>
          <p:nvCxnSpPr>
            <p:cNvPr id="116" name="直接箭头连接符 115">
              <a:extLst>
                <a:ext uri="{FF2B5EF4-FFF2-40B4-BE49-F238E27FC236}">
                  <a16:creationId xmlns:a16="http://schemas.microsoft.com/office/drawing/2014/main" id="{1839D81C-0225-41E7-8415-34A3B8D25085}"/>
                </a:ext>
              </a:extLst>
            </p:cNvPr>
            <p:cNvCxnSpPr>
              <a:cxnSpLocks/>
            </p:cNvCxnSpPr>
            <p:nvPr/>
          </p:nvCxnSpPr>
          <p:spPr>
            <a:xfrm>
              <a:off x="1688500" y="2276475"/>
              <a:ext cx="0" cy="33312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F8A75B7A-86E9-4D9A-B56D-E7BA2843588F}"/>
              </a:ext>
            </a:extLst>
          </p:cNvPr>
          <p:cNvGrpSpPr/>
          <p:nvPr/>
        </p:nvGrpSpPr>
        <p:grpSpPr>
          <a:xfrm>
            <a:off x="1692454" y="4226230"/>
            <a:ext cx="635110" cy="492425"/>
            <a:chOff x="1271244" y="4032352"/>
            <a:chExt cx="635110" cy="492425"/>
          </a:xfrm>
        </p:grpSpPr>
        <p:sp>
          <p:nvSpPr>
            <p:cNvPr id="112" name="文本框 111">
              <a:extLst>
                <a:ext uri="{FF2B5EF4-FFF2-40B4-BE49-F238E27FC236}">
                  <a16:creationId xmlns:a16="http://schemas.microsoft.com/office/drawing/2014/main" id="{BE8362E1-34D7-4D5D-B1A6-A757EE9C391E}"/>
                </a:ext>
              </a:extLst>
            </p:cNvPr>
            <p:cNvSpPr txBox="1"/>
            <p:nvPr/>
          </p:nvSpPr>
          <p:spPr>
            <a:xfrm>
              <a:off x="1271244" y="4109279"/>
              <a:ext cx="635110" cy="415498"/>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p>
            <a:p>
              <a:r>
                <a:rPr lang="zh-CN" altLang="en-US" sz="700" b="1" dirty="0">
                  <a:solidFill>
                    <a:srgbClr val="00498E"/>
                  </a:solidFill>
                </a:rPr>
                <a:t>开始采集</a:t>
              </a:r>
            </a:p>
          </p:txBody>
        </p:sp>
        <p:cxnSp>
          <p:nvCxnSpPr>
            <p:cNvPr id="121" name="直接箭头连接符 120">
              <a:extLst>
                <a:ext uri="{FF2B5EF4-FFF2-40B4-BE49-F238E27FC236}">
                  <a16:creationId xmlns:a16="http://schemas.microsoft.com/office/drawing/2014/main" id="{4CC829B6-1A91-4D9D-877C-33FC0C8764BB}"/>
                </a:ext>
              </a:extLst>
            </p:cNvPr>
            <p:cNvCxnSpPr>
              <a:cxnSpLocks/>
            </p:cNvCxnSpPr>
            <p:nvPr/>
          </p:nvCxnSpPr>
          <p:spPr>
            <a:xfrm flipV="1">
              <a:off x="1334082" y="4032352"/>
              <a:ext cx="0" cy="42274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FCC07367-A652-4DD5-B222-24267B0DCFA5}"/>
              </a:ext>
            </a:extLst>
          </p:cNvPr>
          <p:cNvGrpSpPr/>
          <p:nvPr/>
        </p:nvGrpSpPr>
        <p:grpSpPr>
          <a:xfrm>
            <a:off x="5163012" y="2999916"/>
            <a:ext cx="3556146" cy="1111489"/>
            <a:chOff x="5130654" y="3102210"/>
            <a:chExt cx="3556146" cy="1111489"/>
          </a:xfrm>
        </p:grpSpPr>
        <p:sp>
          <p:nvSpPr>
            <p:cNvPr id="8" name="矩形 7">
              <a:extLst>
                <a:ext uri="{FF2B5EF4-FFF2-40B4-BE49-F238E27FC236}">
                  <a16:creationId xmlns:a16="http://schemas.microsoft.com/office/drawing/2014/main" id="{2E61574E-D0F1-4560-8247-07D928AE8132}"/>
                </a:ext>
              </a:extLst>
            </p:cNvPr>
            <p:cNvSpPr/>
            <p:nvPr/>
          </p:nvSpPr>
          <p:spPr>
            <a:xfrm>
              <a:off x="5130654" y="3102210"/>
              <a:ext cx="3488540" cy="1111489"/>
            </a:xfrm>
            <a:prstGeom prst="rect">
              <a:avLst/>
            </a:prstGeom>
            <a:solidFill>
              <a:srgbClr val="004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1D5C207-22A8-4940-9DBB-92E55C3DF057}"/>
                </a:ext>
              </a:extLst>
            </p:cNvPr>
            <p:cNvSpPr txBox="1"/>
            <p:nvPr/>
          </p:nvSpPr>
          <p:spPr>
            <a:xfrm>
              <a:off x="5198260" y="3121156"/>
              <a:ext cx="3488540" cy="1092543"/>
            </a:xfrm>
            <a:prstGeom prst="rect">
              <a:avLst/>
            </a:prstGeom>
            <a:no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rPr>
                <a:t>标签信息：</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标签种类：</a:t>
              </a:r>
              <a:r>
                <a:rPr lang="en-US" altLang="zh-CN" sz="1400" dirty="0">
                  <a:solidFill>
                    <a:schemeClr val="bg1"/>
                  </a:solidFill>
                  <a:latin typeface="微软雅黑" panose="020B0503020204020204" pitchFamily="34" charset="-122"/>
                  <a:ea typeface="微软雅黑" panose="020B0503020204020204" pitchFamily="34" charset="-122"/>
                </a:rPr>
                <a:t>0x0001</a:t>
              </a: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标签时点：</a:t>
              </a:r>
              <a:r>
                <a:rPr lang="en-US" altLang="zh-CN" sz="1400" dirty="0">
                  <a:solidFill>
                    <a:schemeClr val="bg1"/>
                  </a:solidFill>
                  <a:latin typeface="微软雅黑" panose="020B0503020204020204" pitchFamily="34" charset="-122"/>
                  <a:ea typeface="微软雅黑" panose="020B0503020204020204" pitchFamily="34" charset="-122"/>
                </a:rPr>
                <a:t>2020/10/22 22:13:10:03:30</a:t>
              </a:r>
            </a:p>
            <a:p>
              <a:pPr>
                <a:lnSpc>
                  <a:spcPct val="125000"/>
                </a:lnSpc>
              </a:pPr>
              <a:r>
                <a:rPr lang="en-US" altLang="zh-CN" sz="1000" dirty="0">
                  <a:solidFill>
                    <a:schemeClr val="bg1"/>
                  </a:solidFill>
                  <a:latin typeface="微软雅黑" panose="020B0503020204020204" pitchFamily="34" charset="-122"/>
                  <a:ea typeface="微软雅黑" panose="020B0503020204020204" pitchFamily="34" charset="-122"/>
                </a:rPr>
                <a:t>		</a:t>
              </a:r>
              <a:r>
                <a:rPr lang="zh-CN" altLang="en-US" sz="1000" dirty="0">
                  <a:solidFill>
                    <a:schemeClr val="bg1"/>
                  </a:solidFill>
                  <a:latin typeface="微软雅黑" panose="020B0503020204020204" pitchFamily="34" charset="-122"/>
                  <a:ea typeface="微软雅黑" panose="020B0503020204020204" pitchFamily="34" charset="-122"/>
                </a:rPr>
                <a:t>该时点为</a:t>
              </a:r>
              <a:r>
                <a:rPr lang="en-US" altLang="zh-CN" sz="1000" dirty="0" err="1">
                  <a:solidFill>
                    <a:schemeClr val="bg1"/>
                  </a:solidFill>
                  <a:latin typeface="微软雅黑" panose="020B0503020204020204" pitchFamily="34" charset="-122"/>
                  <a:ea typeface="微软雅黑" panose="020B0503020204020204" pitchFamily="34" charset="-122"/>
                </a:rPr>
                <a:t>MicroEEG</a:t>
              </a:r>
              <a:r>
                <a:rPr lang="en-US" altLang="zh-CN" sz="1000" dirty="0">
                  <a:solidFill>
                    <a:schemeClr val="bg1"/>
                  </a:solidFill>
                  <a:latin typeface="微软雅黑" panose="020B0503020204020204" pitchFamily="34" charset="-122"/>
                  <a:ea typeface="微软雅黑" panose="020B0503020204020204" pitchFamily="34" charset="-122"/>
                </a:rPr>
                <a:t> M1</a:t>
              </a:r>
              <a:r>
                <a:rPr lang="zh-CN" altLang="en-US" sz="1000" dirty="0">
                  <a:solidFill>
                    <a:schemeClr val="bg1"/>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223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1921936"/>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2020.10.22	</a:t>
            </a:r>
            <a:r>
              <a:rPr lang="en-US" altLang="zh-CN" sz="1200" dirty="0">
                <a:solidFill>
                  <a:srgbClr val="00498E"/>
                </a:solidFill>
              </a:rPr>
              <a:t>version - 1.2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2020.11.05	</a:t>
            </a:r>
            <a:r>
              <a:rPr lang="en-US" altLang="zh-CN" sz="1200" dirty="0">
                <a:solidFill>
                  <a:srgbClr val="00498E"/>
                </a:solidFill>
              </a:rPr>
              <a:t>version - 1.3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2020.12.01	</a:t>
            </a:r>
            <a:r>
              <a:rPr lang="en-US" altLang="zh-CN" sz="1200" dirty="0">
                <a:solidFill>
                  <a:srgbClr val="00498E"/>
                </a:solidFill>
              </a:rPr>
              <a:t>version - 1.4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a:solidFill>
                  <a:srgbClr val="00498E"/>
                </a:solidFill>
              </a:rPr>
              <a:t>2021.01.17</a:t>
            </a:r>
            <a:r>
              <a:rPr lang="en-US" altLang="zh-CN" sz="1200" b="1" dirty="0">
                <a:solidFill>
                  <a:srgbClr val="00498E"/>
                </a:solidFill>
              </a:rPr>
              <a:t>	</a:t>
            </a:r>
            <a:r>
              <a:rPr lang="en-US" altLang="zh-CN" sz="1200" dirty="0">
                <a:solidFill>
                  <a:srgbClr val="00498E"/>
                </a:solidFill>
              </a:rPr>
              <a:t>version - 1.41	</a:t>
            </a:r>
            <a:r>
              <a:rPr lang="en-US" altLang="zh-CN" sz="1200" dirty="0" err="1">
                <a:solidFill>
                  <a:srgbClr val="00498E"/>
                </a:solidFill>
              </a:rPr>
              <a:t>gjm_silly</a:t>
            </a:r>
            <a:endParaRPr lang="en-US" altLang="zh-CN" sz="1200" dirty="0">
              <a:solidFill>
                <a:srgbClr val="00498E"/>
              </a:solidFill>
            </a:endParaRPr>
          </a:p>
          <a:p>
            <a:pPr>
              <a:lnSpc>
                <a:spcPct val="125000"/>
              </a:lnSpc>
            </a:pP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版本修订者</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668DFFA-6994-46E2-BB16-04A8D1ED908A}"/>
              </a:ext>
            </a:extLst>
          </p:cNvPr>
          <p:cNvGrpSpPr/>
          <p:nvPr/>
        </p:nvGrpSpPr>
        <p:grpSpPr>
          <a:xfrm>
            <a:off x="901412" y="-9749"/>
            <a:ext cx="7341176" cy="5421247"/>
            <a:chOff x="901412" y="-9749"/>
            <a:chExt cx="7341176" cy="5421247"/>
          </a:xfrm>
        </p:grpSpPr>
        <p:grpSp>
          <p:nvGrpSpPr>
            <p:cNvPr id="41" name="组合 40">
              <a:extLst>
                <a:ext uri="{FF2B5EF4-FFF2-40B4-BE49-F238E27FC236}">
                  <a16:creationId xmlns:a16="http://schemas.microsoft.com/office/drawing/2014/main" id="{4803E1BC-5737-4FE5-A1D6-13D9FE015E56}"/>
                </a:ext>
              </a:extLst>
            </p:cNvPr>
            <p:cNvGrpSpPr/>
            <p:nvPr/>
          </p:nvGrpSpPr>
          <p:grpSpPr>
            <a:xfrm>
              <a:off x="901412" y="-9749"/>
              <a:ext cx="7341176" cy="5421247"/>
              <a:chOff x="901412" y="-9749"/>
              <a:chExt cx="7341176" cy="5421247"/>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21247"/>
                <a:chOff x="901412" y="-9749"/>
                <a:chExt cx="7341176" cy="5421247"/>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21247"/>
                  <a:chOff x="901412" y="-9749"/>
                  <a:chExt cx="7341176" cy="5421247"/>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26936"/>
                          <a:ext cx="3816765" cy="1268656"/>
                          <a:chOff x="272426" y="4419175"/>
                          <a:chExt cx="3816765" cy="1268656"/>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0850" y="4419175"/>
                            <a:ext cx="1658341" cy="495143"/>
                            <a:chOff x="2967879" y="4375632"/>
                            <a:chExt cx="1658341" cy="495143"/>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53545" y="3898100"/>
                              <a:ext cx="287009"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200024" y="4375632"/>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sp>
                        <p:nvSpPr>
                          <p:cNvPr id="19" name="文本框 18">
                            <a:extLst>
                              <a:ext uri="{FF2B5EF4-FFF2-40B4-BE49-F238E27FC236}">
                                <a16:creationId xmlns:a16="http://schemas.microsoft.com/office/drawing/2014/main" id="{4A7E2BA8-DDAD-4E7B-83D2-BFB9BEFC2E19}"/>
                              </a:ext>
                            </a:extLst>
                          </p:cNvPr>
                          <p:cNvSpPr txBox="1"/>
                          <p:nvPr/>
                        </p:nvSpPr>
                        <p:spPr>
                          <a:xfrm>
                            <a:off x="2645647" y="4831834"/>
                            <a:ext cx="1270007" cy="330946"/>
                          </a:xfrm>
                          <a:prstGeom prst="rect">
                            <a:avLst/>
                          </a:prstGeom>
                          <a:noFill/>
                        </p:spPr>
                        <p:txBody>
                          <a:bodyPr wrap="none" rtlCol="0">
                            <a:spAutoFit/>
                          </a:bodyPr>
                          <a:lstStyle/>
                          <a:p>
                            <a:r>
                              <a:rPr lang="en-US" altLang="zh-CN" sz="1013" dirty="0"/>
                              <a:t>UDP</a:t>
                            </a:r>
                            <a:r>
                              <a:rPr lang="zh-CN" altLang="en-US" sz="1013" dirty="0"/>
                              <a:t>数据端口</a:t>
                            </a:r>
                          </a:p>
                        </p:txBody>
                      </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399571" y="877390"/>
                          <a:ext cx="2154084" cy="5024840"/>
                          <a:chOff x="6399571" y="877390"/>
                          <a:chExt cx="2154084"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488115" y="3389622"/>
                            <a:ext cx="2019602" cy="492310"/>
                            <a:chOff x="6830328" y="4248173"/>
                            <a:chExt cx="2019602" cy="492310"/>
                          </a:xfrm>
                        </p:grpSpPr>
                        <p:sp>
                          <p:nvSpPr>
                            <p:cNvPr id="24" name="箭头: 右 23">
                              <a:extLst>
                                <a:ext uri="{FF2B5EF4-FFF2-40B4-BE49-F238E27FC236}">
                                  <a16:creationId xmlns:a16="http://schemas.microsoft.com/office/drawing/2014/main" id="{6EB57102-7826-4826-B8FE-4C75B5D119DC}"/>
                                </a:ext>
                              </a:extLst>
                            </p:cNvPr>
                            <p:cNvSpPr/>
                            <p:nvPr/>
                          </p:nvSpPr>
                          <p:spPr>
                            <a:xfrm>
                              <a:off x="6830328" y="4460183"/>
                              <a:ext cx="2019602"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206411" y="4248173"/>
                              <a:ext cx="1231534" cy="330947"/>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499260" y="2024004"/>
                            <a:ext cx="2016660" cy="502486"/>
                            <a:chOff x="6590971" y="4465032"/>
                            <a:chExt cx="2016660" cy="502486"/>
                          </a:xfrm>
                        </p:grpSpPr>
                        <p:sp>
                          <p:nvSpPr>
                            <p:cNvPr id="33" name="箭头: 右 32">
                              <a:extLst>
                                <a:ext uri="{FF2B5EF4-FFF2-40B4-BE49-F238E27FC236}">
                                  <a16:creationId xmlns:a16="http://schemas.microsoft.com/office/drawing/2014/main" id="{4FFDCF3C-7F8F-460F-B262-206143A6E984}"/>
                                </a:ext>
                              </a:extLst>
                            </p:cNvPr>
                            <p:cNvSpPr/>
                            <p:nvPr/>
                          </p:nvSpPr>
                          <p:spPr>
                            <a:xfrm flipH="1">
                              <a:off x="6590971" y="4687221"/>
                              <a:ext cx="2016660" cy="280297"/>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723778" y="4465032"/>
                              <a:ext cx="1723121" cy="330945"/>
                            </a:xfrm>
                            <a:prstGeom prst="rect">
                              <a:avLst/>
                            </a:prstGeom>
                            <a:noFill/>
                          </p:spPr>
                          <p:txBody>
                            <a:bodyPr wrap="none" rtlCol="0">
                              <a:spAutoFit/>
                            </a:bodyPr>
                            <a:lstStyle/>
                            <a:p>
                              <a:r>
                                <a:rPr lang="en-US" altLang="zh-CN" sz="1013" dirty="0"/>
                                <a:t>TCP</a:t>
                              </a:r>
                              <a:r>
                                <a:rPr lang="zh-CN" altLang="en-US" sz="1013" dirty="0"/>
                                <a:t>帧协议处理完毕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399571" y="877390"/>
                            <a:ext cx="2103566" cy="594373"/>
                            <a:chOff x="6603755" y="4448074"/>
                            <a:chExt cx="2103566"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03755" y="4762148"/>
                              <a:ext cx="2103566" cy="280299"/>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441537" y="2433476"/>
                            <a:ext cx="2112118" cy="506542"/>
                            <a:chOff x="6553235" y="4167445"/>
                            <a:chExt cx="2112118" cy="506542"/>
                          </a:xfrm>
                        </p:grpSpPr>
                        <p:sp>
                          <p:nvSpPr>
                            <p:cNvPr id="46" name="箭头: 右 45">
                              <a:extLst>
                                <a:ext uri="{FF2B5EF4-FFF2-40B4-BE49-F238E27FC236}">
                                  <a16:creationId xmlns:a16="http://schemas.microsoft.com/office/drawing/2014/main" id="{1C2BB6AA-7D6F-4364-A6F3-813BB5A373E0}"/>
                                </a:ext>
                              </a:extLst>
                            </p:cNvPr>
                            <p:cNvSpPr/>
                            <p:nvPr/>
                          </p:nvSpPr>
                          <p:spPr>
                            <a:xfrm flipH="1">
                              <a:off x="6603752" y="4393687"/>
                              <a:ext cx="2016661" cy="280300"/>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553235" y="4167445"/>
                              <a:ext cx="2112118" cy="330945"/>
                            </a:xfrm>
                            <a:prstGeom prst="rect">
                              <a:avLst/>
                            </a:prstGeom>
                            <a:noFill/>
                          </p:spPr>
                          <p:txBody>
                            <a:bodyPr wrap="none" rtlCol="0">
                              <a:spAutoFit/>
                            </a:bodyPr>
                            <a:lstStyle/>
                            <a:p>
                              <a:r>
                                <a:rPr lang="en-US" altLang="zh-CN" sz="1013" dirty="0"/>
                                <a:t>UDP</a:t>
                              </a:r>
                              <a:r>
                                <a:rPr lang="zh-CN" altLang="en-US" sz="1013" dirty="0"/>
                                <a:t>数据帧协议处理完毕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486299" y="3742114"/>
                            <a:ext cx="2019600" cy="477723"/>
                            <a:chOff x="6834715" y="3999105"/>
                            <a:chExt cx="2019600" cy="477723"/>
                          </a:xfrm>
                        </p:grpSpPr>
                        <p:sp>
                          <p:nvSpPr>
                            <p:cNvPr id="52" name="箭头: 右 51">
                              <a:extLst>
                                <a:ext uri="{FF2B5EF4-FFF2-40B4-BE49-F238E27FC236}">
                                  <a16:creationId xmlns:a16="http://schemas.microsoft.com/office/drawing/2014/main" id="{AC171187-E9FF-475F-A1EF-74037007FCEB}"/>
                                </a:ext>
                              </a:extLst>
                            </p:cNvPr>
                            <p:cNvSpPr/>
                            <p:nvPr/>
                          </p:nvSpPr>
                          <p:spPr>
                            <a:xfrm>
                              <a:off x="6834715" y="4196528"/>
                              <a:ext cx="2019600"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212614" y="3999105"/>
                              <a:ext cx="1231535"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499950" y="5426524"/>
                            <a:ext cx="2019600" cy="475706"/>
                            <a:chOff x="6839904" y="4540267"/>
                            <a:chExt cx="2019600" cy="475706"/>
                          </a:xfrm>
                        </p:grpSpPr>
                        <p:sp>
                          <p:nvSpPr>
                            <p:cNvPr id="55" name="箭头: 右 54">
                              <a:extLst>
                                <a:ext uri="{FF2B5EF4-FFF2-40B4-BE49-F238E27FC236}">
                                  <a16:creationId xmlns:a16="http://schemas.microsoft.com/office/drawing/2014/main" id="{25C42436-3404-4C82-BD55-6E80B24A933E}"/>
                                </a:ext>
                              </a:extLst>
                            </p:cNvPr>
                            <p:cNvSpPr/>
                            <p:nvPr/>
                          </p:nvSpPr>
                          <p:spPr>
                            <a:xfrm>
                              <a:off x="6839904" y="4735674"/>
                              <a:ext cx="2019600"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2140" y="4540267"/>
                              <a:ext cx="1169551"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06885" y="4438462"/>
                      <a:ext cx="1514702" cy="367358"/>
                      <a:chOff x="8475608" y="3669644"/>
                      <a:chExt cx="1514702" cy="367358"/>
                    </a:xfrm>
                  </p:grpSpPr>
                  <p:sp>
                    <p:nvSpPr>
                      <p:cNvPr id="4" name="箭头: 右 3">
                        <a:extLst>
                          <a:ext uri="{FF2B5EF4-FFF2-40B4-BE49-F238E27FC236}">
                            <a16:creationId xmlns:a16="http://schemas.microsoft.com/office/drawing/2014/main" id="{E878BC0B-57C3-4FDE-8F40-77789412311B}"/>
                          </a:ext>
                        </a:extLst>
                      </p:cNvPr>
                      <p:cNvSpPr/>
                      <p:nvPr/>
                    </p:nvSpPr>
                    <p:spPr>
                      <a:xfrm>
                        <a:off x="8475608" y="3826779"/>
                        <a:ext cx="1514702"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2509" y="3669644"/>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597298" y="5135742"/>
                    <a:ext cx="1514702"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64197" y="4969851"/>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00733" y="4128504"/>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888947" y="3985408"/>
                  <a:ext cx="934871" cy="248209"/>
                </a:xfrm>
                <a:prstGeom prst="rect">
                  <a:avLst/>
                </a:prstGeom>
                <a:noFill/>
              </p:spPr>
              <p:txBody>
                <a:bodyPr wrap="none" rtlCol="0">
                  <a:spAutoFit/>
                </a:bodyPr>
                <a:lstStyle/>
                <a:p>
                  <a:r>
                    <a:rPr lang="en-US" altLang="zh-CN" sz="1013" dirty="0"/>
                    <a:t>UDP</a:t>
                  </a:r>
                  <a:r>
                    <a:rPr lang="zh-CN" altLang="en-US" sz="1013" dirty="0"/>
                    <a:t>标签事件</a:t>
                  </a:r>
                </a:p>
              </p:txBody>
            </p:sp>
          </p:grpSp>
          <p:sp>
            <p:nvSpPr>
              <p:cNvPr id="29" name="箭头: 右 28">
                <a:extLst>
                  <a:ext uri="{FF2B5EF4-FFF2-40B4-BE49-F238E27FC236}">
                    <a16:creationId xmlns:a16="http://schemas.microsoft.com/office/drawing/2014/main" id="{50BAF9AE-1D5B-4DFA-836C-D9F0D1C636D0}"/>
                  </a:ext>
                </a:extLst>
              </p:cNvPr>
              <p:cNvSpPr/>
              <p:nvPr/>
            </p:nvSpPr>
            <p:spPr>
              <a:xfrm>
                <a:off x="5599505" y="2951591"/>
                <a:ext cx="1512496" cy="210225"/>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1" name="文本框 30">
                <a:extLst>
                  <a:ext uri="{FF2B5EF4-FFF2-40B4-BE49-F238E27FC236}">
                    <a16:creationId xmlns:a16="http://schemas.microsoft.com/office/drawing/2014/main" id="{544A4B89-3D03-4C3C-B8EE-922FD8C81C8D}"/>
                  </a:ext>
                </a:extLst>
              </p:cNvPr>
              <p:cNvSpPr txBox="1"/>
              <p:nvPr/>
            </p:nvSpPr>
            <p:spPr>
              <a:xfrm flipH="1">
                <a:off x="5565800" y="2781909"/>
                <a:ext cx="1584088" cy="248209"/>
              </a:xfrm>
              <a:prstGeom prst="rect">
                <a:avLst/>
              </a:prstGeom>
              <a:noFill/>
            </p:spPr>
            <p:txBody>
              <a:bodyPr wrap="none" rtlCol="0">
                <a:spAutoFit/>
              </a:bodyPr>
              <a:lstStyle/>
              <a:p>
                <a:r>
                  <a:rPr lang="en-US" altLang="zh-CN" sz="1013" dirty="0"/>
                  <a:t>UDP</a:t>
                </a:r>
                <a:r>
                  <a:rPr lang="zh-CN" altLang="en-US" sz="1013" dirty="0"/>
                  <a:t>标签帧协议处理完毕</a:t>
                </a:r>
              </a:p>
            </p:txBody>
          </p:sp>
          <p:sp>
            <p:nvSpPr>
              <p:cNvPr id="35" name="箭头: 右 34">
                <a:extLst>
                  <a:ext uri="{FF2B5EF4-FFF2-40B4-BE49-F238E27FC236}">
                    <a16:creationId xmlns:a16="http://schemas.microsoft.com/office/drawing/2014/main" id="{99C6C8F8-2C48-4502-96CB-0AA8E5A930DE}"/>
                  </a:ext>
                </a:extLst>
              </p:cNvPr>
              <p:cNvSpPr/>
              <p:nvPr/>
            </p:nvSpPr>
            <p:spPr>
              <a:xfrm>
                <a:off x="5597298" y="3862996"/>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文本框 35">
                <a:extLst>
                  <a:ext uri="{FF2B5EF4-FFF2-40B4-BE49-F238E27FC236}">
                    <a16:creationId xmlns:a16="http://schemas.microsoft.com/office/drawing/2014/main" id="{56176988-9A9C-4922-9339-912054B8C829}"/>
                  </a:ext>
                </a:extLst>
              </p:cNvPr>
              <p:cNvSpPr txBox="1"/>
              <p:nvPr/>
            </p:nvSpPr>
            <p:spPr>
              <a:xfrm>
                <a:off x="5877184" y="3709773"/>
                <a:ext cx="934871" cy="248209"/>
              </a:xfrm>
              <a:prstGeom prst="rect">
                <a:avLst/>
              </a:prstGeom>
              <a:noFill/>
            </p:spPr>
            <p:txBody>
              <a:bodyPr wrap="none" rtlCol="0">
                <a:spAutoFit/>
              </a:bodyPr>
              <a:lstStyle/>
              <a:p>
                <a:r>
                  <a:rPr lang="en-US" altLang="zh-CN" sz="1013" dirty="0"/>
                  <a:t>UDP</a:t>
                </a:r>
                <a:r>
                  <a:rPr lang="zh-CN" altLang="en-US" sz="1013" dirty="0"/>
                  <a:t>接收一帧</a:t>
                </a:r>
              </a:p>
            </p:txBody>
          </p:sp>
        </p:grpSp>
        <p:sp>
          <p:nvSpPr>
            <p:cNvPr id="44" name="箭头: 上下 43">
              <a:extLst>
                <a:ext uri="{FF2B5EF4-FFF2-40B4-BE49-F238E27FC236}">
                  <a16:creationId xmlns:a16="http://schemas.microsoft.com/office/drawing/2014/main" id="{3A552D94-878C-4ED2-A31F-CB665880FF22}"/>
                </a:ext>
              </a:extLst>
            </p:cNvPr>
            <p:cNvSpPr/>
            <p:nvPr/>
          </p:nvSpPr>
          <p:spPr>
            <a:xfrm rot="16200000">
              <a:off x="3024857" y="3259525"/>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箭头: 上下 47">
              <a:extLst>
                <a:ext uri="{FF2B5EF4-FFF2-40B4-BE49-F238E27FC236}">
                  <a16:creationId xmlns:a16="http://schemas.microsoft.com/office/drawing/2014/main" id="{F3FD6C7A-9974-4B95-BC32-A53333A44EE6}"/>
                </a:ext>
              </a:extLst>
            </p:cNvPr>
            <p:cNvSpPr/>
            <p:nvPr/>
          </p:nvSpPr>
          <p:spPr>
            <a:xfrm rot="16200000">
              <a:off x="3034480" y="3585377"/>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文本框 48">
              <a:extLst>
                <a:ext uri="{FF2B5EF4-FFF2-40B4-BE49-F238E27FC236}">
                  <a16:creationId xmlns:a16="http://schemas.microsoft.com/office/drawing/2014/main" id="{776B1835-C925-431A-845F-AD4B8A2C8105}"/>
                </a:ext>
              </a:extLst>
            </p:cNvPr>
            <p:cNvSpPr txBox="1"/>
            <p:nvPr/>
          </p:nvSpPr>
          <p:spPr>
            <a:xfrm>
              <a:off x="2688730" y="3938032"/>
              <a:ext cx="934871" cy="248209"/>
            </a:xfrm>
            <a:prstGeom prst="rect">
              <a:avLst/>
            </a:prstGeom>
            <a:noFill/>
          </p:spPr>
          <p:txBody>
            <a:bodyPr wrap="none" rtlCol="0">
              <a:spAutoFit/>
            </a:bodyPr>
            <a:lstStyle/>
            <a:p>
              <a:r>
                <a:rPr lang="en-US" altLang="zh-CN" sz="1013" dirty="0"/>
                <a:t>UDP</a:t>
              </a:r>
              <a:r>
                <a:rPr lang="zh-CN" altLang="en-US" sz="1013" dirty="0"/>
                <a:t>标签端口</a:t>
              </a:r>
            </a:p>
          </p:txBody>
        </p:sp>
      </p:grpSp>
    </p:spTree>
    <p:extLst>
      <p:ext uri="{BB962C8B-B14F-4D97-AF65-F5344CB8AC3E}">
        <p14:creationId xmlns:p14="http://schemas.microsoft.com/office/powerpoint/2010/main" val="68304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23525" cy="731912"/>
            <a:chOff x="5776684" y="3542620"/>
            <a:chExt cx="4961918" cy="975883"/>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49050" y="4210727"/>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49108"/>
            <a:ext cx="4811486" cy="882430"/>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473698"/>
            <a:ext cx="4811486" cy="946918"/>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4" y="3690563"/>
            <a:ext cx="1582840"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58949"/>
            <a:ext cx="4616906" cy="799461"/>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06134" y="1633375"/>
            <a:ext cx="1466072" cy="59987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903812" y="1632198"/>
            <a:ext cx="1455400"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zh-CN" altLang="en-US" sz="1013" b="1" dirty="0">
                <a:solidFill>
                  <a:schemeClr val="tx1">
                    <a:lumMod val="95000"/>
                    <a:lumOff val="5000"/>
                  </a:schemeClr>
                </a:solidFill>
              </a:rPr>
              <a:t>（数据帧</a:t>
            </a:r>
            <a:r>
              <a:rPr lang="en-US" altLang="zh-CN" sz="1013" b="1" dirty="0">
                <a:solidFill>
                  <a:schemeClr val="tx1">
                    <a:lumMod val="95000"/>
                    <a:lumOff val="5000"/>
                  </a:schemeClr>
                </a:solidFill>
              </a:rPr>
              <a:t>/</a:t>
            </a:r>
            <a:r>
              <a:rPr lang="zh-CN" altLang="en-US" sz="1013" b="1" dirty="0">
                <a:solidFill>
                  <a:schemeClr val="tx1">
                    <a:lumMod val="95000"/>
                    <a:lumOff val="5000"/>
                  </a:schemeClr>
                </a:solidFill>
              </a:rPr>
              <a:t>标签帧）</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95478" y="1632198"/>
            <a:ext cx="1497767"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57197" y="2163949"/>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21748"/>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5" y="616258"/>
            <a:ext cx="1466072"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03352" y="607806"/>
            <a:ext cx="1455859"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18919" y="1057090"/>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0918" y="2105157"/>
            <a:ext cx="335376"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0"/>
            <a:ext cx="337651" cy="675555"/>
            <a:chOff x="6001151" y="1174750"/>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8" y="1348588"/>
              <a:ext cx="371346" cy="77394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42487"/>
            <a:ext cx="337651" cy="784637"/>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5999197" y="1238265"/>
              <a:ext cx="371346" cy="868745"/>
            </a:xfrm>
            <a:prstGeom prst="rect">
              <a:avLst/>
            </a:prstGeom>
            <a:noFill/>
          </p:spPr>
          <p:txBody>
            <a:bodyPr vert="horz" wrap="square">
              <a:spAutoFit/>
            </a:bodyPr>
            <a:lstStyle/>
            <a:p>
              <a:pPr algn="ctr"/>
              <a:r>
                <a:rPr lang="zh-CN" altLang="en-US" sz="650"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7004143" y="2094844"/>
            <a:ext cx="329285" cy="744774"/>
            <a:chOff x="5963823"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6"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9" y="1210856"/>
              <a:ext cx="371346" cy="915243"/>
            </a:xfrm>
            <a:prstGeom prst="rect">
              <a:avLst/>
            </a:prstGeom>
            <a:noFill/>
          </p:spPr>
          <p:txBody>
            <a:bodyPr vert="horz" wrap="square">
              <a:spAutoFit/>
            </a:bodyPr>
            <a:lstStyle/>
            <a:p>
              <a:pPr algn="ctr"/>
              <a:r>
                <a:rPr lang="zh-CN" altLang="en-US" sz="650"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4"/>
            <a:ext cx="4811486" cy="883148"/>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687985"/>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3158" y="-588732"/>
            <a:ext cx="242261" cy="987177"/>
            <a:chOff x="11285691" y="1174720"/>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6112" y="1652829"/>
              <a:ext cx="1204243" cy="24802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62668" cy="271650"/>
            <a:chOff x="164035" y="4990069"/>
            <a:chExt cx="4862668"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60113" cy="230832"/>
            </a:xfrm>
            <a:prstGeom prst="rect">
              <a:avLst/>
            </a:prstGeom>
            <a:noFill/>
          </p:spPr>
          <p:txBody>
            <a:bodyPr wrap="none" rtlCol="0">
              <a:spAutoFit/>
            </a:bodyPr>
            <a:lstStyle/>
            <a:p>
              <a:r>
                <a:rPr lang="zh-CN" altLang="en-US" sz="900" dirty="0"/>
                <a:t>上箭头代表回调，下箭头代表普通函数调用，箭头颜色表示函数调用的发起方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19920"/>
            <a:chOff x="6712466" y="-475147"/>
            <a:chExt cx="879655" cy="21992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defPPr>
                <a:defRPr lang="en-US"/>
              </a:defPPr>
              <a:lvl1pPr algn="ctr">
                <a:defRPr sz="650">
                  <a:solidFill>
                    <a:schemeClr val="bg1"/>
                  </a:solidFill>
                </a:defRPr>
              </a:lvl1pPr>
            </a:lstStyle>
            <a:p>
              <a:r>
                <a:rPr lang="en-US" altLang="zh-CN" dirty="0"/>
                <a:t>TCP</a:t>
              </a:r>
              <a:r>
                <a:rPr lang="zh-CN" altLang="en-US" dirty="0"/>
                <a:t>回复完毕</a:t>
              </a:r>
              <a:r>
                <a:rPr lang="en-US" altLang="zh-CN" dirty="0"/>
                <a:t>1</a:t>
              </a:r>
              <a:endParaRPr lang="zh-CN" altLang="en-US" dirty="0"/>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499"/>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2373" y="3323804"/>
            <a:ext cx="579790" cy="335376"/>
          </a:xfrm>
          <a:prstGeom prst="stripedRightArrow">
            <a:avLst>
              <a:gd name="adj1" fmla="val 50000"/>
              <a:gd name="adj2" fmla="val 32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lnSpc>
                <a:spcPct val="90000"/>
              </a:lnSpc>
            </a:pPr>
            <a:r>
              <a:rPr lang="en-US" altLang="zh-CN" sz="650" spc="-150" baseline="30000" dirty="0"/>
              <a:t>2</a:t>
            </a:r>
            <a:r>
              <a:rPr lang="zh-CN" altLang="en-US" sz="650" spc="-150" dirty="0"/>
              <a:t>采集</a:t>
            </a:r>
            <a:r>
              <a:rPr lang="zh-CN" altLang="en-US" sz="65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383417" y="2163949"/>
            <a:ext cx="329050" cy="667875"/>
            <a:chOff x="5899100" y="1244585"/>
            <a:chExt cx="410773" cy="897640"/>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55667" y="1488018"/>
              <a:ext cx="897640" cy="410773"/>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6004689" y="1401892"/>
              <a:ext cx="213347" cy="702187"/>
            </a:xfrm>
            <a:prstGeom prst="rect">
              <a:avLst/>
            </a:prstGeom>
            <a:noFill/>
          </p:spPr>
          <p:txBody>
            <a:bodyPr vert="horz" wrap="square" anchor="ctr">
              <a:spAutoFit/>
            </a:bodyPr>
            <a:lstStyle/>
            <a:p>
              <a:pPr algn="ctr">
                <a:lnSpc>
                  <a:spcPct val="80000"/>
                </a:lnSpc>
              </a:pPr>
              <a:r>
                <a:rPr lang="en-US" altLang="zh-CN" sz="650" dirty="0">
                  <a:solidFill>
                    <a:schemeClr val="bg1"/>
                  </a:solidFill>
                </a:rPr>
                <a:t>UD</a:t>
              </a:r>
            </a:p>
            <a:p>
              <a:pPr algn="ctr">
                <a:lnSpc>
                  <a:spcPct val="80000"/>
                </a:lnSpc>
              </a:pPr>
              <a:r>
                <a:rPr lang="en-US" altLang="zh-CN" sz="650" dirty="0">
                  <a:solidFill>
                    <a:schemeClr val="bg1"/>
                  </a:solidFill>
                </a:rPr>
                <a:t>P</a:t>
              </a:r>
            </a:p>
            <a:p>
              <a:pPr algn="ctr">
                <a:lnSpc>
                  <a:spcPct val="95000"/>
                </a:lnSpc>
              </a:pPr>
              <a:r>
                <a:rPr lang="zh-CN" altLang="en-US" sz="650" dirty="0">
                  <a:solidFill>
                    <a:schemeClr val="bg1"/>
                  </a:solidFill>
                </a:rPr>
                <a:t>标签</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87876" y="2155859"/>
            <a:ext cx="331747" cy="1693186"/>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537" y="1206310"/>
              <a:ext cx="371345" cy="938878"/>
            </a:xfrm>
            <a:prstGeom prst="rect">
              <a:avLst/>
            </a:prstGeom>
            <a:noFill/>
          </p:spPr>
          <p:txBody>
            <a:bodyPr vert="horz" wrap="square">
              <a:spAutoFit/>
            </a:bodyPr>
            <a:lstStyle/>
            <a:p>
              <a:pPr algn="ctr">
                <a:lnSpc>
                  <a:spcPct val="80000"/>
                </a:lnSpc>
              </a:pPr>
              <a:r>
                <a:rPr lang="zh-CN" altLang="en-US" sz="650" dirty="0">
                  <a:solidFill>
                    <a:schemeClr val="bg1"/>
                  </a:solidFill>
                </a:rPr>
                <a:t>一包</a:t>
              </a:r>
              <a:r>
                <a:rPr lang="en-US" altLang="zh-CN" sz="650" dirty="0">
                  <a:solidFill>
                    <a:schemeClr val="bg1"/>
                  </a:solidFill>
                </a:rPr>
                <a:t>AD</a:t>
              </a:r>
              <a:r>
                <a:rPr lang="zh-CN" altLang="en-US" sz="650" dirty="0">
                  <a:solidFill>
                    <a:schemeClr val="bg1"/>
                  </a:solidFill>
                </a:rPr>
                <a:t>数据开始采集</a:t>
              </a:r>
              <a:r>
                <a:rPr lang="en-US" altLang="zh-CN" sz="650" dirty="0">
                  <a:solidFill>
                    <a:schemeClr val="bg1"/>
                  </a:solidFill>
                </a:rPr>
                <a:t>/</a:t>
              </a:r>
              <a:r>
                <a:rPr lang="zh-CN" altLang="en-US" sz="650" dirty="0">
                  <a:solidFill>
                    <a:schemeClr val="bg1"/>
                  </a:solidFill>
                </a:rPr>
                <a:t>采集中</a:t>
              </a:r>
              <a:r>
                <a:rPr lang="en-US" altLang="zh-CN" sz="650" dirty="0">
                  <a:solidFill>
                    <a:schemeClr val="bg1"/>
                  </a:solidFill>
                </a:rPr>
                <a:t>/</a:t>
              </a:r>
              <a:r>
                <a:rPr lang="zh-CN" altLang="en-US" sz="650" dirty="0">
                  <a:solidFill>
                    <a:schemeClr val="bg1"/>
                  </a:solidFill>
                </a:rPr>
                <a:t>采集完成</a:t>
              </a:r>
            </a:p>
          </p:txBody>
        </p:sp>
      </p:grpSp>
      <p:grpSp>
        <p:nvGrpSpPr>
          <p:cNvPr id="107" name="组合 106">
            <a:extLst>
              <a:ext uri="{FF2B5EF4-FFF2-40B4-BE49-F238E27FC236}">
                <a16:creationId xmlns:a16="http://schemas.microsoft.com/office/drawing/2014/main" id="{63EFB91E-919B-4E95-8B96-7B77CD745D85}"/>
              </a:ext>
            </a:extLst>
          </p:cNvPr>
          <p:cNvGrpSpPr/>
          <p:nvPr/>
        </p:nvGrpSpPr>
        <p:grpSpPr>
          <a:xfrm>
            <a:off x="6380266" y="3111500"/>
            <a:ext cx="335376" cy="540688"/>
            <a:chOff x="5963821" y="1163497"/>
            <a:chExt cx="450201" cy="766294"/>
          </a:xfrm>
        </p:grpSpPr>
        <p:sp>
          <p:nvSpPr>
            <p:cNvPr id="109" name="箭头: 右 108">
              <a:extLst>
                <a:ext uri="{FF2B5EF4-FFF2-40B4-BE49-F238E27FC236}">
                  <a16:creationId xmlns:a16="http://schemas.microsoft.com/office/drawing/2014/main" id="{1D29058A-50F4-41CD-85B9-3CF9C883B935}"/>
                </a:ext>
              </a:extLst>
            </p:cNvPr>
            <p:cNvSpPr/>
            <p:nvPr/>
          </p:nvSpPr>
          <p:spPr>
            <a:xfrm rot="16200000">
              <a:off x="5862681" y="1264637"/>
              <a:ext cx="652482"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20" name="文本框 119">
              <a:extLst>
                <a:ext uri="{FF2B5EF4-FFF2-40B4-BE49-F238E27FC236}">
                  <a16:creationId xmlns:a16="http://schemas.microsoft.com/office/drawing/2014/main" id="{237C64AC-0961-4F40-BC96-933C735372D1}"/>
                </a:ext>
              </a:extLst>
            </p:cNvPr>
            <p:cNvSpPr txBox="1"/>
            <p:nvPr/>
          </p:nvSpPr>
          <p:spPr>
            <a:xfrm>
              <a:off x="5995262" y="1228429"/>
              <a:ext cx="371347" cy="701362"/>
            </a:xfrm>
            <a:prstGeom prst="rect">
              <a:avLst/>
            </a:prstGeom>
            <a:noFill/>
          </p:spPr>
          <p:txBody>
            <a:bodyPr vert="horz" wrap="square">
              <a:spAutoFit/>
            </a:bodyPr>
            <a:lstStyle/>
            <a:p>
              <a:pPr algn="ctr">
                <a:lnSpc>
                  <a:spcPct val="90000"/>
                </a:lnSpc>
              </a:pPr>
              <a:r>
                <a:rPr lang="zh-CN" altLang="en-US" sz="650" dirty="0">
                  <a:solidFill>
                    <a:schemeClr val="bg1"/>
                  </a:solidFill>
                </a:rPr>
                <a:t>接收一帧</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1" y="363400"/>
            <a:ext cx="8785857" cy="4683703"/>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V1.8</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561133"/>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提供一个</a:t>
            </a:r>
            <a:r>
              <a:rPr lang="en-US" altLang="zh-CN" sz="1400" dirty="0">
                <a:solidFill>
                  <a:srgbClr val="00498E"/>
                </a:solidFill>
                <a:latin typeface="微软雅黑" panose="020B0503020204020204" pitchFamily="34" charset="-122"/>
                <a:ea typeface="微软雅黑" panose="020B0503020204020204" pitchFamily="34" charset="-122"/>
              </a:rPr>
              <a:t>TCP</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（控制端口）</a:t>
            </a:r>
            <a:r>
              <a:rPr lang="zh-CN" altLang="en-US" sz="1400" dirty="0">
                <a:solidFill>
                  <a:srgbClr val="00498E"/>
                </a:solidFill>
                <a:latin typeface="微软雅黑" panose="020B0503020204020204" pitchFamily="34" charset="-122"/>
                <a:ea typeface="微软雅黑" panose="020B0503020204020204" pitchFamily="34" charset="-122"/>
              </a:rPr>
              <a:t>以实现上位机对本设备的控制；</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提供两个</a:t>
            </a:r>
            <a:r>
              <a:rPr lang="en-US" altLang="zh-CN" sz="1400" dirty="0">
                <a:solidFill>
                  <a:srgbClr val="00498E"/>
                </a:solidFill>
                <a:latin typeface="微软雅黑" panose="020B0503020204020204" pitchFamily="34" charset="-122"/>
                <a:ea typeface="微软雅黑" panose="020B0503020204020204" pitchFamily="34" charset="-122"/>
              </a:rPr>
              <a:t>UDP</a:t>
            </a:r>
            <a:r>
              <a:rPr lang="zh-CN" altLang="en-US" sz="1400" dirty="0">
                <a:solidFill>
                  <a:srgbClr val="00498E"/>
                </a:solidFill>
                <a:latin typeface="微软雅黑" panose="020B0503020204020204" pitchFamily="34" charset="-122"/>
                <a:ea typeface="微软雅黑" panose="020B0503020204020204" pitchFamily="34" charset="-122"/>
              </a:rPr>
              <a:t>端口，</a:t>
            </a:r>
            <a:r>
              <a:rPr lang="en-US" altLang="zh-CN" sz="1400" dirty="0">
                <a:solidFill>
                  <a:srgbClr val="00498E"/>
                </a:solidFill>
                <a:latin typeface="微软雅黑" panose="020B0503020204020204" pitchFamily="34" charset="-122"/>
                <a:ea typeface="微软雅黑" panose="020B0503020204020204" pitchFamily="34" charset="-122"/>
              </a:rPr>
              <a:t>UDP 1</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（数据端口）</a:t>
            </a:r>
            <a:r>
              <a:rPr lang="zh-CN" altLang="en-US" sz="1400" dirty="0">
                <a:solidFill>
                  <a:srgbClr val="00498E"/>
                </a:solidFill>
                <a:latin typeface="微软雅黑" panose="020B0503020204020204" pitchFamily="34" charset="-122"/>
                <a:ea typeface="微软雅黑" panose="020B0503020204020204" pitchFamily="34" charset="-122"/>
              </a:rPr>
              <a:t>实现设备向上位机数据传送，</a:t>
            </a:r>
            <a:r>
              <a:rPr lang="en-US" altLang="zh-CN" sz="1400" dirty="0">
                <a:solidFill>
                  <a:srgbClr val="00498E"/>
                </a:solidFill>
                <a:latin typeface="微软雅黑" panose="020B0503020204020204" pitchFamily="34" charset="-122"/>
                <a:ea typeface="微软雅黑" panose="020B0503020204020204" pitchFamily="34" charset="-122"/>
              </a:rPr>
              <a:t>UDP 2</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（标签端口）</a:t>
            </a:r>
            <a:r>
              <a:rPr lang="zh-CN" altLang="en-US" sz="1400" dirty="0">
                <a:solidFill>
                  <a:srgbClr val="00498E"/>
                </a:solidFill>
                <a:latin typeface="微软雅黑" panose="020B0503020204020204" pitchFamily="34" charset="-122"/>
                <a:ea typeface="微软雅黑" panose="020B0503020204020204" pitchFamily="34" charset="-122"/>
              </a:rPr>
              <a:t>实现上位机向设备发送标签信息及接收设备回复的以设备时钟为基准的带时间戳的标签信息。</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extLst>
              <p:ext uri="{D42A27DB-BD31-4B8C-83A1-F6EECF244321}">
                <p14:modId xmlns:p14="http://schemas.microsoft.com/office/powerpoint/2010/main" val="3258788547"/>
              </p:ext>
            </p:extLst>
          </p:nvPr>
        </p:nvGraphicFramePr>
        <p:xfrm>
          <a:off x="505984" y="2428955"/>
          <a:ext cx="8282304" cy="2559419"/>
        </p:xfrm>
        <a:graphic>
          <a:graphicData uri="http://schemas.openxmlformats.org/drawingml/2006/table">
            <a:tbl>
              <a:tblPr firstRow="1" bandRow="1">
                <a:tableStyleId>{6E25E649-3F16-4E02-A733-19D2CDBF48F0}</a:tableStyleId>
              </a:tblPr>
              <a:tblGrid>
                <a:gridCol w="1150318">
                  <a:extLst>
                    <a:ext uri="{9D8B030D-6E8A-4147-A177-3AD203B41FA5}">
                      <a16:colId xmlns:a16="http://schemas.microsoft.com/office/drawing/2014/main" val="3645911224"/>
                    </a:ext>
                  </a:extLst>
                </a:gridCol>
                <a:gridCol w="1532728">
                  <a:extLst>
                    <a:ext uri="{9D8B030D-6E8A-4147-A177-3AD203B41FA5}">
                      <a16:colId xmlns:a16="http://schemas.microsoft.com/office/drawing/2014/main" val="257802436"/>
                    </a:ext>
                  </a:extLst>
                </a:gridCol>
                <a:gridCol w="5599258">
                  <a:extLst>
                    <a:ext uri="{9D8B030D-6E8A-4147-A177-3AD203B41FA5}">
                      <a16:colId xmlns:a16="http://schemas.microsoft.com/office/drawing/2014/main" val="1008660161"/>
                    </a:ext>
                  </a:extLst>
                </a:gridCol>
              </a:tblGrid>
              <a:tr h="267910">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23177">
                <a:tc rowSpan="3">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 1</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23177">
                <a:tc vMerge="1">
                  <a:txBody>
                    <a:bodyPr/>
                    <a:lstStyle/>
                    <a:p>
                      <a:endParaRPr lang="zh-CN"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18569896"/>
                  </a:ext>
                </a:extLst>
              </a:tr>
              <a:tr h="323177">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23177">
                <a:tc rowSpan="4">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23177">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 1</a:t>
                      </a:r>
                      <a:r>
                        <a:rPr lang="zh-CN" altLang="en-US" sz="1400" kern="1200" dirty="0">
                          <a:solidFill>
                            <a:schemeClr val="dk1"/>
                          </a:solidFill>
                          <a:latin typeface="+mn-lt"/>
                          <a:ea typeface="+mn-ea"/>
                          <a:cs typeface="+mn-cs"/>
                        </a:rPr>
                        <a:t>端口号</a:t>
                      </a:r>
                      <a:endParaRPr lang="en-US" altLang="zh-CN"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23177">
                <a:tc vMerge="1">
                  <a:txBody>
                    <a:bodyPr/>
                    <a:lstStyle/>
                    <a:p>
                      <a:endParaRPr lang="zh-CN" altLang="en-US"/>
                    </a:p>
                  </a:txBody>
                  <a:tcPr/>
                </a:tc>
                <a:tc>
                  <a:txBody>
                    <a:bodyPr/>
                    <a:lstStyle/>
                    <a:p>
                      <a:pPr algn="l"/>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0784251"/>
                  </a:ext>
                </a:extLst>
              </a:tr>
              <a:tr h="323177">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06461"/>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06461"/>
            <a:ext cx="342776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363596"/>
            <a:ext cx="885444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extLst>
              <p:ext uri="{D42A27DB-BD31-4B8C-83A1-F6EECF244321}">
                <p14:modId xmlns:p14="http://schemas.microsoft.com/office/powerpoint/2010/main" val="1304278056"/>
              </p:ext>
            </p:extLst>
          </p:nvPr>
        </p:nvGraphicFramePr>
        <p:xfrm>
          <a:off x="426720" y="1463064"/>
          <a:ext cx="8290560" cy="3589020"/>
        </p:xfrm>
        <a:graphic>
          <a:graphicData uri="http://schemas.openxmlformats.org/drawingml/2006/table">
            <a:tbl>
              <a:tblPr firstRow="1" bandRow="1">
                <a:tableStyleId>{6E25E649-3F16-4E02-A733-19D2CDBF48F0}</a:tableStyleId>
              </a:tblPr>
              <a:tblGrid>
                <a:gridCol w="571500">
                  <a:extLst>
                    <a:ext uri="{9D8B030D-6E8A-4147-A177-3AD203B41FA5}">
                      <a16:colId xmlns:a16="http://schemas.microsoft.com/office/drawing/2014/main" val="257802436"/>
                    </a:ext>
                  </a:extLst>
                </a:gridCol>
                <a:gridCol w="1605659">
                  <a:extLst>
                    <a:ext uri="{9D8B030D-6E8A-4147-A177-3AD203B41FA5}">
                      <a16:colId xmlns:a16="http://schemas.microsoft.com/office/drawing/2014/main" val="3388335224"/>
                    </a:ext>
                  </a:extLst>
                </a:gridCol>
                <a:gridCol w="946591">
                  <a:extLst>
                    <a:ext uri="{9D8B030D-6E8A-4147-A177-3AD203B41FA5}">
                      <a16:colId xmlns:a16="http://schemas.microsoft.com/office/drawing/2014/main" val="2199124730"/>
                    </a:ext>
                  </a:extLst>
                </a:gridCol>
                <a:gridCol w="3770588">
                  <a:extLst>
                    <a:ext uri="{9D8B030D-6E8A-4147-A177-3AD203B41FA5}">
                      <a16:colId xmlns:a16="http://schemas.microsoft.com/office/drawing/2014/main" val="1008660161"/>
                    </a:ext>
                  </a:extLst>
                </a:gridCol>
                <a:gridCol w="1396222">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1/2/4/6/8/12/24</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r h="263410">
                <a:tc>
                  <a:txBody>
                    <a:bodyPr/>
                    <a:lstStyle/>
                    <a:p>
                      <a:pPr algn="ctr"/>
                      <a:r>
                        <a:rPr lang="en-US" altLang="zh-CN" sz="1200" kern="1200" dirty="0">
                          <a:solidFill>
                            <a:schemeClr val="dk1"/>
                          </a:solidFill>
                          <a:latin typeface="+mn-lt"/>
                          <a:ea typeface="+mn-ea"/>
                          <a:cs typeface="+mn-cs"/>
                        </a:rPr>
                        <a:t>10</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阻抗测量开关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1 – </a:t>
                      </a:r>
                      <a:r>
                        <a:rPr lang="zh-CN" altLang="en-US" sz="1200" kern="1200" dirty="0">
                          <a:solidFill>
                            <a:schemeClr val="dk1"/>
                          </a:solidFill>
                          <a:latin typeface="+mn-lt"/>
                          <a:ea typeface="+mn-ea"/>
                          <a:cs typeface="+mn-cs"/>
                        </a:rPr>
                        <a:t>阻抗测量开启 </a:t>
                      </a:r>
                      <a:r>
                        <a:rPr lang="en-US" altLang="zh-CN" sz="1200" kern="1200" dirty="0">
                          <a:solidFill>
                            <a:schemeClr val="dk1"/>
                          </a:solidFill>
                          <a:latin typeface="+mn-lt"/>
                          <a:ea typeface="+mn-ea"/>
                          <a:cs typeface="+mn-cs"/>
                        </a:rPr>
                        <a:t>0 – </a:t>
                      </a:r>
                      <a:r>
                        <a:rPr lang="zh-CN" altLang="en-US" sz="1200" kern="1200" dirty="0">
                          <a:solidFill>
                            <a:schemeClr val="dk1"/>
                          </a:solidFill>
                          <a:latin typeface="+mn-lt"/>
                          <a:ea typeface="+mn-ea"/>
                          <a:cs typeface="+mn-cs"/>
                        </a:rPr>
                        <a:t>阻抗测量关闭</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bool</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1801540"/>
                  </a:ext>
                </a:extLst>
              </a:tr>
              <a:tr h="263410">
                <a:tc>
                  <a:txBody>
                    <a:bodyPr/>
                    <a:lstStyle/>
                    <a:p>
                      <a:pPr algn="ctr"/>
                      <a:r>
                        <a:rPr lang="en-US" altLang="zh-CN" sz="1200" kern="1200" dirty="0">
                          <a:solidFill>
                            <a:schemeClr val="dk1"/>
                          </a:solidFill>
                          <a:latin typeface="+mn-lt"/>
                          <a:ea typeface="+mn-ea"/>
                          <a:cs typeface="+mn-cs"/>
                        </a:rPr>
                        <a:t>11</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所有通道阻抗测量值</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Uint32 </a:t>
                      </a:r>
                      <a:r>
                        <a:rPr lang="zh-CN" altLang="en-US" sz="1200" kern="1200" dirty="0">
                          <a:solidFill>
                            <a:schemeClr val="dk1"/>
                          </a:solidFill>
                          <a:latin typeface="+mn-lt"/>
                          <a:ea typeface="+mn-ea"/>
                          <a:cs typeface="+mn-cs"/>
                        </a:rPr>
                        <a:t>* 总通道数</a:t>
                      </a:r>
                      <a:endParaRPr lang="en-US" altLang="zh-CN"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7072647"/>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2791449139"/>
              </p:ext>
            </p:extLst>
          </p:nvPr>
        </p:nvGraphicFramePr>
        <p:xfrm>
          <a:off x="480060" y="2216956"/>
          <a:ext cx="8183880" cy="137308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DC3E6"/>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837204"/>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3599122644"/>
              </p:ext>
            </p:extLst>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B3E714-AD69-4675-82D7-9EA434CBA5D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6145F-F85C-411E-B745-1D79E3847F43}"/>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a:t>
            </a:r>
            <a:r>
              <a:rPr lang="en-US" altLang="zh-CN" sz="1800" dirty="0">
                <a:solidFill>
                  <a:srgbClr val="00498E"/>
                </a:solidFill>
                <a:latin typeface="微软雅黑" panose="020B0503020204020204" pitchFamily="34" charset="-122"/>
                <a:ea typeface="微软雅黑" panose="020B0503020204020204" pitchFamily="34" charset="-122"/>
              </a:rPr>
              <a:t>UDP 1</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hlinkClick r:id="rId3" action="ppaction://hlinksldjump"/>
              </a:rPr>
              <a:t>八通道的采样量化值</a:t>
            </a:r>
            <a:r>
              <a:rPr lang="en-US" altLang="zh-CN" baseline="30000" dirty="0">
                <a:solidFill>
                  <a:srgbClr val="00498E"/>
                </a:solidFill>
                <a:latin typeface="微软雅黑" panose="020B0503020204020204" pitchFamily="34" charset="-122"/>
                <a:ea typeface="微软雅黑" panose="020B0503020204020204" pitchFamily="34" charset="-122"/>
              </a:rPr>
              <a:t>2</a:t>
            </a:r>
            <a:r>
              <a:rPr lang="zh-CN" altLang="en-US" dirty="0">
                <a:solidFill>
                  <a:srgbClr val="00498E"/>
                </a:solidFill>
                <a:latin typeface="微软雅黑" panose="020B0503020204020204" pitchFamily="34" charset="-122"/>
                <a:ea typeface="微软雅黑" panose="020B0503020204020204" pitchFamily="34" charset="-122"/>
              </a:rPr>
              <a:t>”，若某一通道被禁用，则该通道的采样量化值为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618327" y="4054076"/>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r>
              <a:rPr lang="zh-CN" altLang="en-US" b="1" dirty="0">
                <a:solidFill>
                  <a:srgbClr val="00498E"/>
                </a:solidFill>
                <a:latin typeface="微软雅黑" panose="020B0503020204020204" pitchFamily="34" charset="-122"/>
                <a:ea typeface="微软雅黑" panose="020B0503020204020204" pitchFamily="34" charset="-122"/>
              </a:rPr>
              <a:t>每包</a:t>
            </a:r>
            <a:r>
              <a:rPr lang="zh-CN" altLang="en-US" dirty="0">
                <a:solidFill>
                  <a:srgbClr val="00498E"/>
                </a:solidFill>
                <a:latin typeface="微软雅黑" panose="020B0503020204020204" pitchFamily="34" charset="-122"/>
                <a:ea typeface="微软雅黑" panose="020B0503020204020204" pitchFamily="34" charset="-122"/>
              </a:rPr>
              <a:t>数据帧结构如下：</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2" name="矩形 1">
            <a:extLst>
              <a:ext uri="{FF2B5EF4-FFF2-40B4-BE49-F238E27FC236}">
                <a16:creationId xmlns:a16="http://schemas.microsoft.com/office/drawing/2014/main" id="{0ABD7AA8-EE1F-46AE-B9F0-E9C3F96C039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5375E3E-9A8F-4EC6-98F0-A4AC9FD57541}"/>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graphicFrame>
        <p:nvGraphicFramePr>
          <p:cNvPr id="6" name="表格 16">
            <a:extLst>
              <a:ext uri="{FF2B5EF4-FFF2-40B4-BE49-F238E27FC236}">
                <a16:creationId xmlns:a16="http://schemas.microsoft.com/office/drawing/2014/main" id="{F300676C-CE81-4BFB-B8F7-3E7C5E01E1BE}"/>
              </a:ext>
            </a:extLst>
          </p:cNvPr>
          <p:cNvGraphicFramePr>
            <a:graphicFrameLocks noGrp="1"/>
          </p:cNvGraphicFramePr>
          <p:nvPr>
            <p:extLst>
              <p:ext uri="{D42A27DB-BD31-4B8C-83A1-F6EECF244321}">
                <p14:modId xmlns:p14="http://schemas.microsoft.com/office/powerpoint/2010/main" val="744931813"/>
              </p:ext>
            </p:extLst>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rgbClr val="9DC3E6"/>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中括号 7">
            <a:extLst>
              <a:ext uri="{FF2B5EF4-FFF2-40B4-BE49-F238E27FC236}">
                <a16:creationId xmlns:a16="http://schemas.microsoft.com/office/drawing/2014/main" id="{D8B9A7D4-69E4-4964-81F9-E4E322522C8C}"/>
              </a:ext>
            </a:extLst>
          </p:cNvPr>
          <p:cNvSpPr/>
          <p:nvPr/>
        </p:nvSpPr>
        <p:spPr>
          <a:xfrm rot="16200000">
            <a:off x="5821783" y="2750524"/>
            <a:ext cx="112031" cy="3530943"/>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449557" y="1968564"/>
            <a:ext cx="8295966" cy="1292111"/>
            <a:chOff x="346085" y="828634"/>
            <a:chExt cx="8295966" cy="1292111"/>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72965" y="1758845"/>
              <a:ext cx="16908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411145" y="1758845"/>
              <a:ext cx="215173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556682211"/>
              </p:ext>
            </p:extLst>
          </p:nvPr>
        </p:nvGraphicFramePr>
        <p:xfrm>
          <a:off x="514617" y="3273587"/>
          <a:ext cx="5629777" cy="11444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本组通道状态</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每包第一个样本为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单位，相对开始采样时点的增量型时间戳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a:t>
            </a:r>
            <a:r>
              <a:rPr lang="zh-CN" altLang="en-US" b="1" dirty="0">
                <a:solidFill>
                  <a:srgbClr val="00498E"/>
                </a:solidFill>
                <a:latin typeface="微软雅黑" panose="020B0503020204020204" pitchFamily="34" charset="-122"/>
                <a:ea typeface="微软雅黑" panose="020B0503020204020204" pitchFamily="34" charset="-122"/>
              </a:rPr>
              <a:t>开始采样时点</a:t>
            </a:r>
            <a:r>
              <a:rPr lang="zh-CN" altLang="en-US" dirty="0">
                <a:solidFill>
                  <a:srgbClr val="00498E"/>
                </a:solidFill>
                <a:latin typeface="微软雅黑" panose="020B0503020204020204" pitchFamily="34" charset="-122"/>
                <a:ea typeface="微软雅黑" panose="020B0503020204020204" pitchFamily="34" charset="-122"/>
              </a:rPr>
              <a:t>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6155101" y="3863396"/>
            <a:ext cx="723275" cy="307777"/>
          </a:xfrm>
          <a:prstGeom prst="rect">
            <a:avLst/>
          </a:prstGeom>
          <a:noFill/>
        </p:spPr>
        <p:txBody>
          <a:bodyPr wrap="none" rtlCol="0">
            <a:spAutoFit/>
          </a:bodyPr>
          <a:lstStyle/>
          <a:p>
            <a:r>
              <a:rPr lang="zh-CN" altLang="en-US" sz="1400"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632469" y="4650746"/>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extLst>
              <p:ext uri="{D42A27DB-BD31-4B8C-83A1-F6EECF244321}">
                <p14:modId xmlns:p14="http://schemas.microsoft.com/office/powerpoint/2010/main" val="1446398203"/>
              </p:ext>
            </p:extLst>
          </p:nvPr>
        </p:nvGraphicFramePr>
        <p:xfrm>
          <a:off x="7664683" y="3268296"/>
          <a:ext cx="1080840" cy="1159065"/>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282533">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574905">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286980">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1661761" y="4698193"/>
            <a:ext cx="1191491" cy="261610"/>
          </a:xfrm>
          <a:prstGeom prst="rect">
            <a:avLst/>
          </a:prstGeom>
          <a:noFill/>
        </p:spPr>
        <p:txBody>
          <a:bodyPr wrap="square">
            <a:spAutoFit/>
          </a:bodyPr>
          <a:lstStyle/>
          <a:p>
            <a:pPr algn="ctr"/>
            <a:r>
              <a:rPr lang="zh-CN" altLang="en-US" sz="1100" b="1" dirty="0">
                <a:solidFill>
                  <a:srgbClr val="00498E"/>
                </a:solidFill>
              </a:rPr>
              <a:t>数据域头部 </a:t>
            </a:r>
            <a:r>
              <a:rPr lang="en-US" altLang="zh-CN" sz="1100" b="1" dirty="0">
                <a:solidFill>
                  <a:srgbClr val="00498E"/>
                </a:solidFill>
              </a:rPr>
              <a:t>7</a:t>
            </a:r>
            <a:endParaRPr lang="zh-CN" altLang="en-US" sz="1100" b="1" dirty="0">
              <a:solidFill>
                <a:srgbClr val="00498E"/>
              </a:solidFill>
            </a:endParaRPr>
          </a:p>
        </p:txBody>
      </p:sp>
      <p:sp>
        <p:nvSpPr>
          <p:cNvPr id="11" name="文本框 10">
            <a:extLst>
              <a:ext uri="{FF2B5EF4-FFF2-40B4-BE49-F238E27FC236}">
                <a16:creationId xmlns:a16="http://schemas.microsoft.com/office/drawing/2014/main" id="{28452642-D20D-44DD-92FD-4287E0D55604}"/>
              </a:ext>
            </a:extLst>
          </p:cNvPr>
          <p:cNvSpPr txBox="1"/>
          <p:nvPr/>
        </p:nvSpPr>
        <p:spPr>
          <a:xfrm>
            <a:off x="4572000" y="4602556"/>
            <a:ext cx="2705100"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(n=1,2,3,4)</a:t>
            </a:r>
          </a:p>
          <a:p>
            <a:pPr algn="ctr"/>
            <a:r>
              <a:rPr lang="zh-CN" altLang="en-US" sz="1100" b="1" dirty="0">
                <a:solidFill>
                  <a:srgbClr val="00498E"/>
                </a:solidFill>
              </a:rPr>
              <a:t>（本组通道状态 </a:t>
            </a:r>
            <a:r>
              <a:rPr lang="en-US" altLang="zh-CN" sz="1100" b="1" dirty="0">
                <a:solidFill>
                  <a:srgbClr val="00498E"/>
                </a:solidFill>
              </a:rPr>
              <a:t>3+</a:t>
            </a:r>
            <a:r>
              <a:rPr lang="zh-CN" altLang="en-US" sz="1100" b="1" dirty="0">
                <a:solidFill>
                  <a:srgbClr val="00498E"/>
                </a:solidFill>
              </a:rPr>
              <a:t>每通道量化数据</a:t>
            </a:r>
            <a:r>
              <a:rPr lang="en-US" altLang="zh-CN" sz="1100" b="1" dirty="0">
                <a:solidFill>
                  <a:srgbClr val="00498E"/>
                </a:solidFill>
              </a:rPr>
              <a:t>8</a:t>
            </a:r>
            <a:r>
              <a:rPr lang="zh-CN" altLang="en-US" sz="1100" b="1" dirty="0">
                <a:solidFill>
                  <a:srgbClr val="00498E"/>
                </a:solidFill>
              </a:rPr>
              <a:t>*</a:t>
            </a:r>
            <a:r>
              <a:rPr lang="en-US" altLang="zh-CN" sz="1100" b="1" dirty="0">
                <a:solidFill>
                  <a:srgbClr val="00498E"/>
                </a:solidFill>
              </a:rPr>
              <a:t>3 </a:t>
            </a:r>
            <a:r>
              <a:rPr lang="zh-CN" altLang="en-US" sz="1100" b="1" dirty="0">
                <a:solidFill>
                  <a:srgbClr val="00498E"/>
                </a:solidFill>
              </a:rPr>
              <a:t>）</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269904" y="2728308"/>
            <a:ext cx="102596" cy="3591762"/>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2" name="矩形 1">
            <a:extLst>
              <a:ext uri="{FF2B5EF4-FFF2-40B4-BE49-F238E27FC236}">
                <a16:creationId xmlns:a16="http://schemas.microsoft.com/office/drawing/2014/main" id="{2B57479B-205C-42F1-A576-2842E331295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D2D8A25-ED15-49F1-BBA9-730E3787DE57}"/>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26" name="表格 16">
            <a:extLst>
              <a:ext uri="{FF2B5EF4-FFF2-40B4-BE49-F238E27FC236}">
                <a16:creationId xmlns:a16="http://schemas.microsoft.com/office/drawing/2014/main" id="{C5458231-5D85-4817-8E70-4D3111870E47}"/>
              </a:ext>
            </a:extLst>
          </p:cNvPr>
          <p:cNvGraphicFramePr>
            <a:graphicFrameLocks noGrp="1"/>
          </p:cNvGraphicFramePr>
          <p:nvPr>
            <p:extLst>
              <p:ext uri="{D42A27DB-BD31-4B8C-83A1-F6EECF244321}">
                <p14:modId xmlns:p14="http://schemas.microsoft.com/office/powerpoint/2010/main" val="3665319013"/>
              </p:ext>
            </p:extLst>
          </p:nvPr>
        </p:nvGraphicFramePr>
        <p:xfrm>
          <a:off x="6865347" y="3268297"/>
          <a:ext cx="777923" cy="1156415"/>
        </p:xfrm>
        <a:graphic>
          <a:graphicData uri="http://schemas.openxmlformats.org/drawingml/2006/table">
            <a:tbl>
              <a:tblPr firstRow="1" bandRow="1">
                <a:tableStyleId>{5C22544A-7EE6-4342-B048-85BDC9FD1C3A}</a:tableStyleId>
              </a:tblPr>
              <a:tblGrid>
                <a:gridCol w="777923">
                  <a:extLst>
                    <a:ext uri="{9D8B030D-6E8A-4147-A177-3AD203B41FA5}">
                      <a16:colId xmlns:a16="http://schemas.microsoft.com/office/drawing/2014/main" val="1943633707"/>
                    </a:ext>
                  </a:extLst>
                </a:gridCol>
              </a:tblGrid>
              <a:tr h="291182">
                <a:tc>
                  <a:txBody>
                    <a:bodyPr/>
                    <a:lstStyle/>
                    <a:p>
                      <a:pPr algn="ctr"/>
                      <a:r>
                        <a:rPr lang="zh-CN" altLang="en-US" dirty="0"/>
                        <a:t>通道</a:t>
                      </a:r>
                      <a:r>
                        <a:rPr lang="en-US" altLang="zh-CN" dirty="0"/>
                        <a:t>8</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62055">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8</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118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8218</TotalTime>
  <Words>2223</Words>
  <Application>Microsoft Office PowerPoint</Application>
  <PresentationFormat>全屏显示(16:9)</PresentationFormat>
  <Paragraphs>408</Paragraphs>
  <Slides>15</Slides>
  <Notes>6</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微软雅黑</vt:lpstr>
      <vt:lpstr>Arial</vt:lpstr>
      <vt:lpstr>Calibri</vt:lpstr>
      <vt:lpstr>Calibri Light</vt:lpstr>
      <vt:lpstr>Cambria Math</vt:lpstr>
      <vt:lpstr>Wingdings</vt:lpstr>
      <vt:lpstr>Office 主题​​</vt:lpstr>
      <vt:lpstr>Introduction to Micro EEG v1.41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110</cp:revision>
  <cp:lastPrinted>2020-12-01T11:44:35Z</cp:lastPrinted>
  <dcterms:created xsi:type="dcterms:W3CDTF">2020-09-15T06:55:14Z</dcterms:created>
  <dcterms:modified xsi:type="dcterms:W3CDTF">2022-08-21T16:26:49Z</dcterms:modified>
</cp:coreProperties>
</file>